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73" r:id="rId19"/>
    <p:sldId id="274" r:id="rId20"/>
    <p:sldId id="275" r:id="rId21"/>
    <p:sldId id="276" r:id="rId2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6" id="{AECCB8BC-6F07-4352-A9B5-C8219A92BD8A}">
          <p14:sldIdLst>
            <p14:sldId id="277"/>
            <p14:sldId id="278"/>
            <p14:sldId id="279"/>
            <p14:sldId id="280"/>
          </p14:sldIdLst>
        </p14:section>
        <p14:section name="07" id="{58E6E18A-2A6B-4524-B7D3-C960763B5FCE}">
          <p14:sldIdLst>
            <p14:sldId id="281"/>
            <p14:sldId id="282"/>
            <p14:sldId id="283"/>
            <p14:sldId id="284"/>
          </p14:sldIdLst>
        </p14:section>
        <p14:section name="08" id="{505C2656-A2A0-429A-9353-AFD4C7198D55}">
          <p14:sldIdLst>
            <p14:sldId id="285"/>
            <p14:sldId id="286"/>
            <p14:sldId id="287"/>
            <p14:sldId id="288"/>
            <p14:sldId id="289"/>
          </p14:sldIdLst>
        </p14:section>
        <p14:section name="9" id="{41206473-D6C3-43BD-8A5B-40C250E07011}">
          <p14:sldIdLst>
            <p14:sldId id="290"/>
            <p14:sldId id="291"/>
            <p14:sldId id="292"/>
            <p14:sldId id="293"/>
          </p14:sldIdLst>
        </p14:section>
        <p14:section name="10" id="{AF1C7FEF-0335-4B8B-B192-433DE72CF487}">
          <p14:sldIdLst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764" cy="463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6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Lesson </a:t>
            </a:r>
            <a:r>
              <a:rPr sz="1167" dirty="0">
                <a:latin typeface="Garamond"/>
                <a:cs typeface="Garamond"/>
              </a:rPr>
              <a:t>the focus </a:t>
            </a:r>
            <a:r>
              <a:rPr sz="1167" spc="-5" dirty="0">
                <a:latin typeface="Garamond"/>
                <a:cs typeface="Garamond"/>
              </a:rPr>
              <a:t>of discussion </a:t>
            </a:r>
            <a:r>
              <a:rPr sz="1167" dirty="0">
                <a:latin typeface="Garamond"/>
                <a:cs typeface="Garamond"/>
              </a:rPr>
              <a:t>was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challenges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21</a:t>
            </a:r>
            <a:r>
              <a:rPr sz="1021" spc="-7" baseline="39682" dirty="0">
                <a:latin typeface="Garamond"/>
                <a:cs typeface="Garamond"/>
              </a:rPr>
              <a:t>st </a:t>
            </a:r>
            <a:r>
              <a:rPr sz="1167" dirty="0">
                <a:latin typeface="Garamond"/>
                <a:cs typeface="Garamond"/>
              </a:rPr>
              <a:t>century. Today we will  discuss strategic </a:t>
            </a:r>
            <a:r>
              <a:rPr sz="1167" spc="-5" dirty="0">
                <a:latin typeface="Garamond"/>
                <a:cs typeface="Garamond"/>
              </a:rPr>
              <a:t>planning, </a:t>
            </a:r>
            <a:r>
              <a:rPr sz="1167" dirty="0">
                <a:latin typeface="Garamond"/>
                <a:cs typeface="Garamond"/>
              </a:rPr>
              <a:t>describe marketing </a:t>
            </a:r>
            <a:r>
              <a:rPr sz="1167" spc="-5" dirty="0">
                <a:latin typeface="Garamond"/>
                <a:cs typeface="Garamond"/>
              </a:rPr>
              <a:t>management and planning process, </a:t>
            </a:r>
            <a:r>
              <a:rPr sz="1167" dirty="0">
                <a:latin typeface="Garamond"/>
                <a:cs typeface="Garamond"/>
              </a:rPr>
              <a:t>identify sections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plan and specify </a:t>
            </a:r>
            <a:r>
              <a:rPr sz="1167" dirty="0">
                <a:latin typeface="Garamond"/>
                <a:cs typeface="Garamond"/>
              </a:rPr>
              <a:t>the contents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each section. </a:t>
            </a:r>
            <a:r>
              <a:rPr sz="1167" spc="-5" dirty="0">
                <a:latin typeface="Garamond"/>
                <a:cs typeface="Garamond"/>
              </a:rPr>
              <a:t>So </a:t>
            </a:r>
            <a:r>
              <a:rPr sz="1167" dirty="0">
                <a:latin typeface="Garamond"/>
                <a:cs typeface="Garamond"/>
              </a:rPr>
              <a:t>today we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covering  following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topics: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STRATEGIC </a:t>
            </a:r>
            <a:r>
              <a:rPr sz="1167" b="1" dirty="0">
                <a:latin typeface="Garamond"/>
                <a:cs typeface="Garamond"/>
              </a:rPr>
              <a:t>PLANNING </a:t>
            </a:r>
            <a:r>
              <a:rPr sz="1167" b="1" spc="-5" dirty="0">
                <a:latin typeface="Garamond"/>
                <a:cs typeface="Garamond"/>
              </a:rPr>
              <a:t>AND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tabLst>
                <a:tab pos="456219" algn="l"/>
              </a:tabLst>
            </a:pPr>
            <a:r>
              <a:rPr sz="1167" b="1" spc="-5" dirty="0">
                <a:latin typeface="Garamond"/>
                <a:cs typeface="Garamond"/>
              </a:rPr>
              <a:t>1.	Strategic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planning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developing and maintaining </a:t>
            </a:r>
            <a:r>
              <a:rPr sz="1167" dirty="0">
                <a:latin typeface="Garamond"/>
                <a:cs typeface="Garamond"/>
              </a:rPr>
              <a:t>a strategic fit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the organization’s goals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capabilities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its changing marketing </a:t>
            </a:r>
            <a:r>
              <a:rPr sz="1167" spc="-5" dirty="0">
                <a:latin typeface="Garamond"/>
                <a:cs typeface="Garamond"/>
              </a:rPr>
              <a:t>opportunities </a:t>
            </a:r>
            <a:r>
              <a:rPr sz="1167" dirty="0">
                <a:latin typeface="Garamond"/>
                <a:cs typeface="Garamond"/>
              </a:rPr>
              <a:t>is called Strategic </a:t>
            </a:r>
            <a:r>
              <a:rPr sz="1167" spc="-5" dirty="0">
                <a:latin typeface="Garamond"/>
                <a:cs typeface="Garamond"/>
              </a:rPr>
              <a:t>planning. </a:t>
            </a:r>
            <a:r>
              <a:rPr sz="1167" dirty="0">
                <a:latin typeface="Garamond"/>
                <a:cs typeface="Garamond"/>
              </a:rPr>
              <a:t>Planning is  </a:t>
            </a:r>
            <a:r>
              <a:rPr sz="1167" spc="-5" dirty="0">
                <a:latin typeface="Garamond"/>
                <a:cs typeface="Garamond"/>
              </a:rPr>
              <a:t>basically </a:t>
            </a:r>
            <a:r>
              <a:rPr sz="1167" dirty="0">
                <a:latin typeface="Garamond"/>
                <a:cs typeface="Garamond"/>
              </a:rPr>
              <a:t>concerned with what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we going to </a:t>
            </a:r>
            <a:r>
              <a:rPr sz="1167" spc="-5" dirty="0">
                <a:latin typeface="Garamond"/>
                <a:cs typeface="Garamond"/>
              </a:rPr>
              <a:t>do and how are </a:t>
            </a:r>
            <a:r>
              <a:rPr sz="1167" dirty="0">
                <a:latin typeface="Garamond"/>
                <a:cs typeface="Garamond"/>
              </a:rPr>
              <a:t>we going to do it? </a:t>
            </a:r>
            <a:r>
              <a:rPr sz="1167" spc="-5" dirty="0">
                <a:latin typeface="Garamond"/>
                <a:cs typeface="Garamond"/>
              </a:rPr>
              <a:t>Organizations, 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not </a:t>
            </a:r>
            <a:r>
              <a:rPr sz="1167" spc="-5" dirty="0">
                <a:latin typeface="Garamond"/>
                <a:cs typeface="Garamond"/>
              </a:rPr>
              <a:t>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perform </a:t>
            </a:r>
            <a:r>
              <a:rPr sz="1167" dirty="0">
                <a:latin typeface="Garamond"/>
                <a:cs typeface="Garamond"/>
              </a:rPr>
              <a:t>the effective </a:t>
            </a:r>
            <a:r>
              <a:rPr sz="1167" spc="-5" dirty="0">
                <a:latin typeface="Garamond"/>
                <a:cs typeface="Garamond"/>
              </a:rPr>
              <a:t>planning, are actually </a:t>
            </a:r>
            <a:r>
              <a:rPr sz="1167" dirty="0">
                <a:latin typeface="Garamond"/>
                <a:cs typeface="Garamond"/>
              </a:rPr>
              <a:t>planning for failures. To meet  changing conditions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industries, companies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farsighted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visionary, </a:t>
            </a:r>
            <a:r>
              <a:rPr sz="1167" spc="-5" dirty="0">
                <a:latin typeface="Garamond"/>
                <a:cs typeface="Garamond"/>
              </a:rPr>
              <a:t>and must  develop long-term </a:t>
            </a:r>
            <a:r>
              <a:rPr sz="1167" dirty="0">
                <a:latin typeface="Garamond"/>
                <a:cs typeface="Garamond"/>
              </a:rPr>
              <a:t>strategies. </a:t>
            </a:r>
            <a:r>
              <a:rPr sz="1167" spc="-5" dirty="0">
                <a:latin typeface="Garamond"/>
                <a:cs typeface="Garamond"/>
              </a:rPr>
              <a:t>Strategic planning involves developing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strategy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meet competition  and </a:t>
            </a:r>
            <a:r>
              <a:rPr sz="1167" dirty="0">
                <a:latin typeface="Garamond"/>
                <a:cs typeface="Garamond"/>
              </a:rPr>
              <a:t>ensure </a:t>
            </a:r>
            <a:r>
              <a:rPr sz="1167" spc="-5" dirty="0">
                <a:latin typeface="Garamond"/>
                <a:cs typeface="Garamond"/>
              </a:rPr>
              <a:t>long-term </a:t>
            </a:r>
            <a:r>
              <a:rPr sz="1167" dirty="0">
                <a:latin typeface="Garamond"/>
                <a:cs typeface="Garamond"/>
              </a:rPr>
              <a:t>survival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growth.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plays an </a:t>
            </a:r>
            <a:r>
              <a:rPr sz="1167" dirty="0">
                <a:latin typeface="Garamond"/>
                <a:cs typeface="Garamond"/>
              </a:rPr>
              <a:t>important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in this 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in that it </a:t>
            </a:r>
            <a:r>
              <a:rPr sz="1167" spc="-5" dirty="0">
                <a:latin typeface="Garamond"/>
                <a:cs typeface="Garamond"/>
              </a:rPr>
              <a:t>provides </a:t>
            </a:r>
            <a:r>
              <a:rPr sz="1167" dirty="0">
                <a:latin typeface="Garamond"/>
                <a:cs typeface="Garamond"/>
              </a:rPr>
              <a:t>information </a:t>
            </a:r>
            <a:r>
              <a:rPr sz="1167" spc="-5" dirty="0">
                <a:latin typeface="Garamond"/>
                <a:cs typeface="Garamond"/>
              </a:rPr>
              <a:t>and other </a:t>
            </a:r>
            <a:r>
              <a:rPr sz="1167" dirty="0">
                <a:latin typeface="Garamond"/>
                <a:cs typeface="Garamond"/>
              </a:rPr>
              <a:t>inputs 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preparation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organization’s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plan. </a:t>
            </a:r>
            <a:r>
              <a:rPr sz="1167" dirty="0">
                <a:latin typeface="Garamond"/>
                <a:cs typeface="Garamond"/>
              </a:rPr>
              <a:t>Planning is </a:t>
            </a:r>
            <a:r>
              <a:rPr sz="1167" spc="-5" dirty="0">
                <a:latin typeface="Garamond"/>
                <a:cs typeface="Garamond"/>
              </a:rPr>
              <a:t>performed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to:</a:t>
            </a:r>
            <a:endParaRPr sz="1167">
              <a:latin typeface="Garamond"/>
              <a:cs typeface="Garamond"/>
            </a:endParaRPr>
          </a:p>
          <a:p>
            <a:pPr marL="12347" indent="222245"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Address changing </a:t>
            </a:r>
            <a:r>
              <a:rPr sz="1167" dirty="0">
                <a:latin typeface="Garamond"/>
                <a:cs typeface="Garamond"/>
              </a:rPr>
              <a:t>environment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Develop shared goals within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organization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Address competitive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threat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anticipate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future</a:t>
            </a:r>
            <a:endParaRPr sz="1167">
              <a:latin typeface="Garamond"/>
              <a:cs typeface="Garamond"/>
            </a:endParaRPr>
          </a:p>
          <a:p>
            <a:pPr marL="12347" marR="2057000" indent="222245">
              <a:lnSpc>
                <a:spcPts val="1322"/>
              </a:lnSpc>
              <a:spcBef>
                <a:spcPts val="190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Determine </a:t>
            </a:r>
            <a:r>
              <a:rPr sz="1167" dirty="0">
                <a:latin typeface="Garamond"/>
                <a:cs typeface="Garamond"/>
              </a:rPr>
              <a:t>actions that </a:t>
            </a:r>
            <a:r>
              <a:rPr sz="1167" spc="-5" dirty="0">
                <a:latin typeface="Garamond"/>
                <a:cs typeface="Garamond"/>
              </a:rPr>
              <a:t>are needed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objectives  Strategic planning is mainly of </a:t>
            </a:r>
            <a:r>
              <a:rPr sz="1167" dirty="0">
                <a:latin typeface="Garamond"/>
                <a:cs typeface="Garamond"/>
              </a:rPr>
              <a:t>three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types:</a:t>
            </a:r>
            <a:endParaRPr sz="1167">
              <a:latin typeface="Garamond"/>
              <a:cs typeface="Garamond"/>
            </a:endParaRPr>
          </a:p>
          <a:p>
            <a:pPr marL="956888" lvl="1" indent="-277806">
              <a:lnSpc>
                <a:spcPts val="1283"/>
              </a:lnSpc>
              <a:buFont typeface="Garamond"/>
              <a:buAutoNum type="arabicParenBoth"/>
              <a:tabLst>
                <a:tab pos="956888" algn="l"/>
              </a:tabLst>
            </a:pPr>
            <a:r>
              <a:rPr sz="1167" b="1" spc="-5" dirty="0">
                <a:latin typeface="Garamond"/>
                <a:cs typeface="Garamond"/>
              </a:rPr>
              <a:t>Strategic   Planning</a:t>
            </a:r>
            <a:r>
              <a:rPr sz="1167" spc="-5" dirty="0">
                <a:latin typeface="Garamond"/>
                <a:cs typeface="Garamond"/>
              </a:rPr>
              <a:t>:   Major   activities   </a:t>
            </a:r>
            <a:r>
              <a:rPr sz="1167" dirty="0">
                <a:latin typeface="Garamond"/>
                <a:cs typeface="Garamond"/>
              </a:rPr>
              <a:t>in   strategic   </a:t>
            </a:r>
            <a:r>
              <a:rPr sz="1167" spc="-5" dirty="0">
                <a:latin typeface="Garamond"/>
                <a:cs typeface="Garamond"/>
              </a:rPr>
              <a:t>planning   process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5219" y="5680815"/>
            <a:ext cx="218792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developing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company's </a:t>
            </a:r>
            <a:r>
              <a:rPr sz="1167" dirty="0">
                <a:latin typeface="Garamond"/>
                <a:cs typeface="Garamond"/>
              </a:rPr>
              <a:t>goals </a:t>
            </a:r>
            <a:r>
              <a:rPr sz="1167" spc="-5" dirty="0">
                <a:latin typeface="Garamond"/>
                <a:cs typeface="Garamond"/>
              </a:rPr>
              <a:t>and  plans.   </a:t>
            </a:r>
            <a:r>
              <a:rPr sz="1167" dirty="0">
                <a:latin typeface="Garamond"/>
                <a:cs typeface="Garamond"/>
              </a:rPr>
              <a:t>Typically   strategic  </a:t>
            </a:r>
            <a:r>
              <a:rPr sz="1167" spc="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planning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5219" y="5999374"/>
            <a:ext cx="218792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72270" algn="l"/>
                <a:tab pos="771684" algn="l"/>
                <a:tab pos="1486572" algn="l"/>
                <a:tab pos="1965016" algn="l"/>
              </a:tabLst>
            </a:pPr>
            <a:r>
              <a:rPr sz="1167" dirty="0">
                <a:latin typeface="Garamond"/>
                <a:cs typeface="Garamond"/>
              </a:rPr>
              <a:t>focus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n	long-term	issues	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5220" y="6166061"/>
            <a:ext cx="218854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emphasize the survival, growth,  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5219" y="6332749"/>
            <a:ext cx="218916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42658" algn="l"/>
                <a:tab pos="1624857" algn="l"/>
                <a:tab pos="1995266" algn="l"/>
              </a:tabLst>
            </a:pPr>
            <a:r>
              <a:rPr sz="1167" spc="-5" dirty="0">
                <a:latin typeface="Garamond"/>
                <a:cs typeface="Garamond"/>
              </a:rPr>
              <a:t>overal</a:t>
            </a:r>
            <a:r>
              <a:rPr sz="1167" dirty="0">
                <a:latin typeface="Garamond"/>
                <a:cs typeface="Garamond"/>
              </a:rPr>
              <a:t>l	effectiveness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f	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9178" y="6666124"/>
            <a:ext cx="85010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26577" algn="l"/>
              </a:tabLst>
            </a:pPr>
            <a:r>
              <a:rPr sz="1167" dirty="0">
                <a:latin typeface="Garamond"/>
                <a:cs typeface="Garamond"/>
              </a:rPr>
              <a:t>(2)	</a:t>
            </a:r>
            <a:r>
              <a:rPr sz="1167" b="1" dirty="0">
                <a:latin typeface="Garamond"/>
                <a:cs typeface="Garamond"/>
              </a:rPr>
              <a:t>Tactical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5220" y="6499436"/>
            <a:ext cx="2188545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  <a:p>
            <a:pPr marL="66673">
              <a:lnSpc>
                <a:spcPts val="1356"/>
              </a:lnSpc>
              <a:tabLst>
                <a:tab pos="830332" algn="l"/>
                <a:tab pos="1434097" algn="l"/>
                <a:tab pos="2087250" algn="l"/>
              </a:tabLst>
            </a:pPr>
            <a:r>
              <a:rPr sz="1167" b="1" dirty="0">
                <a:latin typeface="Garamond"/>
                <a:cs typeface="Garamond"/>
              </a:rPr>
              <a:t>Planning:	</a:t>
            </a:r>
            <a:r>
              <a:rPr sz="1167" spc="-5" dirty="0">
                <a:latin typeface="Garamond"/>
                <a:cs typeface="Garamond"/>
              </a:rPr>
              <a:t>Tactica</a:t>
            </a:r>
            <a:r>
              <a:rPr sz="1167" dirty="0">
                <a:latin typeface="Garamond"/>
                <a:cs typeface="Garamond"/>
              </a:rPr>
              <a:t>l	</a:t>
            </a:r>
            <a:r>
              <a:rPr sz="1167" spc="-5" dirty="0">
                <a:latin typeface="Garamond"/>
                <a:cs typeface="Garamond"/>
              </a:rPr>
              <a:t>plannin</a:t>
            </a:r>
            <a:r>
              <a:rPr sz="1167" dirty="0">
                <a:latin typeface="Garamond"/>
                <a:cs typeface="Garamond"/>
              </a:rPr>
              <a:t>g	</a:t>
            </a:r>
            <a:r>
              <a:rPr sz="1167" spc="-5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6990" y="6847628"/>
            <a:ext cx="2837392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concerned with translating the general goals </a:t>
            </a:r>
            <a:r>
              <a:rPr sz="1167" spc="-5" dirty="0">
                <a:latin typeface="Garamond"/>
                <a:cs typeface="Garamond"/>
              </a:rPr>
              <a:t>and  plans developed by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managers into  objectives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more </a:t>
            </a:r>
            <a:r>
              <a:rPr sz="1167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and activities. 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decisions, or </a:t>
            </a:r>
            <a:r>
              <a:rPr sz="1167" i="1" dirty="0">
                <a:latin typeface="Garamond"/>
                <a:cs typeface="Garamond"/>
              </a:rPr>
              <a:t>tactics, </a:t>
            </a:r>
            <a:r>
              <a:rPr sz="1167" spc="-5" dirty="0">
                <a:latin typeface="Garamond"/>
                <a:cs typeface="Garamond"/>
              </a:rPr>
              <a:t>involve both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24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shorter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5186" y="7542531"/>
            <a:ext cx="241203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horizon and </a:t>
            </a:r>
            <a:r>
              <a:rPr sz="1167" dirty="0">
                <a:latin typeface="Garamond"/>
                <a:cs typeface="Garamond"/>
              </a:rPr>
              <a:t>the coordination </a:t>
            </a:r>
            <a:r>
              <a:rPr sz="1167" spc="-5" dirty="0">
                <a:latin typeface="Garamond"/>
                <a:cs typeface="Garamond"/>
              </a:rPr>
              <a:t>of  resources.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373" y="7861089"/>
            <a:ext cx="18088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(3)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5185" y="7861089"/>
            <a:ext cx="155328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934046" algn="l"/>
              </a:tabLst>
            </a:pPr>
            <a:r>
              <a:rPr sz="1167" b="1" dirty="0">
                <a:latin typeface="Garamond"/>
                <a:cs typeface="Garamond"/>
              </a:rPr>
              <a:t>Operational	</a:t>
            </a:r>
            <a:r>
              <a:rPr sz="1167" b="1" spc="-5" dirty="0">
                <a:latin typeface="Garamond"/>
                <a:cs typeface="Garamond"/>
              </a:rPr>
              <a:t>Planning: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5186" y="8027776"/>
            <a:ext cx="12958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planning   </a:t>
            </a:r>
            <a:r>
              <a:rPr sz="1167" dirty="0">
                <a:latin typeface="Garamond"/>
                <a:cs typeface="Garamond"/>
              </a:rPr>
              <a:t>is   used</a:t>
            </a:r>
            <a:r>
              <a:rPr sz="1167" spc="27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0435" y="7875906"/>
            <a:ext cx="84022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28408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Operational  </a:t>
            </a:r>
            <a:r>
              <a:rPr sz="1167" dirty="0">
                <a:latin typeface="Garamond"/>
                <a:cs typeface="Garamond"/>
              </a:rPr>
              <a:t>supervise </a:t>
            </a:r>
            <a:r>
              <a:rPr sz="1167" spc="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5185" y="8209280"/>
            <a:ext cx="2415117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operations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organization. It is  directly involved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non-management  </a:t>
            </a:r>
            <a:r>
              <a:rPr sz="1167" dirty="0">
                <a:latin typeface="Garamond"/>
                <a:cs typeface="Garamond"/>
              </a:rPr>
              <a:t>employees, </a:t>
            </a:r>
            <a:r>
              <a:rPr sz="1167" spc="-5" dirty="0">
                <a:latin typeface="Garamond"/>
                <a:cs typeface="Garamond"/>
              </a:rPr>
              <a:t>implementing </a:t>
            </a:r>
            <a:r>
              <a:rPr sz="1167" dirty="0">
                <a:latin typeface="Garamond"/>
                <a:cs typeface="Garamond"/>
              </a:rPr>
              <a:t>the specific  </a:t>
            </a:r>
            <a:r>
              <a:rPr sz="1167" spc="-5" dirty="0">
                <a:latin typeface="Garamond"/>
                <a:cs typeface="Garamond"/>
              </a:rPr>
              <a:t>plans developed </a:t>
            </a:r>
            <a:r>
              <a:rPr sz="1167" dirty="0">
                <a:latin typeface="Garamond"/>
                <a:cs typeface="Garamond"/>
              </a:rPr>
              <a:t>with tactical </a:t>
            </a:r>
            <a:r>
              <a:rPr sz="1167" spc="-5" dirty="0">
                <a:latin typeface="Garamond"/>
                <a:cs typeface="Garamond"/>
              </a:rPr>
              <a:t>managers. 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is critical in the </a:t>
            </a:r>
            <a:r>
              <a:rPr sz="1167" spc="-5" dirty="0">
                <a:latin typeface="Garamond"/>
                <a:cs typeface="Garamond"/>
              </a:rPr>
              <a:t>organization,  because operational managers are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link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5185" y="9194589"/>
            <a:ext cx="241388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22296" algn="l"/>
                <a:tab pos="1686592" algn="l"/>
                <a:tab pos="2127995" algn="l"/>
              </a:tabLst>
            </a:pPr>
            <a:r>
              <a:rPr sz="1167" spc="-5" dirty="0">
                <a:latin typeface="Garamond"/>
                <a:cs typeface="Garamond"/>
              </a:rPr>
              <a:t>betwee</a:t>
            </a:r>
            <a:r>
              <a:rPr sz="1167" dirty="0">
                <a:latin typeface="Garamond"/>
                <a:cs typeface="Garamond"/>
              </a:rPr>
              <a:t>n	</a:t>
            </a:r>
            <a:r>
              <a:rPr sz="1167" spc="-5" dirty="0">
                <a:latin typeface="Garamond"/>
                <a:cs typeface="Garamond"/>
              </a:rPr>
              <a:t>managemen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</a:t>
            </a:r>
            <a:r>
              <a:rPr sz="1167" spc="-5" dirty="0">
                <a:latin typeface="Garamond"/>
                <a:cs typeface="Garamond"/>
              </a:rPr>
              <a:t>non-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5186" y="9361276"/>
            <a:ext cx="241449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924167" algn="l"/>
                <a:tab pos="1698939" algn="l"/>
                <a:tab pos="2172444" algn="l"/>
              </a:tabLst>
            </a:pPr>
            <a:r>
              <a:rPr sz="1167" spc="-5" dirty="0">
                <a:latin typeface="Garamond"/>
                <a:cs typeface="Garamond"/>
              </a:rPr>
              <a:t>managemen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167" spc="-5" dirty="0">
                <a:latin typeface="Garamond"/>
                <a:cs typeface="Garamond"/>
              </a:rPr>
              <a:t>personnel</a:t>
            </a:r>
            <a:r>
              <a:rPr sz="1167" dirty="0">
                <a:latin typeface="Garamond"/>
                <a:cs typeface="Garamond"/>
              </a:rPr>
              <a:t>.	</a:t>
            </a:r>
            <a:r>
              <a:rPr sz="1167" spc="-5" dirty="0">
                <a:latin typeface="Garamond"/>
                <a:cs typeface="Garamond"/>
              </a:rPr>
              <a:t>You</a:t>
            </a:r>
            <a:r>
              <a:rPr sz="1167" dirty="0">
                <a:latin typeface="Garamond"/>
                <a:cs typeface="Garamond"/>
              </a:rPr>
              <a:t>r	first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8949" y="2169266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88949" y="2479675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737129" y="577453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737129" y="578230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737129" y="579008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737129" y="579823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737129" y="580638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737129" y="581416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737129" y="582231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737129" y="583083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737129" y="583898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737129" y="584676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737129" y="585454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737129" y="586269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737129" y="587046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737129" y="587824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737129" y="588639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737129" y="589454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737129" y="590232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737129" y="591010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737129" y="591862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4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737129" y="592714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737129" y="593492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737129" y="594269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737129" y="595084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737129" y="595899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737129" y="596677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737129" y="597455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737129" y="598270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737129" y="599048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737129" y="599826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737129" y="600641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737129" y="601493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4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737129" y="602308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737129" y="603086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737129" y="603900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737129" y="604715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737129" y="605493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737129" y="606271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737129" y="607086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737129" y="607864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737129" y="608642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737129" y="609457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737129" y="610272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737129" y="611049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737129" y="611864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4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737129" y="612716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737129" y="613531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737129" y="614309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737129" y="615087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737129" y="615902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737129" y="616680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737129" y="617458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737129" y="618272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737129" y="619087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737129" y="619865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737129" y="620643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737129" y="621495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4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737129" y="622347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737129" y="623125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737129" y="623903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737129" y="624718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737129" y="625533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737129" y="626311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737129" y="627088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737129" y="627903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737129" y="628681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737129" y="629459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737129" y="630274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737129" y="631126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4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737129" y="631941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737129" y="632719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737129" y="633534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737129" y="634349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737129" y="635126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737129" y="635904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737129" y="636719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737129" y="637497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737129" y="638275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737129" y="639090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737129" y="639905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737129" y="640683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737129" y="641498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4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737129" y="642350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737129" y="643164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737129" y="643942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737129" y="644720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737129" y="645535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737129" y="646313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737129" y="647091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737129" y="647906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737129" y="648721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2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737129" y="649499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737129" y="650277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737129" y="651128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4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737129" y="651981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737129" y="652758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737129" y="653536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737129" y="654351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737129" y="655166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737129" y="655944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737129" y="656722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737129" y="657537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737129" y="658315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737129" y="659093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737129" y="659907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737129" y="660759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737129" y="661574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737129" y="662352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737129" y="663167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737129" y="663982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737129" y="664760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737129" y="665538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737129" y="666353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737129" y="667130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737129" y="667908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737129" y="668723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737129" y="669538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737129" y="670316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737129" y="671131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737129" y="671983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737129" y="672798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737129" y="673576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737129" y="674354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737129" y="675169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737129" y="675946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737129" y="676724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737129" y="677539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737129" y="678354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737129" y="679132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737129" y="679910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737129" y="680762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3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737129" y="681614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737129" y="682392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737129" y="683170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737129" y="683984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737129" y="684799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737129" y="685577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737129" y="686355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737129" y="687170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737129" y="687948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737129" y="688726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737129" y="689541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737129" y="690393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3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737129" y="691208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737129" y="691986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737129" y="692800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737129" y="693615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737129" y="694393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737129" y="695171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737129" y="695986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737129" y="696764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737129" y="697542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737129" y="698357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737129" y="699172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737129" y="699949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737129" y="700764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3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737129" y="701616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737129" y="702431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737129" y="703209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737129" y="703987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737129" y="704802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737129" y="705580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737129" y="706358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737129" y="707173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737129" y="707987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737129" y="708765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737129" y="709543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737129" y="710395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3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737129" y="711247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737129" y="712025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737129" y="712803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737129" y="713618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737129" y="714433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737129" y="715211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737129" y="715989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737129" y="716803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737129" y="717581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737129" y="718359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737129" y="719174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737129" y="720026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3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737129" y="720841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737129" y="721619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737129" y="722434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737129" y="723249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737129" y="724027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737129" y="724804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737129" y="725619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737129" y="726397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737129" y="727175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737129" y="727990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737129" y="728805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737129" y="729583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737129" y="730398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3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737129" y="731250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737129" y="732064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737129" y="732842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737129" y="733620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737129" y="734435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737129" y="735213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737129" y="735991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737129" y="736806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737129" y="737621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737129" y="738399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737129" y="739177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737129" y="740029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3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737129" y="740881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737129" y="741658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737129" y="742436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737129" y="743251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737129" y="744066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737129" y="744844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737129" y="745622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737129" y="746437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737129" y="747215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737129" y="747993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737129" y="748807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737129" y="749659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737129" y="750474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737129" y="751252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737129" y="752067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737129" y="752882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737129" y="753660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737129" y="754438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38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 txBox="1"/>
          <p:nvPr/>
        </p:nvSpPr>
        <p:spPr>
          <a:xfrm>
            <a:off x="737129" y="5870963"/>
            <a:ext cx="2444750" cy="143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954"/>
            <a:r>
              <a:rPr sz="1361" b="1" spc="34" dirty="0">
                <a:solidFill>
                  <a:srgbClr val="FDFD5D"/>
                </a:solidFill>
                <a:latin typeface="Arial"/>
                <a:cs typeface="Arial"/>
              </a:rPr>
              <a:t>Strategic</a:t>
            </a:r>
            <a:r>
              <a:rPr sz="1361" b="1" spc="-1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61" b="1" spc="39" dirty="0">
                <a:solidFill>
                  <a:srgbClr val="FDFD5D"/>
                </a:solidFill>
                <a:latin typeface="Arial"/>
                <a:cs typeface="Arial"/>
              </a:rPr>
              <a:t>Planning</a:t>
            </a:r>
            <a:endParaRPr sz="1361">
              <a:latin typeface="Arial"/>
              <a:cs typeface="Arial"/>
            </a:endParaRPr>
          </a:p>
          <a:p>
            <a:pPr marL="146311" marR="1189010">
              <a:lnSpc>
                <a:spcPct val="106700"/>
              </a:lnSpc>
              <a:spcBef>
                <a:spcPts val="1201"/>
              </a:spcBef>
            </a:pPr>
            <a:r>
              <a:rPr sz="1021" spc="19" dirty="0">
                <a:solidFill>
                  <a:srgbClr val="FDFD5D"/>
                </a:solidFill>
                <a:latin typeface="Meiryo"/>
                <a:cs typeface="Meiryo"/>
              </a:rPr>
              <a:t>&amp;</a:t>
            </a:r>
            <a:r>
              <a:rPr sz="1021" b="1" spc="19" dirty="0">
                <a:solidFill>
                  <a:srgbClr val="FDFD5D"/>
                </a:solidFill>
                <a:latin typeface="Arial"/>
                <a:cs typeface="Arial"/>
              </a:rPr>
              <a:t>Conducted </a:t>
            </a:r>
            <a:r>
              <a:rPr sz="1021" b="1" spc="24" dirty="0">
                <a:solidFill>
                  <a:srgbClr val="FDFD5D"/>
                </a:solidFill>
                <a:latin typeface="Arial"/>
                <a:cs typeface="Arial"/>
              </a:rPr>
              <a:t>by  </a:t>
            </a:r>
            <a:r>
              <a:rPr sz="1021" b="1" spc="19" dirty="0">
                <a:solidFill>
                  <a:srgbClr val="FDFD5D"/>
                </a:solidFill>
                <a:latin typeface="Arial"/>
                <a:cs typeface="Arial"/>
              </a:rPr>
              <a:t>Board, </a:t>
            </a:r>
            <a:r>
              <a:rPr sz="1021" b="1" spc="24" dirty="0">
                <a:solidFill>
                  <a:srgbClr val="FDFD5D"/>
                </a:solidFill>
                <a:latin typeface="Arial"/>
                <a:cs typeface="Arial"/>
              </a:rPr>
              <a:t>CEO,  </a:t>
            </a:r>
            <a:r>
              <a:rPr sz="1021" b="1" spc="19" dirty="0">
                <a:solidFill>
                  <a:srgbClr val="FDFD5D"/>
                </a:solidFill>
                <a:latin typeface="Arial"/>
                <a:cs typeface="Arial"/>
              </a:rPr>
              <a:t>Division</a:t>
            </a:r>
            <a:r>
              <a:rPr sz="102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021" b="1" spc="24" dirty="0">
                <a:solidFill>
                  <a:srgbClr val="FDFD5D"/>
                </a:solidFill>
                <a:latin typeface="Arial"/>
                <a:cs typeface="Arial"/>
              </a:rPr>
              <a:t>VPs</a:t>
            </a:r>
            <a:endParaRPr sz="1021">
              <a:latin typeface="Arial"/>
              <a:cs typeface="Arial"/>
            </a:endParaRPr>
          </a:p>
          <a:p>
            <a:pPr marL="146311" marR="1189010">
              <a:lnSpc>
                <a:spcPct val="116700"/>
              </a:lnSpc>
              <a:spcBef>
                <a:spcPts val="126"/>
              </a:spcBef>
            </a:pPr>
            <a:r>
              <a:rPr sz="1021" spc="10" dirty="0">
                <a:solidFill>
                  <a:srgbClr val="FDFD5D"/>
                </a:solidFill>
                <a:latin typeface="Meiryo"/>
                <a:cs typeface="Meiryo"/>
              </a:rPr>
              <a:t>&amp;</a:t>
            </a:r>
            <a:r>
              <a:rPr sz="1021" b="1" spc="10" dirty="0">
                <a:solidFill>
                  <a:srgbClr val="FDFD5D"/>
                </a:solidFill>
                <a:latin typeface="Arial"/>
                <a:cs typeface="Arial"/>
              </a:rPr>
              <a:t>Sets</a:t>
            </a:r>
            <a:r>
              <a:rPr sz="1021" b="1" spc="-3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021" b="1" spc="19" dirty="0">
                <a:solidFill>
                  <a:srgbClr val="FDFD5D"/>
                </a:solidFill>
                <a:latin typeface="Arial"/>
                <a:cs typeface="Arial"/>
              </a:rPr>
              <a:t>Objectives  </a:t>
            </a:r>
            <a:r>
              <a:rPr sz="1021" spc="19" dirty="0">
                <a:solidFill>
                  <a:srgbClr val="FDFD5D"/>
                </a:solidFill>
                <a:latin typeface="Meiryo"/>
                <a:cs typeface="Meiryo"/>
              </a:rPr>
              <a:t>&amp;</a:t>
            </a:r>
            <a:r>
              <a:rPr sz="1021" b="1" spc="19" dirty="0">
                <a:solidFill>
                  <a:srgbClr val="FDFD5D"/>
                </a:solidFill>
                <a:latin typeface="Arial"/>
                <a:cs typeface="Arial"/>
              </a:rPr>
              <a:t>Fundamental  </a:t>
            </a:r>
            <a:r>
              <a:rPr sz="1021" b="1" spc="15" dirty="0">
                <a:solidFill>
                  <a:srgbClr val="FDFD5D"/>
                </a:solidFill>
                <a:latin typeface="Arial"/>
                <a:cs typeface="Arial"/>
              </a:rPr>
              <a:t>Strategies</a:t>
            </a:r>
            <a:endParaRPr sz="1021">
              <a:latin typeface="Arial"/>
              <a:cs typeface="Arial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2912956" y="7069878"/>
            <a:ext cx="164218" cy="336462"/>
          </a:xfrm>
          <a:custGeom>
            <a:avLst/>
            <a:gdLst/>
            <a:ahLst/>
            <a:cxnLst/>
            <a:rect l="l" t="t" r="r" b="b"/>
            <a:pathLst>
              <a:path w="168910" h="346075">
                <a:moveTo>
                  <a:pt x="73914" y="0"/>
                </a:moveTo>
                <a:lnTo>
                  <a:pt x="0" y="147828"/>
                </a:lnTo>
                <a:lnTo>
                  <a:pt x="79248" y="345948"/>
                </a:lnTo>
                <a:lnTo>
                  <a:pt x="168402" y="172212"/>
                </a:lnTo>
                <a:lnTo>
                  <a:pt x="73914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2912958" y="7069878"/>
            <a:ext cx="164218" cy="336462"/>
          </a:xfrm>
          <a:custGeom>
            <a:avLst/>
            <a:gdLst/>
            <a:ahLst/>
            <a:cxnLst/>
            <a:rect l="l" t="t" r="r" b="b"/>
            <a:pathLst>
              <a:path w="168910" h="346075">
                <a:moveTo>
                  <a:pt x="79246" y="345953"/>
                </a:moveTo>
                <a:lnTo>
                  <a:pt x="0" y="147822"/>
                </a:lnTo>
                <a:lnTo>
                  <a:pt x="73903" y="0"/>
                </a:lnTo>
                <a:lnTo>
                  <a:pt x="168390" y="172207"/>
                </a:lnTo>
                <a:lnTo>
                  <a:pt x="79246" y="345953"/>
                </a:lnTo>
              </a:path>
            </a:pathLst>
          </a:custGeom>
          <a:ln w="3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2219536" y="7069878"/>
            <a:ext cx="765528" cy="143845"/>
          </a:xfrm>
          <a:custGeom>
            <a:avLst/>
            <a:gdLst/>
            <a:ahLst/>
            <a:cxnLst/>
            <a:rect l="l" t="t" r="r" b="b"/>
            <a:pathLst>
              <a:path w="787400" h="147954">
                <a:moveTo>
                  <a:pt x="787146" y="0"/>
                </a:moveTo>
                <a:lnTo>
                  <a:pt x="99822" y="0"/>
                </a:lnTo>
                <a:lnTo>
                  <a:pt x="0" y="147828"/>
                </a:lnTo>
                <a:lnTo>
                  <a:pt x="713232" y="147828"/>
                </a:lnTo>
                <a:lnTo>
                  <a:pt x="787146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2219527" y="7069878"/>
            <a:ext cx="765528" cy="143845"/>
          </a:xfrm>
          <a:custGeom>
            <a:avLst/>
            <a:gdLst/>
            <a:ahLst/>
            <a:cxnLst/>
            <a:rect l="l" t="t" r="r" b="b"/>
            <a:pathLst>
              <a:path w="787400" h="147954">
                <a:moveTo>
                  <a:pt x="0" y="147822"/>
                </a:moveTo>
                <a:lnTo>
                  <a:pt x="713242" y="147822"/>
                </a:lnTo>
                <a:lnTo>
                  <a:pt x="787146" y="0"/>
                </a:lnTo>
                <a:lnTo>
                  <a:pt x="99828" y="0"/>
                </a:lnTo>
                <a:lnTo>
                  <a:pt x="0" y="147822"/>
                </a:lnTo>
              </a:path>
            </a:pathLst>
          </a:custGeom>
          <a:ln w="3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2145452" y="7213600"/>
            <a:ext cx="844550" cy="193851"/>
          </a:xfrm>
          <a:custGeom>
            <a:avLst/>
            <a:gdLst/>
            <a:ahLst/>
            <a:cxnLst/>
            <a:rect l="l" t="t" r="r" b="b"/>
            <a:pathLst>
              <a:path w="868680" h="199390">
                <a:moveTo>
                  <a:pt x="788670" y="0"/>
                </a:moveTo>
                <a:lnTo>
                  <a:pt x="75437" y="0"/>
                </a:lnTo>
                <a:lnTo>
                  <a:pt x="0" y="198881"/>
                </a:lnTo>
                <a:lnTo>
                  <a:pt x="868680" y="198881"/>
                </a:lnTo>
                <a:lnTo>
                  <a:pt x="78867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2145455" y="7213594"/>
            <a:ext cx="844550" cy="193851"/>
          </a:xfrm>
          <a:custGeom>
            <a:avLst/>
            <a:gdLst/>
            <a:ahLst/>
            <a:cxnLst/>
            <a:rect l="l" t="t" r="r" b="b"/>
            <a:pathLst>
              <a:path w="868680" h="199390">
                <a:moveTo>
                  <a:pt x="75426" y="0"/>
                </a:moveTo>
                <a:lnTo>
                  <a:pt x="788669" y="0"/>
                </a:lnTo>
                <a:lnTo>
                  <a:pt x="868677" y="198892"/>
                </a:lnTo>
                <a:lnTo>
                  <a:pt x="0" y="198892"/>
                </a:lnTo>
                <a:lnTo>
                  <a:pt x="75426" y="0"/>
                </a:lnTo>
              </a:path>
            </a:pathLst>
          </a:custGeom>
          <a:ln w="3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2827020" y="6879484"/>
            <a:ext cx="145697" cy="304976"/>
          </a:xfrm>
          <a:custGeom>
            <a:avLst/>
            <a:gdLst/>
            <a:ahLst/>
            <a:cxnLst/>
            <a:rect l="l" t="t" r="r" b="b"/>
            <a:pathLst>
              <a:path w="149860" h="313690">
                <a:moveTo>
                  <a:pt x="55625" y="0"/>
                </a:moveTo>
                <a:lnTo>
                  <a:pt x="0" y="108966"/>
                </a:lnTo>
                <a:lnTo>
                  <a:pt x="76200" y="313182"/>
                </a:lnTo>
                <a:lnTo>
                  <a:pt x="149351" y="172212"/>
                </a:lnTo>
                <a:lnTo>
                  <a:pt x="55625" y="0"/>
                </a:lnTo>
                <a:close/>
              </a:path>
            </a:pathLst>
          </a:custGeom>
          <a:solidFill>
            <a:srgbClr val="FF6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2827018" y="6879487"/>
            <a:ext cx="145697" cy="304976"/>
          </a:xfrm>
          <a:custGeom>
            <a:avLst/>
            <a:gdLst/>
            <a:ahLst/>
            <a:cxnLst/>
            <a:rect l="l" t="t" r="r" b="b"/>
            <a:pathLst>
              <a:path w="149860" h="313690">
                <a:moveTo>
                  <a:pt x="76200" y="313181"/>
                </a:moveTo>
                <a:lnTo>
                  <a:pt x="0" y="108964"/>
                </a:lnTo>
                <a:lnTo>
                  <a:pt x="55618" y="0"/>
                </a:lnTo>
                <a:lnTo>
                  <a:pt x="149356" y="172207"/>
                </a:lnTo>
                <a:lnTo>
                  <a:pt x="76200" y="313181"/>
                </a:lnTo>
              </a:path>
            </a:pathLst>
          </a:custGeom>
          <a:ln w="3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2306954" y="6879485"/>
            <a:ext cx="574146" cy="106803"/>
          </a:xfrm>
          <a:custGeom>
            <a:avLst/>
            <a:gdLst/>
            <a:ahLst/>
            <a:cxnLst/>
            <a:rect l="l" t="t" r="r" b="b"/>
            <a:pathLst>
              <a:path w="590550" h="109854">
                <a:moveTo>
                  <a:pt x="590550" y="0"/>
                </a:moveTo>
                <a:lnTo>
                  <a:pt x="105156" y="0"/>
                </a:lnTo>
                <a:lnTo>
                  <a:pt x="0" y="109727"/>
                </a:lnTo>
                <a:lnTo>
                  <a:pt x="534924" y="109727"/>
                </a:lnTo>
                <a:lnTo>
                  <a:pt x="59055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2306948" y="6879488"/>
            <a:ext cx="574146" cy="106803"/>
          </a:xfrm>
          <a:custGeom>
            <a:avLst/>
            <a:gdLst/>
            <a:ahLst/>
            <a:cxnLst/>
            <a:rect l="l" t="t" r="r" b="b"/>
            <a:pathLst>
              <a:path w="590550" h="109854">
                <a:moveTo>
                  <a:pt x="0" y="109726"/>
                </a:moveTo>
                <a:lnTo>
                  <a:pt x="534929" y="109726"/>
                </a:lnTo>
                <a:lnTo>
                  <a:pt x="590547" y="0"/>
                </a:lnTo>
                <a:lnTo>
                  <a:pt x="105158" y="0"/>
                </a:lnTo>
                <a:lnTo>
                  <a:pt x="0" y="109726"/>
                </a:lnTo>
              </a:path>
            </a:pathLst>
          </a:custGeom>
          <a:ln w="3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2233611" y="6986165"/>
            <a:ext cx="667985" cy="198173"/>
          </a:xfrm>
          <a:custGeom>
            <a:avLst/>
            <a:gdLst/>
            <a:ahLst/>
            <a:cxnLst/>
            <a:rect l="l" t="t" r="r" b="b"/>
            <a:pathLst>
              <a:path w="687069" h="203834">
                <a:moveTo>
                  <a:pt x="610362" y="0"/>
                </a:moveTo>
                <a:lnTo>
                  <a:pt x="75437" y="0"/>
                </a:lnTo>
                <a:lnTo>
                  <a:pt x="0" y="203454"/>
                </a:lnTo>
                <a:lnTo>
                  <a:pt x="686562" y="203454"/>
                </a:lnTo>
                <a:lnTo>
                  <a:pt x="610362" y="0"/>
                </a:lnTo>
                <a:close/>
              </a:path>
            </a:pathLst>
          </a:custGeom>
          <a:solidFill>
            <a:srgbClr val="FF002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2233604" y="6986166"/>
            <a:ext cx="667985" cy="198173"/>
          </a:xfrm>
          <a:custGeom>
            <a:avLst/>
            <a:gdLst/>
            <a:ahLst/>
            <a:cxnLst/>
            <a:rect l="l" t="t" r="r" b="b"/>
            <a:pathLst>
              <a:path w="687069" h="203834">
                <a:moveTo>
                  <a:pt x="0" y="203454"/>
                </a:moveTo>
                <a:lnTo>
                  <a:pt x="686569" y="203454"/>
                </a:lnTo>
                <a:lnTo>
                  <a:pt x="610368" y="0"/>
                </a:lnTo>
                <a:lnTo>
                  <a:pt x="75439" y="0"/>
                </a:lnTo>
                <a:lnTo>
                  <a:pt x="0" y="203454"/>
                </a:lnTo>
              </a:path>
            </a:pathLst>
          </a:custGeom>
          <a:ln w="3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2741084" y="6690571"/>
            <a:ext cx="127176" cy="264848"/>
          </a:xfrm>
          <a:custGeom>
            <a:avLst/>
            <a:gdLst/>
            <a:ahLst/>
            <a:cxnLst/>
            <a:rect l="l" t="t" r="r" b="b"/>
            <a:pathLst>
              <a:path w="130810" h="272415">
                <a:moveTo>
                  <a:pt x="36575" y="0"/>
                </a:moveTo>
                <a:lnTo>
                  <a:pt x="0" y="73914"/>
                </a:lnTo>
                <a:lnTo>
                  <a:pt x="76962" y="272034"/>
                </a:lnTo>
                <a:lnTo>
                  <a:pt x="130301" y="170687"/>
                </a:lnTo>
                <a:lnTo>
                  <a:pt x="36575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2741078" y="6690566"/>
            <a:ext cx="127176" cy="264848"/>
          </a:xfrm>
          <a:custGeom>
            <a:avLst/>
            <a:gdLst/>
            <a:ahLst/>
            <a:cxnLst/>
            <a:rect l="l" t="t" r="r" b="b"/>
            <a:pathLst>
              <a:path w="130810" h="272415">
                <a:moveTo>
                  <a:pt x="0" y="73917"/>
                </a:moveTo>
                <a:lnTo>
                  <a:pt x="76962" y="272035"/>
                </a:lnTo>
                <a:lnTo>
                  <a:pt x="130309" y="170695"/>
                </a:lnTo>
                <a:lnTo>
                  <a:pt x="36584" y="0"/>
                </a:lnTo>
                <a:lnTo>
                  <a:pt x="0" y="73917"/>
                </a:lnTo>
              </a:path>
            </a:pathLst>
          </a:custGeom>
          <a:ln w="3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2393633" y="6690571"/>
            <a:ext cx="383381" cy="71614"/>
          </a:xfrm>
          <a:custGeom>
            <a:avLst/>
            <a:gdLst/>
            <a:ahLst/>
            <a:cxnLst/>
            <a:rect l="l" t="t" r="r" b="b"/>
            <a:pathLst>
              <a:path w="394335" h="73660">
                <a:moveTo>
                  <a:pt x="393953" y="0"/>
                </a:moveTo>
                <a:lnTo>
                  <a:pt x="98297" y="0"/>
                </a:lnTo>
                <a:lnTo>
                  <a:pt x="0" y="73152"/>
                </a:lnTo>
                <a:lnTo>
                  <a:pt x="356615" y="73152"/>
                </a:lnTo>
                <a:lnTo>
                  <a:pt x="393953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2393629" y="6690566"/>
            <a:ext cx="383381" cy="71614"/>
          </a:xfrm>
          <a:custGeom>
            <a:avLst/>
            <a:gdLst/>
            <a:ahLst/>
            <a:cxnLst/>
            <a:rect l="l" t="t" r="r" b="b"/>
            <a:pathLst>
              <a:path w="394335" h="73660">
                <a:moveTo>
                  <a:pt x="0" y="73155"/>
                </a:moveTo>
                <a:lnTo>
                  <a:pt x="356615" y="73155"/>
                </a:lnTo>
                <a:lnTo>
                  <a:pt x="393960" y="0"/>
                </a:lnTo>
                <a:lnTo>
                  <a:pt x="98293" y="0"/>
                </a:lnTo>
                <a:lnTo>
                  <a:pt x="0" y="73155"/>
                </a:lnTo>
              </a:path>
            </a:pathLst>
          </a:custGeom>
          <a:ln w="3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2318809" y="6762432"/>
            <a:ext cx="496358" cy="192617"/>
          </a:xfrm>
          <a:custGeom>
            <a:avLst/>
            <a:gdLst/>
            <a:ahLst/>
            <a:cxnLst/>
            <a:rect l="l" t="t" r="r" b="b"/>
            <a:pathLst>
              <a:path w="510539" h="198120">
                <a:moveTo>
                  <a:pt x="433577" y="0"/>
                </a:moveTo>
                <a:lnTo>
                  <a:pt x="75437" y="0"/>
                </a:lnTo>
                <a:lnTo>
                  <a:pt x="0" y="198119"/>
                </a:lnTo>
                <a:lnTo>
                  <a:pt x="510539" y="198119"/>
                </a:lnTo>
                <a:lnTo>
                  <a:pt x="433577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2318804" y="6762430"/>
            <a:ext cx="496358" cy="192617"/>
          </a:xfrm>
          <a:custGeom>
            <a:avLst/>
            <a:gdLst/>
            <a:ahLst/>
            <a:cxnLst/>
            <a:rect l="l" t="t" r="r" b="b"/>
            <a:pathLst>
              <a:path w="510539" h="198120">
                <a:moveTo>
                  <a:pt x="0" y="198117"/>
                </a:moveTo>
                <a:lnTo>
                  <a:pt x="510539" y="198117"/>
                </a:lnTo>
                <a:lnTo>
                  <a:pt x="433577" y="0"/>
                </a:lnTo>
                <a:lnTo>
                  <a:pt x="75439" y="0"/>
                </a:lnTo>
                <a:lnTo>
                  <a:pt x="0" y="198117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2653664" y="6499436"/>
            <a:ext cx="109890" cy="229658"/>
          </a:xfrm>
          <a:custGeom>
            <a:avLst/>
            <a:gdLst/>
            <a:ahLst/>
            <a:cxnLst/>
            <a:rect l="l" t="t" r="r" b="b"/>
            <a:pathLst>
              <a:path w="113030" h="236220">
                <a:moveTo>
                  <a:pt x="19812" y="0"/>
                </a:moveTo>
                <a:lnTo>
                  <a:pt x="0" y="35051"/>
                </a:lnTo>
                <a:lnTo>
                  <a:pt x="76962" y="236219"/>
                </a:lnTo>
                <a:lnTo>
                  <a:pt x="112776" y="169163"/>
                </a:lnTo>
                <a:lnTo>
                  <a:pt x="19812" y="0"/>
                </a:lnTo>
                <a:close/>
              </a:path>
            </a:pathLst>
          </a:custGeom>
          <a:solidFill>
            <a:srgbClr val="FE9B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2653657" y="6499435"/>
            <a:ext cx="109890" cy="229658"/>
          </a:xfrm>
          <a:custGeom>
            <a:avLst/>
            <a:gdLst/>
            <a:ahLst/>
            <a:cxnLst/>
            <a:rect l="l" t="t" r="r" b="b"/>
            <a:pathLst>
              <a:path w="113030" h="236220">
                <a:moveTo>
                  <a:pt x="76962" y="236226"/>
                </a:moveTo>
                <a:lnTo>
                  <a:pt x="112785" y="169170"/>
                </a:lnTo>
                <a:lnTo>
                  <a:pt x="19821" y="0"/>
                </a:lnTo>
                <a:lnTo>
                  <a:pt x="0" y="35059"/>
                </a:lnTo>
                <a:lnTo>
                  <a:pt x="76962" y="236226"/>
                </a:lnTo>
              </a:path>
            </a:pathLst>
          </a:custGeom>
          <a:ln w="3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2481792" y="6498695"/>
            <a:ext cx="191382" cy="35190"/>
          </a:xfrm>
          <a:custGeom>
            <a:avLst/>
            <a:gdLst/>
            <a:ahLst/>
            <a:cxnLst/>
            <a:rect l="l" t="t" r="r" b="b"/>
            <a:pathLst>
              <a:path w="196850" h="36195">
                <a:moveTo>
                  <a:pt x="196595" y="0"/>
                </a:moveTo>
                <a:lnTo>
                  <a:pt x="60960" y="0"/>
                </a:lnTo>
                <a:lnTo>
                  <a:pt x="0" y="35813"/>
                </a:lnTo>
                <a:lnTo>
                  <a:pt x="176783" y="35813"/>
                </a:lnTo>
                <a:lnTo>
                  <a:pt x="196595" y="0"/>
                </a:lnTo>
                <a:close/>
              </a:path>
            </a:pathLst>
          </a:custGeom>
          <a:solidFill>
            <a:srgbClr val="FE9B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2481789" y="6498693"/>
            <a:ext cx="191382" cy="35190"/>
          </a:xfrm>
          <a:custGeom>
            <a:avLst/>
            <a:gdLst/>
            <a:ahLst/>
            <a:cxnLst/>
            <a:rect l="l" t="t" r="r" b="b"/>
            <a:pathLst>
              <a:path w="196850" h="36195">
                <a:moveTo>
                  <a:pt x="0" y="35821"/>
                </a:moveTo>
                <a:lnTo>
                  <a:pt x="176778" y="35821"/>
                </a:lnTo>
                <a:lnTo>
                  <a:pt x="196599" y="0"/>
                </a:lnTo>
                <a:lnTo>
                  <a:pt x="60960" y="0"/>
                </a:lnTo>
                <a:lnTo>
                  <a:pt x="0" y="35821"/>
                </a:lnTo>
              </a:path>
            </a:pathLst>
          </a:custGeom>
          <a:ln w="3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2406226" y="6533515"/>
            <a:ext cx="322263" cy="195703"/>
          </a:xfrm>
          <a:custGeom>
            <a:avLst/>
            <a:gdLst/>
            <a:ahLst/>
            <a:cxnLst/>
            <a:rect l="l" t="t" r="r" b="b"/>
            <a:pathLst>
              <a:path w="331469" h="201295">
                <a:moveTo>
                  <a:pt x="254507" y="0"/>
                </a:moveTo>
                <a:lnTo>
                  <a:pt x="76962" y="0"/>
                </a:lnTo>
                <a:lnTo>
                  <a:pt x="0" y="201167"/>
                </a:lnTo>
                <a:lnTo>
                  <a:pt x="331469" y="201167"/>
                </a:lnTo>
                <a:lnTo>
                  <a:pt x="254507" y="0"/>
                </a:lnTo>
                <a:close/>
              </a:path>
            </a:pathLst>
          </a:custGeom>
          <a:solidFill>
            <a:srgbClr val="FE9B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2406224" y="6533521"/>
            <a:ext cx="322263" cy="195703"/>
          </a:xfrm>
          <a:custGeom>
            <a:avLst/>
            <a:gdLst/>
            <a:ahLst/>
            <a:cxnLst/>
            <a:rect l="l" t="t" r="r" b="b"/>
            <a:pathLst>
              <a:path w="331469" h="201295">
                <a:moveTo>
                  <a:pt x="0" y="201167"/>
                </a:moveTo>
                <a:lnTo>
                  <a:pt x="331464" y="201167"/>
                </a:lnTo>
                <a:lnTo>
                  <a:pt x="254501" y="0"/>
                </a:lnTo>
                <a:lnTo>
                  <a:pt x="76962" y="0"/>
                </a:lnTo>
                <a:lnTo>
                  <a:pt x="0" y="201167"/>
                </a:lnTo>
              </a:path>
            </a:pathLst>
          </a:custGeom>
          <a:ln w="3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2566987" y="6309043"/>
            <a:ext cx="91987" cy="195086"/>
          </a:xfrm>
          <a:custGeom>
            <a:avLst/>
            <a:gdLst/>
            <a:ahLst/>
            <a:cxnLst/>
            <a:rect l="l" t="t" r="r" b="b"/>
            <a:pathLst>
              <a:path w="94614" h="200660">
                <a:moveTo>
                  <a:pt x="0" y="0"/>
                </a:moveTo>
                <a:lnTo>
                  <a:pt x="76200" y="200406"/>
                </a:lnTo>
                <a:lnTo>
                  <a:pt x="94487" y="169163"/>
                </a:lnTo>
                <a:lnTo>
                  <a:pt x="0" y="0"/>
                </a:lnTo>
                <a:close/>
              </a:path>
            </a:pathLst>
          </a:custGeom>
          <a:solidFill>
            <a:srgbClr val="FE9B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2566990" y="6309044"/>
            <a:ext cx="91987" cy="195086"/>
          </a:xfrm>
          <a:custGeom>
            <a:avLst/>
            <a:gdLst/>
            <a:ahLst/>
            <a:cxnLst/>
            <a:rect l="l" t="t" r="r" b="b"/>
            <a:pathLst>
              <a:path w="94614" h="200660">
                <a:moveTo>
                  <a:pt x="76200" y="200405"/>
                </a:moveTo>
                <a:lnTo>
                  <a:pt x="94486" y="169158"/>
                </a:lnTo>
                <a:lnTo>
                  <a:pt x="0" y="0"/>
                </a:lnTo>
                <a:lnTo>
                  <a:pt x="76200" y="200405"/>
                </a:lnTo>
              </a:path>
            </a:pathLst>
          </a:custGeom>
          <a:ln w="3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2491422" y="6309043"/>
            <a:ext cx="150019" cy="195086"/>
          </a:xfrm>
          <a:custGeom>
            <a:avLst/>
            <a:gdLst/>
            <a:ahLst/>
            <a:cxnLst/>
            <a:rect l="l" t="t" r="r" b="b"/>
            <a:pathLst>
              <a:path w="154305" h="200660">
                <a:moveTo>
                  <a:pt x="76962" y="0"/>
                </a:moveTo>
                <a:lnTo>
                  <a:pt x="0" y="200406"/>
                </a:lnTo>
                <a:lnTo>
                  <a:pt x="153924" y="200406"/>
                </a:lnTo>
                <a:lnTo>
                  <a:pt x="76962" y="0"/>
                </a:lnTo>
                <a:close/>
              </a:path>
            </a:pathLst>
          </a:custGeom>
          <a:solidFill>
            <a:srgbClr val="FE9B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2491425" y="6309044"/>
            <a:ext cx="150019" cy="195086"/>
          </a:xfrm>
          <a:custGeom>
            <a:avLst/>
            <a:gdLst/>
            <a:ahLst/>
            <a:cxnLst/>
            <a:rect l="l" t="t" r="r" b="b"/>
            <a:pathLst>
              <a:path w="154305" h="200660">
                <a:moveTo>
                  <a:pt x="0" y="200405"/>
                </a:moveTo>
                <a:lnTo>
                  <a:pt x="153924" y="200405"/>
                </a:lnTo>
                <a:lnTo>
                  <a:pt x="76962" y="0"/>
                </a:lnTo>
                <a:lnTo>
                  <a:pt x="0" y="200405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3513772" y="756290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3513772" y="757179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3513772" y="758068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3513772" y="759031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3513772" y="759957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3513772" y="760846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3513772" y="761772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3513772" y="762698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3513772" y="763624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3513772" y="764550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3513772" y="765439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3513772" y="766365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3513772" y="767254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3513772" y="768143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3513772" y="769106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3513772" y="770069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3513772" y="770958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3513772" y="771847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3513772" y="772810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3513772" y="773736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3513772" y="774625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3513772" y="775514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3513772" y="776440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3513772" y="777404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3513772" y="778292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3513772" y="779182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3513772" y="780145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3513772" y="781034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3513772" y="781923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3513772" y="782886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3513772" y="783849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3513772" y="784738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3513772" y="785627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3513772" y="786553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3513772" y="787479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3513772" y="788405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3513772" y="789294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3513772" y="790220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3513772" y="791146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3513772" y="792035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3513772" y="792961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3513772" y="793924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3513772" y="794813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3513772" y="795702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3513772" y="796665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3513772" y="797591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3513772" y="798480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3513772" y="799406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3513772" y="800332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3513772" y="801221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3513772" y="802147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3513772" y="803073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3513772" y="804000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3513772" y="804888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3513772" y="805778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3513772" y="806741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3513772" y="807704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3513772" y="808593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3513772" y="809482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3513772" y="810445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3513772" y="811371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3513772" y="812260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3513772" y="813149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3513772" y="814075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3513772" y="815001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3513772" y="815890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3513772" y="816816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3513772" y="817779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3513772" y="818668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3513772" y="819557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3513772" y="820520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3513772" y="821483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3513772" y="822372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3513772" y="823261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3513772" y="824187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3513772" y="825076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3513772" y="826002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3513772" y="826928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3513772" y="827854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3513772" y="828780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3513772" y="829669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3513772" y="830595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3513772" y="831559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3513772" y="832447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3513772" y="833337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3513772" y="834299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3513772" y="835189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3513772" y="836077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3513772" y="837041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3513772" y="837967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3513772" y="838856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3513772" y="839745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3513772" y="840671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3513772" y="841634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3513772" y="842523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3513772" y="843412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3513772" y="844375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3513772" y="845338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3513772" y="846227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3513772" y="847116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3513772" y="848079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3513772" y="848968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3513772" y="849857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3513772" y="850783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3513772" y="851709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3513772" y="852635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3513772" y="853524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3513772" y="854450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3513772" y="855413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3513772" y="856302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3513772" y="857191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3513772" y="858154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3513772" y="859043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3513772" y="859932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3513772" y="860896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3513772" y="861822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3513772" y="862710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3513772" y="863636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3513772" y="864563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3513772" y="865489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3513772" y="866415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3513772" y="867304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3513772" y="868230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3513772" y="869119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3513772" y="870008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3513772" y="870971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3513772" y="871934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3513772" y="872823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3513772" y="873712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3513772" y="874675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3513772" y="875601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3513772" y="876490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3513772" y="877379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3513772" y="878305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3513772" y="879268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3513772" y="880157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3513772" y="881046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3513772" y="882009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3513772" y="882898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3513772" y="883787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3513772" y="884750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3513772" y="885713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3513772" y="886602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3513772" y="887491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3513772" y="888417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3513772" y="889344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3513772" y="890270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3513772" y="891159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3513772" y="892085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3513772" y="893011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3513772" y="893900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3513772" y="894826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3513772" y="895789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3513772" y="896678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3513772" y="897567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3513772" y="898530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3513772" y="899456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3513772" y="900345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3513772" y="901271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3513772" y="902197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3513772" y="903086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3513772" y="904012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3513772" y="904938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3513772" y="905864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3513772" y="906753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3513772" y="907642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3513772" y="908605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3513772" y="909568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3513772" y="910457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3513772" y="911346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3513772" y="912309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3513772" y="913235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3513772" y="914124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3513772" y="915013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3513772" y="915939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3513772" y="916865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3513772" y="917754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3513772" y="918681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3513772" y="919644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3513772" y="920533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3513772" y="921422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3513772" y="922385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3513772" y="923348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3513772" y="924237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3513772" y="925126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3513772" y="926052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3513772" y="926941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3513772" y="927867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3513772" y="928793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3513772" y="929719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3513772" y="930645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3513772" y="931534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3513772" y="932460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6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3513772" y="933423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3513772" y="934312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3513772" y="935201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6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3513772" y="936164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3513772" y="937053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3513772" y="937942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6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3513772" y="938905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6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3513772" y="939831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3513772" y="940720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3513772" y="941609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3513772" y="942535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3513772" y="943498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6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3513772" y="944387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3513772" y="945276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3513772" y="946240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3513772" y="947202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6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3513772" y="948092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3513772" y="948980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3513772" y="949944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3513772" y="950833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3513772" y="951722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3513772" y="952648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3513772" y="953574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3513772" y="954500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3513772" y="955389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3513772" y="956315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3513772" y="957278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6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3513772" y="958167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838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3513772" y="959056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9906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 txBox="1"/>
          <p:nvPr/>
        </p:nvSpPr>
        <p:spPr>
          <a:xfrm>
            <a:off x="3513772" y="7689956"/>
            <a:ext cx="2889250" cy="1571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98"/>
            <a:r>
              <a:rPr sz="1604" b="1" spc="44" dirty="0">
                <a:solidFill>
                  <a:srgbClr val="FDFD5D"/>
                </a:solidFill>
                <a:latin typeface="Arial"/>
                <a:cs typeface="Arial"/>
              </a:rPr>
              <a:t>Operational</a:t>
            </a:r>
            <a:r>
              <a:rPr sz="1604" b="1" spc="1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604" b="1" spc="49" dirty="0">
                <a:solidFill>
                  <a:srgbClr val="FDFD5D"/>
                </a:solidFill>
                <a:latin typeface="Arial"/>
                <a:cs typeface="Arial"/>
              </a:rPr>
              <a:t>Planning</a:t>
            </a:r>
            <a:endParaRPr sz="1604">
              <a:latin typeface="Arial"/>
              <a:cs typeface="Arial"/>
            </a:endParaRPr>
          </a:p>
          <a:p>
            <a:pPr marL="263607" marR="1664985" indent="-90750">
              <a:lnSpc>
                <a:spcPct val="113199"/>
              </a:lnSpc>
              <a:spcBef>
                <a:spcPts val="1186"/>
              </a:spcBef>
            </a:pPr>
            <a:r>
              <a:rPr sz="924" spc="34" dirty="0">
                <a:solidFill>
                  <a:srgbClr val="FDFD5D"/>
                </a:solidFill>
                <a:latin typeface="Meiryo"/>
                <a:cs typeface="Meiryo"/>
              </a:rPr>
              <a:t>&amp;</a:t>
            </a:r>
            <a:r>
              <a:rPr sz="924" b="1" spc="34" dirty="0">
                <a:solidFill>
                  <a:srgbClr val="FDFD5D"/>
                </a:solidFill>
                <a:latin typeface="Arial"/>
                <a:cs typeface="Arial"/>
              </a:rPr>
              <a:t>District </a:t>
            </a:r>
            <a:r>
              <a:rPr sz="924" b="1" spc="39" dirty="0">
                <a:solidFill>
                  <a:srgbClr val="FDFD5D"/>
                </a:solidFill>
                <a:latin typeface="Arial"/>
                <a:cs typeface="Arial"/>
              </a:rPr>
              <a:t>Sales  </a:t>
            </a:r>
            <a:r>
              <a:rPr sz="924" b="1" spc="44" dirty="0">
                <a:solidFill>
                  <a:srgbClr val="FDFD5D"/>
                </a:solidFill>
                <a:latin typeface="Arial"/>
                <a:cs typeface="Arial"/>
              </a:rPr>
              <a:t>Managers,</a:t>
            </a:r>
            <a:r>
              <a:rPr sz="924" b="1" spc="-4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924" b="1" spc="29" dirty="0">
                <a:solidFill>
                  <a:srgbClr val="FDFD5D"/>
                </a:solidFill>
                <a:latin typeface="Arial"/>
                <a:cs typeface="Arial"/>
              </a:rPr>
              <a:t>Staff</a:t>
            </a:r>
            <a:endParaRPr sz="924">
              <a:latin typeface="Arial"/>
              <a:cs typeface="Arial"/>
            </a:endParaRPr>
          </a:p>
          <a:p>
            <a:pPr marL="263607">
              <a:spcBef>
                <a:spcPts val="146"/>
              </a:spcBef>
            </a:pPr>
            <a:r>
              <a:rPr sz="924" b="1" spc="39" dirty="0">
                <a:solidFill>
                  <a:srgbClr val="FDFD5D"/>
                </a:solidFill>
                <a:latin typeface="Arial"/>
                <a:cs typeface="Arial"/>
              </a:rPr>
              <a:t>Marketing</a:t>
            </a:r>
            <a:r>
              <a:rPr sz="924" b="1" spc="-2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924" b="1" spc="39" dirty="0">
                <a:solidFill>
                  <a:srgbClr val="FDFD5D"/>
                </a:solidFill>
                <a:latin typeface="Arial"/>
                <a:cs typeface="Arial"/>
              </a:rPr>
              <a:t>Supervisors</a:t>
            </a:r>
            <a:endParaRPr sz="924">
              <a:latin typeface="Arial"/>
              <a:cs typeface="Arial"/>
            </a:endParaRPr>
          </a:p>
          <a:p>
            <a:pPr marL="263607" marR="1574235" indent="-90750">
              <a:lnSpc>
                <a:spcPct val="113100"/>
              </a:lnSpc>
              <a:spcBef>
                <a:spcPts val="233"/>
              </a:spcBef>
            </a:pPr>
            <a:r>
              <a:rPr sz="924" spc="34" dirty="0">
                <a:solidFill>
                  <a:srgbClr val="FDFD5D"/>
                </a:solidFill>
                <a:latin typeface="Meiryo"/>
                <a:cs typeface="Meiryo"/>
              </a:rPr>
              <a:t>&amp;</a:t>
            </a:r>
            <a:r>
              <a:rPr sz="924" b="1" spc="34" dirty="0">
                <a:solidFill>
                  <a:srgbClr val="FDFD5D"/>
                </a:solidFill>
                <a:latin typeface="Arial"/>
                <a:cs typeface="Arial"/>
              </a:rPr>
              <a:t>Daily and </a:t>
            </a:r>
            <a:r>
              <a:rPr sz="924" b="1" spc="39" dirty="0">
                <a:solidFill>
                  <a:srgbClr val="FDFD5D"/>
                </a:solidFill>
                <a:latin typeface="Arial"/>
                <a:cs typeface="Arial"/>
              </a:rPr>
              <a:t>Weekly  </a:t>
            </a:r>
            <a:r>
              <a:rPr sz="924" b="1" spc="34" dirty="0">
                <a:solidFill>
                  <a:srgbClr val="FDFD5D"/>
                </a:solidFill>
                <a:latin typeface="Arial"/>
                <a:cs typeface="Arial"/>
              </a:rPr>
              <a:t>Plans</a:t>
            </a:r>
            <a:endParaRPr sz="924">
              <a:latin typeface="Arial"/>
              <a:cs typeface="Arial"/>
            </a:endParaRPr>
          </a:p>
          <a:p>
            <a:pPr marL="263607" marR="1289638" indent="-90750">
              <a:lnSpc>
                <a:spcPct val="113199"/>
              </a:lnSpc>
              <a:spcBef>
                <a:spcPts val="223"/>
              </a:spcBef>
            </a:pPr>
            <a:r>
              <a:rPr sz="924" spc="39" dirty="0">
                <a:solidFill>
                  <a:srgbClr val="FDFD5D"/>
                </a:solidFill>
                <a:latin typeface="Meiryo"/>
                <a:cs typeface="Meiryo"/>
              </a:rPr>
              <a:t>&amp;</a:t>
            </a:r>
            <a:r>
              <a:rPr sz="924" b="1" spc="39" dirty="0">
                <a:solidFill>
                  <a:srgbClr val="FDFD5D"/>
                </a:solidFill>
                <a:latin typeface="Arial"/>
                <a:cs typeface="Arial"/>
              </a:rPr>
              <a:t>Departmental </a:t>
            </a:r>
            <a:r>
              <a:rPr sz="924" b="1" spc="34" dirty="0">
                <a:solidFill>
                  <a:srgbClr val="FDFD5D"/>
                </a:solidFill>
                <a:latin typeface="Arial"/>
                <a:cs typeface="Arial"/>
              </a:rPr>
              <a:t>Rules </a:t>
            </a:r>
            <a:r>
              <a:rPr sz="924" b="1" spc="15" dirty="0">
                <a:solidFill>
                  <a:srgbClr val="FDFD5D"/>
                </a:solidFill>
                <a:latin typeface="Arial"/>
                <a:cs typeface="Arial"/>
              </a:rPr>
              <a:t>&amp;  </a:t>
            </a:r>
            <a:r>
              <a:rPr sz="924" b="1" spc="44" dirty="0">
                <a:solidFill>
                  <a:srgbClr val="FDFD5D"/>
                </a:solidFill>
                <a:latin typeface="Arial"/>
                <a:cs typeface="Arial"/>
              </a:rPr>
              <a:t>Procedures</a:t>
            </a:r>
            <a:endParaRPr sz="924">
              <a:latin typeface="Arial"/>
              <a:cs typeface="Arial"/>
            </a:endParaRPr>
          </a:p>
        </p:txBody>
      </p:sp>
      <p:sp>
        <p:nvSpPr>
          <p:cNvPr id="500" name="object 500"/>
          <p:cNvSpPr/>
          <p:nvPr/>
        </p:nvSpPr>
        <p:spPr>
          <a:xfrm>
            <a:off x="6085204" y="9047163"/>
            <a:ext cx="193851" cy="385233"/>
          </a:xfrm>
          <a:custGeom>
            <a:avLst/>
            <a:gdLst/>
            <a:ahLst/>
            <a:cxnLst/>
            <a:rect l="l" t="t" r="r" b="b"/>
            <a:pathLst>
              <a:path w="199389" h="396240">
                <a:moveTo>
                  <a:pt x="87630" y="0"/>
                </a:moveTo>
                <a:lnTo>
                  <a:pt x="0" y="169163"/>
                </a:lnTo>
                <a:lnTo>
                  <a:pt x="93726" y="396239"/>
                </a:lnTo>
                <a:lnTo>
                  <a:pt x="198882" y="197357"/>
                </a:lnTo>
                <a:lnTo>
                  <a:pt x="87630" y="0"/>
                </a:lnTo>
                <a:close/>
              </a:path>
            </a:pathLst>
          </a:custGeom>
          <a:solidFill>
            <a:srgbClr val="FE9B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6085218" y="9047166"/>
            <a:ext cx="193851" cy="385233"/>
          </a:xfrm>
          <a:custGeom>
            <a:avLst/>
            <a:gdLst/>
            <a:ahLst/>
            <a:cxnLst/>
            <a:rect l="l" t="t" r="r" b="b"/>
            <a:pathLst>
              <a:path w="199389" h="396240">
                <a:moveTo>
                  <a:pt x="93716" y="396233"/>
                </a:moveTo>
                <a:lnTo>
                  <a:pt x="0" y="169160"/>
                </a:lnTo>
                <a:lnTo>
                  <a:pt x="87623" y="0"/>
                </a:lnTo>
                <a:lnTo>
                  <a:pt x="198873" y="197359"/>
                </a:lnTo>
                <a:lnTo>
                  <a:pt x="93716" y="396233"/>
                </a:lnTo>
              </a:path>
            </a:pathLst>
          </a:custGeom>
          <a:ln w="4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5265102" y="9047163"/>
            <a:ext cx="905668" cy="164835"/>
          </a:xfrm>
          <a:custGeom>
            <a:avLst/>
            <a:gdLst/>
            <a:ahLst/>
            <a:cxnLst/>
            <a:rect l="l" t="t" r="r" b="b"/>
            <a:pathLst>
              <a:path w="931545" h="169545">
                <a:moveTo>
                  <a:pt x="931163" y="0"/>
                </a:moveTo>
                <a:lnTo>
                  <a:pt x="118871" y="0"/>
                </a:lnTo>
                <a:lnTo>
                  <a:pt x="0" y="169163"/>
                </a:lnTo>
                <a:lnTo>
                  <a:pt x="843533" y="169163"/>
                </a:lnTo>
                <a:lnTo>
                  <a:pt x="931163" y="0"/>
                </a:lnTo>
                <a:close/>
              </a:path>
            </a:pathLst>
          </a:custGeom>
          <a:solidFill>
            <a:srgbClr val="FE9B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5265104" y="9047166"/>
            <a:ext cx="905668" cy="164835"/>
          </a:xfrm>
          <a:custGeom>
            <a:avLst/>
            <a:gdLst/>
            <a:ahLst/>
            <a:cxnLst/>
            <a:rect l="l" t="t" r="r" b="b"/>
            <a:pathLst>
              <a:path w="931545" h="169545">
                <a:moveTo>
                  <a:pt x="0" y="169160"/>
                </a:moveTo>
                <a:lnTo>
                  <a:pt x="843544" y="169160"/>
                </a:lnTo>
                <a:lnTo>
                  <a:pt x="931168" y="0"/>
                </a:lnTo>
                <a:lnTo>
                  <a:pt x="118875" y="0"/>
                </a:lnTo>
                <a:lnTo>
                  <a:pt x="0" y="169160"/>
                </a:lnTo>
              </a:path>
            </a:pathLst>
          </a:custGeom>
          <a:ln w="3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5178424" y="9211628"/>
            <a:ext cx="998272" cy="221633"/>
          </a:xfrm>
          <a:custGeom>
            <a:avLst/>
            <a:gdLst/>
            <a:ahLst/>
            <a:cxnLst/>
            <a:rect l="l" t="t" r="r" b="b"/>
            <a:pathLst>
              <a:path w="1026795" h="227965">
                <a:moveTo>
                  <a:pt x="931164" y="0"/>
                </a:moveTo>
                <a:lnTo>
                  <a:pt x="88392" y="0"/>
                </a:lnTo>
                <a:lnTo>
                  <a:pt x="0" y="227838"/>
                </a:lnTo>
                <a:lnTo>
                  <a:pt x="1026414" y="227838"/>
                </a:lnTo>
                <a:lnTo>
                  <a:pt x="931164" y="0"/>
                </a:lnTo>
                <a:close/>
              </a:path>
            </a:pathLst>
          </a:custGeom>
          <a:solidFill>
            <a:srgbClr val="FE9B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5178438" y="9211628"/>
            <a:ext cx="998272" cy="221633"/>
          </a:xfrm>
          <a:custGeom>
            <a:avLst/>
            <a:gdLst/>
            <a:ahLst/>
            <a:cxnLst/>
            <a:rect l="l" t="t" r="r" b="b"/>
            <a:pathLst>
              <a:path w="1026795" h="227965">
                <a:moveTo>
                  <a:pt x="88383" y="0"/>
                </a:moveTo>
                <a:lnTo>
                  <a:pt x="931155" y="0"/>
                </a:lnTo>
                <a:lnTo>
                  <a:pt x="1026405" y="227836"/>
                </a:lnTo>
                <a:lnTo>
                  <a:pt x="0" y="227836"/>
                </a:lnTo>
                <a:lnTo>
                  <a:pt x="88383" y="0"/>
                </a:lnTo>
              </a:path>
            </a:pathLst>
          </a:custGeom>
          <a:ln w="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5983710" y="8828617"/>
            <a:ext cx="172244" cy="349426"/>
          </a:xfrm>
          <a:custGeom>
            <a:avLst/>
            <a:gdLst/>
            <a:ahLst/>
            <a:cxnLst/>
            <a:rect l="l" t="t" r="r" b="b"/>
            <a:pathLst>
              <a:path w="177164" h="359409">
                <a:moveTo>
                  <a:pt x="66293" y="0"/>
                </a:moveTo>
                <a:lnTo>
                  <a:pt x="0" y="124968"/>
                </a:lnTo>
                <a:lnTo>
                  <a:pt x="89915" y="358902"/>
                </a:lnTo>
                <a:lnTo>
                  <a:pt x="176784" y="198119"/>
                </a:lnTo>
                <a:lnTo>
                  <a:pt x="66293" y="0"/>
                </a:lnTo>
                <a:close/>
              </a:path>
            </a:pathLst>
          </a:custGeom>
          <a:solidFill>
            <a:srgbClr val="FF6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5983722" y="8828614"/>
            <a:ext cx="172244" cy="349426"/>
          </a:xfrm>
          <a:custGeom>
            <a:avLst/>
            <a:gdLst/>
            <a:ahLst/>
            <a:cxnLst/>
            <a:rect l="l" t="t" r="r" b="b"/>
            <a:pathLst>
              <a:path w="177164" h="359409">
                <a:moveTo>
                  <a:pt x="89916" y="358901"/>
                </a:moveTo>
                <a:lnTo>
                  <a:pt x="0" y="124971"/>
                </a:lnTo>
                <a:lnTo>
                  <a:pt x="66291" y="0"/>
                </a:lnTo>
                <a:lnTo>
                  <a:pt x="176780" y="198123"/>
                </a:lnTo>
                <a:lnTo>
                  <a:pt x="89916" y="358901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5368819" y="8828616"/>
            <a:ext cx="679715" cy="122238"/>
          </a:xfrm>
          <a:custGeom>
            <a:avLst/>
            <a:gdLst/>
            <a:ahLst/>
            <a:cxnLst/>
            <a:rect l="l" t="t" r="r" b="b"/>
            <a:pathLst>
              <a:path w="699135" h="125729">
                <a:moveTo>
                  <a:pt x="698753" y="0"/>
                </a:moveTo>
                <a:lnTo>
                  <a:pt x="124968" y="0"/>
                </a:lnTo>
                <a:lnTo>
                  <a:pt x="0" y="125730"/>
                </a:lnTo>
                <a:lnTo>
                  <a:pt x="632460" y="125730"/>
                </a:lnTo>
                <a:lnTo>
                  <a:pt x="698753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5368831" y="8828614"/>
            <a:ext cx="679715" cy="122238"/>
          </a:xfrm>
          <a:custGeom>
            <a:avLst/>
            <a:gdLst/>
            <a:ahLst/>
            <a:cxnLst/>
            <a:rect l="l" t="t" r="r" b="b"/>
            <a:pathLst>
              <a:path w="699135" h="125729">
                <a:moveTo>
                  <a:pt x="0" y="125734"/>
                </a:moveTo>
                <a:lnTo>
                  <a:pt x="632458" y="125734"/>
                </a:lnTo>
                <a:lnTo>
                  <a:pt x="698749" y="0"/>
                </a:lnTo>
                <a:lnTo>
                  <a:pt x="124969" y="0"/>
                </a:lnTo>
                <a:lnTo>
                  <a:pt x="0" y="125734"/>
                </a:lnTo>
              </a:path>
            </a:pathLst>
          </a:custGeom>
          <a:ln w="3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5282140" y="8950855"/>
            <a:ext cx="788988" cy="227188"/>
          </a:xfrm>
          <a:custGeom>
            <a:avLst/>
            <a:gdLst/>
            <a:ahLst/>
            <a:cxnLst/>
            <a:rect l="l" t="t" r="r" b="b"/>
            <a:pathLst>
              <a:path w="811529" h="233679">
                <a:moveTo>
                  <a:pt x="721613" y="0"/>
                </a:moveTo>
                <a:lnTo>
                  <a:pt x="89153" y="0"/>
                </a:lnTo>
                <a:lnTo>
                  <a:pt x="0" y="233172"/>
                </a:lnTo>
                <a:lnTo>
                  <a:pt x="811529" y="233172"/>
                </a:lnTo>
                <a:lnTo>
                  <a:pt x="721613" y="0"/>
                </a:lnTo>
                <a:close/>
              </a:path>
            </a:pathLst>
          </a:custGeom>
          <a:solidFill>
            <a:srgbClr val="FF002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5282150" y="8950856"/>
            <a:ext cx="788988" cy="227188"/>
          </a:xfrm>
          <a:custGeom>
            <a:avLst/>
            <a:gdLst/>
            <a:ahLst/>
            <a:cxnLst/>
            <a:rect l="l" t="t" r="r" b="b"/>
            <a:pathLst>
              <a:path w="811529" h="233679">
                <a:moveTo>
                  <a:pt x="0" y="233166"/>
                </a:moveTo>
                <a:lnTo>
                  <a:pt x="811532" y="233166"/>
                </a:lnTo>
                <a:lnTo>
                  <a:pt x="721615" y="0"/>
                </a:lnTo>
                <a:lnTo>
                  <a:pt x="89156" y="0"/>
                </a:lnTo>
                <a:lnTo>
                  <a:pt x="0" y="233166"/>
                </a:lnTo>
              </a:path>
            </a:pathLst>
          </a:custGeom>
          <a:ln w="3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5882216" y="8612293"/>
            <a:ext cx="150019" cy="303124"/>
          </a:xfrm>
          <a:custGeom>
            <a:avLst/>
            <a:gdLst/>
            <a:ahLst/>
            <a:cxnLst/>
            <a:rect l="l" t="t" r="r" b="b"/>
            <a:pathLst>
              <a:path w="154304" h="311784">
                <a:moveTo>
                  <a:pt x="43434" y="0"/>
                </a:moveTo>
                <a:lnTo>
                  <a:pt x="0" y="84581"/>
                </a:lnTo>
                <a:lnTo>
                  <a:pt x="90678" y="311657"/>
                </a:lnTo>
                <a:lnTo>
                  <a:pt x="153924" y="195071"/>
                </a:lnTo>
                <a:lnTo>
                  <a:pt x="43434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5882225" y="8612288"/>
            <a:ext cx="150019" cy="303124"/>
          </a:xfrm>
          <a:custGeom>
            <a:avLst/>
            <a:gdLst/>
            <a:ahLst/>
            <a:cxnLst/>
            <a:rect l="l" t="t" r="r" b="b"/>
            <a:pathLst>
              <a:path w="154304" h="311784">
                <a:moveTo>
                  <a:pt x="0" y="84586"/>
                </a:moveTo>
                <a:lnTo>
                  <a:pt x="90676" y="311659"/>
                </a:lnTo>
                <a:lnTo>
                  <a:pt x="153928" y="195082"/>
                </a:lnTo>
                <a:lnTo>
                  <a:pt x="43438" y="0"/>
                </a:lnTo>
                <a:lnTo>
                  <a:pt x="0" y="84586"/>
                </a:lnTo>
              </a:path>
            </a:pathLst>
          </a:custGeom>
          <a:ln w="4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5471055" y="8612292"/>
            <a:ext cx="453760" cy="81492"/>
          </a:xfrm>
          <a:custGeom>
            <a:avLst/>
            <a:gdLst/>
            <a:ahLst/>
            <a:cxnLst/>
            <a:rect l="l" t="t" r="r" b="b"/>
            <a:pathLst>
              <a:path w="466725" h="83820">
                <a:moveTo>
                  <a:pt x="466343" y="0"/>
                </a:moveTo>
                <a:lnTo>
                  <a:pt x="116585" y="0"/>
                </a:lnTo>
                <a:lnTo>
                  <a:pt x="0" y="83819"/>
                </a:lnTo>
                <a:lnTo>
                  <a:pt x="422147" y="83819"/>
                </a:lnTo>
                <a:lnTo>
                  <a:pt x="466343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5471067" y="8612287"/>
            <a:ext cx="453760" cy="81492"/>
          </a:xfrm>
          <a:custGeom>
            <a:avLst/>
            <a:gdLst/>
            <a:ahLst/>
            <a:cxnLst/>
            <a:rect l="l" t="t" r="r" b="b"/>
            <a:pathLst>
              <a:path w="466725" h="83820">
                <a:moveTo>
                  <a:pt x="0" y="83823"/>
                </a:moveTo>
                <a:lnTo>
                  <a:pt x="422145" y="83823"/>
                </a:lnTo>
                <a:lnTo>
                  <a:pt x="466344" y="0"/>
                </a:lnTo>
                <a:lnTo>
                  <a:pt x="116582" y="0"/>
                </a:lnTo>
                <a:lnTo>
                  <a:pt x="0" y="83823"/>
                </a:lnTo>
              </a:path>
            </a:pathLst>
          </a:custGeom>
          <a:ln w="3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5382895" y="8694526"/>
            <a:ext cx="587110" cy="221014"/>
          </a:xfrm>
          <a:custGeom>
            <a:avLst/>
            <a:gdLst/>
            <a:ahLst/>
            <a:cxnLst/>
            <a:rect l="l" t="t" r="r" b="b"/>
            <a:pathLst>
              <a:path w="603885" h="227329">
                <a:moveTo>
                  <a:pt x="512825" y="0"/>
                </a:moveTo>
                <a:lnTo>
                  <a:pt x="89916" y="0"/>
                </a:lnTo>
                <a:lnTo>
                  <a:pt x="0" y="227076"/>
                </a:lnTo>
                <a:lnTo>
                  <a:pt x="603504" y="227076"/>
                </a:lnTo>
                <a:lnTo>
                  <a:pt x="512825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5382897" y="8694525"/>
            <a:ext cx="587110" cy="221014"/>
          </a:xfrm>
          <a:custGeom>
            <a:avLst/>
            <a:gdLst/>
            <a:ahLst/>
            <a:cxnLst/>
            <a:rect l="l" t="t" r="r" b="b"/>
            <a:pathLst>
              <a:path w="603885" h="227329">
                <a:moveTo>
                  <a:pt x="0" y="227073"/>
                </a:moveTo>
                <a:lnTo>
                  <a:pt x="603512" y="227073"/>
                </a:lnTo>
                <a:lnTo>
                  <a:pt x="512835" y="0"/>
                </a:lnTo>
                <a:lnTo>
                  <a:pt x="89916" y="0"/>
                </a:lnTo>
                <a:lnTo>
                  <a:pt x="0" y="227073"/>
                </a:lnTo>
              </a:path>
            </a:pathLst>
          </a:custGeom>
          <a:ln w="3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5779241" y="8393747"/>
            <a:ext cx="129028" cy="262996"/>
          </a:xfrm>
          <a:custGeom>
            <a:avLst/>
            <a:gdLst/>
            <a:ahLst/>
            <a:cxnLst/>
            <a:rect l="l" t="t" r="r" b="b"/>
            <a:pathLst>
              <a:path w="132714" h="270509">
                <a:moveTo>
                  <a:pt x="22860" y="0"/>
                </a:moveTo>
                <a:lnTo>
                  <a:pt x="0" y="39624"/>
                </a:lnTo>
                <a:lnTo>
                  <a:pt x="90677" y="270510"/>
                </a:lnTo>
                <a:lnTo>
                  <a:pt x="132587" y="192786"/>
                </a:lnTo>
                <a:lnTo>
                  <a:pt x="2286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/>
          <p:nvPr/>
        </p:nvSpPr>
        <p:spPr>
          <a:xfrm>
            <a:off x="5779251" y="8393747"/>
            <a:ext cx="129028" cy="262996"/>
          </a:xfrm>
          <a:custGeom>
            <a:avLst/>
            <a:gdLst/>
            <a:ahLst/>
            <a:cxnLst/>
            <a:rect l="l" t="t" r="r" b="b"/>
            <a:pathLst>
              <a:path w="132714" h="270509">
                <a:moveTo>
                  <a:pt x="90676" y="270511"/>
                </a:moveTo>
                <a:lnTo>
                  <a:pt x="132582" y="192781"/>
                </a:lnTo>
                <a:lnTo>
                  <a:pt x="22852" y="0"/>
                </a:lnTo>
                <a:lnTo>
                  <a:pt x="0" y="39622"/>
                </a:lnTo>
                <a:lnTo>
                  <a:pt x="90676" y="270511"/>
                </a:lnTo>
              </a:path>
            </a:pathLst>
          </a:custGeom>
          <a:ln w="4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0" name="object 520"/>
          <p:cNvSpPr/>
          <p:nvPr/>
        </p:nvSpPr>
        <p:spPr>
          <a:xfrm>
            <a:off x="5575511" y="8393006"/>
            <a:ext cx="225954" cy="39511"/>
          </a:xfrm>
          <a:custGeom>
            <a:avLst/>
            <a:gdLst/>
            <a:ahLst/>
            <a:cxnLst/>
            <a:rect l="l" t="t" r="r" b="b"/>
            <a:pathLst>
              <a:path w="232410" h="40640">
                <a:moveTo>
                  <a:pt x="232410" y="0"/>
                </a:moveTo>
                <a:lnTo>
                  <a:pt x="72389" y="0"/>
                </a:lnTo>
                <a:lnTo>
                  <a:pt x="0" y="40385"/>
                </a:lnTo>
                <a:lnTo>
                  <a:pt x="209550" y="40385"/>
                </a:lnTo>
                <a:lnTo>
                  <a:pt x="23241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/>
          <p:nvPr/>
        </p:nvSpPr>
        <p:spPr>
          <a:xfrm>
            <a:off x="5575519" y="8393005"/>
            <a:ext cx="225954" cy="39511"/>
          </a:xfrm>
          <a:custGeom>
            <a:avLst/>
            <a:gdLst/>
            <a:ahLst/>
            <a:cxnLst/>
            <a:rect l="l" t="t" r="r" b="b"/>
            <a:pathLst>
              <a:path w="232410" h="40640">
                <a:moveTo>
                  <a:pt x="0" y="40385"/>
                </a:moveTo>
                <a:lnTo>
                  <a:pt x="209552" y="40385"/>
                </a:lnTo>
                <a:lnTo>
                  <a:pt x="232405" y="0"/>
                </a:lnTo>
                <a:lnTo>
                  <a:pt x="72384" y="0"/>
                </a:lnTo>
                <a:lnTo>
                  <a:pt x="0" y="40385"/>
                </a:lnTo>
              </a:path>
            </a:pathLst>
          </a:custGeom>
          <a:ln w="3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2" name="object 522"/>
          <p:cNvSpPr/>
          <p:nvPr/>
        </p:nvSpPr>
        <p:spPr>
          <a:xfrm>
            <a:off x="5485870" y="8432271"/>
            <a:ext cx="381529" cy="224719"/>
          </a:xfrm>
          <a:custGeom>
            <a:avLst/>
            <a:gdLst/>
            <a:ahLst/>
            <a:cxnLst/>
            <a:rect l="l" t="t" r="r" b="b"/>
            <a:pathLst>
              <a:path w="392429" h="231140">
                <a:moveTo>
                  <a:pt x="301751" y="0"/>
                </a:moveTo>
                <a:lnTo>
                  <a:pt x="90677" y="0"/>
                </a:lnTo>
                <a:lnTo>
                  <a:pt x="0" y="230886"/>
                </a:lnTo>
                <a:lnTo>
                  <a:pt x="392429" y="230886"/>
                </a:lnTo>
                <a:lnTo>
                  <a:pt x="301751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/>
          <p:nvPr/>
        </p:nvSpPr>
        <p:spPr>
          <a:xfrm>
            <a:off x="5485883" y="8432269"/>
            <a:ext cx="381529" cy="224719"/>
          </a:xfrm>
          <a:custGeom>
            <a:avLst/>
            <a:gdLst/>
            <a:ahLst/>
            <a:cxnLst/>
            <a:rect l="l" t="t" r="r" b="b"/>
            <a:pathLst>
              <a:path w="392429" h="231140">
                <a:moveTo>
                  <a:pt x="0" y="230889"/>
                </a:moveTo>
                <a:lnTo>
                  <a:pt x="392426" y="230889"/>
                </a:lnTo>
                <a:lnTo>
                  <a:pt x="301749" y="0"/>
                </a:lnTo>
                <a:lnTo>
                  <a:pt x="90676" y="0"/>
                </a:lnTo>
                <a:lnTo>
                  <a:pt x="0" y="230889"/>
                </a:lnTo>
              </a:path>
            </a:pathLst>
          </a:custGeom>
          <a:ln w="3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4" name="object 524"/>
          <p:cNvSpPr/>
          <p:nvPr/>
        </p:nvSpPr>
        <p:spPr>
          <a:xfrm>
            <a:off x="5677005" y="8175202"/>
            <a:ext cx="108656" cy="223485"/>
          </a:xfrm>
          <a:custGeom>
            <a:avLst/>
            <a:gdLst/>
            <a:ahLst/>
            <a:cxnLst/>
            <a:rect l="l" t="t" r="r" b="b"/>
            <a:pathLst>
              <a:path w="111760" h="229870">
                <a:moveTo>
                  <a:pt x="0" y="0"/>
                </a:moveTo>
                <a:lnTo>
                  <a:pt x="89154" y="229361"/>
                </a:lnTo>
                <a:lnTo>
                  <a:pt x="111252" y="193547"/>
                </a:lnTo>
                <a:lnTo>
                  <a:pt x="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/>
          <p:nvPr/>
        </p:nvSpPr>
        <p:spPr>
          <a:xfrm>
            <a:off x="5677014" y="8175196"/>
            <a:ext cx="108656" cy="223485"/>
          </a:xfrm>
          <a:custGeom>
            <a:avLst/>
            <a:gdLst/>
            <a:ahLst/>
            <a:cxnLst/>
            <a:rect l="l" t="t" r="r" b="b"/>
            <a:pathLst>
              <a:path w="111760" h="229870">
                <a:moveTo>
                  <a:pt x="89156" y="229362"/>
                </a:moveTo>
                <a:lnTo>
                  <a:pt x="111249" y="193556"/>
                </a:lnTo>
                <a:lnTo>
                  <a:pt x="0" y="0"/>
                </a:lnTo>
                <a:lnTo>
                  <a:pt x="89156" y="229362"/>
                </a:lnTo>
              </a:path>
            </a:pathLst>
          </a:custGeom>
          <a:ln w="4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/>
          <p:nvPr/>
        </p:nvSpPr>
        <p:spPr>
          <a:xfrm>
            <a:off x="5587364" y="8175202"/>
            <a:ext cx="176565" cy="223485"/>
          </a:xfrm>
          <a:custGeom>
            <a:avLst/>
            <a:gdLst/>
            <a:ahLst/>
            <a:cxnLst/>
            <a:rect l="l" t="t" r="r" b="b"/>
            <a:pathLst>
              <a:path w="181610" h="229870">
                <a:moveTo>
                  <a:pt x="90678" y="0"/>
                </a:moveTo>
                <a:lnTo>
                  <a:pt x="0" y="229361"/>
                </a:lnTo>
                <a:lnTo>
                  <a:pt x="181356" y="229361"/>
                </a:lnTo>
                <a:lnTo>
                  <a:pt x="90678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/>
          <p:nvPr/>
        </p:nvSpPr>
        <p:spPr>
          <a:xfrm>
            <a:off x="5587366" y="8175196"/>
            <a:ext cx="176565" cy="223485"/>
          </a:xfrm>
          <a:custGeom>
            <a:avLst/>
            <a:gdLst/>
            <a:ahLst/>
            <a:cxnLst/>
            <a:rect l="l" t="t" r="r" b="b"/>
            <a:pathLst>
              <a:path w="181610" h="229870">
                <a:moveTo>
                  <a:pt x="0" y="229362"/>
                </a:moveTo>
                <a:lnTo>
                  <a:pt x="181367" y="229362"/>
                </a:lnTo>
                <a:lnTo>
                  <a:pt x="90690" y="0"/>
                </a:lnTo>
                <a:lnTo>
                  <a:pt x="0" y="229362"/>
                </a:lnTo>
              </a:path>
            </a:pathLst>
          </a:custGeom>
          <a:ln w="4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02131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460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customer value </a:t>
            </a:r>
            <a:r>
              <a:rPr sz="1167" spc="-5" dirty="0">
                <a:latin typeface="Garamond"/>
                <a:cs typeface="Garamond"/>
              </a:rPr>
              <a:t>and sustain it over </a:t>
            </a:r>
            <a:r>
              <a:rPr sz="1167" dirty="0">
                <a:latin typeface="Garamond"/>
                <a:cs typeface="Garamond"/>
              </a:rPr>
              <a:t>time. A company </a:t>
            </a:r>
            <a:r>
              <a:rPr sz="1167" spc="-5" dirty="0">
                <a:latin typeface="Garamond"/>
                <a:cs typeface="Garamond"/>
              </a:rPr>
              <a:t>may decide </a:t>
            </a:r>
            <a:r>
              <a:rPr sz="1167" dirty="0">
                <a:latin typeface="Garamond"/>
                <a:cs typeface="Garamond"/>
              </a:rPr>
              <a:t>to serve </a:t>
            </a:r>
            <a:r>
              <a:rPr sz="1167" spc="-5" dirty="0">
                <a:latin typeface="Garamond"/>
                <a:cs typeface="Garamond"/>
              </a:rPr>
              <a:t>only one or </a:t>
            </a:r>
            <a:r>
              <a:rPr sz="1167" dirty="0">
                <a:latin typeface="Garamond"/>
                <a:cs typeface="Garamond"/>
              </a:rPr>
              <a:t>a few </a:t>
            </a:r>
            <a:r>
              <a:rPr sz="1167" spc="-5" dirty="0">
                <a:latin typeface="Garamond"/>
                <a:cs typeface="Garamond"/>
              </a:rPr>
              <a:t>special  </a:t>
            </a:r>
            <a:r>
              <a:rPr sz="1167" dirty="0">
                <a:latin typeface="Garamond"/>
                <a:cs typeface="Garamond"/>
              </a:rPr>
              <a:t>segments, </a:t>
            </a:r>
            <a:r>
              <a:rPr sz="1167" spc="-5" dirty="0">
                <a:latin typeface="Garamond"/>
                <a:cs typeface="Garamond"/>
              </a:rPr>
              <a:t>or perhaps it might decide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a complete </a:t>
            </a:r>
            <a:r>
              <a:rPr sz="1167" spc="-5" dirty="0">
                <a:latin typeface="Garamond"/>
                <a:cs typeface="Garamond"/>
              </a:rPr>
              <a:t>range of products </a:t>
            </a:r>
            <a:r>
              <a:rPr sz="1167" dirty="0">
                <a:latin typeface="Garamond"/>
                <a:cs typeface="Garamond"/>
              </a:rPr>
              <a:t>to serve </a:t>
            </a:r>
            <a:r>
              <a:rPr sz="1167" spc="-5" dirty="0">
                <a:latin typeface="Garamond"/>
                <a:cs typeface="Garamond"/>
              </a:rPr>
              <a:t>all market  </a:t>
            </a:r>
            <a:r>
              <a:rPr sz="1167" dirty="0">
                <a:latin typeface="Garamond"/>
                <a:cs typeface="Garamond"/>
              </a:rPr>
              <a:t>segments. </a:t>
            </a:r>
            <a:r>
              <a:rPr sz="1167" spc="-5" dirty="0">
                <a:latin typeface="Garamond"/>
                <a:cs typeface="Garamond"/>
              </a:rPr>
              <a:t>Special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may be called “market niches.” Most companies </a:t>
            </a:r>
            <a:r>
              <a:rPr sz="1167" dirty="0">
                <a:latin typeface="Garamond"/>
                <a:cs typeface="Garamond"/>
              </a:rPr>
              <a:t>enter 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market 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serving a single segment,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if this </a:t>
            </a:r>
            <a:r>
              <a:rPr sz="1167" spc="-5" dirty="0">
                <a:latin typeface="Garamond"/>
                <a:cs typeface="Garamond"/>
              </a:rPr>
              <a:t>proves </a:t>
            </a:r>
            <a:r>
              <a:rPr sz="1167" dirty="0">
                <a:latin typeface="Garamond"/>
                <a:cs typeface="Garamond"/>
              </a:rPr>
              <a:t>successful, they </a:t>
            </a:r>
            <a:r>
              <a:rPr sz="1167" spc="-5" dirty="0">
                <a:latin typeface="Garamond"/>
                <a:cs typeface="Garamond"/>
              </a:rPr>
              <a:t>add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i="1" dirty="0">
                <a:latin typeface="Garamond"/>
                <a:cs typeface="Garamond"/>
              </a:rPr>
              <a:t>Market </a:t>
            </a:r>
            <a:r>
              <a:rPr sz="1167" i="1" spc="-5" dirty="0">
                <a:latin typeface="Garamond"/>
                <a:cs typeface="Garamond"/>
              </a:rPr>
              <a:t>positioning </a:t>
            </a:r>
            <a:r>
              <a:rPr sz="1167" spc="-5" dirty="0">
                <a:latin typeface="Garamond"/>
                <a:cs typeface="Garamond"/>
              </a:rPr>
              <a:t>is arranging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occupy a clear distinctive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desirable </a:t>
            </a:r>
            <a:r>
              <a:rPr sz="1167" spc="-5" dirty="0">
                <a:latin typeface="Garamond"/>
                <a:cs typeface="Garamond"/>
              </a:rPr>
              <a:t>place relative  </a:t>
            </a:r>
            <a:r>
              <a:rPr sz="1167" dirty="0">
                <a:latin typeface="Garamond"/>
                <a:cs typeface="Garamond"/>
              </a:rPr>
              <a:t>to competing </a:t>
            </a:r>
            <a:r>
              <a:rPr sz="1167" spc="-5" dirty="0">
                <a:latin typeface="Garamond"/>
                <a:cs typeface="Garamond"/>
              </a:rPr>
              <a:t>products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minds of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consumers.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a company  first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to identify </a:t>
            </a:r>
            <a:r>
              <a:rPr sz="1167" spc="-5" dirty="0">
                <a:latin typeface="Garamond"/>
                <a:cs typeface="Garamond"/>
              </a:rPr>
              <a:t>possible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advantages </a:t>
            </a:r>
            <a:r>
              <a:rPr sz="1167" dirty="0">
                <a:latin typeface="Garamond"/>
                <a:cs typeface="Garamond"/>
              </a:rPr>
              <a:t>upon which 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position. </a:t>
            </a:r>
            <a:r>
              <a:rPr sz="1167" dirty="0">
                <a:latin typeface="Garamond"/>
                <a:cs typeface="Garamond"/>
              </a:rPr>
              <a:t>To gain  competitive </a:t>
            </a:r>
            <a:r>
              <a:rPr sz="1167" spc="-5" dirty="0">
                <a:latin typeface="Garamond"/>
                <a:cs typeface="Garamond"/>
              </a:rPr>
              <a:t>advantage, </a:t>
            </a:r>
            <a:r>
              <a:rPr sz="1167" dirty="0">
                <a:latin typeface="Garamond"/>
                <a:cs typeface="Garamond"/>
              </a:rPr>
              <a:t>the company must </a:t>
            </a:r>
            <a:r>
              <a:rPr sz="1167" spc="-10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greater competitive advantage to the target  segment. The company’s entire </a:t>
            </a:r>
            <a:r>
              <a:rPr sz="1167" spc="-5" dirty="0">
                <a:latin typeface="Garamond"/>
                <a:cs typeface="Garamond"/>
              </a:rPr>
              <a:t>marketing program </a:t>
            </a:r>
            <a:r>
              <a:rPr sz="1167" dirty="0">
                <a:latin typeface="Garamond"/>
                <a:cs typeface="Garamond"/>
              </a:rPr>
              <a:t>should support the chosen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strategy.  </a:t>
            </a:r>
            <a:r>
              <a:rPr sz="1167" spc="-5" dirty="0">
                <a:latin typeface="Garamond"/>
                <a:cs typeface="Garamond"/>
              </a:rPr>
              <a:t>Effective </a:t>
            </a:r>
            <a:r>
              <a:rPr sz="1167" dirty="0">
                <a:latin typeface="Garamond"/>
                <a:cs typeface="Garamond"/>
              </a:rPr>
              <a:t>positioning </a:t>
            </a:r>
            <a:r>
              <a:rPr sz="1167" spc="-5" dirty="0">
                <a:latin typeface="Garamond"/>
                <a:cs typeface="Garamond"/>
              </a:rPr>
              <a:t>begins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actually differentiating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marketing offer </a:t>
            </a:r>
            <a:r>
              <a:rPr sz="1167" dirty="0">
                <a:latin typeface="Garamond"/>
                <a:cs typeface="Garamond"/>
              </a:rPr>
              <a:t>so that </a:t>
            </a:r>
            <a:r>
              <a:rPr sz="1167" spc="-5" dirty="0">
                <a:latin typeface="Garamond"/>
                <a:cs typeface="Garamond"/>
              </a:rPr>
              <a:t>it  </a:t>
            </a:r>
            <a:r>
              <a:rPr sz="1167" dirty="0">
                <a:latin typeface="Garamond"/>
                <a:cs typeface="Garamond"/>
              </a:rPr>
              <a:t>gives consumers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value than they </a:t>
            </a:r>
            <a:r>
              <a:rPr sz="1167" spc="-5" dirty="0">
                <a:latin typeface="Garamond"/>
                <a:cs typeface="Garamond"/>
              </a:rPr>
              <a:t>are offered by  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c.   </a:t>
            </a:r>
            <a:r>
              <a:rPr sz="1167" b="1" u="sng" spc="-5" dirty="0">
                <a:latin typeface="Garamond"/>
                <a:cs typeface="Garamond"/>
              </a:rPr>
              <a:t>Developing </a:t>
            </a:r>
            <a:r>
              <a:rPr sz="1167" b="1" u="sng" dirty="0">
                <a:latin typeface="Garamond"/>
                <a:cs typeface="Garamond"/>
              </a:rPr>
              <a:t>the Marketing</a:t>
            </a:r>
            <a:r>
              <a:rPr sz="1167" b="1" u="sng" spc="-83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Mix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  <a:tabLst>
                <a:tab pos="5230164" algn="l"/>
              </a:tabLst>
            </a:pPr>
            <a:r>
              <a:rPr sz="1167" spc="-5" dirty="0">
                <a:latin typeface="Garamond"/>
                <a:cs typeface="Garamond"/>
              </a:rPr>
              <a:t>Once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has </a:t>
            </a:r>
            <a:r>
              <a:rPr sz="1167" dirty="0">
                <a:latin typeface="Garamond"/>
                <a:cs typeface="Garamond"/>
              </a:rPr>
              <a:t>decided </a:t>
            </a:r>
            <a:r>
              <a:rPr sz="1167" spc="-5" dirty="0">
                <a:latin typeface="Garamond"/>
                <a:cs typeface="Garamond"/>
              </a:rPr>
              <a:t>on its overall competitive marketing strategy,   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</a:t>
            </a:r>
            <a:r>
              <a:rPr sz="1167" spc="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	</a:t>
            </a:r>
            <a:r>
              <a:rPr sz="1167" spc="-5" dirty="0">
                <a:latin typeface="Garamond"/>
                <a:cs typeface="Garamond"/>
              </a:rPr>
              <a:t>ready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to </a:t>
            </a:r>
            <a:r>
              <a:rPr sz="116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begin planning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details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215" b="1" i="1" spc="-24" dirty="0">
                <a:latin typeface="Garamond"/>
                <a:cs typeface="Garamond"/>
              </a:rPr>
              <a:t>marketing </a:t>
            </a:r>
            <a:r>
              <a:rPr sz="1215" b="1" i="1" spc="-34" dirty="0">
                <a:latin typeface="Garamond"/>
                <a:cs typeface="Garamond"/>
              </a:rPr>
              <a:t>mix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set of controllable  marketing variables </a:t>
            </a:r>
            <a:r>
              <a:rPr sz="1167" dirty="0">
                <a:latin typeface="Garamond"/>
                <a:cs typeface="Garamond"/>
              </a:rPr>
              <a:t>that the firm </a:t>
            </a:r>
            <a:r>
              <a:rPr sz="1167" spc="-5" dirty="0">
                <a:latin typeface="Garamond"/>
                <a:cs typeface="Garamond"/>
              </a:rPr>
              <a:t>blends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response it </a:t>
            </a:r>
            <a:r>
              <a:rPr sz="1167" dirty="0">
                <a:latin typeface="Garamond"/>
                <a:cs typeface="Garamond"/>
              </a:rPr>
              <a:t>wants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market. </a:t>
            </a:r>
            <a:r>
              <a:rPr sz="1167" dirty="0">
                <a:latin typeface="Garamond"/>
                <a:cs typeface="Garamond"/>
              </a:rPr>
              <a:t>The  marketing mix consists of everything that the firm can do to influence the demand for its </a:t>
            </a:r>
            <a:r>
              <a:rPr sz="1167" spc="-5" dirty="0">
                <a:latin typeface="Garamond"/>
                <a:cs typeface="Garamond"/>
              </a:rPr>
              <a:t>product.  </a:t>
            </a:r>
            <a:r>
              <a:rPr sz="1167" dirty="0">
                <a:latin typeface="Garamond"/>
                <a:cs typeface="Garamond"/>
              </a:rPr>
              <a:t>These variables </a:t>
            </a:r>
            <a:r>
              <a:rPr sz="1167" spc="-5" dirty="0">
                <a:latin typeface="Garamond"/>
                <a:cs typeface="Garamond"/>
              </a:rPr>
              <a:t>are often referred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“four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Ps.”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20372" indent="296327">
              <a:lnSpc>
                <a:spcPts val="1312"/>
              </a:lnSpc>
              <a:buFont typeface="Garamond"/>
              <a:buAutoNum type="arabicParenR"/>
              <a:tabLst>
                <a:tab pos="493260" algn="l"/>
              </a:tabLst>
            </a:pPr>
            <a:r>
              <a:rPr sz="1167" b="1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stands for the “goods-and-service” </a:t>
            </a:r>
            <a:r>
              <a:rPr sz="1167" spc="-5" dirty="0">
                <a:latin typeface="Garamond"/>
                <a:cs typeface="Garamond"/>
              </a:rPr>
              <a:t>combination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offers </a:t>
            </a:r>
            <a:r>
              <a:rPr sz="1167" dirty="0">
                <a:latin typeface="Garamond"/>
                <a:cs typeface="Garamond"/>
              </a:rPr>
              <a:t>to the target 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490791" indent="-182117">
              <a:lnSpc>
                <a:spcPts val="1240"/>
              </a:lnSpc>
              <a:buFont typeface="Garamond"/>
              <a:buAutoNum type="arabicParenR"/>
              <a:tabLst>
                <a:tab pos="491407" algn="l"/>
              </a:tabLst>
            </a:pPr>
            <a:r>
              <a:rPr sz="1167" b="1" spc="-5" dirty="0">
                <a:latin typeface="Garamond"/>
                <a:cs typeface="Garamond"/>
              </a:rPr>
              <a:t>Price </a:t>
            </a:r>
            <a:r>
              <a:rPr sz="1167" dirty="0">
                <a:latin typeface="Garamond"/>
                <a:cs typeface="Garamond"/>
              </a:rPr>
              <a:t>stands for the </a:t>
            </a:r>
            <a:r>
              <a:rPr sz="1167" spc="-5" dirty="0">
                <a:latin typeface="Garamond"/>
                <a:cs typeface="Garamond"/>
              </a:rPr>
              <a:t>amount of money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obtain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308674" marR="20372">
              <a:lnSpc>
                <a:spcPts val="1312"/>
              </a:lnSpc>
              <a:spcBef>
                <a:spcPts val="73"/>
              </a:spcBef>
              <a:buFont typeface="Garamond"/>
              <a:buAutoNum type="arabicParenR"/>
              <a:tabLst>
                <a:tab pos="491407" algn="l"/>
              </a:tabLst>
            </a:pPr>
            <a:r>
              <a:rPr sz="1167" b="1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stands for company </a:t>
            </a:r>
            <a:r>
              <a:rPr sz="1167" spc="-5" dirty="0">
                <a:latin typeface="Garamond"/>
                <a:cs typeface="Garamond"/>
              </a:rPr>
              <a:t>activities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available </a:t>
            </a:r>
            <a:r>
              <a:rPr sz="1167" dirty="0">
                <a:latin typeface="Garamond"/>
                <a:cs typeface="Garamond"/>
              </a:rPr>
              <a:t>to target consumers.  4). </a:t>
            </a:r>
            <a:r>
              <a:rPr sz="1167" b="1" dirty="0">
                <a:latin typeface="Garamond"/>
                <a:cs typeface="Garamond"/>
              </a:rPr>
              <a:t>Promotion </a:t>
            </a:r>
            <a:r>
              <a:rPr sz="1167" spc="-5" dirty="0">
                <a:latin typeface="Garamond"/>
                <a:cs typeface="Garamond"/>
              </a:rPr>
              <a:t>stands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activities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communicate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merits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persuade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marketing program blends all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elements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a coordinated  </a:t>
            </a:r>
            <a:r>
              <a:rPr sz="1167" spc="-5" dirty="0">
                <a:latin typeface="Garamond"/>
                <a:cs typeface="Garamond"/>
              </a:rPr>
              <a:t>program designed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marketing objectives by </a:t>
            </a:r>
            <a:r>
              <a:rPr sz="1167" dirty="0">
                <a:latin typeface="Garamond"/>
                <a:cs typeface="Garamond"/>
              </a:rPr>
              <a:t>delivering value to consumers.  </a:t>
            </a: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critics feel that the four Ps </a:t>
            </a:r>
            <a:r>
              <a:rPr sz="1167" spc="-5" dirty="0">
                <a:latin typeface="Garamond"/>
                <a:cs typeface="Garamond"/>
              </a:rPr>
              <a:t>omit or </a:t>
            </a:r>
            <a:r>
              <a:rPr sz="1167" dirty="0">
                <a:latin typeface="Garamond"/>
                <a:cs typeface="Garamond"/>
              </a:rPr>
              <a:t>underestimate certain </a:t>
            </a:r>
            <a:r>
              <a:rPr sz="1167" spc="-5" dirty="0">
                <a:latin typeface="Garamond"/>
                <a:cs typeface="Garamond"/>
              </a:rPr>
              <a:t>important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activities.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382755" marR="3366392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“Where are </a:t>
            </a:r>
            <a:r>
              <a:rPr sz="1167" dirty="0">
                <a:latin typeface="Garamond"/>
                <a:cs typeface="Garamond"/>
              </a:rPr>
              <a:t>services?” they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ask.  </a:t>
            </a: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“Where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packaging?”</a:t>
            </a:r>
            <a:endParaRPr sz="1167">
              <a:latin typeface="Garamond"/>
              <a:cs typeface="Garamond"/>
            </a:endParaRPr>
          </a:p>
          <a:p>
            <a:pPr marL="382755" marR="1235311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3). The 4 Ps seems to take the </a:t>
            </a:r>
            <a:r>
              <a:rPr sz="1167" spc="-5" dirty="0">
                <a:latin typeface="Garamond"/>
                <a:cs typeface="Garamond"/>
              </a:rPr>
              <a:t>seller’s </a:t>
            </a:r>
            <a:r>
              <a:rPr sz="1167" dirty="0">
                <a:latin typeface="Garamond"/>
                <a:cs typeface="Garamond"/>
              </a:rPr>
              <a:t>view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spc="-5" dirty="0">
                <a:latin typeface="Garamond"/>
                <a:cs typeface="Garamond"/>
              </a:rPr>
              <a:t>buyer’s </a:t>
            </a:r>
            <a:r>
              <a:rPr sz="1167" dirty="0">
                <a:latin typeface="Garamond"/>
                <a:cs typeface="Garamond"/>
              </a:rPr>
              <a:t>view.  4). Perhaps a </a:t>
            </a:r>
            <a:r>
              <a:rPr sz="1167" spc="-5" dirty="0">
                <a:latin typeface="Garamond"/>
                <a:cs typeface="Garamond"/>
              </a:rPr>
              <a:t>better </a:t>
            </a:r>
            <a:r>
              <a:rPr sz="1167" dirty="0">
                <a:latin typeface="Garamond"/>
                <a:cs typeface="Garamond"/>
              </a:rPr>
              <a:t>classification would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the 4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Cs:</a:t>
            </a:r>
            <a:endParaRPr sz="1167">
              <a:latin typeface="Garamond"/>
              <a:cs typeface="Garamond"/>
            </a:endParaRPr>
          </a:p>
          <a:p>
            <a:pPr marL="605000" marR="3195388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Product = </a:t>
            </a:r>
            <a:r>
              <a:rPr sz="1167" spc="-5" dirty="0">
                <a:latin typeface="Garamond"/>
                <a:cs typeface="Garamond"/>
              </a:rPr>
              <a:t>Customer Solution.  b). </a:t>
            </a:r>
            <a:r>
              <a:rPr sz="1167" dirty="0">
                <a:latin typeface="Garamond"/>
                <a:cs typeface="Garamond"/>
              </a:rPr>
              <a:t>Price = </a:t>
            </a:r>
            <a:r>
              <a:rPr sz="1167" spc="-5" dirty="0">
                <a:latin typeface="Garamond"/>
                <a:cs typeface="Garamond"/>
              </a:rPr>
              <a:t>Customer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Cost.</a:t>
            </a:r>
            <a:endParaRPr sz="1167">
              <a:latin typeface="Garamond"/>
              <a:cs typeface="Garamond"/>
            </a:endParaRPr>
          </a:p>
          <a:p>
            <a:pPr marL="779092" indent="-174092">
              <a:lnSpc>
                <a:spcPts val="1240"/>
              </a:lnSpc>
              <a:buAutoNum type="alphaLcParenR" startAt="3"/>
              <a:tabLst>
                <a:tab pos="779709" algn="l"/>
              </a:tabLst>
            </a:pPr>
            <a:r>
              <a:rPr sz="1167" dirty="0">
                <a:latin typeface="Garamond"/>
                <a:cs typeface="Garamond"/>
              </a:rPr>
              <a:t>Place =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Convenience.</a:t>
            </a:r>
            <a:endParaRPr sz="1167">
              <a:latin typeface="Garamond"/>
              <a:cs typeface="Garamond"/>
            </a:endParaRPr>
          </a:p>
          <a:p>
            <a:pPr marL="791438" indent="-186439">
              <a:lnSpc>
                <a:spcPts val="1356"/>
              </a:lnSpc>
              <a:buAutoNum type="alphaLcParenR" startAt="3"/>
              <a:tabLst>
                <a:tab pos="792056" algn="l"/>
              </a:tabLst>
            </a:pPr>
            <a:r>
              <a:rPr sz="1167" dirty="0">
                <a:latin typeface="Garamond"/>
                <a:cs typeface="Garamond"/>
              </a:rPr>
              <a:t>Promotion =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Communication.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d.   </a:t>
            </a:r>
            <a:r>
              <a:rPr sz="1167" b="1" u="sng" dirty="0">
                <a:latin typeface="Garamond"/>
                <a:cs typeface="Garamond"/>
              </a:rPr>
              <a:t>Managing the Marketing</a:t>
            </a:r>
            <a:r>
              <a:rPr sz="1167" b="1" u="sng" spc="-175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Effort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company wants to </a:t>
            </a:r>
            <a:r>
              <a:rPr sz="1167" spc="-5" dirty="0">
                <a:latin typeface="Garamond"/>
                <a:cs typeface="Garamond"/>
              </a:rPr>
              <a:t>design and put into action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 that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best achieve its  objectives </a:t>
            </a:r>
            <a:r>
              <a:rPr sz="1167" dirty="0">
                <a:latin typeface="Garamond"/>
                <a:cs typeface="Garamond"/>
              </a:rPr>
              <a:t>in target </a:t>
            </a:r>
            <a:r>
              <a:rPr sz="1167" spc="-5" dirty="0">
                <a:latin typeface="Garamond"/>
                <a:cs typeface="Garamond"/>
              </a:rPr>
              <a:t>markets.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involves </a:t>
            </a:r>
            <a:r>
              <a:rPr sz="1167" dirty="0">
                <a:latin typeface="Garamond"/>
                <a:cs typeface="Garamond"/>
              </a:rPr>
              <a:t>four marketing management functions. The four  functions </a:t>
            </a:r>
            <a:r>
              <a:rPr sz="1167" spc="-5" dirty="0">
                <a:latin typeface="Garamond"/>
                <a:cs typeface="Garamond"/>
              </a:rPr>
              <a:t>are: </a:t>
            </a:r>
            <a:r>
              <a:rPr sz="1167" b="1" spc="-5" dirty="0">
                <a:latin typeface="Garamond"/>
                <a:cs typeface="Garamond"/>
              </a:rPr>
              <a:t>analysis, planning, implementation, and</a:t>
            </a:r>
            <a:r>
              <a:rPr sz="1167" b="1" spc="-3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control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a.  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r>
              <a:rPr sz="1167" b="1" u="sng" spc="-97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Analysis: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analysis </a:t>
            </a:r>
            <a:r>
              <a:rPr sz="1167" dirty="0">
                <a:latin typeface="Garamond"/>
                <a:cs typeface="Garamond"/>
              </a:rPr>
              <a:t>involves a </a:t>
            </a:r>
            <a:r>
              <a:rPr sz="1167" spc="-5" dirty="0">
                <a:latin typeface="Garamond"/>
                <a:cs typeface="Garamond"/>
              </a:rPr>
              <a:t>complete analysis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</a:t>
            </a:r>
            <a:r>
              <a:rPr sz="1167" dirty="0">
                <a:latin typeface="Garamond"/>
                <a:cs typeface="Garamond"/>
              </a:rPr>
              <a:t>situation. The </a:t>
            </a:r>
            <a:r>
              <a:rPr sz="1167" spc="-5" dirty="0">
                <a:latin typeface="Garamond"/>
                <a:cs typeface="Garamond"/>
              </a:rPr>
              <a:t>company performs  analysis by Identifying </a:t>
            </a:r>
            <a:r>
              <a:rPr sz="1167" dirty="0">
                <a:latin typeface="Garamond"/>
                <a:cs typeface="Garamond"/>
              </a:rPr>
              <a:t>environmental </a:t>
            </a:r>
            <a:r>
              <a:rPr sz="1167" spc="-5" dirty="0">
                <a:latin typeface="Garamond"/>
                <a:cs typeface="Garamond"/>
              </a:rPr>
              <a:t>opportunities and </a:t>
            </a:r>
            <a:r>
              <a:rPr sz="1167" dirty="0">
                <a:latin typeface="Garamond"/>
                <a:cs typeface="Garamond"/>
              </a:rPr>
              <a:t>threats. </a:t>
            </a:r>
            <a:r>
              <a:rPr sz="1167" spc="-5" dirty="0">
                <a:latin typeface="Garamond"/>
                <a:cs typeface="Garamond"/>
              </a:rPr>
              <a:t>Analyzing </a:t>
            </a:r>
            <a:r>
              <a:rPr sz="1167" dirty="0">
                <a:latin typeface="Garamond"/>
                <a:cs typeface="Garamond"/>
              </a:rPr>
              <a:t>company strengths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weaknesses to </a:t>
            </a:r>
            <a:r>
              <a:rPr sz="1167" spc="-5" dirty="0">
                <a:latin typeface="Garamond"/>
                <a:cs typeface="Garamond"/>
              </a:rPr>
              <a:t>determine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opportunities </a:t>
            </a:r>
            <a:r>
              <a:rPr sz="1167" dirty="0">
                <a:latin typeface="Garamond"/>
                <a:cs typeface="Garamond"/>
              </a:rPr>
              <a:t>the company can </a:t>
            </a:r>
            <a:r>
              <a:rPr sz="1167" spc="-5" dirty="0">
                <a:latin typeface="Garamond"/>
                <a:cs typeface="Garamond"/>
              </a:rPr>
              <a:t>best pursue. </a:t>
            </a:r>
            <a:r>
              <a:rPr sz="1167" dirty="0">
                <a:latin typeface="Garamond"/>
                <a:cs typeface="Garamond"/>
              </a:rPr>
              <a:t>Feeding </a:t>
            </a:r>
            <a:r>
              <a:rPr sz="1167" spc="-5" dirty="0">
                <a:latin typeface="Garamond"/>
                <a:cs typeface="Garamond"/>
              </a:rPr>
              <a:t>information  and other inputs </a:t>
            </a:r>
            <a:r>
              <a:rPr sz="1167" dirty="0">
                <a:latin typeface="Garamond"/>
                <a:cs typeface="Garamond"/>
              </a:rPr>
              <a:t>to each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marketing management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functions.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7691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1626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678464">
              <a:lnSpc>
                <a:spcPts val="1356"/>
              </a:lnSpc>
              <a:spcBef>
                <a:spcPts val="796"/>
              </a:spcBef>
            </a:pPr>
            <a:r>
              <a:rPr sz="1167" spc="-5" dirty="0">
                <a:latin typeface="Garamond"/>
                <a:cs typeface="Garamond"/>
              </a:rPr>
              <a:t>b.  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r>
              <a:rPr sz="1167" b="1" u="sng" spc="-63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Planning: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Within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unit, functional </a:t>
            </a:r>
            <a:r>
              <a:rPr sz="1167" spc="-5" dirty="0">
                <a:latin typeface="Garamond"/>
                <a:cs typeface="Garamond"/>
              </a:rPr>
              <a:t>plans </a:t>
            </a:r>
            <a:r>
              <a:rPr sz="1167" dirty="0">
                <a:latin typeface="Garamond"/>
                <a:cs typeface="Garamond"/>
              </a:rPr>
              <a:t>must be prepared, including marketing plans. Such  </a:t>
            </a:r>
            <a:r>
              <a:rPr sz="1167" spc="-5" dirty="0">
                <a:latin typeface="Garamond"/>
                <a:cs typeface="Garamond"/>
              </a:rPr>
              <a:t>plans include marketing plans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are aggregate plans </a:t>
            </a:r>
            <a:r>
              <a:rPr sz="1167" dirty="0">
                <a:latin typeface="Garamond"/>
                <a:cs typeface="Garamond"/>
              </a:rPr>
              <a:t>consisting </a:t>
            </a:r>
            <a:r>
              <a:rPr sz="1167" spc="-5" dirty="0">
                <a:latin typeface="Garamond"/>
                <a:cs typeface="Garamond"/>
              </a:rPr>
              <a:t>of plans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lines,  </a:t>
            </a:r>
            <a:r>
              <a:rPr sz="1167" spc="-5" dirty="0">
                <a:latin typeface="Garamond"/>
                <a:cs typeface="Garamond"/>
              </a:rPr>
              <a:t>brands 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planning </a:t>
            </a:r>
            <a:r>
              <a:rPr sz="1167" dirty="0">
                <a:latin typeface="Garamond"/>
                <a:cs typeface="Garamond"/>
              </a:rPr>
              <a:t>involves deciding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marketing strategies that will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the company to </a:t>
            </a:r>
            <a:r>
              <a:rPr sz="1167" spc="-5" dirty="0">
                <a:latin typeface="Garamond"/>
                <a:cs typeface="Garamond"/>
              </a:rPr>
              <a:t>attain  its overall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objectives.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detailed plan is needed </a:t>
            </a:r>
            <a:r>
              <a:rPr sz="1167" dirty="0">
                <a:latin typeface="Garamond"/>
                <a:cs typeface="Garamond"/>
              </a:rPr>
              <a:t>for each </a:t>
            </a:r>
            <a:r>
              <a:rPr sz="1167" spc="-5" dirty="0">
                <a:latin typeface="Garamond"/>
                <a:cs typeface="Garamond"/>
              </a:rPr>
              <a:t>business, product, or brand.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product    or    brand    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should contain the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following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852" y="2392256"/>
            <a:ext cx="168539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137153" algn="l"/>
              </a:tabLst>
            </a:pPr>
            <a:r>
              <a:rPr sz="1167" dirty="0">
                <a:latin typeface="Garamond"/>
                <a:cs typeface="Garamond"/>
              </a:rPr>
              <a:t>sections:	executive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852" y="2558944"/>
            <a:ext cx="16841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summary, current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1248" y="2725631"/>
            <a:ext cx="89085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67969" algn="l"/>
              </a:tabLst>
            </a:pPr>
            <a:r>
              <a:rPr sz="1167" dirty="0">
                <a:latin typeface="Garamond"/>
                <a:cs typeface="Garamond"/>
              </a:rPr>
              <a:t>threats	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2740448"/>
            <a:ext cx="70564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situation,  </a:t>
            </a:r>
            <a:r>
              <a:rPr sz="1167" spc="-5" dirty="0">
                <a:latin typeface="Garamond"/>
                <a:cs typeface="Garamond"/>
              </a:rPr>
              <a:t>opportunity  objectives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8098" y="2892319"/>
            <a:ext cx="855045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112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analysis,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  <a:tabLst>
                <a:tab pos="479679" algn="l"/>
              </a:tabLst>
            </a:pP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</a:t>
            </a:r>
            <a:r>
              <a:rPr sz="1167" spc="-5" dirty="0">
                <a:latin typeface="Garamond"/>
                <a:cs typeface="Garamond"/>
              </a:rPr>
              <a:t>issues,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884" y="3225694"/>
            <a:ext cx="102173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strategies,  </a:t>
            </a:r>
            <a:r>
              <a:rPr sz="1167" spc="-5" dirty="0">
                <a:latin typeface="Garamond"/>
                <a:cs typeface="Garamond"/>
              </a:rPr>
              <a:t>action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1275" y="3392381"/>
            <a:ext cx="90999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87725" algn="l"/>
              </a:tabLst>
            </a:pPr>
            <a:r>
              <a:rPr sz="1167" spc="-5" dirty="0">
                <a:latin typeface="Garamond"/>
                <a:cs typeface="Garamond"/>
              </a:rPr>
              <a:t>budgets</a:t>
            </a:r>
            <a:r>
              <a:rPr sz="1167" dirty="0">
                <a:latin typeface="Garamond"/>
                <a:cs typeface="Garamond"/>
              </a:rPr>
              <a:t>,	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852" y="3240511"/>
            <a:ext cx="60131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 programs,  </a:t>
            </a:r>
            <a:r>
              <a:rPr sz="1167" dirty="0">
                <a:latin typeface="Garamond"/>
                <a:cs typeface="Garamond"/>
              </a:rPr>
              <a:t>controls.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1653" y="3892445"/>
            <a:ext cx="96123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92005" algn="l"/>
              </a:tabLst>
            </a:pPr>
            <a:r>
              <a:rPr sz="1167" b="1" spc="-5" dirty="0">
                <a:latin typeface="Garamond"/>
                <a:cs typeface="Garamond"/>
              </a:rPr>
              <a:t>o</a:t>
            </a:r>
            <a:r>
              <a:rPr sz="1167" b="1" dirty="0">
                <a:latin typeface="Garamond"/>
                <a:cs typeface="Garamond"/>
              </a:rPr>
              <a:t>f	Marketing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852" y="3907261"/>
            <a:ext cx="58896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Contents  </a:t>
            </a:r>
            <a:r>
              <a:rPr sz="1167" b="1" dirty="0">
                <a:latin typeface="Garamond"/>
                <a:cs typeface="Garamond"/>
              </a:rPr>
              <a:t>Plan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352" y="4407324"/>
            <a:ext cx="1314362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1. </a:t>
            </a:r>
            <a:r>
              <a:rPr sz="1167" b="1" spc="-5" dirty="0">
                <a:latin typeface="Garamond"/>
                <a:cs typeface="Garamond"/>
              </a:rPr>
              <a:t>Executive  </a:t>
            </a:r>
            <a:r>
              <a:rPr sz="1167" b="1" dirty="0">
                <a:latin typeface="Garamond"/>
                <a:cs typeface="Garamond"/>
              </a:rPr>
              <a:t>summary </a:t>
            </a:r>
            <a:r>
              <a:rPr sz="1167" dirty="0">
                <a:latin typeface="Garamond"/>
                <a:cs typeface="Garamond"/>
              </a:rPr>
              <a:t>- </a:t>
            </a:r>
            <a:r>
              <a:rPr sz="1167" spc="-5" dirty="0">
                <a:latin typeface="Garamond"/>
                <a:cs typeface="Garamond"/>
              </a:rPr>
              <a:t>The  opening </a:t>
            </a:r>
            <a:r>
              <a:rPr sz="1167" dirty="0">
                <a:latin typeface="Garamond"/>
                <a:cs typeface="Garamond"/>
              </a:rPr>
              <a:t>section 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7852" y="4892570"/>
            <a:ext cx="388443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plan  </a:t>
            </a:r>
            <a:r>
              <a:rPr sz="1167" dirty="0">
                <a:latin typeface="Garamond"/>
                <a:cs typeface="Garamond"/>
              </a:rPr>
              <a:t>that  </a:t>
            </a:r>
            <a:r>
              <a:rPr sz="1167" spc="-5" dirty="0">
                <a:latin typeface="Garamond"/>
                <a:cs typeface="Garamond"/>
              </a:rPr>
              <a:t>presents 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short  summary  of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main  goals      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9269" y="5059257"/>
            <a:ext cx="5346347" cy="4360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56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recommendations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presented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plan.</a:t>
            </a:r>
            <a:endParaRPr sz="1167">
              <a:latin typeface="Garamond"/>
              <a:cs typeface="Garamond"/>
            </a:endParaRPr>
          </a:p>
          <a:p>
            <a:pPr marL="308056" marR="6173" indent="-22224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2. </a:t>
            </a:r>
            <a:r>
              <a:rPr sz="1167" b="1" spc="-5" dirty="0">
                <a:latin typeface="Garamond"/>
                <a:cs typeface="Garamond"/>
              </a:rPr>
              <a:t>Current </a:t>
            </a:r>
            <a:r>
              <a:rPr sz="1167" b="1" dirty="0">
                <a:latin typeface="Garamond"/>
                <a:cs typeface="Garamond"/>
              </a:rPr>
              <a:t>marketing situation - </a:t>
            </a:r>
            <a:r>
              <a:rPr sz="1167" dirty="0">
                <a:latin typeface="Garamond"/>
                <a:cs typeface="Garamond"/>
              </a:rPr>
              <a:t>The section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plan </a:t>
            </a:r>
            <a:r>
              <a:rPr sz="1167" dirty="0">
                <a:latin typeface="Garamond"/>
                <a:cs typeface="Garamond"/>
              </a:rPr>
              <a:t>that describes the  target </a:t>
            </a:r>
            <a:r>
              <a:rPr sz="1167" spc="-5" dirty="0">
                <a:latin typeface="Garamond"/>
                <a:cs typeface="Garamond"/>
              </a:rPr>
              <a:t>market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position in it. </a:t>
            </a:r>
            <a:r>
              <a:rPr sz="1167" dirty="0">
                <a:latin typeface="Garamond"/>
                <a:cs typeface="Garamond"/>
              </a:rPr>
              <a:t>The current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situation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 section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plan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describes </a:t>
            </a:r>
            <a:r>
              <a:rPr sz="1167" dirty="0">
                <a:latin typeface="Garamond"/>
                <a:cs typeface="Garamond"/>
              </a:rPr>
              <a:t>the target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and the </a:t>
            </a:r>
            <a:r>
              <a:rPr sz="1167" spc="-5" dirty="0">
                <a:latin typeface="Garamond"/>
                <a:cs typeface="Garamond"/>
              </a:rPr>
              <a:t>company’s position  in it. Important </a:t>
            </a:r>
            <a:r>
              <a:rPr sz="1167" dirty="0">
                <a:latin typeface="Garamond"/>
                <a:cs typeface="Garamond"/>
              </a:rPr>
              <a:t>sections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2347" marR="3899781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A </a:t>
            </a:r>
            <a:r>
              <a:rPr sz="1167" spc="-5" dirty="0">
                <a:latin typeface="Garamond"/>
                <a:cs typeface="Garamond"/>
              </a:rPr>
              <a:t>market description.  </a:t>
            </a:r>
            <a:r>
              <a:rPr sz="1167" dirty="0">
                <a:latin typeface="Garamond"/>
                <a:cs typeface="Garamond"/>
              </a:rPr>
              <a:t>2). A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review.</a:t>
            </a:r>
            <a:endParaRPr sz="1167">
              <a:latin typeface="Garamond"/>
              <a:cs typeface="Garamond"/>
            </a:endParaRPr>
          </a:p>
          <a:p>
            <a:pPr marL="12347" marR="3528138">
              <a:lnSpc>
                <a:spcPts val="1312"/>
              </a:lnSpc>
              <a:buAutoNum type="arabicParenR" startAt="3"/>
              <a:tabLst>
                <a:tab pos="195082" algn="l"/>
              </a:tabLst>
            </a:pPr>
            <a:r>
              <a:rPr sz="1167" spc="-5" dirty="0">
                <a:latin typeface="Garamond"/>
                <a:cs typeface="Garamond"/>
              </a:rPr>
              <a:t>Analysis of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competition.  4). A section </a:t>
            </a:r>
            <a:r>
              <a:rPr sz="1167" spc="-5" dirty="0">
                <a:latin typeface="Garamond"/>
                <a:cs typeface="Garamond"/>
              </a:rPr>
              <a:t>on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distribution.</a:t>
            </a:r>
            <a:endParaRPr sz="1167">
              <a:latin typeface="Garamond"/>
              <a:cs typeface="Garamond"/>
            </a:endParaRPr>
          </a:p>
          <a:p>
            <a:pPr marL="308674" marR="4939" lvl="1" indent="-222245" algn="just">
              <a:lnSpc>
                <a:spcPts val="1312"/>
              </a:lnSpc>
              <a:buFont typeface="Garamond"/>
              <a:buAutoNum type="arabicPeriod" startAt="3"/>
              <a:tabLst>
                <a:tab pos="308674" algn="l"/>
              </a:tabLst>
            </a:pPr>
            <a:r>
              <a:rPr sz="1167" b="1" spc="-5" dirty="0">
                <a:latin typeface="Garamond"/>
                <a:cs typeface="Garamond"/>
              </a:rPr>
              <a:t>Opportunities and Issues Analysis- </a:t>
            </a:r>
            <a:r>
              <a:rPr sz="1167" dirty="0">
                <a:latin typeface="Garamond"/>
                <a:cs typeface="Garamond"/>
              </a:rPr>
              <a:t>This section </a:t>
            </a:r>
            <a:r>
              <a:rPr sz="1167" spc="-5" dirty="0">
                <a:latin typeface="Garamond"/>
                <a:cs typeface="Garamond"/>
              </a:rPr>
              <a:t>requires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manager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look ahead </a:t>
            </a:r>
            <a:r>
              <a:rPr sz="1167" dirty="0">
                <a:latin typeface="Garamond"/>
                <a:cs typeface="Garamond"/>
              </a:rPr>
              <a:t>for threats </a:t>
            </a:r>
            <a:r>
              <a:rPr sz="1167" spc="-5" dirty="0">
                <a:latin typeface="Garamond"/>
                <a:cs typeface="Garamond"/>
              </a:rPr>
              <a:t>and opportunities that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product(s) might </a:t>
            </a:r>
            <a:r>
              <a:rPr sz="1167" dirty="0">
                <a:latin typeface="Garamond"/>
                <a:cs typeface="Garamond"/>
              </a:rPr>
              <a:t>face. A company  marketing </a:t>
            </a:r>
            <a:r>
              <a:rPr sz="1167" spc="-5" dirty="0">
                <a:latin typeface="Garamond"/>
                <a:cs typeface="Garamond"/>
              </a:rPr>
              <a:t>opportunity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be an attractive arena </a:t>
            </a:r>
            <a:r>
              <a:rPr sz="1167" dirty="0">
                <a:latin typeface="Garamond"/>
                <a:cs typeface="Garamond"/>
              </a:rPr>
              <a:t>for marketing </a:t>
            </a:r>
            <a:r>
              <a:rPr sz="1167" spc="-5" dirty="0">
                <a:latin typeface="Garamond"/>
                <a:cs typeface="Garamond"/>
              </a:rPr>
              <a:t>action </a:t>
            </a:r>
            <a:r>
              <a:rPr sz="1167" dirty="0">
                <a:latin typeface="Garamond"/>
                <a:cs typeface="Garamond"/>
              </a:rPr>
              <a:t>in which the  company would enjoy a competitive </a:t>
            </a:r>
            <a:r>
              <a:rPr sz="1167" spc="-5" dirty="0">
                <a:latin typeface="Garamond"/>
                <a:cs typeface="Garamond"/>
              </a:rPr>
              <a:t>advantage. In </a:t>
            </a:r>
            <a:r>
              <a:rPr sz="1167" dirty="0">
                <a:latin typeface="Garamond"/>
                <a:cs typeface="Garamond"/>
              </a:rPr>
              <a:t>the threats </a:t>
            </a:r>
            <a:r>
              <a:rPr sz="1167" spc="-5" dirty="0">
                <a:latin typeface="Garamond"/>
                <a:cs typeface="Garamond"/>
              </a:rPr>
              <a:t>and opportunities  </a:t>
            </a:r>
            <a:r>
              <a:rPr sz="1167" dirty="0">
                <a:latin typeface="Garamond"/>
                <a:cs typeface="Garamond"/>
              </a:rPr>
              <a:t>section, </a:t>
            </a:r>
            <a:r>
              <a:rPr sz="1167" spc="-5" dirty="0">
                <a:latin typeface="Garamond"/>
                <a:cs typeface="Garamond"/>
              </a:rPr>
              <a:t>managers are </a:t>
            </a:r>
            <a:r>
              <a:rPr sz="1167" dirty="0">
                <a:latin typeface="Garamond"/>
                <a:cs typeface="Garamond"/>
              </a:rPr>
              <a:t>forced to </a:t>
            </a:r>
            <a:r>
              <a:rPr sz="1167" spc="-5" dirty="0">
                <a:latin typeface="Garamond"/>
                <a:cs typeface="Garamond"/>
              </a:rPr>
              <a:t>anticipate important developments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an  </a:t>
            </a:r>
            <a:r>
              <a:rPr sz="1167" spc="-5" dirty="0">
                <a:latin typeface="Garamond"/>
                <a:cs typeface="Garamond"/>
              </a:rPr>
              <a:t>impact, </a:t>
            </a:r>
            <a:r>
              <a:rPr sz="1167" dirty="0">
                <a:latin typeface="Garamond"/>
                <a:cs typeface="Garamond"/>
              </a:rPr>
              <a:t>either </a:t>
            </a:r>
            <a:r>
              <a:rPr sz="1167" spc="-5" dirty="0">
                <a:latin typeface="Garamond"/>
                <a:cs typeface="Garamond"/>
              </a:rPr>
              <a:t>positive or negative, </a:t>
            </a:r>
            <a:r>
              <a:rPr sz="1167" dirty="0">
                <a:latin typeface="Garamond"/>
                <a:cs typeface="Garamond"/>
              </a:rPr>
              <a:t>on the firm. </a:t>
            </a:r>
            <a:r>
              <a:rPr sz="1167" spc="-5" dirty="0">
                <a:latin typeface="Garamond"/>
                <a:cs typeface="Garamond"/>
              </a:rPr>
              <a:t>Having </a:t>
            </a:r>
            <a:r>
              <a:rPr sz="1167" dirty="0">
                <a:latin typeface="Garamond"/>
                <a:cs typeface="Garamond"/>
              </a:rPr>
              <a:t>studied the </a:t>
            </a:r>
            <a:r>
              <a:rPr sz="1167" spc="-5" dirty="0">
                <a:latin typeface="Garamond"/>
                <a:cs typeface="Garamond"/>
              </a:rPr>
              <a:t>product’s </a:t>
            </a:r>
            <a:r>
              <a:rPr sz="1167" dirty="0">
                <a:latin typeface="Garamond"/>
                <a:cs typeface="Garamond"/>
              </a:rPr>
              <a:t>threats  </a:t>
            </a:r>
            <a:r>
              <a:rPr sz="1167" spc="-5" dirty="0">
                <a:latin typeface="Garamond"/>
                <a:cs typeface="Garamond"/>
              </a:rPr>
              <a:t>and opportunities,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manager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now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objectives and </a:t>
            </a:r>
            <a:r>
              <a:rPr sz="1167" dirty="0">
                <a:latin typeface="Garamond"/>
                <a:cs typeface="Garamond"/>
              </a:rPr>
              <a:t>consider </a:t>
            </a:r>
            <a:r>
              <a:rPr sz="1167" spc="-5" dirty="0">
                <a:latin typeface="Garamond"/>
                <a:cs typeface="Garamond"/>
              </a:rPr>
              <a:t>issues </a:t>
            </a:r>
            <a:r>
              <a:rPr sz="1167" dirty="0">
                <a:latin typeface="Garamond"/>
                <a:cs typeface="Garamond"/>
              </a:rPr>
              <a:t>that will  </a:t>
            </a:r>
            <a:r>
              <a:rPr sz="1167" spc="-5" dirty="0">
                <a:latin typeface="Garamond"/>
                <a:cs typeface="Garamond"/>
              </a:rPr>
              <a:t>affect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marL="308674" marR="7408" lvl="1" indent="-222245" algn="just">
              <a:lnSpc>
                <a:spcPts val="1312"/>
              </a:lnSpc>
              <a:buFont typeface="Garamond"/>
              <a:buAutoNum type="arabicPeriod" startAt="3"/>
              <a:tabLst>
                <a:tab pos="308674" algn="l"/>
              </a:tabLst>
            </a:pPr>
            <a:r>
              <a:rPr sz="1167" b="1" dirty="0">
                <a:latin typeface="Garamond"/>
                <a:cs typeface="Garamond"/>
              </a:rPr>
              <a:t>Objectives - </a:t>
            </a:r>
            <a:r>
              <a:rPr sz="1167" spc="-5" dirty="0">
                <a:latin typeface="Garamond"/>
                <a:cs typeface="Garamond"/>
              </a:rPr>
              <a:t>Objectives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stated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goals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like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reach  </a:t>
            </a:r>
            <a:r>
              <a:rPr sz="1167" dirty="0">
                <a:latin typeface="Garamond"/>
                <a:cs typeface="Garamond"/>
              </a:rPr>
              <a:t>during the </a:t>
            </a:r>
            <a:r>
              <a:rPr sz="1167" spc="-5" dirty="0">
                <a:latin typeface="Garamond"/>
                <a:cs typeface="Garamond"/>
              </a:rPr>
              <a:t>plan’s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term.</a:t>
            </a:r>
            <a:endParaRPr sz="1167">
              <a:latin typeface="Garamond"/>
              <a:cs typeface="Garamond"/>
            </a:endParaRPr>
          </a:p>
          <a:p>
            <a:pPr marL="308674" marR="4939" lvl="1" indent="-222245" algn="just">
              <a:lnSpc>
                <a:spcPts val="1312"/>
              </a:lnSpc>
              <a:buFont typeface="Garamond"/>
              <a:buAutoNum type="arabicPeriod" startAt="3"/>
              <a:tabLst>
                <a:tab pos="308674" algn="l"/>
              </a:tabLst>
            </a:pPr>
            <a:r>
              <a:rPr sz="1167" b="1" dirty="0">
                <a:latin typeface="Garamond"/>
                <a:cs typeface="Garamond"/>
              </a:rPr>
              <a:t>Marketing strategy -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logic by </a:t>
            </a:r>
            <a:r>
              <a:rPr sz="1167" dirty="0">
                <a:latin typeface="Garamond"/>
                <a:cs typeface="Garamond"/>
              </a:rPr>
              <a:t>which the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unit </a:t>
            </a:r>
            <a:r>
              <a:rPr sz="1167" spc="-5" dirty="0">
                <a:latin typeface="Garamond"/>
                <a:cs typeface="Garamond"/>
              </a:rPr>
              <a:t>hopes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 its marketing objectives. Marketing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consists of </a:t>
            </a:r>
            <a:r>
              <a:rPr sz="1167" dirty="0">
                <a:latin typeface="Garamond"/>
                <a:cs typeface="Garamond"/>
              </a:rPr>
              <a:t>specific strategies for target  markets,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mix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expenditure level. Strategies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created  for </a:t>
            </a:r>
            <a:r>
              <a:rPr sz="1167" spc="-5" dirty="0">
                <a:latin typeface="Garamond"/>
                <a:cs typeface="Garamond"/>
              </a:rPr>
              <a:t>all marketing </a:t>
            </a:r>
            <a:r>
              <a:rPr sz="1167" dirty="0">
                <a:latin typeface="Garamond"/>
                <a:cs typeface="Garamond"/>
              </a:rPr>
              <a:t>mix components. The </a:t>
            </a:r>
            <a:r>
              <a:rPr sz="1167" spc="-5" dirty="0">
                <a:latin typeface="Garamond"/>
                <a:cs typeface="Garamond"/>
              </a:rPr>
              <a:t>marketing budget is </a:t>
            </a:r>
            <a:r>
              <a:rPr sz="1167" dirty="0">
                <a:latin typeface="Garamond"/>
                <a:cs typeface="Garamond"/>
              </a:rPr>
              <a:t>a section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 plan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shows projected revenues, </a:t>
            </a:r>
            <a:r>
              <a:rPr sz="1167" dirty="0">
                <a:latin typeface="Garamond"/>
                <a:cs typeface="Garamond"/>
              </a:rPr>
              <a:t>costs, </a:t>
            </a:r>
            <a:r>
              <a:rPr sz="1167" spc="-5" dirty="0">
                <a:latin typeface="Garamond"/>
                <a:cs typeface="Garamond"/>
              </a:rPr>
              <a:t>and profits. </a:t>
            </a:r>
            <a:r>
              <a:rPr sz="1167" dirty="0">
                <a:latin typeface="Garamond"/>
                <a:cs typeface="Garamond"/>
              </a:rPr>
              <a:t>The last section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marketing plan outlines </a:t>
            </a:r>
            <a:r>
              <a:rPr sz="1167" dirty="0">
                <a:latin typeface="Garamond"/>
                <a:cs typeface="Garamond"/>
              </a:rPr>
              <a:t>the controls that </a:t>
            </a:r>
            <a:r>
              <a:rPr sz="1167" spc="-5" dirty="0">
                <a:latin typeface="Garamond"/>
                <a:cs typeface="Garamond"/>
              </a:rPr>
              <a:t>will be used </a:t>
            </a:r>
            <a:r>
              <a:rPr sz="1167" dirty="0">
                <a:latin typeface="Garamond"/>
                <a:cs typeface="Garamond"/>
              </a:rPr>
              <a:t>to monitor </a:t>
            </a:r>
            <a:r>
              <a:rPr sz="1167" spc="-5" dirty="0">
                <a:latin typeface="Garamond"/>
                <a:cs typeface="Garamond"/>
              </a:rPr>
              <a:t>progress.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allows 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progress </a:t>
            </a:r>
            <a:r>
              <a:rPr sz="1167" dirty="0">
                <a:latin typeface="Garamond"/>
                <a:cs typeface="Garamond"/>
              </a:rPr>
              <a:t>checks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corrective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action.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89200" y="214889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95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489200" y="2160746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489200" y="216630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489200" y="2178897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489200" y="219074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489200" y="220890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489200" y="2214457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489200" y="222705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489200" y="2239645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489200" y="225705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489200" y="226261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489200" y="227520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489200" y="229335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489200" y="229891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489200" y="2311506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489200" y="232335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489200" y="2335952"/>
            <a:ext cx="3778250" cy="11113"/>
          </a:xfrm>
          <a:custGeom>
            <a:avLst/>
            <a:gdLst/>
            <a:ahLst/>
            <a:cxnLst/>
            <a:rect l="l" t="t" r="r" b="b"/>
            <a:pathLst>
              <a:path w="3886200" h="11430">
                <a:moveTo>
                  <a:pt x="0" y="11430"/>
                </a:moveTo>
                <a:lnTo>
                  <a:pt x="3886200" y="11430"/>
                </a:lnTo>
                <a:lnTo>
                  <a:pt x="38862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489200" y="234706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489200" y="235966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489200" y="2372253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489200" y="2389664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489200" y="239522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489200" y="240781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489200" y="242040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489200" y="2433001"/>
            <a:ext cx="3778250" cy="11113"/>
          </a:xfrm>
          <a:custGeom>
            <a:avLst/>
            <a:gdLst/>
            <a:ahLst/>
            <a:cxnLst/>
            <a:rect l="l" t="t" r="r" b="b"/>
            <a:pathLst>
              <a:path w="3886200" h="11430">
                <a:moveTo>
                  <a:pt x="0" y="11430"/>
                </a:moveTo>
                <a:lnTo>
                  <a:pt x="3886200" y="11430"/>
                </a:lnTo>
                <a:lnTo>
                  <a:pt x="38862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489200" y="2444114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489200" y="245596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489200" y="2468561"/>
            <a:ext cx="3778250" cy="11113"/>
          </a:xfrm>
          <a:custGeom>
            <a:avLst/>
            <a:gdLst/>
            <a:ahLst/>
            <a:cxnLst/>
            <a:rect l="l" t="t" r="r" b="b"/>
            <a:pathLst>
              <a:path w="3886200" h="11430">
                <a:moveTo>
                  <a:pt x="0" y="11430"/>
                </a:moveTo>
                <a:lnTo>
                  <a:pt x="3886200" y="11430"/>
                </a:lnTo>
                <a:lnTo>
                  <a:pt x="38862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84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489200" y="247967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489200" y="249226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489200" y="2504862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489200" y="2516716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489200" y="2528570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489200" y="254042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489200" y="255301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489200" y="257116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489200" y="257672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489200" y="2589317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489200" y="2606728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489200" y="261228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489200" y="262487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489200" y="263747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489200" y="2650065"/>
            <a:ext cx="3778250" cy="11113"/>
          </a:xfrm>
          <a:custGeom>
            <a:avLst/>
            <a:gdLst/>
            <a:ahLst/>
            <a:cxnLst/>
            <a:rect l="l" t="t" r="r" b="b"/>
            <a:pathLst>
              <a:path w="3886200" h="11430">
                <a:moveTo>
                  <a:pt x="0" y="11430"/>
                </a:moveTo>
                <a:lnTo>
                  <a:pt x="3886200" y="11430"/>
                </a:lnTo>
                <a:lnTo>
                  <a:pt x="38862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489200" y="2661179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489200" y="267303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489200" y="2685626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489200" y="270377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489200" y="270933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489200" y="2721927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489200" y="273933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489200" y="274489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489200" y="275748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489200" y="277008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489200" y="2782675"/>
            <a:ext cx="3778250" cy="11113"/>
          </a:xfrm>
          <a:custGeom>
            <a:avLst/>
            <a:gdLst/>
            <a:ahLst/>
            <a:cxnLst/>
            <a:rect l="l" t="t" r="r" b="b"/>
            <a:pathLst>
              <a:path w="3886200" h="11430">
                <a:moveTo>
                  <a:pt x="0" y="11430"/>
                </a:moveTo>
                <a:lnTo>
                  <a:pt x="3886200" y="11430"/>
                </a:lnTo>
                <a:lnTo>
                  <a:pt x="38862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489200" y="279378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489200" y="280564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489200" y="2818236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489200" y="2830829"/>
            <a:ext cx="3778250" cy="11113"/>
          </a:xfrm>
          <a:custGeom>
            <a:avLst/>
            <a:gdLst/>
            <a:ahLst/>
            <a:cxnLst/>
            <a:rect l="l" t="t" r="r" b="b"/>
            <a:pathLst>
              <a:path w="3886200" h="11430">
                <a:moveTo>
                  <a:pt x="0" y="11430"/>
                </a:moveTo>
                <a:lnTo>
                  <a:pt x="3886200" y="11430"/>
                </a:lnTo>
                <a:lnTo>
                  <a:pt x="38862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489200" y="284194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489200" y="2854536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489200" y="286638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489200" y="288454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489200" y="2890096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2489200" y="290269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2489200" y="2915284"/>
            <a:ext cx="3778250" cy="11113"/>
          </a:xfrm>
          <a:custGeom>
            <a:avLst/>
            <a:gdLst/>
            <a:ahLst/>
            <a:cxnLst/>
            <a:rect l="l" t="t" r="r" b="b"/>
            <a:pathLst>
              <a:path w="3886200" h="11430">
                <a:moveTo>
                  <a:pt x="0" y="11430"/>
                </a:moveTo>
                <a:lnTo>
                  <a:pt x="3886200" y="11430"/>
                </a:lnTo>
                <a:lnTo>
                  <a:pt x="38862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489200" y="292639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489200" y="2938251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489200" y="295084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489200" y="2963438"/>
            <a:ext cx="3778250" cy="11113"/>
          </a:xfrm>
          <a:custGeom>
            <a:avLst/>
            <a:gdLst/>
            <a:ahLst/>
            <a:cxnLst/>
            <a:rect l="l" t="t" r="r" b="b"/>
            <a:pathLst>
              <a:path w="3886200" h="11430">
                <a:moveTo>
                  <a:pt x="0" y="11430"/>
                </a:moveTo>
                <a:lnTo>
                  <a:pt x="3886200" y="11430"/>
                </a:lnTo>
                <a:lnTo>
                  <a:pt x="38862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489200" y="297455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5814801" y="2987145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2"/>
                </a:moveTo>
                <a:lnTo>
                  <a:pt x="465582" y="12192"/>
                </a:lnTo>
                <a:lnTo>
                  <a:pt x="46558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2489200" y="2987145"/>
            <a:ext cx="304976" cy="12347"/>
          </a:xfrm>
          <a:custGeom>
            <a:avLst/>
            <a:gdLst/>
            <a:ahLst/>
            <a:cxnLst/>
            <a:rect l="l" t="t" r="r" b="b"/>
            <a:pathLst>
              <a:path w="313689" h="12700">
                <a:moveTo>
                  <a:pt x="0" y="12192"/>
                </a:moveTo>
                <a:lnTo>
                  <a:pt x="313181" y="12192"/>
                </a:lnTo>
                <a:lnTo>
                  <a:pt x="313181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5814801" y="2998999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2489200" y="2998999"/>
            <a:ext cx="304976" cy="12965"/>
          </a:xfrm>
          <a:custGeom>
            <a:avLst/>
            <a:gdLst/>
            <a:ahLst/>
            <a:cxnLst/>
            <a:rect l="l" t="t" r="r" b="b"/>
            <a:pathLst>
              <a:path w="313689" h="13335">
                <a:moveTo>
                  <a:pt x="0" y="12953"/>
                </a:moveTo>
                <a:lnTo>
                  <a:pt x="313181" y="12953"/>
                </a:lnTo>
                <a:lnTo>
                  <a:pt x="31318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5814801" y="3017150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2489200" y="3017150"/>
            <a:ext cx="304976" cy="0"/>
          </a:xfrm>
          <a:custGeom>
            <a:avLst/>
            <a:gdLst/>
            <a:ahLst/>
            <a:cxnLst/>
            <a:rect l="l" t="t" r="r" b="b"/>
            <a:pathLst>
              <a:path w="313689">
                <a:moveTo>
                  <a:pt x="0" y="0"/>
                </a:moveTo>
                <a:lnTo>
                  <a:pt x="313181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5814801" y="3022705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2489200" y="3022705"/>
            <a:ext cx="304976" cy="12965"/>
          </a:xfrm>
          <a:custGeom>
            <a:avLst/>
            <a:gdLst/>
            <a:ahLst/>
            <a:cxnLst/>
            <a:rect l="l" t="t" r="r" b="b"/>
            <a:pathLst>
              <a:path w="313689" h="13335">
                <a:moveTo>
                  <a:pt x="0" y="12953"/>
                </a:moveTo>
                <a:lnTo>
                  <a:pt x="313181" y="12953"/>
                </a:lnTo>
                <a:lnTo>
                  <a:pt x="31318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5814801" y="3035300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2489200" y="3035300"/>
            <a:ext cx="304976" cy="12965"/>
          </a:xfrm>
          <a:custGeom>
            <a:avLst/>
            <a:gdLst/>
            <a:ahLst/>
            <a:cxnLst/>
            <a:rect l="l" t="t" r="r" b="b"/>
            <a:pathLst>
              <a:path w="313689" h="13335">
                <a:moveTo>
                  <a:pt x="0" y="12953"/>
                </a:moveTo>
                <a:lnTo>
                  <a:pt x="313181" y="12953"/>
                </a:lnTo>
                <a:lnTo>
                  <a:pt x="31318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5814801" y="3047893"/>
            <a:ext cx="453143" cy="11113"/>
          </a:xfrm>
          <a:custGeom>
            <a:avLst/>
            <a:gdLst/>
            <a:ahLst/>
            <a:cxnLst/>
            <a:rect l="l" t="t" r="r" b="b"/>
            <a:pathLst>
              <a:path w="466089" h="11430">
                <a:moveTo>
                  <a:pt x="0" y="11430"/>
                </a:moveTo>
                <a:lnTo>
                  <a:pt x="465582" y="11430"/>
                </a:lnTo>
                <a:lnTo>
                  <a:pt x="465582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2489200" y="3047893"/>
            <a:ext cx="304976" cy="11113"/>
          </a:xfrm>
          <a:custGeom>
            <a:avLst/>
            <a:gdLst/>
            <a:ahLst/>
            <a:cxnLst/>
            <a:rect l="l" t="t" r="r" b="b"/>
            <a:pathLst>
              <a:path w="313689" h="11430">
                <a:moveTo>
                  <a:pt x="0" y="11430"/>
                </a:moveTo>
                <a:lnTo>
                  <a:pt x="313181" y="11430"/>
                </a:lnTo>
                <a:lnTo>
                  <a:pt x="313181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5814801" y="3059007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2489200" y="3059007"/>
            <a:ext cx="304976" cy="12965"/>
          </a:xfrm>
          <a:custGeom>
            <a:avLst/>
            <a:gdLst/>
            <a:ahLst/>
            <a:cxnLst/>
            <a:rect l="l" t="t" r="r" b="b"/>
            <a:pathLst>
              <a:path w="313689" h="13335">
                <a:moveTo>
                  <a:pt x="0" y="12953"/>
                </a:moveTo>
                <a:lnTo>
                  <a:pt x="313181" y="12953"/>
                </a:lnTo>
                <a:lnTo>
                  <a:pt x="31318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5814801" y="3071601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1"/>
                </a:moveTo>
                <a:lnTo>
                  <a:pt x="465582" y="12191"/>
                </a:lnTo>
                <a:lnTo>
                  <a:pt x="46558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2489200" y="3071601"/>
            <a:ext cx="304976" cy="12347"/>
          </a:xfrm>
          <a:custGeom>
            <a:avLst/>
            <a:gdLst/>
            <a:ahLst/>
            <a:cxnLst/>
            <a:rect l="l" t="t" r="r" b="b"/>
            <a:pathLst>
              <a:path w="313689" h="12700">
                <a:moveTo>
                  <a:pt x="0" y="12191"/>
                </a:moveTo>
                <a:lnTo>
                  <a:pt x="313181" y="12191"/>
                </a:lnTo>
                <a:lnTo>
                  <a:pt x="31318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5814801" y="3083453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2489200" y="3083453"/>
            <a:ext cx="304976" cy="12965"/>
          </a:xfrm>
          <a:custGeom>
            <a:avLst/>
            <a:gdLst/>
            <a:ahLst/>
            <a:cxnLst/>
            <a:rect l="l" t="t" r="r" b="b"/>
            <a:pathLst>
              <a:path w="313689" h="13335">
                <a:moveTo>
                  <a:pt x="0" y="12953"/>
                </a:moveTo>
                <a:lnTo>
                  <a:pt x="313181" y="12953"/>
                </a:lnTo>
                <a:lnTo>
                  <a:pt x="31318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5814801" y="3096047"/>
            <a:ext cx="453143" cy="11113"/>
          </a:xfrm>
          <a:custGeom>
            <a:avLst/>
            <a:gdLst/>
            <a:ahLst/>
            <a:cxnLst/>
            <a:rect l="l" t="t" r="r" b="b"/>
            <a:pathLst>
              <a:path w="466089" h="11430">
                <a:moveTo>
                  <a:pt x="0" y="11430"/>
                </a:moveTo>
                <a:lnTo>
                  <a:pt x="465582" y="11430"/>
                </a:lnTo>
                <a:lnTo>
                  <a:pt x="465582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2489200" y="3096047"/>
            <a:ext cx="304976" cy="11113"/>
          </a:xfrm>
          <a:custGeom>
            <a:avLst/>
            <a:gdLst/>
            <a:ahLst/>
            <a:cxnLst/>
            <a:rect l="l" t="t" r="r" b="b"/>
            <a:pathLst>
              <a:path w="313689" h="11430">
                <a:moveTo>
                  <a:pt x="0" y="11430"/>
                </a:moveTo>
                <a:lnTo>
                  <a:pt x="313181" y="11430"/>
                </a:lnTo>
                <a:lnTo>
                  <a:pt x="313181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5814801" y="3107160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2489200" y="3107160"/>
            <a:ext cx="304976" cy="12965"/>
          </a:xfrm>
          <a:custGeom>
            <a:avLst/>
            <a:gdLst/>
            <a:ahLst/>
            <a:cxnLst/>
            <a:rect l="l" t="t" r="r" b="b"/>
            <a:pathLst>
              <a:path w="313689" h="13335">
                <a:moveTo>
                  <a:pt x="0" y="12953"/>
                </a:moveTo>
                <a:lnTo>
                  <a:pt x="313181" y="12953"/>
                </a:lnTo>
                <a:lnTo>
                  <a:pt x="31318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5814801" y="3119754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489200" y="3119754"/>
            <a:ext cx="304976" cy="12965"/>
          </a:xfrm>
          <a:custGeom>
            <a:avLst/>
            <a:gdLst/>
            <a:ahLst/>
            <a:cxnLst/>
            <a:rect l="l" t="t" r="r" b="b"/>
            <a:pathLst>
              <a:path w="313689" h="13335">
                <a:moveTo>
                  <a:pt x="0" y="12953"/>
                </a:moveTo>
                <a:lnTo>
                  <a:pt x="313181" y="12953"/>
                </a:lnTo>
                <a:lnTo>
                  <a:pt x="313181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2489200" y="313827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192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2489200" y="314975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2489200" y="315531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2489200" y="316790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2489200" y="318606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2489200" y="319791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953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5814801" y="3204210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1"/>
                </a:moveTo>
                <a:lnTo>
                  <a:pt x="465582" y="12191"/>
                </a:lnTo>
                <a:lnTo>
                  <a:pt x="46558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2489201" y="3204210"/>
            <a:ext cx="427831" cy="12347"/>
          </a:xfrm>
          <a:custGeom>
            <a:avLst/>
            <a:gdLst/>
            <a:ahLst/>
            <a:cxnLst/>
            <a:rect l="l" t="t" r="r" b="b"/>
            <a:pathLst>
              <a:path w="440055" h="12700">
                <a:moveTo>
                  <a:pt x="0" y="12191"/>
                </a:moveTo>
                <a:lnTo>
                  <a:pt x="439674" y="12191"/>
                </a:lnTo>
                <a:lnTo>
                  <a:pt x="4396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5814801" y="3216064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2489201" y="3216064"/>
            <a:ext cx="427831" cy="12965"/>
          </a:xfrm>
          <a:custGeom>
            <a:avLst/>
            <a:gdLst/>
            <a:ahLst/>
            <a:cxnLst/>
            <a:rect l="l" t="t" r="r" b="b"/>
            <a:pathLst>
              <a:path w="440055" h="13335">
                <a:moveTo>
                  <a:pt x="0" y="12953"/>
                </a:moveTo>
                <a:lnTo>
                  <a:pt x="439674" y="12953"/>
                </a:lnTo>
                <a:lnTo>
                  <a:pt x="43967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5814801" y="3228656"/>
            <a:ext cx="453143" cy="11113"/>
          </a:xfrm>
          <a:custGeom>
            <a:avLst/>
            <a:gdLst/>
            <a:ahLst/>
            <a:cxnLst/>
            <a:rect l="l" t="t" r="r" b="b"/>
            <a:pathLst>
              <a:path w="466089" h="11430">
                <a:moveTo>
                  <a:pt x="0" y="11430"/>
                </a:moveTo>
                <a:lnTo>
                  <a:pt x="465582" y="11430"/>
                </a:lnTo>
                <a:lnTo>
                  <a:pt x="465582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2489201" y="3228656"/>
            <a:ext cx="427831" cy="11113"/>
          </a:xfrm>
          <a:custGeom>
            <a:avLst/>
            <a:gdLst/>
            <a:ahLst/>
            <a:cxnLst/>
            <a:rect l="l" t="t" r="r" b="b"/>
            <a:pathLst>
              <a:path w="440055" h="11430">
                <a:moveTo>
                  <a:pt x="0" y="11430"/>
                </a:moveTo>
                <a:lnTo>
                  <a:pt x="439674" y="11430"/>
                </a:lnTo>
                <a:lnTo>
                  <a:pt x="439674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5814801" y="3239770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489201" y="3239770"/>
            <a:ext cx="427831" cy="12965"/>
          </a:xfrm>
          <a:custGeom>
            <a:avLst/>
            <a:gdLst/>
            <a:ahLst/>
            <a:cxnLst/>
            <a:rect l="l" t="t" r="r" b="b"/>
            <a:pathLst>
              <a:path w="440055" h="13335">
                <a:moveTo>
                  <a:pt x="0" y="12953"/>
                </a:moveTo>
                <a:lnTo>
                  <a:pt x="439674" y="12953"/>
                </a:lnTo>
                <a:lnTo>
                  <a:pt x="43967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5814801" y="3252364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2489201" y="3252364"/>
            <a:ext cx="427831" cy="12965"/>
          </a:xfrm>
          <a:custGeom>
            <a:avLst/>
            <a:gdLst/>
            <a:ahLst/>
            <a:cxnLst/>
            <a:rect l="l" t="t" r="r" b="b"/>
            <a:pathLst>
              <a:path w="440055" h="13335">
                <a:moveTo>
                  <a:pt x="0" y="12953"/>
                </a:moveTo>
                <a:lnTo>
                  <a:pt x="439674" y="12953"/>
                </a:lnTo>
                <a:lnTo>
                  <a:pt x="43967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5814801" y="3264957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2"/>
                </a:moveTo>
                <a:lnTo>
                  <a:pt x="465582" y="12192"/>
                </a:lnTo>
                <a:lnTo>
                  <a:pt x="46558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2489201" y="3264957"/>
            <a:ext cx="427831" cy="12347"/>
          </a:xfrm>
          <a:custGeom>
            <a:avLst/>
            <a:gdLst/>
            <a:ahLst/>
            <a:cxnLst/>
            <a:rect l="l" t="t" r="r" b="b"/>
            <a:pathLst>
              <a:path w="440055" h="12700">
                <a:moveTo>
                  <a:pt x="0" y="12192"/>
                </a:moveTo>
                <a:lnTo>
                  <a:pt x="439674" y="12192"/>
                </a:lnTo>
                <a:lnTo>
                  <a:pt x="439674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5814801" y="3276810"/>
            <a:ext cx="453143" cy="11113"/>
          </a:xfrm>
          <a:custGeom>
            <a:avLst/>
            <a:gdLst/>
            <a:ahLst/>
            <a:cxnLst/>
            <a:rect l="l" t="t" r="r" b="b"/>
            <a:pathLst>
              <a:path w="466089" h="11430">
                <a:moveTo>
                  <a:pt x="0" y="11430"/>
                </a:moveTo>
                <a:lnTo>
                  <a:pt x="465582" y="11430"/>
                </a:lnTo>
                <a:lnTo>
                  <a:pt x="465582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489201" y="3276810"/>
            <a:ext cx="427831" cy="11113"/>
          </a:xfrm>
          <a:custGeom>
            <a:avLst/>
            <a:gdLst/>
            <a:ahLst/>
            <a:cxnLst/>
            <a:rect l="l" t="t" r="r" b="b"/>
            <a:pathLst>
              <a:path w="440055" h="11430">
                <a:moveTo>
                  <a:pt x="0" y="11430"/>
                </a:moveTo>
                <a:lnTo>
                  <a:pt x="439674" y="11430"/>
                </a:lnTo>
                <a:lnTo>
                  <a:pt x="439674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5814801" y="3287923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2489201" y="3287923"/>
            <a:ext cx="427831" cy="12965"/>
          </a:xfrm>
          <a:custGeom>
            <a:avLst/>
            <a:gdLst/>
            <a:ahLst/>
            <a:cxnLst/>
            <a:rect l="l" t="t" r="r" b="b"/>
            <a:pathLst>
              <a:path w="440055" h="13335">
                <a:moveTo>
                  <a:pt x="0" y="12953"/>
                </a:moveTo>
                <a:lnTo>
                  <a:pt x="439674" y="12953"/>
                </a:lnTo>
                <a:lnTo>
                  <a:pt x="43967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5814801" y="3300518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2489201" y="3300518"/>
            <a:ext cx="427831" cy="12965"/>
          </a:xfrm>
          <a:custGeom>
            <a:avLst/>
            <a:gdLst/>
            <a:ahLst/>
            <a:cxnLst/>
            <a:rect l="l" t="t" r="r" b="b"/>
            <a:pathLst>
              <a:path w="440055" h="13335">
                <a:moveTo>
                  <a:pt x="0" y="12953"/>
                </a:moveTo>
                <a:lnTo>
                  <a:pt x="439674" y="12953"/>
                </a:lnTo>
                <a:lnTo>
                  <a:pt x="43967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5814801" y="3313113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2489201" y="3313113"/>
            <a:ext cx="427831" cy="12965"/>
          </a:xfrm>
          <a:custGeom>
            <a:avLst/>
            <a:gdLst/>
            <a:ahLst/>
            <a:cxnLst/>
            <a:rect l="l" t="t" r="r" b="b"/>
            <a:pathLst>
              <a:path w="440055" h="13335">
                <a:moveTo>
                  <a:pt x="0" y="12953"/>
                </a:moveTo>
                <a:lnTo>
                  <a:pt x="439674" y="12953"/>
                </a:lnTo>
                <a:lnTo>
                  <a:pt x="43967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5814801" y="3325705"/>
            <a:ext cx="453143" cy="11113"/>
          </a:xfrm>
          <a:custGeom>
            <a:avLst/>
            <a:gdLst/>
            <a:ahLst/>
            <a:cxnLst/>
            <a:rect l="l" t="t" r="r" b="b"/>
            <a:pathLst>
              <a:path w="466089" h="11430">
                <a:moveTo>
                  <a:pt x="0" y="11430"/>
                </a:moveTo>
                <a:lnTo>
                  <a:pt x="465582" y="11430"/>
                </a:lnTo>
                <a:lnTo>
                  <a:pt x="465582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2489201" y="3325705"/>
            <a:ext cx="427831" cy="11113"/>
          </a:xfrm>
          <a:custGeom>
            <a:avLst/>
            <a:gdLst/>
            <a:ahLst/>
            <a:cxnLst/>
            <a:rect l="l" t="t" r="r" b="b"/>
            <a:pathLst>
              <a:path w="440055" h="11430">
                <a:moveTo>
                  <a:pt x="0" y="11430"/>
                </a:moveTo>
                <a:lnTo>
                  <a:pt x="439674" y="11430"/>
                </a:lnTo>
                <a:lnTo>
                  <a:pt x="439674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2489200" y="333681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2489200" y="3348672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2489200" y="3361265"/>
            <a:ext cx="3778250" cy="11113"/>
          </a:xfrm>
          <a:custGeom>
            <a:avLst/>
            <a:gdLst/>
            <a:ahLst/>
            <a:cxnLst/>
            <a:rect l="l" t="t" r="r" b="b"/>
            <a:pathLst>
              <a:path w="3886200" h="11430">
                <a:moveTo>
                  <a:pt x="0" y="11430"/>
                </a:moveTo>
                <a:lnTo>
                  <a:pt x="3886200" y="11430"/>
                </a:lnTo>
                <a:lnTo>
                  <a:pt x="38862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489200" y="337237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2489200" y="338497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2489200" y="339756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489200" y="3409420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5817764" y="3421274"/>
            <a:ext cx="450056" cy="12347"/>
          </a:xfrm>
          <a:custGeom>
            <a:avLst/>
            <a:gdLst/>
            <a:ahLst/>
            <a:cxnLst/>
            <a:rect l="l" t="t" r="r" b="b"/>
            <a:pathLst>
              <a:path w="462914" h="12700">
                <a:moveTo>
                  <a:pt x="0" y="12191"/>
                </a:moveTo>
                <a:lnTo>
                  <a:pt x="462534" y="12191"/>
                </a:lnTo>
                <a:lnTo>
                  <a:pt x="46253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2489201" y="3421274"/>
            <a:ext cx="535252" cy="12347"/>
          </a:xfrm>
          <a:custGeom>
            <a:avLst/>
            <a:gdLst/>
            <a:ahLst/>
            <a:cxnLst/>
            <a:rect l="l" t="t" r="r" b="b"/>
            <a:pathLst>
              <a:path w="550544" h="12700">
                <a:moveTo>
                  <a:pt x="0" y="12191"/>
                </a:moveTo>
                <a:lnTo>
                  <a:pt x="550163" y="12191"/>
                </a:lnTo>
                <a:lnTo>
                  <a:pt x="5501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5817764" y="3433128"/>
            <a:ext cx="450056" cy="12965"/>
          </a:xfrm>
          <a:custGeom>
            <a:avLst/>
            <a:gdLst/>
            <a:ahLst/>
            <a:cxnLst/>
            <a:rect l="l" t="t" r="r" b="b"/>
            <a:pathLst>
              <a:path w="462914" h="13335">
                <a:moveTo>
                  <a:pt x="0" y="12953"/>
                </a:moveTo>
                <a:lnTo>
                  <a:pt x="462534" y="12953"/>
                </a:lnTo>
                <a:lnTo>
                  <a:pt x="46253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2489201" y="3433128"/>
            <a:ext cx="535252" cy="12965"/>
          </a:xfrm>
          <a:custGeom>
            <a:avLst/>
            <a:gdLst/>
            <a:ahLst/>
            <a:cxnLst/>
            <a:rect l="l" t="t" r="r" b="b"/>
            <a:pathLst>
              <a:path w="550544" h="13335">
                <a:moveTo>
                  <a:pt x="0" y="12953"/>
                </a:moveTo>
                <a:lnTo>
                  <a:pt x="550163" y="12953"/>
                </a:lnTo>
                <a:lnTo>
                  <a:pt x="5501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5817764" y="3445721"/>
            <a:ext cx="450056" cy="12965"/>
          </a:xfrm>
          <a:custGeom>
            <a:avLst/>
            <a:gdLst/>
            <a:ahLst/>
            <a:cxnLst/>
            <a:rect l="l" t="t" r="r" b="b"/>
            <a:pathLst>
              <a:path w="462914" h="13335">
                <a:moveTo>
                  <a:pt x="0" y="12953"/>
                </a:moveTo>
                <a:lnTo>
                  <a:pt x="462534" y="12953"/>
                </a:lnTo>
                <a:lnTo>
                  <a:pt x="46253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489201" y="3445721"/>
            <a:ext cx="535252" cy="12965"/>
          </a:xfrm>
          <a:custGeom>
            <a:avLst/>
            <a:gdLst/>
            <a:ahLst/>
            <a:cxnLst/>
            <a:rect l="l" t="t" r="r" b="b"/>
            <a:pathLst>
              <a:path w="550544" h="13335">
                <a:moveTo>
                  <a:pt x="0" y="12953"/>
                </a:moveTo>
                <a:lnTo>
                  <a:pt x="550163" y="12953"/>
                </a:lnTo>
                <a:lnTo>
                  <a:pt x="5501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5817764" y="3463872"/>
            <a:ext cx="450056" cy="0"/>
          </a:xfrm>
          <a:custGeom>
            <a:avLst/>
            <a:gdLst/>
            <a:ahLst/>
            <a:cxnLst/>
            <a:rect l="l" t="t" r="r" b="b"/>
            <a:pathLst>
              <a:path w="462914">
                <a:moveTo>
                  <a:pt x="0" y="0"/>
                </a:moveTo>
                <a:lnTo>
                  <a:pt x="462534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2489201" y="3463872"/>
            <a:ext cx="535252" cy="0"/>
          </a:xfrm>
          <a:custGeom>
            <a:avLst/>
            <a:gdLst/>
            <a:ahLst/>
            <a:cxnLst/>
            <a:rect l="l" t="t" r="r" b="b"/>
            <a:pathLst>
              <a:path w="550544">
                <a:moveTo>
                  <a:pt x="0" y="0"/>
                </a:moveTo>
                <a:lnTo>
                  <a:pt x="550163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5817764" y="3469429"/>
            <a:ext cx="450056" cy="12965"/>
          </a:xfrm>
          <a:custGeom>
            <a:avLst/>
            <a:gdLst/>
            <a:ahLst/>
            <a:cxnLst/>
            <a:rect l="l" t="t" r="r" b="b"/>
            <a:pathLst>
              <a:path w="462914" h="13335">
                <a:moveTo>
                  <a:pt x="0" y="12953"/>
                </a:moveTo>
                <a:lnTo>
                  <a:pt x="462534" y="12953"/>
                </a:lnTo>
                <a:lnTo>
                  <a:pt x="46253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2489201" y="3469429"/>
            <a:ext cx="535252" cy="12965"/>
          </a:xfrm>
          <a:custGeom>
            <a:avLst/>
            <a:gdLst/>
            <a:ahLst/>
            <a:cxnLst/>
            <a:rect l="l" t="t" r="r" b="b"/>
            <a:pathLst>
              <a:path w="550544" h="13335">
                <a:moveTo>
                  <a:pt x="0" y="12953"/>
                </a:moveTo>
                <a:lnTo>
                  <a:pt x="550163" y="12953"/>
                </a:lnTo>
                <a:lnTo>
                  <a:pt x="5501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5817764" y="3482023"/>
            <a:ext cx="450056" cy="12347"/>
          </a:xfrm>
          <a:custGeom>
            <a:avLst/>
            <a:gdLst/>
            <a:ahLst/>
            <a:cxnLst/>
            <a:rect l="l" t="t" r="r" b="b"/>
            <a:pathLst>
              <a:path w="462914" h="12700">
                <a:moveTo>
                  <a:pt x="0" y="12191"/>
                </a:moveTo>
                <a:lnTo>
                  <a:pt x="462534" y="12191"/>
                </a:lnTo>
                <a:lnTo>
                  <a:pt x="46253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2489201" y="3482023"/>
            <a:ext cx="535252" cy="12347"/>
          </a:xfrm>
          <a:custGeom>
            <a:avLst/>
            <a:gdLst/>
            <a:ahLst/>
            <a:cxnLst/>
            <a:rect l="l" t="t" r="r" b="b"/>
            <a:pathLst>
              <a:path w="550544" h="12700">
                <a:moveTo>
                  <a:pt x="0" y="12191"/>
                </a:moveTo>
                <a:lnTo>
                  <a:pt x="550163" y="12191"/>
                </a:lnTo>
                <a:lnTo>
                  <a:pt x="5501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5817764" y="3493875"/>
            <a:ext cx="450056" cy="11113"/>
          </a:xfrm>
          <a:custGeom>
            <a:avLst/>
            <a:gdLst/>
            <a:ahLst/>
            <a:cxnLst/>
            <a:rect l="l" t="t" r="r" b="b"/>
            <a:pathLst>
              <a:path w="462914" h="11430">
                <a:moveTo>
                  <a:pt x="0" y="11430"/>
                </a:moveTo>
                <a:lnTo>
                  <a:pt x="462534" y="11430"/>
                </a:lnTo>
                <a:lnTo>
                  <a:pt x="462534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2489201" y="3493875"/>
            <a:ext cx="535252" cy="11113"/>
          </a:xfrm>
          <a:custGeom>
            <a:avLst/>
            <a:gdLst/>
            <a:ahLst/>
            <a:cxnLst/>
            <a:rect l="l" t="t" r="r" b="b"/>
            <a:pathLst>
              <a:path w="550544" h="11430">
                <a:moveTo>
                  <a:pt x="0" y="11430"/>
                </a:moveTo>
                <a:lnTo>
                  <a:pt x="550163" y="11430"/>
                </a:lnTo>
                <a:lnTo>
                  <a:pt x="550163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5817764" y="3504988"/>
            <a:ext cx="450056" cy="12965"/>
          </a:xfrm>
          <a:custGeom>
            <a:avLst/>
            <a:gdLst/>
            <a:ahLst/>
            <a:cxnLst/>
            <a:rect l="l" t="t" r="r" b="b"/>
            <a:pathLst>
              <a:path w="462914" h="13335">
                <a:moveTo>
                  <a:pt x="0" y="12953"/>
                </a:moveTo>
                <a:lnTo>
                  <a:pt x="462534" y="12953"/>
                </a:lnTo>
                <a:lnTo>
                  <a:pt x="46253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2489201" y="3504988"/>
            <a:ext cx="535252" cy="12965"/>
          </a:xfrm>
          <a:custGeom>
            <a:avLst/>
            <a:gdLst/>
            <a:ahLst/>
            <a:cxnLst/>
            <a:rect l="l" t="t" r="r" b="b"/>
            <a:pathLst>
              <a:path w="550544" h="13335">
                <a:moveTo>
                  <a:pt x="0" y="12953"/>
                </a:moveTo>
                <a:lnTo>
                  <a:pt x="550163" y="12953"/>
                </a:lnTo>
                <a:lnTo>
                  <a:pt x="5501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5817764" y="3517583"/>
            <a:ext cx="450056" cy="12965"/>
          </a:xfrm>
          <a:custGeom>
            <a:avLst/>
            <a:gdLst/>
            <a:ahLst/>
            <a:cxnLst/>
            <a:rect l="l" t="t" r="r" b="b"/>
            <a:pathLst>
              <a:path w="462914" h="13335">
                <a:moveTo>
                  <a:pt x="0" y="12953"/>
                </a:moveTo>
                <a:lnTo>
                  <a:pt x="462534" y="12953"/>
                </a:lnTo>
                <a:lnTo>
                  <a:pt x="46253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2489201" y="3517583"/>
            <a:ext cx="535252" cy="12965"/>
          </a:xfrm>
          <a:custGeom>
            <a:avLst/>
            <a:gdLst/>
            <a:ahLst/>
            <a:cxnLst/>
            <a:rect l="l" t="t" r="r" b="b"/>
            <a:pathLst>
              <a:path w="550544" h="13335">
                <a:moveTo>
                  <a:pt x="0" y="12953"/>
                </a:moveTo>
                <a:lnTo>
                  <a:pt x="550163" y="12953"/>
                </a:lnTo>
                <a:lnTo>
                  <a:pt x="5501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5817764" y="3530177"/>
            <a:ext cx="450056" cy="12965"/>
          </a:xfrm>
          <a:custGeom>
            <a:avLst/>
            <a:gdLst/>
            <a:ahLst/>
            <a:cxnLst/>
            <a:rect l="l" t="t" r="r" b="b"/>
            <a:pathLst>
              <a:path w="462914" h="13335">
                <a:moveTo>
                  <a:pt x="0" y="12953"/>
                </a:moveTo>
                <a:lnTo>
                  <a:pt x="462534" y="12953"/>
                </a:lnTo>
                <a:lnTo>
                  <a:pt x="462534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2489201" y="3530177"/>
            <a:ext cx="535252" cy="12965"/>
          </a:xfrm>
          <a:custGeom>
            <a:avLst/>
            <a:gdLst/>
            <a:ahLst/>
            <a:cxnLst/>
            <a:rect l="l" t="t" r="r" b="b"/>
            <a:pathLst>
              <a:path w="550544" h="13335">
                <a:moveTo>
                  <a:pt x="0" y="12953"/>
                </a:moveTo>
                <a:lnTo>
                  <a:pt x="550163" y="12953"/>
                </a:lnTo>
                <a:lnTo>
                  <a:pt x="550163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5817764" y="3542770"/>
            <a:ext cx="450056" cy="11113"/>
          </a:xfrm>
          <a:custGeom>
            <a:avLst/>
            <a:gdLst/>
            <a:ahLst/>
            <a:cxnLst/>
            <a:rect l="l" t="t" r="r" b="b"/>
            <a:pathLst>
              <a:path w="462914" h="11430">
                <a:moveTo>
                  <a:pt x="0" y="11430"/>
                </a:moveTo>
                <a:lnTo>
                  <a:pt x="462534" y="11430"/>
                </a:lnTo>
                <a:lnTo>
                  <a:pt x="462534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2489201" y="3542770"/>
            <a:ext cx="535252" cy="11113"/>
          </a:xfrm>
          <a:custGeom>
            <a:avLst/>
            <a:gdLst/>
            <a:ahLst/>
            <a:cxnLst/>
            <a:rect l="l" t="t" r="r" b="b"/>
            <a:pathLst>
              <a:path w="550544" h="11430">
                <a:moveTo>
                  <a:pt x="0" y="11430"/>
                </a:moveTo>
                <a:lnTo>
                  <a:pt x="550163" y="11430"/>
                </a:lnTo>
                <a:lnTo>
                  <a:pt x="550163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5817764" y="3553883"/>
            <a:ext cx="450056" cy="12347"/>
          </a:xfrm>
          <a:custGeom>
            <a:avLst/>
            <a:gdLst/>
            <a:ahLst/>
            <a:cxnLst/>
            <a:rect l="l" t="t" r="r" b="b"/>
            <a:pathLst>
              <a:path w="462914" h="12700">
                <a:moveTo>
                  <a:pt x="0" y="12191"/>
                </a:moveTo>
                <a:lnTo>
                  <a:pt x="462534" y="12191"/>
                </a:lnTo>
                <a:lnTo>
                  <a:pt x="46253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2489201" y="3553883"/>
            <a:ext cx="535252" cy="12347"/>
          </a:xfrm>
          <a:custGeom>
            <a:avLst/>
            <a:gdLst/>
            <a:ahLst/>
            <a:cxnLst/>
            <a:rect l="l" t="t" r="r" b="b"/>
            <a:pathLst>
              <a:path w="550544" h="12700">
                <a:moveTo>
                  <a:pt x="0" y="12191"/>
                </a:moveTo>
                <a:lnTo>
                  <a:pt x="550163" y="12191"/>
                </a:lnTo>
                <a:lnTo>
                  <a:pt x="55016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2489200" y="3565736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2489200" y="357833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2489200" y="359648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2489200" y="3602037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2489200" y="3614632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2489200" y="363204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5814801" y="3637597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2489200" y="3637597"/>
            <a:ext cx="672924" cy="12965"/>
          </a:xfrm>
          <a:custGeom>
            <a:avLst/>
            <a:gdLst/>
            <a:ahLst/>
            <a:cxnLst/>
            <a:rect l="l" t="t" r="r" b="b"/>
            <a:pathLst>
              <a:path w="692150" h="13335">
                <a:moveTo>
                  <a:pt x="0" y="12953"/>
                </a:moveTo>
                <a:lnTo>
                  <a:pt x="691895" y="12953"/>
                </a:lnTo>
                <a:lnTo>
                  <a:pt x="6918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5814801" y="3650192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2489200" y="3650192"/>
            <a:ext cx="672924" cy="12965"/>
          </a:xfrm>
          <a:custGeom>
            <a:avLst/>
            <a:gdLst/>
            <a:ahLst/>
            <a:cxnLst/>
            <a:rect l="l" t="t" r="r" b="b"/>
            <a:pathLst>
              <a:path w="692150" h="13335">
                <a:moveTo>
                  <a:pt x="0" y="12953"/>
                </a:moveTo>
                <a:lnTo>
                  <a:pt x="691895" y="12953"/>
                </a:lnTo>
                <a:lnTo>
                  <a:pt x="6918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5814801" y="3662785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2489200" y="3662785"/>
            <a:ext cx="672924" cy="12965"/>
          </a:xfrm>
          <a:custGeom>
            <a:avLst/>
            <a:gdLst/>
            <a:ahLst/>
            <a:cxnLst/>
            <a:rect l="l" t="t" r="r" b="b"/>
            <a:pathLst>
              <a:path w="692150" h="13335">
                <a:moveTo>
                  <a:pt x="0" y="12953"/>
                </a:moveTo>
                <a:lnTo>
                  <a:pt x="691895" y="12953"/>
                </a:lnTo>
                <a:lnTo>
                  <a:pt x="6918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5814801" y="3680936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2489200" y="3680936"/>
            <a:ext cx="672924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1895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5814801" y="3686492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2"/>
                </a:moveTo>
                <a:lnTo>
                  <a:pt x="465582" y="12192"/>
                </a:lnTo>
                <a:lnTo>
                  <a:pt x="46558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2489200" y="3686492"/>
            <a:ext cx="672924" cy="12347"/>
          </a:xfrm>
          <a:custGeom>
            <a:avLst/>
            <a:gdLst/>
            <a:ahLst/>
            <a:cxnLst/>
            <a:rect l="l" t="t" r="r" b="b"/>
            <a:pathLst>
              <a:path w="692150" h="12700">
                <a:moveTo>
                  <a:pt x="0" y="12192"/>
                </a:moveTo>
                <a:lnTo>
                  <a:pt x="691895" y="12192"/>
                </a:lnTo>
                <a:lnTo>
                  <a:pt x="691895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5814801" y="3698346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2489200" y="3698346"/>
            <a:ext cx="672924" cy="12965"/>
          </a:xfrm>
          <a:custGeom>
            <a:avLst/>
            <a:gdLst/>
            <a:ahLst/>
            <a:cxnLst/>
            <a:rect l="l" t="t" r="r" b="b"/>
            <a:pathLst>
              <a:path w="692150" h="13335">
                <a:moveTo>
                  <a:pt x="0" y="12953"/>
                </a:moveTo>
                <a:lnTo>
                  <a:pt x="691895" y="12953"/>
                </a:lnTo>
                <a:lnTo>
                  <a:pt x="6918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5814801" y="3710939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2489200" y="3710939"/>
            <a:ext cx="672924" cy="12965"/>
          </a:xfrm>
          <a:custGeom>
            <a:avLst/>
            <a:gdLst/>
            <a:ahLst/>
            <a:cxnLst/>
            <a:rect l="l" t="t" r="r" b="b"/>
            <a:pathLst>
              <a:path w="692150" h="13335">
                <a:moveTo>
                  <a:pt x="0" y="12953"/>
                </a:moveTo>
                <a:lnTo>
                  <a:pt x="691895" y="12953"/>
                </a:lnTo>
                <a:lnTo>
                  <a:pt x="6918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5814801" y="3729090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2489200" y="3729090"/>
            <a:ext cx="672924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1895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5814801" y="3734647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2489200" y="3734647"/>
            <a:ext cx="672924" cy="12965"/>
          </a:xfrm>
          <a:custGeom>
            <a:avLst/>
            <a:gdLst/>
            <a:ahLst/>
            <a:cxnLst/>
            <a:rect l="l" t="t" r="r" b="b"/>
            <a:pathLst>
              <a:path w="692150" h="13335">
                <a:moveTo>
                  <a:pt x="0" y="12953"/>
                </a:moveTo>
                <a:lnTo>
                  <a:pt x="691895" y="12953"/>
                </a:lnTo>
                <a:lnTo>
                  <a:pt x="6918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5814801" y="3747240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2"/>
                </a:moveTo>
                <a:lnTo>
                  <a:pt x="465582" y="12192"/>
                </a:lnTo>
                <a:lnTo>
                  <a:pt x="46558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2489200" y="3747240"/>
            <a:ext cx="672924" cy="12347"/>
          </a:xfrm>
          <a:custGeom>
            <a:avLst/>
            <a:gdLst/>
            <a:ahLst/>
            <a:cxnLst/>
            <a:rect l="l" t="t" r="r" b="b"/>
            <a:pathLst>
              <a:path w="692150" h="12700">
                <a:moveTo>
                  <a:pt x="0" y="12192"/>
                </a:moveTo>
                <a:lnTo>
                  <a:pt x="691895" y="12192"/>
                </a:lnTo>
                <a:lnTo>
                  <a:pt x="691895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5814801" y="3759094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2489200" y="3759094"/>
            <a:ext cx="672924" cy="12965"/>
          </a:xfrm>
          <a:custGeom>
            <a:avLst/>
            <a:gdLst/>
            <a:ahLst/>
            <a:cxnLst/>
            <a:rect l="l" t="t" r="r" b="b"/>
            <a:pathLst>
              <a:path w="692150" h="13335">
                <a:moveTo>
                  <a:pt x="0" y="12953"/>
                </a:moveTo>
                <a:lnTo>
                  <a:pt x="691895" y="12953"/>
                </a:lnTo>
                <a:lnTo>
                  <a:pt x="6918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2489200" y="377724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2489200" y="378280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2489200" y="379539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2489200" y="381354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2489200" y="3819101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2"/>
                </a:moveTo>
                <a:lnTo>
                  <a:pt x="3886200" y="12192"/>
                </a:lnTo>
                <a:lnTo>
                  <a:pt x="38862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2489200" y="383095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2489200" y="384354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5814801" y="3861700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2489200" y="3861700"/>
            <a:ext cx="772936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4766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5814801" y="3867255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2489200" y="3867255"/>
            <a:ext cx="772936" cy="12965"/>
          </a:xfrm>
          <a:custGeom>
            <a:avLst/>
            <a:gdLst/>
            <a:ahLst/>
            <a:cxnLst/>
            <a:rect l="l" t="t" r="r" b="b"/>
            <a:pathLst>
              <a:path w="795020" h="13335">
                <a:moveTo>
                  <a:pt x="0" y="12953"/>
                </a:moveTo>
                <a:lnTo>
                  <a:pt x="794766" y="12953"/>
                </a:lnTo>
                <a:lnTo>
                  <a:pt x="7947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5814801" y="3879849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2"/>
                </a:moveTo>
                <a:lnTo>
                  <a:pt x="465582" y="12192"/>
                </a:lnTo>
                <a:lnTo>
                  <a:pt x="46558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2489200" y="3879849"/>
            <a:ext cx="772936" cy="12347"/>
          </a:xfrm>
          <a:custGeom>
            <a:avLst/>
            <a:gdLst/>
            <a:ahLst/>
            <a:cxnLst/>
            <a:rect l="l" t="t" r="r" b="b"/>
            <a:pathLst>
              <a:path w="795020" h="12700">
                <a:moveTo>
                  <a:pt x="0" y="12192"/>
                </a:moveTo>
                <a:lnTo>
                  <a:pt x="794766" y="12192"/>
                </a:lnTo>
                <a:lnTo>
                  <a:pt x="794766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5814801" y="3891704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2489200" y="3891704"/>
            <a:ext cx="772936" cy="12965"/>
          </a:xfrm>
          <a:custGeom>
            <a:avLst/>
            <a:gdLst/>
            <a:ahLst/>
            <a:cxnLst/>
            <a:rect l="l" t="t" r="r" b="b"/>
            <a:pathLst>
              <a:path w="795020" h="13335">
                <a:moveTo>
                  <a:pt x="0" y="12953"/>
                </a:moveTo>
                <a:lnTo>
                  <a:pt x="794766" y="12953"/>
                </a:lnTo>
                <a:lnTo>
                  <a:pt x="7947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5814801" y="3909854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2489200" y="3909854"/>
            <a:ext cx="772936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4766" y="0"/>
                </a:lnTo>
              </a:path>
            </a:pathLst>
          </a:custGeom>
          <a:ln w="1142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5814801" y="3915409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2489200" y="3915409"/>
            <a:ext cx="772936" cy="12965"/>
          </a:xfrm>
          <a:custGeom>
            <a:avLst/>
            <a:gdLst/>
            <a:ahLst/>
            <a:cxnLst/>
            <a:rect l="l" t="t" r="r" b="b"/>
            <a:pathLst>
              <a:path w="795020" h="13335">
                <a:moveTo>
                  <a:pt x="0" y="12953"/>
                </a:moveTo>
                <a:lnTo>
                  <a:pt x="794766" y="12953"/>
                </a:lnTo>
                <a:lnTo>
                  <a:pt x="7947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5814801" y="3928004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2489200" y="3928004"/>
            <a:ext cx="772936" cy="12965"/>
          </a:xfrm>
          <a:custGeom>
            <a:avLst/>
            <a:gdLst/>
            <a:ahLst/>
            <a:cxnLst/>
            <a:rect l="l" t="t" r="r" b="b"/>
            <a:pathLst>
              <a:path w="795020" h="13335">
                <a:moveTo>
                  <a:pt x="0" y="12953"/>
                </a:moveTo>
                <a:lnTo>
                  <a:pt x="794766" y="12953"/>
                </a:lnTo>
                <a:lnTo>
                  <a:pt x="7947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5814801" y="3946155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2489200" y="3946155"/>
            <a:ext cx="772936" cy="0"/>
          </a:xfrm>
          <a:custGeom>
            <a:avLst/>
            <a:gdLst/>
            <a:ahLst/>
            <a:cxnLst/>
            <a:rect l="l" t="t" r="r" b="b"/>
            <a:pathLst>
              <a:path w="795020">
                <a:moveTo>
                  <a:pt x="0" y="0"/>
                </a:moveTo>
                <a:lnTo>
                  <a:pt x="794766" y="0"/>
                </a:lnTo>
              </a:path>
            </a:pathLst>
          </a:custGeom>
          <a:ln w="1142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5814801" y="3951710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2489200" y="3951710"/>
            <a:ext cx="772936" cy="12965"/>
          </a:xfrm>
          <a:custGeom>
            <a:avLst/>
            <a:gdLst/>
            <a:ahLst/>
            <a:cxnLst/>
            <a:rect l="l" t="t" r="r" b="b"/>
            <a:pathLst>
              <a:path w="795020" h="13335">
                <a:moveTo>
                  <a:pt x="0" y="12953"/>
                </a:moveTo>
                <a:lnTo>
                  <a:pt x="794766" y="12953"/>
                </a:lnTo>
                <a:lnTo>
                  <a:pt x="7947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5814801" y="3964305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1"/>
                </a:moveTo>
                <a:lnTo>
                  <a:pt x="465582" y="12191"/>
                </a:lnTo>
                <a:lnTo>
                  <a:pt x="46558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2489200" y="3964305"/>
            <a:ext cx="772936" cy="12347"/>
          </a:xfrm>
          <a:custGeom>
            <a:avLst/>
            <a:gdLst/>
            <a:ahLst/>
            <a:cxnLst/>
            <a:rect l="l" t="t" r="r" b="b"/>
            <a:pathLst>
              <a:path w="795020" h="12700">
                <a:moveTo>
                  <a:pt x="0" y="12191"/>
                </a:moveTo>
                <a:lnTo>
                  <a:pt x="794766" y="12191"/>
                </a:lnTo>
                <a:lnTo>
                  <a:pt x="7947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5814801" y="3976159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2489200" y="3976159"/>
            <a:ext cx="772936" cy="12965"/>
          </a:xfrm>
          <a:custGeom>
            <a:avLst/>
            <a:gdLst/>
            <a:ahLst/>
            <a:cxnLst/>
            <a:rect l="l" t="t" r="r" b="b"/>
            <a:pathLst>
              <a:path w="795020" h="13335">
                <a:moveTo>
                  <a:pt x="0" y="12953"/>
                </a:moveTo>
                <a:lnTo>
                  <a:pt x="794766" y="12953"/>
                </a:lnTo>
                <a:lnTo>
                  <a:pt x="79476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2489200" y="399430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2489200" y="399986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2489200" y="401245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2489200" y="4025053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2489200" y="4042462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2489200" y="404801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2489200" y="406061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5814801" y="4078764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2489200" y="4078764"/>
            <a:ext cx="895174" cy="0"/>
          </a:xfrm>
          <a:custGeom>
            <a:avLst/>
            <a:gdLst/>
            <a:ahLst/>
            <a:cxnLst/>
            <a:rect l="l" t="t" r="r" b="b"/>
            <a:pathLst>
              <a:path w="920750">
                <a:moveTo>
                  <a:pt x="0" y="0"/>
                </a:moveTo>
                <a:lnTo>
                  <a:pt x="920495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5814801" y="4084320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2489200" y="4084320"/>
            <a:ext cx="895174" cy="12965"/>
          </a:xfrm>
          <a:custGeom>
            <a:avLst/>
            <a:gdLst/>
            <a:ahLst/>
            <a:cxnLst/>
            <a:rect l="l" t="t" r="r" b="b"/>
            <a:pathLst>
              <a:path w="920750" h="13335">
                <a:moveTo>
                  <a:pt x="0" y="12953"/>
                </a:moveTo>
                <a:lnTo>
                  <a:pt x="920495" y="12953"/>
                </a:lnTo>
                <a:lnTo>
                  <a:pt x="9204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5814801" y="4096913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1"/>
                </a:moveTo>
                <a:lnTo>
                  <a:pt x="465582" y="12191"/>
                </a:lnTo>
                <a:lnTo>
                  <a:pt x="46558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2489200" y="4096913"/>
            <a:ext cx="895174" cy="12347"/>
          </a:xfrm>
          <a:custGeom>
            <a:avLst/>
            <a:gdLst/>
            <a:ahLst/>
            <a:cxnLst/>
            <a:rect l="l" t="t" r="r" b="b"/>
            <a:pathLst>
              <a:path w="920750" h="12700">
                <a:moveTo>
                  <a:pt x="0" y="12191"/>
                </a:moveTo>
                <a:lnTo>
                  <a:pt x="920495" y="12191"/>
                </a:lnTo>
                <a:lnTo>
                  <a:pt x="92049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5814801" y="4108767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2489200" y="4108767"/>
            <a:ext cx="895174" cy="12965"/>
          </a:xfrm>
          <a:custGeom>
            <a:avLst/>
            <a:gdLst/>
            <a:ahLst/>
            <a:cxnLst/>
            <a:rect l="l" t="t" r="r" b="b"/>
            <a:pathLst>
              <a:path w="920750" h="13335">
                <a:moveTo>
                  <a:pt x="0" y="12953"/>
                </a:moveTo>
                <a:lnTo>
                  <a:pt x="920495" y="12953"/>
                </a:lnTo>
                <a:lnTo>
                  <a:pt x="9204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5814801" y="4126917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2489200" y="4126917"/>
            <a:ext cx="895174" cy="0"/>
          </a:xfrm>
          <a:custGeom>
            <a:avLst/>
            <a:gdLst/>
            <a:ahLst/>
            <a:cxnLst/>
            <a:rect l="l" t="t" r="r" b="b"/>
            <a:pathLst>
              <a:path w="920750">
                <a:moveTo>
                  <a:pt x="0" y="0"/>
                </a:moveTo>
                <a:lnTo>
                  <a:pt x="920495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5814801" y="4132474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2489200" y="4132474"/>
            <a:ext cx="895174" cy="12965"/>
          </a:xfrm>
          <a:custGeom>
            <a:avLst/>
            <a:gdLst/>
            <a:ahLst/>
            <a:cxnLst/>
            <a:rect l="l" t="t" r="r" b="b"/>
            <a:pathLst>
              <a:path w="920750" h="13335">
                <a:moveTo>
                  <a:pt x="0" y="12953"/>
                </a:moveTo>
                <a:lnTo>
                  <a:pt x="920495" y="12953"/>
                </a:lnTo>
                <a:lnTo>
                  <a:pt x="9204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5814801" y="4145068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2489200" y="4145068"/>
            <a:ext cx="895174" cy="12965"/>
          </a:xfrm>
          <a:custGeom>
            <a:avLst/>
            <a:gdLst/>
            <a:ahLst/>
            <a:cxnLst/>
            <a:rect l="l" t="t" r="r" b="b"/>
            <a:pathLst>
              <a:path w="920750" h="13335">
                <a:moveTo>
                  <a:pt x="0" y="12953"/>
                </a:moveTo>
                <a:lnTo>
                  <a:pt x="920495" y="12953"/>
                </a:lnTo>
                <a:lnTo>
                  <a:pt x="9204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5814801" y="4157663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1"/>
                </a:moveTo>
                <a:lnTo>
                  <a:pt x="465582" y="12191"/>
                </a:lnTo>
                <a:lnTo>
                  <a:pt x="46558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2489200" y="4157663"/>
            <a:ext cx="895174" cy="12347"/>
          </a:xfrm>
          <a:custGeom>
            <a:avLst/>
            <a:gdLst/>
            <a:ahLst/>
            <a:cxnLst/>
            <a:rect l="l" t="t" r="r" b="b"/>
            <a:pathLst>
              <a:path w="920750" h="12700">
                <a:moveTo>
                  <a:pt x="0" y="12191"/>
                </a:moveTo>
                <a:lnTo>
                  <a:pt x="920495" y="12191"/>
                </a:lnTo>
                <a:lnTo>
                  <a:pt x="92049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5814801" y="4175072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2489200" y="4175072"/>
            <a:ext cx="895174" cy="0"/>
          </a:xfrm>
          <a:custGeom>
            <a:avLst/>
            <a:gdLst/>
            <a:ahLst/>
            <a:cxnLst/>
            <a:rect l="l" t="t" r="r" b="b"/>
            <a:pathLst>
              <a:path w="920750">
                <a:moveTo>
                  <a:pt x="0" y="0"/>
                </a:moveTo>
                <a:lnTo>
                  <a:pt x="920495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5814801" y="4180628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2489200" y="4180628"/>
            <a:ext cx="895174" cy="12965"/>
          </a:xfrm>
          <a:custGeom>
            <a:avLst/>
            <a:gdLst/>
            <a:ahLst/>
            <a:cxnLst/>
            <a:rect l="l" t="t" r="r" b="b"/>
            <a:pathLst>
              <a:path w="920750" h="13335">
                <a:moveTo>
                  <a:pt x="0" y="12953"/>
                </a:moveTo>
                <a:lnTo>
                  <a:pt x="920495" y="12953"/>
                </a:lnTo>
                <a:lnTo>
                  <a:pt x="9204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5814801" y="4193222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2489200" y="4193222"/>
            <a:ext cx="895174" cy="12965"/>
          </a:xfrm>
          <a:custGeom>
            <a:avLst/>
            <a:gdLst/>
            <a:ahLst/>
            <a:cxnLst/>
            <a:rect l="l" t="t" r="r" b="b"/>
            <a:pathLst>
              <a:path w="920750" h="13335">
                <a:moveTo>
                  <a:pt x="0" y="12953"/>
                </a:moveTo>
                <a:lnTo>
                  <a:pt x="920495" y="12953"/>
                </a:lnTo>
                <a:lnTo>
                  <a:pt x="920495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2489200" y="421211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953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2489200" y="422396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2489200" y="4229523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2489200" y="4241377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2489200" y="425952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2489200" y="426508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2489200" y="4277678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5816282" y="4290272"/>
            <a:ext cx="451290" cy="12347"/>
          </a:xfrm>
          <a:custGeom>
            <a:avLst/>
            <a:gdLst/>
            <a:ahLst/>
            <a:cxnLst/>
            <a:rect l="l" t="t" r="r" b="b"/>
            <a:pathLst>
              <a:path w="464185" h="12700">
                <a:moveTo>
                  <a:pt x="0" y="12191"/>
                </a:moveTo>
                <a:lnTo>
                  <a:pt x="464058" y="12191"/>
                </a:lnTo>
                <a:lnTo>
                  <a:pt x="4640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2489200" y="4290272"/>
            <a:ext cx="1010619" cy="12347"/>
          </a:xfrm>
          <a:custGeom>
            <a:avLst/>
            <a:gdLst/>
            <a:ahLst/>
            <a:cxnLst/>
            <a:rect l="l" t="t" r="r" b="b"/>
            <a:pathLst>
              <a:path w="1039495" h="12700">
                <a:moveTo>
                  <a:pt x="0" y="12191"/>
                </a:moveTo>
                <a:lnTo>
                  <a:pt x="1039368" y="12191"/>
                </a:lnTo>
                <a:lnTo>
                  <a:pt x="103936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5816282" y="4302124"/>
            <a:ext cx="451290" cy="12347"/>
          </a:xfrm>
          <a:custGeom>
            <a:avLst/>
            <a:gdLst/>
            <a:ahLst/>
            <a:cxnLst/>
            <a:rect l="l" t="t" r="r" b="b"/>
            <a:pathLst>
              <a:path w="464185" h="12700">
                <a:moveTo>
                  <a:pt x="0" y="12192"/>
                </a:moveTo>
                <a:lnTo>
                  <a:pt x="464058" y="12192"/>
                </a:lnTo>
                <a:lnTo>
                  <a:pt x="46405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2489200" y="4302124"/>
            <a:ext cx="1010619" cy="12347"/>
          </a:xfrm>
          <a:custGeom>
            <a:avLst/>
            <a:gdLst/>
            <a:ahLst/>
            <a:cxnLst/>
            <a:rect l="l" t="t" r="r" b="b"/>
            <a:pathLst>
              <a:path w="1039495" h="12700">
                <a:moveTo>
                  <a:pt x="0" y="12192"/>
                </a:moveTo>
                <a:lnTo>
                  <a:pt x="1039368" y="12192"/>
                </a:lnTo>
                <a:lnTo>
                  <a:pt x="103936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5816282" y="4313978"/>
            <a:ext cx="451290" cy="12347"/>
          </a:xfrm>
          <a:custGeom>
            <a:avLst/>
            <a:gdLst/>
            <a:ahLst/>
            <a:cxnLst/>
            <a:rect l="l" t="t" r="r" b="b"/>
            <a:pathLst>
              <a:path w="464185" h="12700">
                <a:moveTo>
                  <a:pt x="0" y="12191"/>
                </a:moveTo>
                <a:lnTo>
                  <a:pt x="464058" y="12191"/>
                </a:lnTo>
                <a:lnTo>
                  <a:pt x="4640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2489200" y="4313978"/>
            <a:ext cx="1010619" cy="12347"/>
          </a:xfrm>
          <a:custGeom>
            <a:avLst/>
            <a:gdLst/>
            <a:ahLst/>
            <a:cxnLst/>
            <a:rect l="l" t="t" r="r" b="b"/>
            <a:pathLst>
              <a:path w="1039495" h="12700">
                <a:moveTo>
                  <a:pt x="0" y="12191"/>
                </a:moveTo>
                <a:lnTo>
                  <a:pt x="1039368" y="12191"/>
                </a:lnTo>
                <a:lnTo>
                  <a:pt x="103936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5816282" y="4325832"/>
            <a:ext cx="451290" cy="12965"/>
          </a:xfrm>
          <a:custGeom>
            <a:avLst/>
            <a:gdLst/>
            <a:ahLst/>
            <a:cxnLst/>
            <a:rect l="l" t="t" r="r" b="b"/>
            <a:pathLst>
              <a:path w="464185" h="13335">
                <a:moveTo>
                  <a:pt x="0" y="12953"/>
                </a:moveTo>
                <a:lnTo>
                  <a:pt x="464058" y="12953"/>
                </a:lnTo>
                <a:lnTo>
                  <a:pt x="4640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2489200" y="4325832"/>
            <a:ext cx="1010619" cy="12965"/>
          </a:xfrm>
          <a:custGeom>
            <a:avLst/>
            <a:gdLst/>
            <a:ahLst/>
            <a:cxnLst/>
            <a:rect l="l" t="t" r="r" b="b"/>
            <a:pathLst>
              <a:path w="1039495" h="13335">
                <a:moveTo>
                  <a:pt x="0" y="12953"/>
                </a:moveTo>
                <a:lnTo>
                  <a:pt x="1039368" y="12953"/>
                </a:lnTo>
                <a:lnTo>
                  <a:pt x="103936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5816282" y="4338425"/>
            <a:ext cx="451290" cy="12965"/>
          </a:xfrm>
          <a:custGeom>
            <a:avLst/>
            <a:gdLst/>
            <a:ahLst/>
            <a:cxnLst/>
            <a:rect l="l" t="t" r="r" b="b"/>
            <a:pathLst>
              <a:path w="464185" h="13335">
                <a:moveTo>
                  <a:pt x="0" y="12953"/>
                </a:moveTo>
                <a:lnTo>
                  <a:pt x="464058" y="12953"/>
                </a:lnTo>
                <a:lnTo>
                  <a:pt x="4640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2489200" y="4338425"/>
            <a:ext cx="1010619" cy="12965"/>
          </a:xfrm>
          <a:custGeom>
            <a:avLst/>
            <a:gdLst/>
            <a:ahLst/>
            <a:cxnLst/>
            <a:rect l="l" t="t" r="r" b="b"/>
            <a:pathLst>
              <a:path w="1039495" h="13335">
                <a:moveTo>
                  <a:pt x="0" y="12953"/>
                </a:moveTo>
                <a:lnTo>
                  <a:pt x="1039368" y="12953"/>
                </a:lnTo>
                <a:lnTo>
                  <a:pt x="103936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5816282" y="4356576"/>
            <a:ext cx="451290" cy="0"/>
          </a:xfrm>
          <a:custGeom>
            <a:avLst/>
            <a:gdLst/>
            <a:ahLst/>
            <a:cxnLst/>
            <a:rect l="l" t="t" r="r" b="b"/>
            <a:pathLst>
              <a:path w="464185">
                <a:moveTo>
                  <a:pt x="0" y="0"/>
                </a:moveTo>
                <a:lnTo>
                  <a:pt x="464058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2489200" y="4356576"/>
            <a:ext cx="1010619" cy="0"/>
          </a:xfrm>
          <a:custGeom>
            <a:avLst/>
            <a:gdLst/>
            <a:ahLst/>
            <a:cxnLst/>
            <a:rect l="l" t="t" r="r" b="b"/>
            <a:pathLst>
              <a:path w="1039495">
                <a:moveTo>
                  <a:pt x="0" y="0"/>
                </a:moveTo>
                <a:lnTo>
                  <a:pt x="1039368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5816282" y="4362133"/>
            <a:ext cx="451290" cy="12965"/>
          </a:xfrm>
          <a:custGeom>
            <a:avLst/>
            <a:gdLst/>
            <a:ahLst/>
            <a:cxnLst/>
            <a:rect l="l" t="t" r="r" b="b"/>
            <a:pathLst>
              <a:path w="464185" h="13335">
                <a:moveTo>
                  <a:pt x="0" y="12953"/>
                </a:moveTo>
                <a:lnTo>
                  <a:pt x="464058" y="12953"/>
                </a:lnTo>
                <a:lnTo>
                  <a:pt x="4640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2489200" y="4362133"/>
            <a:ext cx="1010619" cy="12965"/>
          </a:xfrm>
          <a:custGeom>
            <a:avLst/>
            <a:gdLst/>
            <a:ahLst/>
            <a:cxnLst/>
            <a:rect l="l" t="t" r="r" b="b"/>
            <a:pathLst>
              <a:path w="1039495" h="13335">
                <a:moveTo>
                  <a:pt x="0" y="12953"/>
                </a:moveTo>
                <a:lnTo>
                  <a:pt x="1039368" y="12953"/>
                </a:lnTo>
                <a:lnTo>
                  <a:pt x="103936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5816282" y="4374726"/>
            <a:ext cx="451290" cy="12347"/>
          </a:xfrm>
          <a:custGeom>
            <a:avLst/>
            <a:gdLst/>
            <a:ahLst/>
            <a:cxnLst/>
            <a:rect l="l" t="t" r="r" b="b"/>
            <a:pathLst>
              <a:path w="464185" h="12700">
                <a:moveTo>
                  <a:pt x="0" y="12191"/>
                </a:moveTo>
                <a:lnTo>
                  <a:pt x="464058" y="12191"/>
                </a:lnTo>
                <a:lnTo>
                  <a:pt x="4640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2489200" y="4374726"/>
            <a:ext cx="1010619" cy="12347"/>
          </a:xfrm>
          <a:custGeom>
            <a:avLst/>
            <a:gdLst/>
            <a:ahLst/>
            <a:cxnLst/>
            <a:rect l="l" t="t" r="r" b="b"/>
            <a:pathLst>
              <a:path w="1039495" h="12700">
                <a:moveTo>
                  <a:pt x="0" y="12191"/>
                </a:moveTo>
                <a:lnTo>
                  <a:pt x="1039368" y="12191"/>
                </a:lnTo>
                <a:lnTo>
                  <a:pt x="103936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5816282" y="4392136"/>
            <a:ext cx="451290" cy="0"/>
          </a:xfrm>
          <a:custGeom>
            <a:avLst/>
            <a:gdLst/>
            <a:ahLst/>
            <a:cxnLst/>
            <a:rect l="l" t="t" r="r" b="b"/>
            <a:pathLst>
              <a:path w="464185">
                <a:moveTo>
                  <a:pt x="0" y="0"/>
                </a:moveTo>
                <a:lnTo>
                  <a:pt x="464058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2489200" y="4392136"/>
            <a:ext cx="1010619" cy="0"/>
          </a:xfrm>
          <a:custGeom>
            <a:avLst/>
            <a:gdLst/>
            <a:ahLst/>
            <a:cxnLst/>
            <a:rect l="l" t="t" r="r" b="b"/>
            <a:pathLst>
              <a:path w="1039495">
                <a:moveTo>
                  <a:pt x="0" y="0"/>
                </a:moveTo>
                <a:lnTo>
                  <a:pt x="1039368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5816282" y="4397693"/>
            <a:ext cx="451290" cy="12965"/>
          </a:xfrm>
          <a:custGeom>
            <a:avLst/>
            <a:gdLst/>
            <a:ahLst/>
            <a:cxnLst/>
            <a:rect l="l" t="t" r="r" b="b"/>
            <a:pathLst>
              <a:path w="464185" h="13335">
                <a:moveTo>
                  <a:pt x="0" y="12953"/>
                </a:moveTo>
                <a:lnTo>
                  <a:pt x="464058" y="12953"/>
                </a:lnTo>
                <a:lnTo>
                  <a:pt x="4640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2489200" y="4397693"/>
            <a:ext cx="1010619" cy="12965"/>
          </a:xfrm>
          <a:custGeom>
            <a:avLst/>
            <a:gdLst/>
            <a:ahLst/>
            <a:cxnLst/>
            <a:rect l="l" t="t" r="r" b="b"/>
            <a:pathLst>
              <a:path w="1039495" h="13335">
                <a:moveTo>
                  <a:pt x="0" y="12953"/>
                </a:moveTo>
                <a:lnTo>
                  <a:pt x="1039368" y="12953"/>
                </a:lnTo>
                <a:lnTo>
                  <a:pt x="103936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5816282" y="4410287"/>
            <a:ext cx="451290" cy="12965"/>
          </a:xfrm>
          <a:custGeom>
            <a:avLst/>
            <a:gdLst/>
            <a:ahLst/>
            <a:cxnLst/>
            <a:rect l="l" t="t" r="r" b="b"/>
            <a:pathLst>
              <a:path w="464185" h="13335">
                <a:moveTo>
                  <a:pt x="0" y="12953"/>
                </a:moveTo>
                <a:lnTo>
                  <a:pt x="464058" y="12953"/>
                </a:lnTo>
                <a:lnTo>
                  <a:pt x="4640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2489200" y="4410287"/>
            <a:ext cx="1010619" cy="12965"/>
          </a:xfrm>
          <a:custGeom>
            <a:avLst/>
            <a:gdLst/>
            <a:ahLst/>
            <a:cxnLst/>
            <a:rect l="l" t="t" r="r" b="b"/>
            <a:pathLst>
              <a:path w="1039495" h="13335">
                <a:moveTo>
                  <a:pt x="0" y="12953"/>
                </a:moveTo>
                <a:lnTo>
                  <a:pt x="1039368" y="12953"/>
                </a:lnTo>
                <a:lnTo>
                  <a:pt x="103936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5816282" y="4422880"/>
            <a:ext cx="451290" cy="12965"/>
          </a:xfrm>
          <a:custGeom>
            <a:avLst/>
            <a:gdLst/>
            <a:ahLst/>
            <a:cxnLst/>
            <a:rect l="l" t="t" r="r" b="b"/>
            <a:pathLst>
              <a:path w="464185" h="13335">
                <a:moveTo>
                  <a:pt x="0" y="12953"/>
                </a:moveTo>
                <a:lnTo>
                  <a:pt x="464058" y="12953"/>
                </a:lnTo>
                <a:lnTo>
                  <a:pt x="4640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2489200" y="4422880"/>
            <a:ext cx="1010619" cy="12965"/>
          </a:xfrm>
          <a:custGeom>
            <a:avLst/>
            <a:gdLst/>
            <a:ahLst/>
            <a:cxnLst/>
            <a:rect l="l" t="t" r="r" b="b"/>
            <a:pathLst>
              <a:path w="1039495" h="13335">
                <a:moveTo>
                  <a:pt x="0" y="12953"/>
                </a:moveTo>
                <a:lnTo>
                  <a:pt x="1039368" y="12953"/>
                </a:lnTo>
                <a:lnTo>
                  <a:pt x="103936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2489200" y="444103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2489200" y="4446588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2489200" y="445844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2489200" y="4471034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2489200" y="448918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2489200" y="450103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953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5814801" y="4513263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2192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2489200" y="4513263"/>
            <a:ext cx="1142118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242" y="0"/>
                </a:lnTo>
              </a:path>
            </a:pathLst>
          </a:custGeom>
          <a:ln w="12192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5814801" y="4524744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2489200" y="4524744"/>
            <a:ext cx="1142118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242" y="0"/>
                </a:lnTo>
              </a:path>
            </a:pathLst>
          </a:custGeom>
          <a:ln w="1142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5814801" y="4530302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2489200" y="4530302"/>
            <a:ext cx="1142118" cy="12965"/>
          </a:xfrm>
          <a:custGeom>
            <a:avLst/>
            <a:gdLst/>
            <a:ahLst/>
            <a:cxnLst/>
            <a:rect l="l" t="t" r="r" b="b"/>
            <a:pathLst>
              <a:path w="1174750" h="13335">
                <a:moveTo>
                  <a:pt x="0" y="12953"/>
                </a:moveTo>
                <a:lnTo>
                  <a:pt x="1174242" y="12953"/>
                </a:lnTo>
                <a:lnTo>
                  <a:pt x="117424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5814801" y="4542895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2489200" y="4542895"/>
            <a:ext cx="1142118" cy="12965"/>
          </a:xfrm>
          <a:custGeom>
            <a:avLst/>
            <a:gdLst/>
            <a:ahLst/>
            <a:cxnLst/>
            <a:rect l="l" t="t" r="r" b="b"/>
            <a:pathLst>
              <a:path w="1174750" h="13335">
                <a:moveTo>
                  <a:pt x="0" y="12953"/>
                </a:moveTo>
                <a:lnTo>
                  <a:pt x="1174242" y="12953"/>
                </a:lnTo>
                <a:lnTo>
                  <a:pt x="117424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5814801" y="4555490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2489200" y="4555490"/>
            <a:ext cx="1142118" cy="12965"/>
          </a:xfrm>
          <a:custGeom>
            <a:avLst/>
            <a:gdLst/>
            <a:ahLst/>
            <a:cxnLst/>
            <a:rect l="l" t="t" r="r" b="b"/>
            <a:pathLst>
              <a:path w="1174750" h="13335">
                <a:moveTo>
                  <a:pt x="0" y="12953"/>
                </a:moveTo>
                <a:lnTo>
                  <a:pt x="1174242" y="12953"/>
                </a:lnTo>
                <a:lnTo>
                  <a:pt x="117424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5814801" y="4573640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2489200" y="4573640"/>
            <a:ext cx="1142118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242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5814801" y="4579196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1"/>
                </a:moveTo>
                <a:lnTo>
                  <a:pt x="465582" y="12191"/>
                </a:lnTo>
                <a:lnTo>
                  <a:pt x="46558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2489200" y="4579196"/>
            <a:ext cx="1142118" cy="12347"/>
          </a:xfrm>
          <a:custGeom>
            <a:avLst/>
            <a:gdLst/>
            <a:ahLst/>
            <a:cxnLst/>
            <a:rect l="l" t="t" r="r" b="b"/>
            <a:pathLst>
              <a:path w="1174750" h="12700">
                <a:moveTo>
                  <a:pt x="0" y="12191"/>
                </a:moveTo>
                <a:lnTo>
                  <a:pt x="1174242" y="12191"/>
                </a:lnTo>
                <a:lnTo>
                  <a:pt x="117424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5814801" y="4591049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2489200" y="4591049"/>
            <a:ext cx="1142118" cy="12965"/>
          </a:xfrm>
          <a:custGeom>
            <a:avLst/>
            <a:gdLst/>
            <a:ahLst/>
            <a:cxnLst/>
            <a:rect l="l" t="t" r="r" b="b"/>
            <a:pathLst>
              <a:path w="1174750" h="13335">
                <a:moveTo>
                  <a:pt x="0" y="12953"/>
                </a:moveTo>
                <a:lnTo>
                  <a:pt x="1174242" y="12953"/>
                </a:lnTo>
                <a:lnTo>
                  <a:pt x="117424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5814801" y="4603644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2489200" y="4603644"/>
            <a:ext cx="1142118" cy="12965"/>
          </a:xfrm>
          <a:custGeom>
            <a:avLst/>
            <a:gdLst/>
            <a:ahLst/>
            <a:cxnLst/>
            <a:rect l="l" t="t" r="r" b="b"/>
            <a:pathLst>
              <a:path w="1174750" h="13335">
                <a:moveTo>
                  <a:pt x="0" y="12953"/>
                </a:moveTo>
                <a:lnTo>
                  <a:pt x="1174242" y="12953"/>
                </a:lnTo>
                <a:lnTo>
                  <a:pt x="117424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5814801" y="4621795"/>
            <a:ext cx="453143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582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2489200" y="4621795"/>
            <a:ext cx="1142118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242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5814801" y="4627350"/>
            <a:ext cx="453143" cy="12965"/>
          </a:xfrm>
          <a:custGeom>
            <a:avLst/>
            <a:gdLst/>
            <a:ahLst/>
            <a:cxnLst/>
            <a:rect l="l" t="t" r="r" b="b"/>
            <a:pathLst>
              <a:path w="466089" h="13335">
                <a:moveTo>
                  <a:pt x="0" y="12953"/>
                </a:moveTo>
                <a:lnTo>
                  <a:pt x="465582" y="12953"/>
                </a:lnTo>
                <a:lnTo>
                  <a:pt x="46558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2489200" y="4627350"/>
            <a:ext cx="1142118" cy="12965"/>
          </a:xfrm>
          <a:custGeom>
            <a:avLst/>
            <a:gdLst/>
            <a:ahLst/>
            <a:cxnLst/>
            <a:rect l="l" t="t" r="r" b="b"/>
            <a:pathLst>
              <a:path w="1174750" h="13335">
                <a:moveTo>
                  <a:pt x="0" y="12953"/>
                </a:moveTo>
                <a:lnTo>
                  <a:pt x="1174242" y="12953"/>
                </a:lnTo>
                <a:lnTo>
                  <a:pt x="1174242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5814801" y="4639945"/>
            <a:ext cx="453143" cy="12347"/>
          </a:xfrm>
          <a:custGeom>
            <a:avLst/>
            <a:gdLst/>
            <a:ahLst/>
            <a:cxnLst/>
            <a:rect l="l" t="t" r="r" b="b"/>
            <a:pathLst>
              <a:path w="466089" h="12700">
                <a:moveTo>
                  <a:pt x="0" y="12191"/>
                </a:moveTo>
                <a:lnTo>
                  <a:pt x="465582" y="12191"/>
                </a:lnTo>
                <a:lnTo>
                  <a:pt x="46558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2489200" y="4639945"/>
            <a:ext cx="1142118" cy="12347"/>
          </a:xfrm>
          <a:custGeom>
            <a:avLst/>
            <a:gdLst/>
            <a:ahLst/>
            <a:cxnLst/>
            <a:rect l="l" t="t" r="r" b="b"/>
            <a:pathLst>
              <a:path w="1174750" h="12700">
                <a:moveTo>
                  <a:pt x="0" y="12191"/>
                </a:moveTo>
                <a:lnTo>
                  <a:pt x="1174242" y="12191"/>
                </a:lnTo>
                <a:lnTo>
                  <a:pt x="117424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2489200" y="4658095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953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2489200" y="4669949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2489200" y="4675505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2489200" y="468809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2489200" y="4706250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2489200" y="4711806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2489200" y="4723659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2489200" y="4736253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2489200" y="4754403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2489200" y="4759960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2489200" y="4772554"/>
            <a:ext cx="3778250" cy="12347"/>
          </a:xfrm>
          <a:custGeom>
            <a:avLst/>
            <a:gdLst/>
            <a:ahLst/>
            <a:cxnLst/>
            <a:rect l="l" t="t" r="r" b="b"/>
            <a:pathLst>
              <a:path w="3886200" h="12700">
                <a:moveTo>
                  <a:pt x="0" y="12191"/>
                </a:moveTo>
                <a:lnTo>
                  <a:pt x="3886200" y="12191"/>
                </a:lnTo>
                <a:lnTo>
                  <a:pt x="3886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2489200" y="4784407"/>
            <a:ext cx="3778250" cy="12965"/>
          </a:xfrm>
          <a:custGeom>
            <a:avLst/>
            <a:gdLst/>
            <a:ahLst/>
            <a:cxnLst/>
            <a:rect l="l" t="t" r="r" b="b"/>
            <a:pathLst>
              <a:path w="3886200" h="13335">
                <a:moveTo>
                  <a:pt x="0" y="12953"/>
                </a:moveTo>
                <a:lnTo>
                  <a:pt x="3886200" y="12953"/>
                </a:lnTo>
                <a:lnTo>
                  <a:pt x="3886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2489200" y="4802557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2489200" y="4814411"/>
            <a:ext cx="377825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95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2773679" y="2946400"/>
            <a:ext cx="3109648" cy="261761"/>
          </a:xfrm>
          <a:custGeom>
            <a:avLst/>
            <a:gdLst/>
            <a:ahLst/>
            <a:cxnLst/>
            <a:rect l="l" t="t" r="r" b="b"/>
            <a:pathLst>
              <a:path w="3198495" h="269239">
                <a:moveTo>
                  <a:pt x="3147060" y="0"/>
                </a:moveTo>
                <a:lnTo>
                  <a:pt x="0" y="761"/>
                </a:lnTo>
                <a:lnTo>
                  <a:pt x="0" y="220218"/>
                </a:lnTo>
                <a:lnTo>
                  <a:pt x="52578" y="268985"/>
                </a:lnTo>
                <a:lnTo>
                  <a:pt x="3198114" y="268985"/>
                </a:lnTo>
                <a:lnTo>
                  <a:pt x="3198114" y="49529"/>
                </a:lnTo>
                <a:lnTo>
                  <a:pt x="314706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5833322" y="2946400"/>
            <a:ext cx="50006" cy="261761"/>
          </a:xfrm>
          <a:custGeom>
            <a:avLst/>
            <a:gdLst/>
            <a:ahLst/>
            <a:cxnLst/>
            <a:rect l="l" t="t" r="r" b="b"/>
            <a:pathLst>
              <a:path w="51435" h="269239">
                <a:moveTo>
                  <a:pt x="0" y="0"/>
                </a:moveTo>
                <a:lnTo>
                  <a:pt x="0" y="220218"/>
                </a:lnTo>
                <a:lnTo>
                  <a:pt x="51053" y="268985"/>
                </a:lnTo>
                <a:lnTo>
                  <a:pt x="51053" y="49529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2773679" y="3184208"/>
            <a:ext cx="3109648" cy="0"/>
          </a:xfrm>
          <a:custGeom>
            <a:avLst/>
            <a:gdLst/>
            <a:ahLst/>
            <a:cxnLst/>
            <a:rect l="l" t="t" r="r" b="b"/>
            <a:pathLst>
              <a:path w="3198495">
                <a:moveTo>
                  <a:pt x="0" y="0"/>
                </a:moveTo>
                <a:lnTo>
                  <a:pt x="3198114" y="0"/>
                </a:lnTo>
              </a:path>
            </a:pathLst>
          </a:custGeom>
          <a:ln w="48767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2773688" y="2946402"/>
            <a:ext cx="3109648" cy="261761"/>
          </a:xfrm>
          <a:custGeom>
            <a:avLst/>
            <a:gdLst/>
            <a:ahLst/>
            <a:cxnLst/>
            <a:rect l="l" t="t" r="r" b="b"/>
            <a:pathLst>
              <a:path w="3198495" h="269239">
                <a:moveTo>
                  <a:pt x="3198111" y="49534"/>
                </a:moveTo>
                <a:lnTo>
                  <a:pt x="3147059" y="0"/>
                </a:lnTo>
                <a:lnTo>
                  <a:pt x="0" y="765"/>
                </a:lnTo>
                <a:lnTo>
                  <a:pt x="0" y="220218"/>
                </a:lnTo>
                <a:lnTo>
                  <a:pt x="52568" y="268987"/>
                </a:lnTo>
                <a:lnTo>
                  <a:pt x="3198111" y="268987"/>
                </a:lnTo>
                <a:lnTo>
                  <a:pt x="3198111" y="49534"/>
                </a:lnTo>
                <a:close/>
              </a:path>
            </a:pathLst>
          </a:custGeom>
          <a:ln w="5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5833329" y="2946402"/>
            <a:ext cx="50006" cy="261761"/>
          </a:xfrm>
          <a:custGeom>
            <a:avLst/>
            <a:gdLst/>
            <a:ahLst/>
            <a:cxnLst/>
            <a:rect l="l" t="t" r="r" b="b"/>
            <a:pathLst>
              <a:path w="51435" h="269239">
                <a:moveTo>
                  <a:pt x="0" y="0"/>
                </a:moveTo>
                <a:lnTo>
                  <a:pt x="0" y="220218"/>
                </a:lnTo>
                <a:lnTo>
                  <a:pt x="51052" y="268987"/>
                </a:lnTo>
              </a:path>
            </a:pathLst>
          </a:custGeom>
          <a:ln w="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2773688" y="3160503"/>
            <a:ext cx="3059642" cy="0"/>
          </a:xfrm>
          <a:custGeom>
            <a:avLst/>
            <a:gdLst/>
            <a:ahLst/>
            <a:cxnLst/>
            <a:rect l="l" t="t" r="r" b="b"/>
            <a:pathLst>
              <a:path w="3147060">
                <a:moveTo>
                  <a:pt x="3147059" y="0"/>
                </a:moveTo>
                <a:lnTo>
                  <a:pt x="0" y="0"/>
                </a:lnTo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2793682" y="2980479"/>
            <a:ext cx="3021365" cy="158044"/>
          </a:xfrm>
          <a:custGeom>
            <a:avLst/>
            <a:gdLst/>
            <a:ahLst/>
            <a:cxnLst/>
            <a:rect l="l" t="t" r="r" b="b"/>
            <a:pathLst>
              <a:path w="3107690" h="162560">
                <a:moveTo>
                  <a:pt x="0" y="162305"/>
                </a:moveTo>
                <a:lnTo>
                  <a:pt x="3107436" y="162305"/>
                </a:lnTo>
                <a:lnTo>
                  <a:pt x="3107436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 txBox="1"/>
          <p:nvPr/>
        </p:nvSpPr>
        <p:spPr>
          <a:xfrm>
            <a:off x="2815414" y="2963933"/>
            <a:ext cx="1519943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44" dirty="0">
                <a:latin typeface="Arial"/>
                <a:cs typeface="Arial"/>
              </a:rPr>
              <a:t>Executive</a:t>
            </a:r>
            <a:r>
              <a:rPr sz="1215" spc="5" dirty="0">
                <a:latin typeface="Arial"/>
                <a:cs typeface="Arial"/>
              </a:rPr>
              <a:t> </a:t>
            </a:r>
            <a:r>
              <a:rPr sz="1215" spc="63" dirty="0">
                <a:latin typeface="Arial"/>
                <a:cs typeface="Arial"/>
              </a:rPr>
              <a:t>Summary</a:t>
            </a:r>
            <a:endParaRPr sz="1215">
              <a:latin typeface="Arial"/>
              <a:cs typeface="Arial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2898880" y="3161981"/>
            <a:ext cx="2985558" cy="259292"/>
          </a:xfrm>
          <a:custGeom>
            <a:avLst/>
            <a:gdLst/>
            <a:ahLst/>
            <a:cxnLst/>
            <a:rect l="l" t="t" r="r" b="b"/>
            <a:pathLst>
              <a:path w="3070860" h="266700">
                <a:moveTo>
                  <a:pt x="3019806" y="0"/>
                </a:moveTo>
                <a:lnTo>
                  <a:pt x="0" y="762"/>
                </a:lnTo>
                <a:lnTo>
                  <a:pt x="0" y="217932"/>
                </a:lnTo>
                <a:lnTo>
                  <a:pt x="51054" y="266700"/>
                </a:lnTo>
                <a:lnTo>
                  <a:pt x="3070860" y="266700"/>
                </a:lnTo>
                <a:lnTo>
                  <a:pt x="3070860" y="49530"/>
                </a:lnTo>
                <a:lnTo>
                  <a:pt x="301980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5834803" y="3161981"/>
            <a:ext cx="50006" cy="259292"/>
          </a:xfrm>
          <a:custGeom>
            <a:avLst/>
            <a:gdLst/>
            <a:ahLst/>
            <a:cxnLst/>
            <a:rect l="l" t="t" r="r" b="b"/>
            <a:pathLst>
              <a:path w="51435" h="266700">
                <a:moveTo>
                  <a:pt x="0" y="0"/>
                </a:moveTo>
                <a:lnTo>
                  <a:pt x="0" y="217932"/>
                </a:lnTo>
                <a:lnTo>
                  <a:pt x="51053" y="266700"/>
                </a:lnTo>
                <a:lnTo>
                  <a:pt x="51053" y="49530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2898880" y="3397567"/>
            <a:ext cx="2985558" cy="0"/>
          </a:xfrm>
          <a:custGeom>
            <a:avLst/>
            <a:gdLst/>
            <a:ahLst/>
            <a:cxnLst/>
            <a:rect l="l" t="t" r="r" b="b"/>
            <a:pathLst>
              <a:path w="3070860">
                <a:moveTo>
                  <a:pt x="0" y="0"/>
                </a:moveTo>
                <a:lnTo>
                  <a:pt x="3070860" y="0"/>
                </a:lnTo>
              </a:path>
            </a:pathLst>
          </a:custGeom>
          <a:ln w="48767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2898885" y="3161979"/>
            <a:ext cx="2985558" cy="259292"/>
          </a:xfrm>
          <a:custGeom>
            <a:avLst/>
            <a:gdLst/>
            <a:ahLst/>
            <a:cxnLst/>
            <a:rect l="l" t="t" r="r" b="b"/>
            <a:pathLst>
              <a:path w="3070860" h="266700">
                <a:moveTo>
                  <a:pt x="3070865" y="49534"/>
                </a:moveTo>
                <a:lnTo>
                  <a:pt x="3019813" y="0"/>
                </a:lnTo>
                <a:lnTo>
                  <a:pt x="0" y="765"/>
                </a:lnTo>
                <a:lnTo>
                  <a:pt x="0" y="217935"/>
                </a:lnTo>
                <a:lnTo>
                  <a:pt x="51052" y="266704"/>
                </a:lnTo>
                <a:lnTo>
                  <a:pt x="3070865" y="266704"/>
                </a:lnTo>
                <a:lnTo>
                  <a:pt x="3070865" y="49534"/>
                </a:lnTo>
                <a:close/>
              </a:path>
            </a:pathLst>
          </a:custGeom>
          <a:ln w="5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5834815" y="3161979"/>
            <a:ext cx="50006" cy="259292"/>
          </a:xfrm>
          <a:custGeom>
            <a:avLst/>
            <a:gdLst/>
            <a:ahLst/>
            <a:cxnLst/>
            <a:rect l="l" t="t" r="r" b="b"/>
            <a:pathLst>
              <a:path w="51435" h="266700">
                <a:moveTo>
                  <a:pt x="0" y="0"/>
                </a:moveTo>
                <a:lnTo>
                  <a:pt x="0" y="217935"/>
                </a:lnTo>
                <a:lnTo>
                  <a:pt x="51052" y="266704"/>
                </a:lnTo>
              </a:path>
            </a:pathLst>
          </a:custGeom>
          <a:ln w="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2898885" y="3373861"/>
            <a:ext cx="2936169" cy="0"/>
          </a:xfrm>
          <a:custGeom>
            <a:avLst/>
            <a:gdLst/>
            <a:ahLst/>
            <a:cxnLst/>
            <a:rect l="l" t="t" r="r" b="b"/>
            <a:pathLst>
              <a:path w="3020060">
                <a:moveTo>
                  <a:pt x="3019813" y="0"/>
                </a:moveTo>
                <a:lnTo>
                  <a:pt x="0" y="0"/>
                </a:lnTo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2916662" y="3196802"/>
            <a:ext cx="2898510" cy="154958"/>
          </a:xfrm>
          <a:custGeom>
            <a:avLst/>
            <a:gdLst/>
            <a:ahLst/>
            <a:cxnLst/>
            <a:rect l="l" t="t" r="r" b="b"/>
            <a:pathLst>
              <a:path w="2981325" h="159385">
                <a:moveTo>
                  <a:pt x="0" y="159257"/>
                </a:moveTo>
                <a:lnTo>
                  <a:pt x="2980944" y="159257"/>
                </a:lnTo>
                <a:lnTo>
                  <a:pt x="2980944" y="0"/>
                </a:lnTo>
                <a:lnTo>
                  <a:pt x="0" y="0"/>
                </a:lnTo>
                <a:lnTo>
                  <a:pt x="0" y="159257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 txBox="1"/>
          <p:nvPr/>
        </p:nvSpPr>
        <p:spPr>
          <a:xfrm>
            <a:off x="2938391" y="3178774"/>
            <a:ext cx="2061369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44" dirty="0">
                <a:latin typeface="Arial"/>
                <a:cs typeface="Arial"/>
              </a:rPr>
              <a:t>Current Marketing</a:t>
            </a:r>
            <a:r>
              <a:rPr sz="1215" spc="39" dirty="0">
                <a:latin typeface="Arial"/>
                <a:cs typeface="Arial"/>
              </a:rPr>
              <a:t> </a:t>
            </a:r>
            <a:r>
              <a:rPr sz="1215" spc="34" dirty="0">
                <a:latin typeface="Arial"/>
                <a:cs typeface="Arial"/>
              </a:rPr>
              <a:t>Situation</a:t>
            </a:r>
            <a:endParaRPr sz="1215">
              <a:latin typeface="Arial"/>
              <a:cs typeface="Arial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3006300" y="3376083"/>
            <a:ext cx="2878138" cy="264848"/>
          </a:xfrm>
          <a:custGeom>
            <a:avLst/>
            <a:gdLst/>
            <a:ahLst/>
            <a:cxnLst/>
            <a:rect l="l" t="t" r="r" b="b"/>
            <a:pathLst>
              <a:path w="2960370" h="272414">
                <a:moveTo>
                  <a:pt x="2910078" y="0"/>
                </a:moveTo>
                <a:lnTo>
                  <a:pt x="0" y="1524"/>
                </a:lnTo>
                <a:lnTo>
                  <a:pt x="0" y="226314"/>
                </a:lnTo>
                <a:lnTo>
                  <a:pt x="49530" y="272034"/>
                </a:lnTo>
                <a:lnTo>
                  <a:pt x="2960370" y="272034"/>
                </a:lnTo>
                <a:lnTo>
                  <a:pt x="2960370" y="47244"/>
                </a:lnTo>
                <a:lnTo>
                  <a:pt x="291007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5835543" y="3376083"/>
            <a:ext cx="49389" cy="264848"/>
          </a:xfrm>
          <a:custGeom>
            <a:avLst/>
            <a:gdLst/>
            <a:ahLst/>
            <a:cxnLst/>
            <a:rect l="l" t="t" r="r" b="b"/>
            <a:pathLst>
              <a:path w="50800" h="272414">
                <a:moveTo>
                  <a:pt x="0" y="0"/>
                </a:moveTo>
                <a:lnTo>
                  <a:pt x="0" y="226314"/>
                </a:lnTo>
                <a:lnTo>
                  <a:pt x="50291" y="272034"/>
                </a:lnTo>
                <a:lnTo>
                  <a:pt x="50291" y="47244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3006300" y="3618335"/>
            <a:ext cx="2878138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370" y="0"/>
                </a:lnTo>
              </a:path>
            </a:pathLst>
          </a:custGeom>
          <a:ln w="45720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3006309" y="3376081"/>
            <a:ext cx="2878138" cy="264848"/>
          </a:xfrm>
          <a:custGeom>
            <a:avLst/>
            <a:gdLst/>
            <a:ahLst/>
            <a:cxnLst/>
            <a:rect l="l" t="t" r="r" b="b"/>
            <a:pathLst>
              <a:path w="2960370" h="272414">
                <a:moveTo>
                  <a:pt x="2960372" y="47250"/>
                </a:moveTo>
                <a:lnTo>
                  <a:pt x="2910077" y="0"/>
                </a:lnTo>
                <a:lnTo>
                  <a:pt x="0" y="1530"/>
                </a:lnTo>
                <a:lnTo>
                  <a:pt x="0" y="226316"/>
                </a:lnTo>
                <a:lnTo>
                  <a:pt x="49523" y="272036"/>
                </a:lnTo>
                <a:lnTo>
                  <a:pt x="2960372" y="272036"/>
                </a:lnTo>
                <a:lnTo>
                  <a:pt x="2960372" y="47250"/>
                </a:lnTo>
                <a:close/>
              </a:path>
            </a:pathLst>
          </a:custGeom>
          <a:ln w="5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5835552" y="3376081"/>
            <a:ext cx="49389" cy="264848"/>
          </a:xfrm>
          <a:custGeom>
            <a:avLst/>
            <a:gdLst/>
            <a:ahLst/>
            <a:cxnLst/>
            <a:rect l="l" t="t" r="r" b="b"/>
            <a:pathLst>
              <a:path w="50800" h="272414">
                <a:moveTo>
                  <a:pt x="0" y="0"/>
                </a:moveTo>
                <a:lnTo>
                  <a:pt x="0" y="226316"/>
                </a:lnTo>
                <a:lnTo>
                  <a:pt x="50294" y="272036"/>
                </a:lnTo>
              </a:path>
            </a:pathLst>
          </a:custGeom>
          <a:ln w="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3006310" y="3596111"/>
            <a:ext cx="2829366" cy="0"/>
          </a:xfrm>
          <a:custGeom>
            <a:avLst/>
            <a:gdLst/>
            <a:ahLst/>
            <a:cxnLst/>
            <a:rect l="l" t="t" r="r" b="b"/>
            <a:pathLst>
              <a:path w="2910204">
                <a:moveTo>
                  <a:pt x="2910077" y="0"/>
                </a:moveTo>
                <a:lnTo>
                  <a:pt x="0" y="0"/>
                </a:lnTo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3024081" y="3410903"/>
            <a:ext cx="2794176" cy="162366"/>
          </a:xfrm>
          <a:custGeom>
            <a:avLst/>
            <a:gdLst/>
            <a:ahLst/>
            <a:cxnLst/>
            <a:rect l="l" t="t" r="r" b="b"/>
            <a:pathLst>
              <a:path w="2874010" h="167005">
                <a:moveTo>
                  <a:pt x="0" y="166877"/>
                </a:moveTo>
                <a:lnTo>
                  <a:pt x="2873501" y="166877"/>
                </a:lnTo>
                <a:lnTo>
                  <a:pt x="2873501" y="0"/>
                </a:lnTo>
                <a:lnTo>
                  <a:pt x="0" y="0"/>
                </a:lnTo>
                <a:lnTo>
                  <a:pt x="0" y="166877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 txBox="1"/>
          <p:nvPr/>
        </p:nvSpPr>
        <p:spPr>
          <a:xfrm>
            <a:off x="3045072" y="3396579"/>
            <a:ext cx="2498460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44" dirty="0">
                <a:latin typeface="Arial"/>
                <a:cs typeface="Arial"/>
              </a:rPr>
              <a:t>Threats and Opportunity</a:t>
            </a:r>
            <a:r>
              <a:rPr sz="1215" spc="34" dirty="0">
                <a:latin typeface="Arial"/>
                <a:cs typeface="Arial"/>
              </a:rPr>
              <a:t> </a:t>
            </a:r>
            <a:r>
              <a:rPr sz="1215" spc="39" dirty="0">
                <a:latin typeface="Arial"/>
                <a:cs typeface="Arial"/>
              </a:rPr>
              <a:t>Analysis</a:t>
            </a:r>
            <a:endParaRPr sz="1215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3142615" y="3598332"/>
            <a:ext cx="2740466" cy="258057"/>
          </a:xfrm>
          <a:custGeom>
            <a:avLst/>
            <a:gdLst/>
            <a:ahLst/>
            <a:cxnLst/>
            <a:rect l="l" t="t" r="r" b="b"/>
            <a:pathLst>
              <a:path w="2818765" h="265429">
                <a:moveTo>
                  <a:pt x="2769108" y="0"/>
                </a:moveTo>
                <a:lnTo>
                  <a:pt x="0" y="0"/>
                </a:lnTo>
                <a:lnTo>
                  <a:pt x="0" y="216408"/>
                </a:lnTo>
                <a:lnTo>
                  <a:pt x="51054" y="265175"/>
                </a:lnTo>
                <a:lnTo>
                  <a:pt x="2818637" y="265175"/>
                </a:lnTo>
                <a:lnTo>
                  <a:pt x="2818637" y="48005"/>
                </a:lnTo>
                <a:lnTo>
                  <a:pt x="276910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5834802" y="3598332"/>
            <a:ext cx="48154" cy="258057"/>
          </a:xfrm>
          <a:custGeom>
            <a:avLst/>
            <a:gdLst/>
            <a:ahLst/>
            <a:cxnLst/>
            <a:rect l="l" t="t" r="r" b="b"/>
            <a:pathLst>
              <a:path w="49529" h="265429">
                <a:moveTo>
                  <a:pt x="0" y="0"/>
                </a:moveTo>
                <a:lnTo>
                  <a:pt x="0" y="216408"/>
                </a:lnTo>
                <a:lnTo>
                  <a:pt x="49529" y="265175"/>
                </a:lnTo>
                <a:lnTo>
                  <a:pt x="49529" y="48005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3142615" y="3832436"/>
            <a:ext cx="2740466" cy="0"/>
          </a:xfrm>
          <a:custGeom>
            <a:avLst/>
            <a:gdLst/>
            <a:ahLst/>
            <a:cxnLst/>
            <a:rect l="l" t="t" r="r" b="b"/>
            <a:pathLst>
              <a:path w="2818765">
                <a:moveTo>
                  <a:pt x="0" y="0"/>
                </a:moveTo>
                <a:lnTo>
                  <a:pt x="2818637" y="0"/>
                </a:lnTo>
              </a:path>
            </a:pathLst>
          </a:custGeom>
          <a:ln w="48767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3142623" y="3598330"/>
            <a:ext cx="2740466" cy="258057"/>
          </a:xfrm>
          <a:custGeom>
            <a:avLst/>
            <a:gdLst/>
            <a:ahLst/>
            <a:cxnLst/>
            <a:rect l="l" t="t" r="r" b="b"/>
            <a:pathLst>
              <a:path w="2818765" h="265429">
                <a:moveTo>
                  <a:pt x="2818635" y="48003"/>
                </a:moveTo>
                <a:lnTo>
                  <a:pt x="2769111" y="0"/>
                </a:lnTo>
                <a:lnTo>
                  <a:pt x="0" y="0"/>
                </a:lnTo>
                <a:lnTo>
                  <a:pt x="0" y="216416"/>
                </a:lnTo>
                <a:lnTo>
                  <a:pt x="51052" y="265173"/>
                </a:lnTo>
                <a:lnTo>
                  <a:pt x="2818635" y="265173"/>
                </a:lnTo>
                <a:lnTo>
                  <a:pt x="2818635" y="48003"/>
                </a:lnTo>
                <a:close/>
              </a:path>
            </a:pathLst>
          </a:custGeom>
          <a:ln w="5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5834814" y="3598330"/>
            <a:ext cx="48154" cy="258057"/>
          </a:xfrm>
          <a:custGeom>
            <a:avLst/>
            <a:gdLst/>
            <a:ahLst/>
            <a:cxnLst/>
            <a:rect l="l" t="t" r="r" b="b"/>
            <a:pathLst>
              <a:path w="49529" h="265429">
                <a:moveTo>
                  <a:pt x="0" y="0"/>
                </a:moveTo>
                <a:lnTo>
                  <a:pt x="0" y="216416"/>
                </a:lnTo>
                <a:lnTo>
                  <a:pt x="49523" y="265173"/>
                </a:lnTo>
              </a:path>
            </a:pathLst>
          </a:custGeom>
          <a:ln w="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3142623" y="3808736"/>
            <a:ext cx="2692312" cy="0"/>
          </a:xfrm>
          <a:custGeom>
            <a:avLst/>
            <a:gdLst/>
            <a:ahLst/>
            <a:cxnLst/>
            <a:rect l="l" t="t" r="r" b="b"/>
            <a:pathLst>
              <a:path w="2769235">
                <a:moveTo>
                  <a:pt x="2769111" y="0"/>
                </a:moveTo>
                <a:lnTo>
                  <a:pt x="0" y="0"/>
                </a:lnTo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3161876" y="3631671"/>
            <a:ext cx="2653418" cy="154958"/>
          </a:xfrm>
          <a:custGeom>
            <a:avLst/>
            <a:gdLst/>
            <a:ahLst/>
            <a:cxnLst/>
            <a:rect l="l" t="t" r="r" b="b"/>
            <a:pathLst>
              <a:path w="2729229" h="159385">
                <a:moveTo>
                  <a:pt x="0" y="159257"/>
                </a:moveTo>
                <a:lnTo>
                  <a:pt x="2728722" y="159257"/>
                </a:lnTo>
                <a:lnTo>
                  <a:pt x="2728722" y="0"/>
                </a:lnTo>
                <a:lnTo>
                  <a:pt x="0" y="0"/>
                </a:lnTo>
                <a:lnTo>
                  <a:pt x="0" y="159257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 txBox="1"/>
          <p:nvPr/>
        </p:nvSpPr>
        <p:spPr>
          <a:xfrm>
            <a:off x="3184347" y="3615126"/>
            <a:ext cx="1666257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44" dirty="0">
                <a:latin typeface="Arial"/>
                <a:cs typeface="Arial"/>
              </a:rPr>
              <a:t>Objectives </a:t>
            </a:r>
            <a:r>
              <a:rPr sz="1215" spc="39" dirty="0">
                <a:latin typeface="Arial"/>
                <a:cs typeface="Arial"/>
              </a:rPr>
              <a:t>and</a:t>
            </a:r>
            <a:r>
              <a:rPr sz="1215" spc="15" dirty="0">
                <a:latin typeface="Arial"/>
                <a:cs typeface="Arial"/>
              </a:rPr>
              <a:t> </a:t>
            </a:r>
            <a:r>
              <a:rPr sz="1215" spc="44" dirty="0">
                <a:latin typeface="Arial"/>
                <a:cs typeface="Arial"/>
              </a:rPr>
              <a:t>Issues</a:t>
            </a:r>
            <a:endParaRPr sz="1215">
              <a:latin typeface="Arial"/>
              <a:cs typeface="Arial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3243367" y="3810211"/>
            <a:ext cx="2641071" cy="262996"/>
          </a:xfrm>
          <a:custGeom>
            <a:avLst/>
            <a:gdLst/>
            <a:ahLst/>
            <a:cxnLst/>
            <a:rect l="l" t="t" r="r" b="b"/>
            <a:pathLst>
              <a:path w="2716529" h="270510">
                <a:moveTo>
                  <a:pt x="2663952" y="0"/>
                </a:moveTo>
                <a:lnTo>
                  <a:pt x="0" y="0"/>
                </a:lnTo>
                <a:lnTo>
                  <a:pt x="0" y="221742"/>
                </a:lnTo>
                <a:lnTo>
                  <a:pt x="52577" y="270510"/>
                </a:lnTo>
                <a:lnTo>
                  <a:pt x="2716529" y="270510"/>
                </a:lnTo>
                <a:lnTo>
                  <a:pt x="2716529" y="49530"/>
                </a:lnTo>
                <a:lnTo>
                  <a:pt x="266395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5833322" y="3810211"/>
            <a:ext cx="51241" cy="262996"/>
          </a:xfrm>
          <a:custGeom>
            <a:avLst/>
            <a:gdLst/>
            <a:ahLst/>
            <a:cxnLst/>
            <a:rect l="l" t="t" r="r" b="b"/>
            <a:pathLst>
              <a:path w="52704" h="270510">
                <a:moveTo>
                  <a:pt x="0" y="0"/>
                </a:moveTo>
                <a:lnTo>
                  <a:pt x="0" y="221742"/>
                </a:lnTo>
                <a:lnTo>
                  <a:pt x="52577" y="270510"/>
                </a:lnTo>
                <a:lnTo>
                  <a:pt x="52577" y="49530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3243367" y="4049501"/>
            <a:ext cx="2641071" cy="0"/>
          </a:xfrm>
          <a:custGeom>
            <a:avLst/>
            <a:gdLst/>
            <a:ahLst/>
            <a:cxnLst/>
            <a:rect l="l" t="t" r="r" b="b"/>
            <a:pathLst>
              <a:path w="2716529">
                <a:moveTo>
                  <a:pt x="0" y="0"/>
                </a:moveTo>
                <a:lnTo>
                  <a:pt x="2716529" y="0"/>
                </a:lnTo>
              </a:path>
            </a:pathLst>
          </a:custGeom>
          <a:ln w="48768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3243377" y="3810213"/>
            <a:ext cx="2641071" cy="262996"/>
          </a:xfrm>
          <a:custGeom>
            <a:avLst/>
            <a:gdLst/>
            <a:ahLst/>
            <a:cxnLst/>
            <a:rect l="l" t="t" r="r" b="b"/>
            <a:pathLst>
              <a:path w="2716529" h="270510">
                <a:moveTo>
                  <a:pt x="2716530" y="49534"/>
                </a:moveTo>
                <a:lnTo>
                  <a:pt x="2663949" y="0"/>
                </a:lnTo>
                <a:lnTo>
                  <a:pt x="0" y="0"/>
                </a:lnTo>
                <a:lnTo>
                  <a:pt x="0" y="221737"/>
                </a:lnTo>
                <a:lnTo>
                  <a:pt x="52568" y="270505"/>
                </a:lnTo>
                <a:lnTo>
                  <a:pt x="2716530" y="270505"/>
                </a:lnTo>
                <a:lnTo>
                  <a:pt x="2716530" y="49534"/>
                </a:lnTo>
                <a:close/>
              </a:path>
            </a:pathLst>
          </a:custGeom>
          <a:ln w="5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5833329" y="3810213"/>
            <a:ext cx="51241" cy="262996"/>
          </a:xfrm>
          <a:custGeom>
            <a:avLst/>
            <a:gdLst/>
            <a:ahLst/>
            <a:cxnLst/>
            <a:rect l="l" t="t" r="r" b="b"/>
            <a:pathLst>
              <a:path w="52704" h="270510">
                <a:moveTo>
                  <a:pt x="0" y="0"/>
                </a:moveTo>
                <a:lnTo>
                  <a:pt x="0" y="221737"/>
                </a:lnTo>
                <a:lnTo>
                  <a:pt x="52581" y="270505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3243377" y="4025789"/>
            <a:ext cx="2590447" cy="0"/>
          </a:xfrm>
          <a:custGeom>
            <a:avLst/>
            <a:gdLst/>
            <a:ahLst/>
            <a:cxnLst/>
            <a:rect l="l" t="t" r="r" b="b"/>
            <a:pathLst>
              <a:path w="2664460">
                <a:moveTo>
                  <a:pt x="2663949" y="0"/>
                </a:moveTo>
                <a:lnTo>
                  <a:pt x="0" y="0"/>
                </a:lnTo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3261888" y="3845031"/>
            <a:ext cx="2553406" cy="158662"/>
          </a:xfrm>
          <a:custGeom>
            <a:avLst/>
            <a:gdLst/>
            <a:ahLst/>
            <a:cxnLst/>
            <a:rect l="l" t="t" r="r" b="b"/>
            <a:pathLst>
              <a:path w="2626360" h="163195">
                <a:moveTo>
                  <a:pt x="0" y="163068"/>
                </a:moveTo>
                <a:lnTo>
                  <a:pt x="2625852" y="163068"/>
                </a:lnTo>
                <a:lnTo>
                  <a:pt x="2625852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 txBox="1"/>
          <p:nvPr/>
        </p:nvSpPr>
        <p:spPr>
          <a:xfrm>
            <a:off x="3282139" y="3829227"/>
            <a:ext cx="1427956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44" dirty="0">
                <a:latin typeface="Arial"/>
                <a:cs typeface="Arial"/>
              </a:rPr>
              <a:t>Marketing</a:t>
            </a:r>
            <a:r>
              <a:rPr sz="1215" spc="10" dirty="0">
                <a:latin typeface="Arial"/>
                <a:cs typeface="Arial"/>
              </a:rPr>
              <a:t> </a:t>
            </a:r>
            <a:r>
              <a:rPr sz="1215" spc="39" dirty="0">
                <a:latin typeface="Arial"/>
                <a:cs typeface="Arial"/>
              </a:rPr>
              <a:t>Strategy</a:t>
            </a:r>
            <a:endParaRPr sz="1215">
              <a:latin typeface="Arial"/>
              <a:cs typeface="Arial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3364123" y="4029498"/>
            <a:ext cx="2518833" cy="261761"/>
          </a:xfrm>
          <a:custGeom>
            <a:avLst/>
            <a:gdLst/>
            <a:ahLst/>
            <a:cxnLst/>
            <a:rect l="l" t="t" r="r" b="b"/>
            <a:pathLst>
              <a:path w="2590800" h="269239">
                <a:moveTo>
                  <a:pt x="2539746" y="0"/>
                </a:moveTo>
                <a:lnTo>
                  <a:pt x="0" y="0"/>
                </a:lnTo>
                <a:lnTo>
                  <a:pt x="0" y="220980"/>
                </a:lnTo>
                <a:lnTo>
                  <a:pt x="52578" y="268986"/>
                </a:lnTo>
                <a:lnTo>
                  <a:pt x="2590800" y="268986"/>
                </a:lnTo>
                <a:lnTo>
                  <a:pt x="2590800" y="48768"/>
                </a:lnTo>
                <a:lnTo>
                  <a:pt x="253974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5833322" y="4029498"/>
            <a:ext cx="50006" cy="261761"/>
          </a:xfrm>
          <a:custGeom>
            <a:avLst/>
            <a:gdLst/>
            <a:ahLst/>
            <a:cxnLst/>
            <a:rect l="l" t="t" r="r" b="b"/>
            <a:pathLst>
              <a:path w="51435" h="269239">
                <a:moveTo>
                  <a:pt x="0" y="0"/>
                </a:moveTo>
                <a:lnTo>
                  <a:pt x="0" y="220980"/>
                </a:lnTo>
                <a:lnTo>
                  <a:pt x="51053" y="268986"/>
                </a:lnTo>
                <a:lnTo>
                  <a:pt x="51053" y="48768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3364123" y="4267675"/>
            <a:ext cx="2518833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800" y="0"/>
                </a:lnTo>
              </a:path>
            </a:pathLst>
          </a:custGeom>
          <a:ln w="48005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3364128" y="4029498"/>
            <a:ext cx="2518833" cy="261761"/>
          </a:xfrm>
          <a:custGeom>
            <a:avLst/>
            <a:gdLst/>
            <a:ahLst/>
            <a:cxnLst/>
            <a:rect l="l" t="t" r="r" b="b"/>
            <a:pathLst>
              <a:path w="2590800" h="269239">
                <a:moveTo>
                  <a:pt x="2590801" y="48768"/>
                </a:moveTo>
                <a:lnTo>
                  <a:pt x="2539748" y="0"/>
                </a:lnTo>
                <a:lnTo>
                  <a:pt x="0" y="0"/>
                </a:lnTo>
                <a:lnTo>
                  <a:pt x="0" y="220984"/>
                </a:lnTo>
                <a:lnTo>
                  <a:pt x="52581" y="268987"/>
                </a:lnTo>
                <a:lnTo>
                  <a:pt x="2590801" y="268987"/>
                </a:lnTo>
                <a:lnTo>
                  <a:pt x="2590801" y="48768"/>
                </a:lnTo>
                <a:close/>
              </a:path>
            </a:pathLst>
          </a:custGeom>
          <a:ln w="5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5833329" y="4029498"/>
            <a:ext cx="50006" cy="261761"/>
          </a:xfrm>
          <a:custGeom>
            <a:avLst/>
            <a:gdLst/>
            <a:ahLst/>
            <a:cxnLst/>
            <a:rect l="l" t="t" r="r" b="b"/>
            <a:pathLst>
              <a:path w="51435" h="269239">
                <a:moveTo>
                  <a:pt x="0" y="0"/>
                </a:moveTo>
                <a:lnTo>
                  <a:pt x="0" y="220984"/>
                </a:lnTo>
                <a:lnTo>
                  <a:pt x="51052" y="268987"/>
                </a:lnTo>
              </a:path>
            </a:pathLst>
          </a:custGeom>
          <a:ln w="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3364128" y="4244344"/>
            <a:ext cx="2469444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2539748" y="0"/>
                </a:moveTo>
                <a:lnTo>
                  <a:pt x="0" y="0"/>
                </a:lnTo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3384126" y="4062835"/>
            <a:ext cx="2431168" cy="159279"/>
          </a:xfrm>
          <a:custGeom>
            <a:avLst/>
            <a:gdLst/>
            <a:ahLst/>
            <a:cxnLst/>
            <a:rect l="l" t="t" r="r" b="b"/>
            <a:pathLst>
              <a:path w="2500629" h="163829">
                <a:moveTo>
                  <a:pt x="0" y="163829"/>
                </a:moveTo>
                <a:lnTo>
                  <a:pt x="2500122" y="163829"/>
                </a:lnTo>
                <a:lnTo>
                  <a:pt x="2500122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 txBox="1"/>
          <p:nvPr/>
        </p:nvSpPr>
        <p:spPr>
          <a:xfrm>
            <a:off x="3405857" y="4047771"/>
            <a:ext cx="1261269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34" dirty="0">
                <a:latin typeface="Arial"/>
                <a:cs typeface="Arial"/>
              </a:rPr>
              <a:t>Action</a:t>
            </a:r>
            <a:r>
              <a:rPr sz="1215" spc="15" dirty="0">
                <a:latin typeface="Arial"/>
                <a:cs typeface="Arial"/>
              </a:rPr>
              <a:t> </a:t>
            </a:r>
            <a:r>
              <a:rPr sz="1215" spc="49" dirty="0">
                <a:latin typeface="Arial"/>
                <a:cs typeface="Arial"/>
              </a:rPr>
              <a:t>Programs</a:t>
            </a:r>
            <a:endParaRPr sz="1215">
              <a:latin typeface="Arial"/>
              <a:cs typeface="Arial"/>
            </a:endParaRPr>
          </a:p>
        </p:txBody>
      </p:sp>
      <p:sp>
        <p:nvSpPr>
          <p:cNvPr id="382" name="object 382"/>
          <p:cNvSpPr/>
          <p:nvPr/>
        </p:nvSpPr>
        <p:spPr>
          <a:xfrm>
            <a:off x="3481176" y="4248043"/>
            <a:ext cx="2403387" cy="261761"/>
          </a:xfrm>
          <a:custGeom>
            <a:avLst/>
            <a:gdLst/>
            <a:ahLst/>
            <a:cxnLst/>
            <a:rect l="l" t="t" r="r" b="b"/>
            <a:pathLst>
              <a:path w="2472054" h="269239">
                <a:moveTo>
                  <a:pt x="2420874" y="0"/>
                </a:moveTo>
                <a:lnTo>
                  <a:pt x="0" y="0"/>
                </a:lnTo>
                <a:lnTo>
                  <a:pt x="0" y="220218"/>
                </a:lnTo>
                <a:lnTo>
                  <a:pt x="51053" y="268986"/>
                </a:lnTo>
                <a:lnTo>
                  <a:pt x="2471928" y="268986"/>
                </a:lnTo>
                <a:lnTo>
                  <a:pt x="2471928" y="49530"/>
                </a:lnTo>
                <a:lnTo>
                  <a:pt x="242087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5834803" y="4248043"/>
            <a:ext cx="50006" cy="261761"/>
          </a:xfrm>
          <a:custGeom>
            <a:avLst/>
            <a:gdLst/>
            <a:ahLst/>
            <a:cxnLst/>
            <a:rect l="l" t="t" r="r" b="b"/>
            <a:pathLst>
              <a:path w="51435" h="269239">
                <a:moveTo>
                  <a:pt x="0" y="0"/>
                </a:moveTo>
                <a:lnTo>
                  <a:pt x="0" y="220218"/>
                </a:lnTo>
                <a:lnTo>
                  <a:pt x="51053" y="268986"/>
                </a:lnTo>
                <a:lnTo>
                  <a:pt x="51053" y="49530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3481176" y="4485851"/>
            <a:ext cx="2403387" cy="0"/>
          </a:xfrm>
          <a:custGeom>
            <a:avLst/>
            <a:gdLst/>
            <a:ahLst/>
            <a:cxnLst/>
            <a:rect l="l" t="t" r="r" b="b"/>
            <a:pathLst>
              <a:path w="2472054">
                <a:moveTo>
                  <a:pt x="0" y="0"/>
                </a:moveTo>
                <a:lnTo>
                  <a:pt x="2471928" y="0"/>
                </a:lnTo>
              </a:path>
            </a:pathLst>
          </a:custGeom>
          <a:ln w="48767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3481183" y="4248039"/>
            <a:ext cx="2403387" cy="261761"/>
          </a:xfrm>
          <a:custGeom>
            <a:avLst/>
            <a:gdLst/>
            <a:ahLst/>
            <a:cxnLst/>
            <a:rect l="l" t="t" r="r" b="b"/>
            <a:pathLst>
              <a:path w="2472054" h="269239">
                <a:moveTo>
                  <a:pt x="2471931" y="49534"/>
                </a:moveTo>
                <a:lnTo>
                  <a:pt x="2420879" y="0"/>
                </a:lnTo>
                <a:lnTo>
                  <a:pt x="0" y="0"/>
                </a:lnTo>
                <a:lnTo>
                  <a:pt x="0" y="220218"/>
                </a:lnTo>
                <a:lnTo>
                  <a:pt x="51052" y="268987"/>
                </a:lnTo>
                <a:lnTo>
                  <a:pt x="2471931" y="268987"/>
                </a:lnTo>
                <a:lnTo>
                  <a:pt x="2471931" y="49534"/>
                </a:lnTo>
                <a:close/>
              </a:path>
            </a:pathLst>
          </a:custGeom>
          <a:ln w="5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5834815" y="4248039"/>
            <a:ext cx="50006" cy="261761"/>
          </a:xfrm>
          <a:custGeom>
            <a:avLst/>
            <a:gdLst/>
            <a:ahLst/>
            <a:cxnLst/>
            <a:rect l="l" t="t" r="r" b="b"/>
            <a:pathLst>
              <a:path w="51435" h="269239">
                <a:moveTo>
                  <a:pt x="0" y="0"/>
                </a:moveTo>
                <a:lnTo>
                  <a:pt x="0" y="220218"/>
                </a:lnTo>
                <a:lnTo>
                  <a:pt x="51052" y="268987"/>
                </a:lnTo>
              </a:path>
            </a:pathLst>
          </a:custGeom>
          <a:ln w="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3481183" y="4462141"/>
            <a:ext cx="2353998" cy="0"/>
          </a:xfrm>
          <a:custGeom>
            <a:avLst/>
            <a:gdLst/>
            <a:ahLst/>
            <a:cxnLst/>
            <a:rect l="l" t="t" r="r" b="b"/>
            <a:pathLst>
              <a:path w="2421254">
                <a:moveTo>
                  <a:pt x="2420879" y="0"/>
                </a:moveTo>
                <a:lnTo>
                  <a:pt x="0" y="0"/>
                </a:lnTo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3499697" y="4282863"/>
            <a:ext cx="2316956" cy="158662"/>
          </a:xfrm>
          <a:custGeom>
            <a:avLst/>
            <a:gdLst/>
            <a:ahLst/>
            <a:cxnLst/>
            <a:rect l="l" t="t" r="r" b="b"/>
            <a:pathLst>
              <a:path w="2383154" h="163195">
                <a:moveTo>
                  <a:pt x="0" y="163067"/>
                </a:moveTo>
                <a:lnTo>
                  <a:pt x="2382774" y="163067"/>
                </a:lnTo>
                <a:lnTo>
                  <a:pt x="2382774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 txBox="1"/>
          <p:nvPr/>
        </p:nvSpPr>
        <p:spPr>
          <a:xfrm>
            <a:off x="3521428" y="4267058"/>
            <a:ext cx="635265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53" dirty="0">
                <a:latin typeface="Arial"/>
                <a:cs typeface="Arial"/>
              </a:rPr>
              <a:t>Budge</a:t>
            </a:r>
            <a:r>
              <a:rPr sz="1215" spc="29" dirty="0">
                <a:latin typeface="Arial"/>
                <a:cs typeface="Arial"/>
              </a:rPr>
              <a:t>t</a:t>
            </a:r>
            <a:r>
              <a:rPr sz="1215" spc="15" dirty="0">
                <a:latin typeface="Arial"/>
                <a:cs typeface="Arial"/>
              </a:rPr>
              <a:t>s</a:t>
            </a:r>
            <a:endParaRPr sz="1215">
              <a:latin typeface="Arial"/>
              <a:cs typeface="Arial"/>
            </a:endParaRPr>
          </a:p>
        </p:txBody>
      </p:sp>
      <p:sp>
        <p:nvSpPr>
          <p:cNvPr id="390" name="object 390"/>
          <p:cNvSpPr/>
          <p:nvPr/>
        </p:nvSpPr>
        <p:spPr>
          <a:xfrm>
            <a:off x="3610822" y="4465850"/>
            <a:ext cx="2272506" cy="264848"/>
          </a:xfrm>
          <a:custGeom>
            <a:avLst/>
            <a:gdLst/>
            <a:ahLst/>
            <a:cxnLst/>
            <a:rect l="l" t="t" r="r" b="b"/>
            <a:pathLst>
              <a:path w="2337435" h="272414">
                <a:moveTo>
                  <a:pt x="2286000" y="0"/>
                </a:moveTo>
                <a:lnTo>
                  <a:pt x="0" y="0"/>
                </a:lnTo>
                <a:lnTo>
                  <a:pt x="0" y="223265"/>
                </a:lnTo>
                <a:lnTo>
                  <a:pt x="52577" y="272033"/>
                </a:lnTo>
                <a:lnTo>
                  <a:pt x="2337054" y="272033"/>
                </a:lnTo>
                <a:lnTo>
                  <a:pt x="2337054" y="50291"/>
                </a:lnTo>
                <a:lnTo>
                  <a:pt x="228600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5833322" y="4465850"/>
            <a:ext cx="50006" cy="264848"/>
          </a:xfrm>
          <a:custGeom>
            <a:avLst/>
            <a:gdLst/>
            <a:ahLst/>
            <a:cxnLst/>
            <a:rect l="l" t="t" r="r" b="b"/>
            <a:pathLst>
              <a:path w="51435" h="272414">
                <a:moveTo>
                  <a:pt x="0" y="0"/>
                </a:moveTo>
                <a:lnTo>
                  <a:pt x="0" y="223265"/>
                </a:lnTo>
                <a:lnTo>
                  <a:pt x="51053" y="272033"/>
                </a:lnTo>
                <a:lnTo>
                  <a:pt x="51053" y="50291"/>
                </a:lnTo>
                <a:lnTo>
                  <a:pt x="0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3610822" y="4706620"/>
            <a:ext cx="2272506" cy="0"/>
          </a:xfrm>
          <a:custGeom>
            <a:avLst/>
            <a:gdLst/>
            <a:ahLst/>
            <a:cxnLst/>
            <a:rect l="l" t="t" r="r" b="b"/>
            <a:pathLst>
              <a:path w="2337435">
                <a:moveTo>
                  <a:pt x="0" y="0"/>
                </a:moveTo>
                <a:lnTo>
                  <a:pt x="2337054" y="0"/>
                </a:lnTo>
              </a:path>
            </a:pathLst>
          </a:custGeom>
          <a:ln w="48767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3610826" y="4465850"/>
            <a:ext cx="2272506" cy="264848"/>
          </a:xfrm>
          <a:custGeom>
            <a:avLst/>
            <a:gdLst/>
            <a:ahLst/>
            <a:cxnLst/>
            <a:rect l="l" t="t" r="r" b="b"/>
            <a:pathLst>
              <a:path w="2337435" h="272414">
                <a:moveTo>
                  <a:pt x="2337054" y="50287"/>
                </a:moveTo>
                <a:lnTo>
                  <a:pt x="2286002" y="0"/>
                </a:lnTo>
                <a:lnTo>
                  <a:pt x="0" y="0"/>
                </a:lnTo>
                <a:lnTo>
                  <a:pt x="0" y="223267"/>
                </a:lnTo>
                <a:lnTo>
                  <a:pt x="52581" y="272036"/>
                </a:lnTo>
                <a:lnTo>
                  <a:pt x="2337054" y="272036"/>
                </a:lnTo>
                <a:lnTo>
                  <a:pt x="2337054" y="50287"/>
                </a:lnTo>
                <a:close/>
              </a:path>
            </a:pathLst>
          </a:custGeom>
          <a:ln w="5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5833329" y="4465850"/>
            <a:ext cx="50006" cy="264848"/>
          </a:xfrm>
          <a:custGeom>
            <a:avLst/>
            <a:gdLst/>
            <a:ahLst/>
            <a:cxnLst/>
            <a:rect l="l" t="t" r="r" b="b"/>
            <a:pathLst>
              <a:path w="51435" h="272414">
                <a:moveTo>
                  <a:pt x="0" y="0"/>
                </a:moveTo>
                <a:lnTo>
                  <a:pt x="0" y="223267"/>
                </a:lnTo>
                <a:lnTo>
                  <a:pt x="51052" y="272036"/>
                </a:lnTo>
              </a:path>
            </a:pathLst>
          </a:custGeom>
          <a:ln w="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3610826" y="468291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6002" y="0"/>
                </a:moveTo>
                <a:lnTo>
                  <a:pt x="0" y="0"/>
                </a:lnTo>
              </a:path>
            </a:pathLst>
          </a:custGeom>
          <a:ln w="5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3630823" y="4500668"/>
            <a:ext cx="2184224" cy="161749"/>
          </a:xfrm>
          <a:custGeom>
            <a:avLst/>
            <a:gdLst/>
            <a:ahLst/>
            <a:cxnLst/>
            <a:rect l="l" t="t" r="r" b="b"/>
            <a:pathLst>
              <a:path w="2246629" h="166370">
                <a:moveTo>
                  <a:pt x="0" y="166115"/>
                </a:moveTo>
                <a:lnTo>
                  <a:pt x="2246376" y="166115"/>
                </a:lnTo>
                <a:lnTo>
                  <a:pt x="2246376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 txBox="1"/>
          <p:nvPr/>
        </p:nvSpPr>
        <p:spPr>
          <a:xfrm>
            <a:off x="3651074" y="4486346"/>
            <a:ext cx="644525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spc="39" dirty="0">
                <a:latin typeface="Arial"/>
                <a:cs typeface="Arial"/>
              </a:rPr>
              <a:t>Controls</a:t>
            </a:r>
            <a:endParaRPr sz="1215">
              <a:latin typeface="Arial"/>
              <a:cs typeface="Arial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2627982" y="2401394"/>
            <a:ext cx="3492412" cy="28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47" b="1" spc="63" dirty="0">
                <a:solidFill>
                  <a:srgbClr val="FDFD5D"/>
                </a:solidFill>
                <a:latin typeface="Arial"/>
                <a:cs typeface="Arial"/>
              </a:rPr>
              <a:t>Contents </a:t>
            </a:r>
            <a:r>
              <a:rPr sz="1847" b="1" spc="49" dirty="0">
                <a:solidFill>
                  <a:srgbClr val="FDFD5D"/>
                </a:solidFill>
                <a:latin typeface="Arial"/>
                <a:cs typeface="Arial"/>
              </a:rPr>
              <a:t>of </a:t>
            </a:r>
            <a:r>
              <a:rPr sz="1847" b="1" spc="15" dirty="0">
                <a:solidFill>
                  <a:srgbClr val="FDFD5D"/>
                </a:solidFill>
                <a:latin typeface="Arial"/>
                <a:cs typeface="Arial"/>
              </a:rPr>
              <a:t>a </a:t>
            </a:r>
            <a:r>
              <a:rPr sz="1847" b="1" spc="63" dirty="0">
                <a:solidFill>
                  <a:srgbClr val="FDFD5D"/>
                </a:solidFill>
                <a:latin typeface="Arial"/>
                <a:cs typeface="Arial"/>
              </a:rPr>
              <a:t>Marketing</a:t>
            </a:r>
            <a:r>
              <a:rPr sz="1847" b="1" spc="19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847" b="1" spc="49" dirty="0">
                <a:solidFill>
                  <a:srgbClr val="FDFD5D"/>
                </a:solidFill>
                <a:latin typeface="Arial"/>
                <a:cs typeface="Arial"/>
              </a:rPr>
              <a:t>Plan</a:t>
            </a:r>
            <a:endParaRPr sz="184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87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73573"/>
            <a:ext cx="5716147" cy="6014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082" marR="5556" indent="-222245" algn="just">
              <a:lnSpc>
                <a:spcPts val="1312"/>
              </a:lnSpc>
              <a:buFont typeface="Garamond"/>
              <a:buAutoNum type="arabicPeriod" startAt="6"/>
              <a:tabLst>
                <a:tab pos="679082" algn="l"/>
              </a:tabLst>
            </a:pPr>
            <a:r>
              <a:rPr sz="1167" b="1" spc="-5" dirty="0">
                <a:latin typeface="Garamond"/>
                <a:cs typeface="Garamond"/>
              </a:rPr>
              <a:t>Action programs </a:t>
            </a:r>
            <a:r>
              <a:rPr sz="1167" b="1" dirty="0">
                <a:latin typeface="Garamond"/>
                <a:cs typeface="Garamond"/>
              </a:rPr>
              <a:t>- </a:t>
            </a:r>
            <a:r>
              <a:rPr sz="1167" dirty="0">
                <a:latin typeface="Garamond"/>
                <a:cs typeface="Garamond"/>
              </a:rPr>
              <a:t>This section sets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what will </a:t>
            </a:r>
            <a:r>
              <a:rPr sz="1167" spc="-5" dirty="0">
                <a:latin typeface="Garamond"/>
                <a:cs typeface="Garamond"/>
              </a:rPr>
              <a:t>be done, </a:t>
            </a:r>
            <a:r>
              <a:rPr sz="1167" dirty="0">
                <a:latin typeface="Garamond"/>
                <a:cs typeface="Garamond"/>
              </a:rPr>
              <a:t>when,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whom </a:t>
            </a:r>
            <a:r>
              <a:rPr sz="1167" spc="-5" dirty="0">
                <a:latin typeface="Garamond"/>
                <a:cs typeface="Garamond"/>
              </a:rPr>
              <a:t>and how  </a:t>
            </a:r>
            <a:r>
              <a:rPr sz="1167" dirty="0">
                <a:latin typeface="Garamond"/>
                <a:cs typeface="Garamond"/>
              </a:rPr>
              <a:t>much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spent doing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679082" marR="6173" indent="-222245" algn="just">
              <a:lnSpc>
                <a:spcPts val="1312"/>
              </a:lnSpc>
              <a:buFont typeface="Garamond"/>
              <a:buAutoNum type="arabicPeriod" startAt="6"/>
              <a:tabLst>
                <a:tab pos="679082" algn="l"/>
              </a:tabLst>
            </a:pPr>
            <a:r>
              <a:rPr sz="1167" b="1" dirty="0">
                <a:latin typeface="Garamond"/>
                <a:cs typeface="Garamond"/>
              </a:rPr>
              <a:t>Projected </a:t>
            </a:r>
            <a:r>
              <a:rPr sz="1167" b="1" spc="-5" dirty="0">
                <a:latin typeface="Garamond"/>
                <a:cs typeface="Garamond"/>
              </a:rPr>
              <a:t>profit-and-loss </a:t>
            </a:r>
            <a:r>
              <a:rPr sz="1167" b="1" dirty="0">
                <a:latin typeface="Garamond"/>
                <a:cs typeface="Garamond"/>
              </a:rPr>
              <a:t>statement -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budget </a:t>
            </a:r>
            <a:r>
              <a:rPr sz="1167" dirty="0">
                <a:latin typeface="Garamond"/>
                <a:cs typeface="Garamond"/>
              </a:rPr>
              <a:t>section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plan  </a:t>
            </a:r>
            <a:r>
              <a:rPr sz="1167" dirty="0">
                <a:latin typeface="Garamond"/>
                <a:cs typeface="Garamond"/>
              </a:rPr>
              <a:t>shows </a:t>
            </a:r>
            <a:r>
              <a:rPr sz="1167" spc="-5" dirty="0">
                <a:latin typeface="Garamond"/>
                <a:cs typeface="Garamond"/>
              </a:rPr>
              <a:t>projected revenues,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profits/surpluses.</a:t>
            </a:r>
            <a:endParaRPr sz="1167">
              <a:latin typeface="Garamond"/>
              <a:cs typeface="Garamond"/>
            </a:endParaRPr>
          </a:p>
          <a:p>
            <a:pPr marL="679082" marR="6173" indent="-222245" algn="just">
              <a:lnSpc>
                <a:spcPts val="1312"/>
              </a:lnSpc>
              <a:buFont typeface="Garamond"/>
              <a:buAutoNum type="arabicPeriod" startAt="6"/>
              <a:tabLst>
                <a:tab pos="679082" algn="l"/>
              </a:tabLst>
            </a:pPr>
            <a:r>
              <a:rPr sz="1167" b="1" spc="-5" dirty="0">
                <a:latin typeface="Garamond"/>
                <a:cs typeface="Garamond"/>
              </a:rPr>
              <a:t>Controls </a:t>
            </a:r>
            <a:r>
              <a:rPr sz="1167" b="1" dirty="0">
                <a:latin typeface="Garamond"/>
                <a:cs typeface="Garamond"/>
              </a:rPr>
              <a:t>- </a:t>
            </a:r>
            <a:r>
              <a:rPr sz="1167" dirty="0">
                <a:latin typeface="Garamond"/>
                <a:cs typeface="Garamond"/>
              </a:rPr>
              <a:t>This last section </a:t>
            </a:r>
            <a:r>
              <a:rPr sz="1167" spc="-5" dirty="0">
                <a:latin typeface="Garamond"/>
                <a:cs typeface="Garamond"/>
              </a:rPr>
              <a:t>outlines </a:t>
            </a:r>
            <a:r>
              <a:rPr sz="1167" dirty="0">
                <a:latin typeface="Garamond"/>
                <a:cs typeface="Garamond"/>
              </a:rPr>
              <a:t>the control measures that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monitor  </a:t>
            </a:r>
            <a:r>
              <a:rPr sz="1167" spc="-5" dirty="0">
                <a:latin typeface="Garamond"/>
                <a:cs typeface="Garamond"/>
              </a:rPr>
              <a:t>progress. Goals </a:t>
            </a:r>
            <a:r>
              <a:rPr sz="1167" dirty="0">
                <a:latin typeface="Garamond"/>
                <a:cs typeface="Garamond"/>
              </a:rPr>
              <a:t>may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weekly, </a:t>
            </a:r>
            <a:r>
              <a:rPr sz="1167" spc="-5" dirty="0">
                <a:latin typeface="Garamond"/>
                <a:cs typeface="Garamond"/>
              </a:rPr>
              <a:t>monthly, </a:t>
            </a:r>
            <a:r>
              <a:rPr sz="1167" dirty="0">
                <a:latin typeface="Garamond"/>
                <a:cs typeface="Garamond"/>
              </a:rPr>
              <a:t>quarterly, </a:t>
            </a:r>
            <a:r>
              <a:rPr sz="1167" spc="-5" dirty="0">
                <a:latin typeface="Garamond"/>
                <a:cs typeface="Garamond"/>
              </a:rPr>
              <a:t>annually or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such  </a:t>
            </a:r>
            <a:r>
              <a:rPr sz="1167" spc="-5" dirty="0">
                <a:latin typeface="Garamond"/>
                <a:cs typeface="Garamond"/>
              </a:rPr>
              <a:t>periods. </a:t>
            </a:r>
            <a:r>
              <a:rPr sz="1167" dirty="0">
                <a:latin typeface="Garamond"/>
                <a:cs typeface="Garamond"/>
              </a:rPr>
              <a:t>Following evaluation </a:t>
            </a:r>
            <a:r>
              <a:rPr sz="1167" spc="-5" dirty="0">
                <a:latin typeface="Garamond"/>
                <a:cs typeface="Garamond"/>
              </a:rPr>
              <a:t>of results, actions are recommended and </a:t>
            </a:r>
            <a:r>
              <a:rPr sz="1167" dirty="0">
                <a:latin typeface="Garamond"/>
                <a:cs typeface="Garamond"/>
              </a:rPr>
              <a:t>implemented in  the </a:t>
            </a:r>
            <a:r>
              <a:rPr sz="1167" spc="-5" dirty="0">
                <a:latin typeface="Garamond"/>
                <a:cs typeface="Garamond"/>
              </a:rPr>
              <a:t>next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period.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c.  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r>
              <a:rPr sz="1167" b="1" u="sng" spc="-83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Implementation</a:t>
            </a:r>
            <a:r>
              <a:rPr sz="1167" b="1" spc="-5" dirty="0">
                <a:latin typeface="Garamond"/>
                <a:cs typeface="Garamond"/>
              </a:rPr>
              <a:t>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Implementation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turns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plans </a:t>
            </a:r>
            <a:r>
              <a:rPr sz="1167" dirty="0">
                <a:latin typeface="Garamond"/>
                <a:cs typeface="Garamond"/>
              </a:rPr>
              <a:t>into marketing </a:t>
            </a:r>
            <a:r>
              <a:rPr sz="1167" spc="-5" dirty="0">
                <a:latin typeface="Garamond"/>
                <a:cs typeface="Garamond"/>
              </a:rPr>
              <a:t>actions </a:t>
            </a:r>
            <a:r>
              <a:rPr sz="1167" dirty="0">
                <a:latin typeface="Garamond"/>
                <a:cs typeface="Garamond"/>
              </a:rPr>
              <a:t>in 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accomplish </a:t>
            </a:r>
            <a:r>
              <a:rPr sz="1167" dirty="0">
                <a:latin typeface="Garamond"/>
                <a:cs typeface="Garamond"/>
              </a:rPr>
              <a:t>strategic marketing </a:t>
            </a:r>
            <a:r>
              <a:rPr sz="1167" spc="-5" dirty="0">
                <a:latin typeface="Garamond"/>
                <a:cs typeface="Garamond"/>
              </a:rPr>
              <a:t>objectives. Whereas marketing planning addresses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“why” </a:t>
            </a:r>
            <a:r>
              <a:rPr sz="1167" spc="-5" dirty="0">
                <a:latin typeface="Garamond"/>
                <a:cs typeface="Garamond"/>
              </a:rPr>
              <a:t>of marketing activities, implementation addresses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“who”, </a:t>
            </a:r>
            <a:r>
              <a:rPr sz="1167" dirty="0">
                <a:latin typeface="Garamond"/>
                <a:cs typeface="Garamond"/>
              </a:rPr>
              <a:t>“where”, “when”, </a:t>
            </a:r>
            <a:r>
              <a:rPr sz="1167" spc="-5" dirty="0">
                <a:latin typeface="Garamond"/>
                <a:cs typeface="Garamond"/>
              </a:rPr>
              <a:t>and “how”</a:t>
            </a:r>
            <a:r>
              <a:rPr sz="1167" b="1" spc="-5" dirty="0">
                <a:latin typeface="Garamond"/>
                <a:cs typeface="Garamond"/>
              </a:rPr>
              <a:t>. 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firm can </a:t>
            </a:r>
            <a:r>
              <a:rPr sz="1167" spc="-5" dirty="0">
                <a:latin typeface="Garamond"/>
                <a:cs typeface="Garamond"/>
              </a:rPr>
              <a:t>have essentially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same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as another, </a:t>
            </a:r>
            <a:r>
              <a:rPr sz="1167" dirty="0">
                <a:latin typeface="Garamond"/>
                <a:cs typeface="Garamond"/>
              </a:rPr>
              <a:t>yet win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market- place </a:t>
            </a:r>
            <a:r>
              <a:rPr sz="1167" dirty="0">
                <a:latin typeface="Garamond"/>
                <a:cs typeface="Garamond"/>
              </a:rPr>
              <a:t>through  faster </a:t>
            </a:r>
            <a:r>
              <a:rPr sz="1167" spc="-5" dirty="0">
                <a:latin typeface="Garamond"/>
                <a:cs typeface="Garamond"/>
              </a:rPr>
              <a:t>or better </a:t>
            </a:r>
            <a:r>
              <a:rPr sz="1167" dirty="0">
                <a:latin typeface="Garamond"/>
                <a:cs typeface="Garamond"/>
              </a:rPr>
              <a:t>execution. </a:t>
            </a:r>
            <a:r>
              <a:rPr sz="1167" spc="-5" dirty="0">
                <a:latin typeface="Garamond"/>
                <a:cs typeface="Garamond"/>
              </a:rPr>
              <a:t>Successful implementation depends on an action program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pulls all 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people and </a:t>
            </a:r>
            <a:r>
              <a:rPr sz="1167" dirty="0">
                <a:latin typeface="Garamond"/>
                <a:cs typeface="Garamond"/>
              </a:rPr>
              <a:t>activities together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sound </a:t>
            </a:r>
            <a:r>
              <a:rPr sz="1167" dirty="0">
                <a:latin typeface="Garamond"/>
                <a:cs typeface="Garamond"/>
              </a:rPr>
              <a:t>formal </a:t>
            </a:r>
            <a:r>
              <a:rPr sz="1167" spc="-5" dirty="0">
                <a:latin typeface="Garamond"/>
                <a:cs typeface="Garamond"/>
              </a:rPr>
              <a:t>organizational </a:t>
            </a:r>
            <a:r>
              <a:rPr sz="1167" dirty="0">
                <a:latin typeface="Garamond"/>
                <a:cs typeface="Garamond"/>
              </a:rPr>
              <a:t>structure its decision  </a:t>
            </a:r>
            <a:r>
              <a:rPr sz="1167" spc="-5" dirty="0">
                <a:latin typeface="Garamond"/>
                <a:cs typeface="Garamond"/>
              </a:rPr>
              <a:t>and reward </a:t>
            </a:r>
            <a:r>
              <a:rPr sz="1167" dirty="0">
                <a:latin typeface="Garamond"/>
                <a:cs typeface="Garamond"/>
              </a:rPr>
              <a:t>structure (HRM functions </a:t>
            </a:r>
            <a:r>
              <a:rPr sz="1167" spc="-5" dirty="0">
                <a:latin typeface="Garamond"/>
                <a:cs typeface="Garamond"/>
              </a:rPr>
              <a:t>and procedures) and </a:t>
            </a:r>
            <a:r>
              <a:rPr sz="1167" dirty="0">
                <a:latin typeface="Garamond"/>
                <a:cs typeface="Garamond"/>
              </a:rPr>
              <a:t>the firm’s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strategies fitting  with </a:t>
            </a:r>
            <a:r>
              <a:rPr sz="1167" spc="-5" dirty="0">
                <a:latin typeface="Garamond"/>
                <a:cs typeface="Garamond"/>
              </a:rPr>
              <a:t>its company </a:t>
            </a:r>
            <a:r>
              <a:rPr sz="1167" dirty="0">
                <a:latin typeface="Garamond"/>
                <a:cs typeface="Garamond"/>
              </a:rPr>
              <a:t>culture (the </a:t>
            </a:r>
            <a:r>
              <a:rPr sz="1167" spc="-5" dirty="0">
                <a:latin typeface="Garamond"/>
                <a:cs typeface="Garamond"/>
              </a:rPr>
              <a:t>shared </a:t>
            </a:r>
            <a:r>
              <a:rPr sz="1167" dirty="0">
                <a:latin typeface="Garamond"/>
                <a:cs typeface="Garamond"/>
              </a:rPr>
              <a:t>system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values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beliefs).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97551">
              <a:lnSpc>
                <a:spcPts val="1356"/>
              </a:lnSpc>
            </a:pPr>
            <a:r>
              <a:rPr sz="1167" u="sng" spc="-5" dirty="0">
                <a:latin typeface="Garamond"/>
                <a:cs typeface="Garamond"/>
              </a:rPr>
              <a:t>Marketing Department</a:t>
            </a:r>
            <a:r>
              <a:rPr sz="1167" u="sng" spc="-63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Organization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must design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department </a:t>
            </a:r>
            <a:r>
              <a:rPr sz="1167" dirty="0">
                <a:latin typeface="Garamond"/>
                <a:cs typeface="Garamond"/>
              </a:rPr>
              <a:t>that can carry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analysis, planning,  </a:t>
            </a:r>
            <a:r>
              <a:rPr sz="1167" dirty="0">
                <a:latin typeface="Garamond"/>
                <a:cs typeface="Garamond"/>
              </a:rPr>
              <a:t>implementation,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control. Formats </a:t>
            </a:r>
            <a:r>
              <a:rPr sz="1167" spc="-5" dirty="0">
                <a:latin typeface="Garamond"/>
                <a:cs typeface="Garamond"/>
              </a:rPr>
              <a:t>for organizing </a:t>
            </a:r>
            <a:r>
              <a:rPr sz="1167" dirty="0">
                <a:latin typeface="Garamond"/>
                <a:cs typeface="Garamond"/>
              </a:rPr>
              <a:t>the department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2347" marR="6173" indent="370408" algn="just">
              <a:lnSpc>
                <a:spcPts val="1312"/>
              </a:lnSpc>
              <a:buAutoNum type="arabicParenR"/>
              <a:tabLst>
                <a:tab pos="603765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functional organization </a:t>
            </a:r>
            <a:r>
              <a:rPr sz="1167" dirty="0">
                <a:latin typeface="Garamond"/>
                <a:cs typeface="Garamond"/>
              </a:rPr>
              <a:t>where different marketing </a:t>
            </a:r>
            <a:r>
              <a:rPr sz="1167" spc="-5" dirty="0">
                <a:latin typeface="Garamond"/>
                <a:cs typeface="Garamond"/>
              </a:rPr>
              <a:t>activities are headed by </a:t>
            </a:r>
            <a:r>
              <a:rPr sz="1167" dirty="0">
                <a:latin typeface="Garamond"/>
                <a:cs typeface="Garamond"/>
              </a:rPr>
              <a:t>a  functional specialist 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sales </a:t>
            </a:r>
            <a:r>
              <a:rPr sz="1167" spc="-5" dirty="0">
                <a:latin typeface="Garamond"/>
                <a:cs typeface="Garamond"/>
              </a:rPr>
              <a:t>manager, advertising manager,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etc.).</a:t>
            </a:r>
            <a:endParaRPr sz="1167">
              <a:latin typeface="Garamond"/>
              <a:cs typeface="Garamond"/>
            </a:endParaRPr>
          </a:p>
          <a:p>
            <a:pPr marL="12347" marR="7408" indent="370408" algn="just">
              <a:lnSpc>
                <a:spcPts val="1312"/>
              </a:lnSpc>
              <a:buAutoNum type="arabicParenR"/>
              <a:tabLst>
                <a:tab pos="592653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b="1" dirty="0">
                <a:latin typeface="Garamond"/>
                <a:cs typeface="Garamond"/>
              </a:rPr>
              <a:t>geographic </a:t>
            </a:r>
            <a:r>
              <a:rPr sz="1167" b="1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where sales </a:t>
            </a:r>
            <a:r>
              <a:rPr sz="1167" spc="-5" dirty="0">
                <a:latin typeface="Garamond"/>
                <a:cs typeface="Garamond"/>
              </a:rPr>
              <a:t>and marketing people are assigned </a:t>
            </a:r>
            <a:r>
              <a:rPr sz="1167" dirty="0">
                <a:latin typeface="Garamond"/>
                <a:cs typeface="Garamond"/>
              </a:rPr>
              <a:t>to  specific countries, </a:t>
            </a:r>
            <a:r>
              <a:rPr sz="1167" spc="-5" dirty="0">
                <a:latin typeface="Garamond"/>
                <a:cs typeface="Garamond"/>
              </a:rPr>
              <a:t>regions, or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districts.</a:t>
            </a:r>
            <a:endParaRPr sz="1167">
              <a:latin typeface="Garamond"/>
              <a:cs typeface="Garamond"/>
            </a:endParaRPr>
          </a:p>
          <a:p>
            <a:pPr marL="12347" marR="5556" indent="370408" algn="just">
              <a:lnSpc>
                <a:spcPts val="1312"/>
              </a:lnSpc>
              <a:buAutoNum type="arabicParenR"/>
              <a:tabLst>
                <a:tab pos="576602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product </a:t>
            </a:r>
            <a:r>
              <a:rPr sz="1167" b="1" dirty="0">
                <a:latin typeface="Garamond"/>
                <a:cs typeface="Garamond"/>
              </a:rPr>
              <a:t>management organization </a:t>
            </a:r>
            <a:r>
              <a:rPr sz="1167" dirty="0">
                <a:latin typeface="Garamond"/>
                <a:cs typeface="Garamond"/>
              </a:rPr>
              <a:t>where a </a:t>
            </a:r>
            <a:r>
              <a:rPr sz="1167" spc="-5" dirty="0">
                <a:latin typeface="Garamond"/>
                <a:cs typeface="Garamond"/>
              </a:rPr>
              <a:t>product manager develops </a:t>
            </a:r>
            <a:r>
              <a:rPr sz="1167" dirty="0">
                <a:latin typeface="Garamond"/>
                <a:cs typeface="Garamond"/>
              </a:rPr>
              <a:t>a complete  strategy for a </a:t>
            </a:r>
            <a:r>
              <a:rPr sz="1167" spc="-5" dirty="0">
                <a:latin typeface="Garamond"/>
                <a:cs typeface="Garamond"/>
              </a:rPr>
              <a:t>product or brand. </a:t>
            </a:r>
            <a:r>
              <a:rPr sz="1167" dirty="0">
                <a:latin typeface="Garamond"/>
                <a:cs typeface="Garamond"/>
              </a:rPr>
              <a:t>Today, many firms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shifting to </a:t>
            </a:r>
            <a:r>
              <a:rPr sz="1167" b="1" dirty="0">
                <a:latin typeface="Garamond"/>
                <a:cs typeface="Garamond"/>
              </a:rPr>
              <a:t>customer equity management 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customer profitability is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important.</a:t>
            </a:r>
            <a:endParaRPr sz="1167">
              <a:latin typeface="Garamond"/>
              <a:cs typeface="Garamond"/>
            </a:endParaRPr>
          </a:p>
          <a:p>
            <a:pPr marL="12347" marR="6791" indent="370408" algn="just">
              <a:lnSpc>
                <a:spcPts val="1312"/>
              </a:lnSpc>
              <a:buAutoNum type="arabicParenR"/>
              <a:tabLst>
                <a:tab pos="589566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b="1" dirty="0">
                <a:latin typeface="Garamond"/>
                <a:cs typeface="Garamond"/>
              </a:rPr>
              <a:t>market or customer </a:t>
            </a:r>
            <a:r>
              <a:rPr sz="1167" b="1" spc="-5" dirty="0">
                <a:latin typeface="Garamond"/>
                <a:cs typeface="Garamond"/>
              </a:rPr>
              <a:t>management </a:t>
            </a:r>
            <a:r>
              <a:rPr sz="1167" b="1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where a specific </a:t>
            </a:r>
            <a:r>
              <a:rPr sz="1167" spc="-5" dirty="0">
                <a:latin typeface="Garamond"/>
                <a:cs typeface="Garamond"/>
              </a:rPr>
              <a:t>market plan </a:t>
            </a:r>
            <a:r>
              <a:rPr sz="1167" dirty="0">
                <a:latin typeface="Garamond"/>
                <a:cs typeface="Garamond"/>
              </a:rPr>
              <a:t>is  </a:t>
            </a:r>
            <a:r>
              <a:rPr sz="1167" spc="-5" dirty="0">
                <a:latin typeface="Garamond"/>
                <a:cs typeface="Garamond"/>
              </a:rPr>
              <a:t>developed </a:t>
            </a:r>
            <a:r>
              <a:rPr sz="1167" dirty="0">
                <a:latin typeface="Garamond"/>
                <a:cs typeface="Garamond"/>
              </a:rPr>
              <a:t>for each specific </a:t>
            </a:r>
            <a:r>
              <a:rPr sz="1167" spc="-5" dirty="0">
                <a:latin typeface="Garamond"/>
                <a:cs typeface="Garamond"/>
              </a:rPr>
              <a:t>market or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customer.</a:t>
            </a:r>
            <a:endParaRPr sz="1167">
              <a:latin typeface="Garamond"/>
              <a:cs typeface="Garamond"/>
            </a:endParaRPr>
          </a:p>
          <a:p>
            <a:pPr marL="12347" marR="6173" indent="370408" algn="just">
              <a:lnSpc>
                <a:spcPts val="1312"/>
              </a:lnSpc>
              <a:buAutoNum type="arabicParenR"/>
              <a:tabLst>
                <a:tab pos="566107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b="1" dirty="0">
                <a:latin typeface="Garamond"/>
                <a:cs typeface="Garamond"/>
              </a:rPr>
              <a:t>combination </a:t>
            </a:r>
            <a:r>
              <a:rPr sz="1167" b="1" spc="-5" dirty="0">
                <a:latin typeface="Garamond"/>
                <a:cs typeface="Garamond"/>
              </a:rPr>
              <a:t>plan </a:t>
            </a:r>
            <a:r>
              <a:rPr sz="1167" spc="-5" dirty="0">
                <a:latin typeface="Garamond"/>
                <a:cs typeface="Garamond"/>
              </a:rPr>
              <a:t>where large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many times combine </a:t>
            </a:r>
            <a:r>
              <a:rPr sz="1167" dirty="0">
                <a:latin typeface="Garamond"/>
                <a:cs typeface="Garamond"/>
              </a:rPr>
              <a:t>elements of </a:t>
            </a:r>
            <a:r>
              <a:rPr sz="1167" spc="-5" dirty="0">
                <a:latin typeface="Garamond"/>
                <a:cs typeface="Garamond"/>
              </a:rPr>
              <a:t>any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above.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d.  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r>
              <a:rPr sz="1167" b="1" u="sng" spc="-160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Control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14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control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measuring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evaluating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results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7059506"/>
            <a:ext cx="158353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74112" algn="l"/>
                <a:tab pos="858730" algn="l"/>
                <a:tab pos="1221112" algn="l"/>
              </a:tabLst>
            </a:pP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</a:t>
            </a:r>
            <a:r>
              <a:rPr sz="1167" spc="-5" dirty="0">
                <a:latin typeface="Garamond"/>
                <a:cs typeface="Garamond"/>
              </a:rPr>
              <a:t>plans</a:t>
            </a:r>
            <a:r>
              <a:rPr sz="1167" dirty="0">
                <a:latin typeface="Garamond"/>
                <a:cs typeface="Garamond"/>
              </a:rPr>
              <a:t>,	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taking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7226194"/>
            <a:ext cx="158414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corrective </a:t>
            </a:r>
            <a:r>
              <a:rPr sz="1167" spc="-5" dirty="0">
                <a:latin typeface="Garamond"/>
                <a:cs typeface="Garamond"/>
              </a:rPr>
              <a:t>action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ensure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1061" y="7407698"/>
            <a:ext cx="59451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541" marR="4939" indent="-8581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objectives  attained.  requires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7407698"/>
            <a:ext cx="947032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marketing  are  Implement</a:t>
            </a:r>
            <a:r>
              <a:rPr sz="1167" spc="5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tion  four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steps: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8074448"/>
            <a:ext cx="1583531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0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Set </a:t>
            </a:r>
            <a:r>
              <a:rPr sz="1167" dirty="0">
                <a:latin typeface="Garamond"/>
                <a:cs typeface="Garamond"/>
              </a:rPr>
              <a:t>specific goals  (What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want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achieve?).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8302" y="8559694"/>
            <a:ext cx="50685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Measure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7927" y="8726381"/>
            <a:ext cx="65810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7464" algn="l"/>
              </a:tabLst>
            </a:pPr>
            <a:r>
              <a:rPr sz="1167" dirty="0">
                <a:latin typeface="Garamond"/>
                <a:cs typeface="Garamond"/>
              </a:rPr>
              <a:t>(What	</a:t>
            </a:r>
            <a:r>
              <a:rPr sz="1167" spc="-5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8559694"/>
            <a:ext cx="756267" cy="695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755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2).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performance  happening?).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3).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3441" y="9059755"/>
            <a:ext cx="52290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Evaluate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3352" y="9226443"/>
            <a:ext cx="3657865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performance </a:t>
            </a:r>
            <a:r>
              <a:rPr sz="1167" dirty="0">
                <a:latin typeface="Garamond"/>
                <a:cs typeface="Garamond"/>
              </a:rPr>
              <a:t>(Why is it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happening?).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4). Take corrective </a:t>
            </a:r>
            <a:r>
              <a:rPr sz="1167" spc="-5" dirty="0">
                <a:latin typeface="Garamond"/>
                <a:cs typeface="Garamond"/>
              </a:rPr>
              <a:t>action </a:t>
            </a:r>
            <a:r>
              <a:rPr sz="1167" dirty="0">
                <a:latin typeface="Garamond"/>
                <a:cs typeface="Garamond"/>
              </a:rPr>
              <a:t>(What should we </a:t>
            </a:r>
            <a:r>
              <a:rPr sz="1167" spc="-5" dirty="0">
                <a:latin typeface="Garamond"/>
                <a:cs typeface="Garamond"/>
              </a:rPr>
              <a:t>do about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it?).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33688" y="712210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833688" y="7131368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833688" y="7140628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833688" y="715025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833688" y="716026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833688" y="7169891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833688" y="7179151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833688" y="718878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833688" y="719841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833688" y="720767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833688" y="7216934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833688" y="7226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833688" y="723582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833688" y="724508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833688" y="7255086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833688" y="726508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833688" y="727434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833688" y="7283608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833688" y="729324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833688" y="730286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833688" y="731213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833688" y="732139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833688" y="733139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833688" y="734139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833688" y="735065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833688" y="7359914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833688" y="736954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833688" y="7378806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833688" y="7388066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833688" y="7397696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833688" y="7407698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833688" y="741695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8381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833688" y="742621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833688" y="743622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833688" y="7445851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833688" y="745511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833688" y="746437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833688" y="747400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833688" y="748326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833688" y="7492524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833688" y="750215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833688" y="7512156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833688" y="752178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833688" y="753104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833688" y="7540678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833688" y="755030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833688" y="755956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833688" y="756883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833688" y="757846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833688" y="7587721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833688" y="7596981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833688" y="760698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833688" y="761698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833688" y="762624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833688" y="7635504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833688" y="764513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833688" y="765476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833688" y="7664026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833688" y="7673286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833688" y="768328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833688" y="769328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833688" y="770254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833688" y="771180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833688" y="7721441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2833688" y="773070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2833688" y="773996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833688" y="774959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833688" y="7759594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833688" y="776885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8381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833688" y="777811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833688" y="7788116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2833688" y="779774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2833688" y="7807008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2833688" y="7816268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2833688" y="782589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2833688" y="783515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2833688" y="784442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2833688" y="785405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2833688" y="786405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2833688" y="787368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2833688" y="788294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2833688" y="7892574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2833688" y="790220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2833688" y="791146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2833688" y="792072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2833688" y="7930356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2833688" y="793961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2833688" y="794887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2833688" y="795887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2833688" y="796887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6685280" y="797813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5756275" y="797813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4722813" y="797813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653048" y="797813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833687" y="797813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6685280" y="798739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5756275" y="798739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4722813" y="798739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3653048" y="798739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2833687" y="798739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6685280" y="799703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5756275" y="799703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4722813" y="799703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653048" y="799703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2833687" y="799703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6685280" y="800666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5756275" y="800666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4722813" y="800666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3653048" y="800666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2833687" y="800666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6685280" y="8015922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5756275" y="8015922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4722813" y="8015922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653048" y="8015922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833687" y="8015922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6685280" y="8025182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5756275" y="8025182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4722813" y="8025182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3653048" y="8025182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2833687" y="8025182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6685280" y="803518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5756275" y="803518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4722813" y="803518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3653048" y="803518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2833687" y="803518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6685280" y="8045184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5756275" y="8045184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4722813" y="8045184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3653048" y="8045184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833687" y="8045184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6685280" y="8054445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5756275" y="8054445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4722813" y="8054445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653048" y="8054445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2833687" y="8054445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6685280" y="8063705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5756275" y="8063705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4722813" y="8063705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3653048" y="8063705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2833687" y="8063705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6685280" y="8073337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5756275" y="8073337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4722813" y="8073337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653048" y="8073337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2833687" y="8073337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6685280" y="8082598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5756275" y="8082598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4722813" y="8082598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3653048" y="8082598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2833687" y="8082598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6685280" y="8091858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5756275" y="8091858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4722813" y="8091858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653048" y="8091858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2833687" y="8091858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6685280" y="8101488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5756275" y="8101488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4722813" y="8101488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3653048" y="8101488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2833687" y="8101488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6685280" y="811148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5756275" y="811148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4722813" y="811148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3653048" y="811148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2833687" y="811148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6685280" y="812074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5756275" y="812074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4722813" y="812074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3653048" y="812074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2833687" y="812074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6685280" y="8130010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5756275" y="8130010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4722813" y="8130010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653048" y="8130010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2833687" y="8130010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6685280" y="814001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5756275" y="814001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4722813" y="814001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3653048" y="814001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2833687" y="814001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6685280" y="814964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5756275" y="814964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4722813" y="814964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3653048" y="814964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2833687" y="814964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6685280" y="815890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5756275" y="815890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4722813" y="815890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3653048" y="815890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2833687" y="815890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6685280" y="8168164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5756275" y="8168164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4722813" y="8168164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653048" y="8168164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2833687" y="8168164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6685280" y="8177795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5756275" y="8177795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4722813" y="8177795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3653048" y="8177795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2833687" y="8177795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6685280" y="8187054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5756275" y="8187054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4722813" y="8187054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3653048" y="8187054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2833687" y="8187054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6685280" y="8196315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5756275" y="8196315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4722813" y="8196315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3653048" y="8196315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2833687" y="8196315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6685280" y="8205946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5756275" y="8205946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4722813" y="8205946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653048" y="8205946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2833687" y="8205946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6685280" y="8215948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5756275" y="8215948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4722813" y="8215948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3653048" y="8215948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2833687" y="8215948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6685280" y="8225578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5756275" y="8225578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4722813" y="8225578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3653048" y="8225578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2833687" y="8225578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6685280" y="8234838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5756275" y="8234838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4722813" y="8234838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3653048" y="8234838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2833687" y="8234838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6685280" y="8244470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5756275" y="8244470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4722813" y="8244470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3653048" y="8244470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2833687" y="8244470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6685280" y="8254100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5756275" y="8254100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4722813" y="8254100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3653048" y="8254100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2833687" y="8254100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6685280" y="826336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5756275" y="826336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4722813" y="826336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3653048" y="826336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2833687" y="826336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6685280" y="827262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5756275" y="827262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4722813" y="827262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3653048" y="827262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2833687" y="827262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6685280" y="8282252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5756275" y="8282252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4722813" y="8282252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3653048" y="8282252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2833687" y="8282252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6685280" y="829151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5756275" y="829151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4722813" y="829151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3653048" y="829151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2833687" y="829151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6685280" y="830077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5756275" y="830077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4722813" y="830077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3653048" y="830077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2833687" y="830077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6685280" y="831077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5756275" y="831077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4722813" y="831077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3653048" y="831077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2833687" y="831077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6685280" y="8320774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5756275" y="8320774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4722813" y="8320774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3653048" y="8320774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2833687" y="8320774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6685280" y="8330035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5756275" y="8330035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4722813" y="8330035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3653048" y="8330035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2833687" y="8330035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6685280" y="8339295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5756275" y="8339295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4722813" y="8339295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3653048" y="8339295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2833687" y="8339295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6685280" y="8348927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5756275" y="8348927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4722813" y="8348927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3653048" y="8348927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2833687" y="8348927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6685280" y="8358557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5756275" y="8358557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4722813" y="8358557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3653048" y="8358557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2833687" y="8358557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6685280" y="8367817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5756275" y="8367817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4722813" y="8367817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3653048" y="8367817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2833687" y="8367817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6685280" y="8377078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5756275" y="8377078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4722813" y="8377078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3653048" y="8377078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2833687" y="8377078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6685280" y="838707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5756275" y="838707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4722813" y="838707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3653048" y="838707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2833687" y="838707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6685280" y="8397080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5756275" y="8397080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4722813" y="8397080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3653048" y="8397080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2833687" y="8397080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6685280" y="840634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5756275" y="840634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4722813" y="840634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3653048" y="840634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2833687" y="840634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6685280" y="841560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5756275" y="841560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4722813" y="841560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3653048" y="841560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2833687" y="841560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6685280" y="842523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5756275" y="842523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4722813" y="842523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3653048" y="842523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2833687" y="842523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6685280" y="843449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5756275" y="843449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4722813" y="843449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3653048" y="843449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2833687" y="843449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6685280" y="8443754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5756275" y="8443754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4722813" y="8443754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3653048" y="8443754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2833687" y="8443754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6685280" y="8453384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5756275" y="8453384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4722813" y="8453384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3653048" y="8453384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2833687" y="8453384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6685280" y="8463386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5756275" y="8463386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4722813" y="8463386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3653048" y="8463386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2833687" y="8463386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6685280" y="8472646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5756275" y="8472646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4722813" y="8472646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3653048" y="8472646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2833687" y="8472646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6685280" y="8481907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5756275" y="8481907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4722813" y="8481907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3653048" y="8481907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2833687" y="8481907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6685280" y="8491908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5756275" y="8491908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4722813" y="8491908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3653048" y="8491908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2833687" y="8491908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6685280" y="850153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5756275" y="850153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4722813" y="850153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3653048" y="850153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2833687" y="850153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6685280" y="851079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5756275" y="851079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4722813" y="851079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3653048" y="851079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2833687" y="851079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6685280" y="8520060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5756275" y="8520060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4722813" y="8520060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3653048" y="8520060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2833687" y="8520060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6685280" y="8529690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5756275" y="8529690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4722813" y="8529690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3653048" y="8529690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2833687" y="8529690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6685280" y="853895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5756275" y="853895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4722813" y="853895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3653048" y="853895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2833687" y="853895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6685280" y="854821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5756275" y="854821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4722813" y="854821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3653048" y="854821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2833687" y="854821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6685280" y="8557842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5756275" y="8557842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4722813" y="8557842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3653048" y="8557842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2833687" y="8557842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6685280" y="856784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5756275" y="856784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4722813" y="856784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3653048" y="856784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2833687" y="856784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6685280" y="8577474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5756275" y="8577474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4722813" y="8577474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3653048" y="8577474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2833687" y="8577474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6685280" y="8586735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5756275" y="8586735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4722813" y="8586735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3653048" y="8586735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2833687" y="8586735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6685280" y="8596365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5756275" y="8596365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4722813" y="8596365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3653048" y="8596365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2833687" y="8596365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6685280" y="8605996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5756275" y="8605996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4722813" y="8605996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3653048" y="8605996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2833687" y="8605996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6685280" y="8615257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5756275" y="8615257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4722813" y="8615257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3653048" y="8615257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2833687" y="8615257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6685280" y="8624517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5756275" y="8624517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4722813" y="8624517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3653048" y="8624517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2833687" y="8624517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6685280" y="8634148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5756275" y="8634148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4722813" y="8634148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3653048" y="8634148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2833687" y="8634148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6685280" y="8643408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5756275" y="8643408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4722813" y="8643408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3653048" y="8643408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2833687" y="8643408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6685280" y="865266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5756275" y="865266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4722813" y="865266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3653048" y="865266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2833687" y="865266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6685280" y="866266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5756275" y="866266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4722813" y="866266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3653048" y="866266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2833687" y="866266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6685280" y="8672670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5756275" y="8672670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4722813" y="8672670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3653048" y="8672670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2833687" y="8672670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6685280" y="868193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5756275" y="868193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4722813" y="868193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3653048" y="868193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2833687" y="868193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6685280" y="869119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5756275" y="869119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4722813" y="869119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3653048" y="869119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2833687" y="869119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6685280" y="870082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5756275" y="870082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4722813" y="870082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3653048" y="870082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2833687" y="870082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6685280" y="871045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5756275" y="871045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4722813" y="871045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3653048" y="871045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2833687" y="871045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/>
          <p:nvPr/>
        </p:nvSpPr>
        <p:spPr>
          <a:xfrm>
            <a:off x="6685280" y="8719713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0" name="object 500"/>
          <p:cNvSpPr/>
          <p:nvPr/>
        </p:nvSpPr>
        <p:spPr>
          <a:xfrm>
            <a:off x="5756275" y="8719713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4722813" y="8719713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3653048" y="8719713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2833687" y="8719713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6685280" y="8728974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5756275" y="8728974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4722813" y="8728974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3653048" y="8728974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2833687" y="8728974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6685280" y="8738975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5756275" y="8738975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4722813" y="8738975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3653048" y="8738975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2833687" y="8738975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6685280" y="8748976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5756275" y="8748976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4722813" y="8748976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3653048" y="8748976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2833687" y="8748976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/>
          <p:nvPr/>
        </p:nvSpPr>
        <p:spPr>
          <a:xfrm>
            <a:off x="6685280" y="8758237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0" name="object 520"/>
          <p:cNvSpPr/>
          <p:nvPr/>
        </p:nvSpPr>
        <p:spPr>
          <a:xfrm>
            <a:off x="5756275" y="8758237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/>
          <p:nvPr/>
        </p:nvSpPr>
        <p:spPr>
          <a:xfrm>
            <a:off x="4722813" y="8758237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2" name="object 522"/>
          <p:cNvSpPr/>
          <p:nvPr/>
        </p:nvSpPr>
        <p:spPr>
          <a:xfrm>
            <a:off x="3653048" y="8758237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/>
          <p:nvPr/>
        </p:nvSpPr>
        <p:spPr>
          <a:xfrm>
            <a:off x="2833687" y="8758237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4" name="object 524"/>
          <p:cNvSpPr/>
          <p:nvPr/>
        </p:nvSpPr>
        <p:spPr>
          <a:xfrm>
            <a:off x="6685280" y="8767497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/>
          <p:nvPr/>
        </p:nvSpPr>
        <p:spPr>
          <a:xfrm>
            <a:off x="5756275" y="8767497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/>
          <p:nvPr/>
        </p:nvSpPr>
        <p:spPr>
          <a:xfrm>
            <a:off x="4722813" y="8767497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/>
          <p:nvPr/>
        </p:nvSpPr>
        <p:spPr>
          <a:xfrm>
            <a:off x="3653048" y="8767497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8" name="object 528"/>
          <p:cNvSpPr/>
          <p:nvPr/>
        </p:nvSpPr>
        <p:spPr>
          <a:xfrm>
            <a:off x="2833687" y="8767497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9" name="object 529"/>
          <p:cNvSpPr/>
          <p:nvPr/>
        </p:nvSpPr>
        <p:spPr>
          <a:xfrm>
            <a:off x="6685280" y="877712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5756275" y="877712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4722813" y="877712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3653048" y="877712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2833687" y="877712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6685280" y="878638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5756275" y="878638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4722813" y="878638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3653048" y="878638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2833687" y="878638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6685280" y="8795650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5756275" y="8795650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4722813" y="8795650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3653048" y="8795650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2833687" y="8795650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4" name="object 544"/>
          <p:cNvSpPr/>
          <p:nvPr/>
        </p:nvSpPr>
        <p:spPr>
          <a:xfrm>
            <a:off x="6685280" y="8805279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5" name="object 545"/>
          <p:cNvSpPr/>
          <p:nvPr/>
        </p:nvSpPr>
        <p:spPr>
          <a:xfrm>
            <a:off x="5756275" y="8805279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6" name="object 546"/>
          <p:cNvSpPr/>
          <p:nvPr/>
        </p:nvSpPr>
        <p:spPr>
          <a:xfrm>
            <a:off x="4722813" y="8805279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7" name="object 547"/>
          <p:cNvSpPr/>
          <p:nvPr/>
        </p:nvSpPr>
        <p:spPr>
          <a:xfrm>
            <a:off x="3653048" y="8805279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8" name="object 548"/>
          <p:cNvSpPr/>
          <p:nvPr/>
        </p:nvSpPr>
        <p:spPr>
          <a:xfrm>
            <a:off x="2833687" y="8805279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9" name="object 549"/>
          <p:cNvSpPr/>
          <p:nvPr/>
        </p:nvSpPr>
        <p:spPr>
          <a:xfrm>
            <a:off x="6685280" y="8815281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8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0" name="object 550"/>
          <p:cNvSpPr/>
          <p:nvPr/>
        </p:nvSpPr>
        <p:spPr>
          <a:xfrm>
            <a:off x="5756275" y="8815281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8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1" name="object 551"/>
          <p:cNvSpPr/>
          <p:nvPr/>
        </p:nvSpPr>
        <p:spPr>
          <a:xfrm>
            <a:off x="4722813" y="8815281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8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2" name="object 552"/>
          <p:cNvSpPr/>
          <p:nvPr/>
        </p:nvSpPr>
        <p:spPr>
          <a:xfrm>
            <a:off x="3653048" y="8815281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8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3" name="object 553"/>
          <p:cNvSpPr/>
          <p:nvPr/>
        </p:nvSpPr>
        <p:spPr>
          <a:xfrm>
            <a:off x="2833687" y="8815281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8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4" name="object 554"/>
          <p:cNvSpPr/>
          <p:nvPr/>
        </p:nvSpPr>
        <p:spPr>
          <a:xfrm>
            <a:off x="6685280" y="8824542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5" name="object 555"/>
          <p:cNvSpPr/>
          <p:nvPr/>
        </p:nvSpPr>
        <p:spPr>
          <a:xfrm>
            <a:off x="5756275" y="8824542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6" name="object 556"/>
          <p:cNvSpPr/>
          <p:nvPr/>
        </p:nvSpPr>
        <p:spPr>
          <a:xfrm>
            <a:off x="4722813" y="8824542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7" name="object 557"/>
          <p:cNvSpPr/>
          <p:nvPr/>
        </p:nvSpPr>
        <p:spPr>
          <a:xfrm>
            <a:off x="3653048" y="8824542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8" name="object 558"/>
          <p:cNvSpPr/>
          <p:nvPr/>
        </p:nvSpPr>
        <p:spPr>
          <a:xfrm>
            <a:off x="2833687" y="8824542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8381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9" name="object 559"/>
          <p:cNvSpPr/>
          <p:nvPr/>
        </p:nvSpPr>
        <p:spPr>
          <a:xfrm>
            <a:off x="6685280" y="8833802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10668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0" name="object 560"/>
          <p:cNvSpPr/>
          <p:nvPr/>
        </p:nvSpPr>
        <p:spPr>
          <a:xfrm>
            <a:off x="5756275" y="8833802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0668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1" name="object 561"/>
          <p:cNvSpPr/>
          <p:nvPr/>
        </p:nvSpPr>
        <p:spPr>
          <a:xfrm>
            <a:off x="4722813" y="8833802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0668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2" name="object 562"/>
          <p:cNvSpPr/>
          <p:nvPr/>
        </p:nvSpPr>
        <p:spPr>
          <a:xfrm>
            <a:off x="3653048" y="8833802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10668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3" name="object 563"/>
          <p:cNvSpPr/>
          <p:nvPr/>
        </p:nvSpPr>
        <p:spPr>
          <a:xfrm>
            <a:off x="2833687" y="8833802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10668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4" name="object 564"/>
          <p:cNvSpPr/>
          <p:nvPr/>
        </p:nvSpPr>
        <p:spPr>
          <a:xfrm>
            <a:off x="6685280" y="8843804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5" name="object 565"/>
          <p:cNvSpPr/>
          <p:nvPr/>
        </p:nvSpPr>
        <p:spPr>
          <a:xfrm>
            <a:off x="5756275" y="8843804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6" name="object 566"/>
          <p:cNvSpPr/>
          <p:nvPr/>
        </p:nvSpPr>
        <p:spPr>
          <a:xfrm>
            <a:off x="4722813" y="8843804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7" name="object 567"/>
          <p:cNvSpPr/>
          <p:nvPr/>
        </p:nvSpPr>
        <p:spPr>
          <a:xfrm>
            <a:off x="3653048" y="8843804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8" name="object 568"/>
          <p:cNvSpPr/>
          <p:nvPr/>
        </p:nvSpPr>
        <p:spPr>
          <a:xfrm>
            <a:off x="2833687" y="8843804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9" name="object 569"/>
          <p:cNvSpPr/>
          <p:nvPr/>
        </p:nvSpPr>
        <p:spPr>
          <a:xfrm>
            <a:off x="6685280" y="8853435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0" name="object 570"/>
          <p:cNvSpPr/>
          <p:nvPr/>
        </p:nvSpPr>
        <p:spPr>
          <a:xfrm>
            <a:off x="5756275" y="8853435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1" name="object 571"/>
          <p:cNvSpPr/>
          <p:nvPr/>
        </p:nvSpPr>
        <p:spPr>
          <a:xfrm>
            <a:off x="4722813" y="8853435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2" name="object 572"/>
          <p:cNvSpPr/>
          <p:nvPr/>
        </p:nvSpPr>
        <p:spPr>
          <a:xfrm>
            <a:off x="3653048" y="8853435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3" name="object 573"/>
          <p:cNvSpPr/>
          <p:nvPr/>
        </p:nvSpPr>
        <p:spPr>
          <a:xfrm>
            <a:off x="2833687" y="8853435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4" name="object 574"/>
          <p:cNvSpPr/>
          <p:nvPr/>
        </p:nvSpPr>
        <p:spPr>
          <a:xfrm>
            <a:off x="6685280" y="8862695"/>
            <a:ext cx="149401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161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5" name="object 575"/>
          <p:cNvSpPr/>
          <p:nvPr/>
        </p:nvSpPr>
        <p:spPr>
          <a:xfrm>
            <a:off x="5756275" y="8862695"/>
            <a:ext cx="160514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6" name="object 576"/>
          <p:cNvSpPr/>
          <p:nvPr/>
        </p:nvSpPr>
        <p:spPr>
          <a:xfrm>
            <a:off x="4722813" y="8862695"/>
            <a:ext cx="203112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7" name="object 577"/>
          <p:cNvSpPr/>
          <p:nvPr/>
        </p:nvSpPr>
        <p:spPr>
          <a:xfrm>
            <a:off x="3653048" y="8862695"/>
            <a:ext cx="196321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8" name="object 578"/>
          <p:cNvSpPr/>
          <p:nvPr/>
        </p:nvSpPr>
        <p:spPr>
          <a:xfrm>
            <a:off x="2833687" y="8862695"/>
            <a:ext cx="49389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9" name="object 579"/>
          <p:cNvSpPr/>
          <p:nvPr/>
        </p:nvSpPr>
        <p:spPr>
          <a:xfrm>
            <a:off x="2833688" y="887195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0" name="object 580"/>
          <p:cNvSpPr/>
          <p:nvPr/>
        </p:nvSpPr>
        <p:spPr>
          <a:xfrm>
            <a:off x="2833688" y="8881586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1" name="object 581"/>
          <p:cNvSpPr/>
          <p:nvPr/>
        </p:nvSpPr>
        <p:spPr>
          <a:xfrm>
            <a:off x="2833688" y="889084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2" name="object 582"/>
          <p:cNvSpPr/>
          <p:nvPr/>
        </p:nvSpPr>
        <p:spPr>
          <a:xfrm>
            <a:off x="2833688" y="890010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3" name="object 583"/>
          <p:cNvSpPr/>
          <p:nvPr/>
        </p:nvSpPr>
        <p:spPr>
          <a:xfrm>
            <a:off x="2833688" y="8909738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4" name="object 584"/>
          <p:cNvSpPr/>
          <p:nvPr/>
        </p:nvSpPr>
        <p:spPr>
          <a:xfrm>
            <a:off x="2833688" y="891973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5" name="object 585"/>
          <p:cNvSpPr/>
          <p:nvPr/>
        </p:nvSpPr>
        <p:spPr>
          <a:xfrm>
            <a:off x="2833688" y="892937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6" name="object 586"/>
          <p:cNvSpPr/>
          <p:nvPr/>
        </p:nvSpPr>
        <p:spPr>
          <a:xfrm>
            <a:off x="2833688" y="893863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7" name="object 587"/>
          <p:cNvSpPr/>
          <p:nvPr/>
        </p:nvSpPr>
        <p:spPr>
          <a:xfrm>
            <a:off x="2833688" y="8948261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8" name="object 588"/>
          <p:cNvSpPr/>
          <p:nvPr/>
        </p:nvSpPr>
        <p:spPr>
          <a:xfrm>
            <a:off x="2833688" y="895789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9" name="object 589"/>
          <p:cNvSpPr/>
          <p:nvPr/>
        </p:nvSpPr>
        <p:spPr>
          <a:xfrm>
            <a:off x="2833688" y="896715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0" name="object 590"/>
          <p:cNvSpPr/>
          <p:nvPr/>
        </p:nvSpPr>
        <p:spPr>
          <a:xfrm>
            <a:off x="2833688" y="897641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1" name="object 591"/>
          <p:cNvSpPr/>
          <p:nvPr/>
        </p:nvSpPr>
        <p:spPr>
          <a:xfrm>
            <a:off x="2833688" y="8986044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2" name="object 592"/>
          <p:cNvSpPr/>
          <p:nvPr/>
        </p:nvSpPr>
        <p:spPr>
          <a:xfrm>
            <a:off x="2833688" y="8995304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3" name="object 593"/>
          <p:cNvSpPr/>
          <p:nvPr/>
        </p:nvSpPr>
        <p:spPr>
          <a:xfrm>
            <a:off x="2833688" y="9004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4" name="object 594"/>
          <p:cNvSpPr/>
          <p:nvPr/>
        </p:nvSpPr>
        <p:spPr>
          <a:xfrm>
            <a:off x="2833688" y="9014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5" name="object 595"/>
          <p:cNvSpPr/>
          <p:nvPr/>
        </p:nvSpPr>
        <p:spPr>
          <a:xfrm>
            <a:off x="2833688" y="9024566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6" name="object 596"/>
          <p:cNvSpPr/>
          <p:nvPr/>
        </p:nvSpPr>
        <p:spPr>
          <a:xfrm>
            <a:off x="2833688" y="903382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7" name="object 597"/>
          <p:cNvSpPr/>
          <p:nvPr/>
        </p:nvSpPr>
        <p:spPr>
          <a:xfrm>
            <a:off x="2833688" y="904308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8" name="object 598"/>
          <p:cNvSpPr/>
          <p:nvPr/>
        </p:nvSpPr>
        <p:spPr>
          <a:xfrm>
            <a:off x="2833688" y="905271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9" name="object 599"/>
          <p:cNvSpPr/>
          <p:nvPr/>
        </p:nvSpPr>
        <p:spPr>
          <a:xfrm>
            <a:off x="2833688" y="906234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0" name="object 600"/>
          <p:cNvSpPr/>
          <p:nvPr/>
        </p:nvSpPr>
        <p:spPr>
          <a:xfrm>
            <a:off x="2833688" y="907160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1" name="object 601"/>
          <p:cNvSpPr/>
          <p:nvPr/>
        </p:nvSpPr>
        <p:spPr>
          <a:xfrm>
            <a:off x="2833688" y="9080869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2" name="object 602"/>
          <p:cNvSpPr/>
          <p:nvPr/>
        </p:nvSpPr>
        <p:spPr>
          <a:xfrm>
            <a:off x="2833688" y="9090871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3" name="object 603"/>
          <p:cNvSpPr/>
          <p:nvPr/>
        </p:nvSpPr>
        <p:spPr>
          <a:xfrm>
            <a:off x="2833688" y="910087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4" name="object 604"/>
          <p:cNvSpPr/>
          <p:nvPr/>
        </p:nvSpPr>
        <p:spPr>
          <a:xfrm>
            <a:off x="2833688" y="9110132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5" name="object 605"/>
          <p:cNvSpPr/>
          <p:nvPr/>
        </p:nvSpPr>
        <p:spPr>
          <a:xfrm>
            <a:off x="2833688" y="9119393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6" name="object 606"/>
          <p:cNvSpPr/>
          <p:nvPr/>
        </p:nvSpPr>
        <p:spPr>
          <a:xfrm>
            <a:off x="2833688" y="912902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7" name="object 607"/>
          <p:cNvSpPr/>
          <p:nvPr/>
        </p:nvSpPr>
        <p:spPr>
          <a:xfrm>
            <a:off x="2833688" y="913828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8" name="object 608"/>
          <p:cNvSpPr/>
          <p:nvPr/>
        </p:nvSpPr>
        <p:spPr>
          <a:xfrm>
            <a:off x="2833688" y="914754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9" name="object 609"/>
          <p:cNvSpPr/>
          <p:nvPr/>
        </p:nvSpPr>
        <p:spPr>
          <a:xfrm>
            <a:off x="2833688" y="9157175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0" name="object 610"/>
          <p:cNvSpPr/>
          <p:nvPr/>
        </p:nvSpPr>
        <p:spPr>
          <a:xfrm>
            <a:off x="2833688" y="916717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1" name="object 611"/>
          <p:cNvSpPr/>
          <p:nvPr/>
        </p:nvSpPr>
        <p:spPr>
          <a:xfrm>
            <a:off x="2833688" y="9176438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2" name="object 612"/>
          <p:cNvSpPr/>
          <p:nvPr/>
        </p:nvSpPr>
        <p:spPr>
          <a:xfrm>
            <a:off x="2833688" y="9185697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3" name="object 613"/>
          <p:cNvSpPr/>
          <p:nvPr/>
        </p:nvSpPr>
        <p:spPr>
          <a:xfrm>
            <a:off x="2833688" y="919570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4" name="object 614"/>
          <p:cNvSpPr/>
          <p:nvPr/>
        </p:nvSpPr>
        <p:spPr>
          <a:xfrm>
            <a:off x="2833688" y="9205330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5" name="object 615"/>
          <p:cNvSpPr/>
          <p:nvPr/>
        </p:nvSpPr>
        <p:spPr>
          <a:xfrm>
            <a:off x="2833688" y="9214591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6" name="object 616"/>
          <p:cNvSpPr/>
          <p:nvPr/>
        </p:nvSpPr>
        <p:spPr>
          <a:xfrm>
            <a:off x="2833688" y="9223851"/>
            <a:ext cx="40005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7" name="object 617"/>
          <p:cNvSpPr/>
          <p:nvPr/>
        </p:nvSpPr>
        <p:spPr>
          <a:xfrm>
            <a:off x="2882582" y="7961841"/>
            <a:ext cx="770467" cy="921720"/>
          </a:xfrm>
          <a:custGeom>
            <a:avLst/>
            <a:gdLst/>
            <a:ahLst/>
            <a:cxnLst/>
            <a:rect l="l" t="t" r="r" b="b"/>
            <a:pathLst>
              <a:path w="792479" h="948054">
                <a:moveTo>
                  <a:pt x="0" y="947928"/>
                </a:moveTo>
                <a:lnTo>
                  <a:pt x="792480" y="947928"/>
                </a:lnTo>
                <a:lnTo>
                  <a:pt x="792480" y="0"/>
                </a:lnTo>
                <a:lnTo>
                  <a:pt x="0" y="0"/>
                </a:lnTo>
                <a:lnTo>
                  <a:pt x="0" y="94792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8" name="object 618"/>
          <p:cNvSpPr/>
          <p:nvPr/>
        </p:nvSpPr>
        <p:spPr>
          <a:xfrm>
            <a:off x="2908511" y="7960359"/>
            <a:ext cx="0" cy="905051"/>
          </a:xfrm>
          <a:custGeom>
            <a:avLst/>
            <a:gdLst/>
            <a:ahLst/>
            <a:cxnLst/>
            <a:rect l="l" t="t" r="r" b="b"/>
            <a:pathLst>
              <a:path h="930909">
                <a:moveTo>
                  <a:pt x="0" y="0"/>
                </a:moveTo>
                <a:lnTo>
                  <a:pt x="0" y="930401"/>
                </a:lnTo>
              </a:path>
            </a:pathLst>
          </a:custGeom>
          <a:ln w="51815">
            <a:solidFill>
              <a:srgbClr val="00847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9" name="object 619"/>
          <p:cNvSpPr/>
          <p:nvPr/>
        </p:nvSpPr>
        <p:spPr>
          <a:xfrm>
            <a:off x="2883323" y="8847138"/>
            <a:ext cx="747007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095" y="0"/>
                </a:lnTo>
              </a:path>
            </a:pathLst>
          </a:custGeom>
          <a:ln w="36575">
            <a:solidFill>
              <a:srgbClr val="005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0" name="object 620"/>
          <p:cNvSpPr/>
          <p:nvPr/>
        </p:nvSpPr>
        <p:spPr>
          <a:xfrm>
            <a:off x="2933700" y="7960359"/>
            <a:ext cx="696383" cy="814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1" name="object 621"/>
          <p:cNvSpPr/>
          <p:nvPr/>
        </p:nvSpPr>
        <p:spPr>
          <a:xfrm>
            <a:off x="3595263" y="8774535"/>
            <a:ext cx="35190" cy="14198"/>
          </a:xfrm>
          <a:custGeom>
            <a:avLst/>
            <a:gdLst/>
            <a:ahLst/>
            <a:cxnLst/>
            <a:rect l="l" t="t" r="r" b="b"/>
            <a:pathLst>
              <a:path w="36195" h="14604">
                <a:moveTo>
                  <a:pt x="0" y="14477"/>
                </a:moveTo>
                <a:lnTo>
                  <a:pt x="35813" y="14477"/>
                </a:lnTo>
                <a:lnTo>
                  <a:pt x="35813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2" name="object 622"/>
          <p:cNvSpPr/>
          <p:nvPr/>
        </p:nvSpPr>
        <p:spPr>
          <a:xfrm>
            <a:off x="2933700" y="8774535"/>
            <a:ext cx="38276" cy="14198"/>
          </a:xfrm>
          <a:custGeom>
            <a:avLst/>
            <a:gdLst/>
            <a:ahLst/>
            <a:cxnLst/>
            <a:rect l="l" t="t" r="r" b="b"/>
            <a:pathLst>
              <a:path w="39369" h="14604">
                <a:moveTo>
                  <a:pt x="0" y="14477"/>
                </a:moveTo>
                <a:lnTo>
                  <a:pt x="38862" y="14477"/>
                </a:lnTo>
                <a:lnTo>
                  <a:pt x="38862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3" name="object 623"/>
          <p:cNvSpPr/>
          <p:nvPr/>
        </p:nvSpPr>
        <p:spPr>
          <a:xfrm>
            <a:off x="3595263" y="8788612"/>
            <a:ext cx="35190" cy="13582"/>
          </a:xfrm>
          <a:custGeom>
            <a:avLst/>
            <a:gdLst/>
            <a:ahLst/>
            <a:cxnLst/>
            <a:rect l="l" t="t" r="r" b="b"/>
            <a:pathLst>
              <a:path w="36195" h="13970">
                <a:moveTo>
                  <a:pt x="0" y="13716"/>
                </a:moveTo>
                <a:lnTo>
                  <a:pt x="35813" y="13716"/>
                </a:lnTo>
                <a:lnTo>
                  <a:pt x="3581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4" name="object 624"/>
          <p:cNvSpPr/>
          <p:nvPr/>
        </p:nvSpPr>
        <p:spPr>
          <a:xfrm>
            <a:off x="2933700" y="8788612"/>
            <a:ext cx="38276" cy="13582"/>
          </a:xfrm>
          <a:custGeom>
            <a:avLst/>
            <a:gdLst/>
            <a:ahLst/>
            <a:cxnLst/>
            <a:rect l="l" t="t" r="r" b="b"/>
            <a:pathLst>
              <a:path w="39369" h="13970">
                <a:moveTo>
                  <a:pt x="0" y="13716"/>
                </a:moveTo>
                <a:lnTo>
                  <a:pt x="38862" y="13716"/>
                </a:lnTo>
                <a:lnTo>
                  <a:pt x="3886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DFEF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5" name="object 625"/>
          <p:cNvSpPr/>
          <p:nvPr/>
        </p:nvSpPr>
        <p:spPr>
          <a:xfrm>
            <a:off x="2933700" y="8815652"/>
            <a:ext cx="696383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80" y="0"/>
                </a:lnTo>
              </a:path>
            </a:pathLst>
          </a:custGeom>
          <a:ln w="28193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6" name="object 626"/>
          <p:cNvSpPr/>
          <p:nvPr/>
        </p:nvSpPr>
        <p:spPr>
          <a:xfrm>
            <a:off x="2971483" y="7976658"/>
            <a:ext cx="624152" cy="842081"/>
          </a:xfrm>
          <a:custGeom>
            <a:avLst/>
            <a:gdLst/>
            <a:ahLst/>
            <a:cxnLst/>
            <a:rect l="l" t="t" r="r" b="b"/>
            <a:pathLst>
              <a:path w="641985" h="866140">
                <a:moveTo>
                  <a:pt x="0" y="865632"/>
                </a:moveTo>
                <a:lnTo>
                  <a:pt x="641604" y="865632"/>
                </a:lnTo>
                <a:lnTo>
                  <a:pt x="641604" y="0"/>
                </a:lnTo>
                <a:lnTo>
                  <a:pt x="0" y="0"/>
                </a:lnTo>
                <a:lnTo>
                  <a:pt x="0" y="86563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7" name="object 627"/>
          <p:cNvSpPr/>
          <p:nvPr/>
        </p:nvSpPr>
        <p:spPr>
          <a:xfrm>
            <a:off x="3849370" y="7961841"/>
            <a:ext cx="873566" cy="921720"/>
          </a:xfrm>
          <a:custGeom>
            <a:avLst/>
            <a:gdLst/>
            <a:ahLst/>
            <a:cxnLst/>
            <a:rect l="l" t="t" r="r" b="b"/>
            <a:pathLst>
              <a:path w="898525" h="948054">
                <a:moveTo>
                  <a:pt x="0" y="947928"/>
                </a:moveTo>
                <a:lnTo>
                  <a:pt x="898398" y="947928"/>
                </a:lnTo>
                <a:lnTo>
                  <a:pt x="898398" y="0"/>
                </a:lnTo>
                <a:lnTo>
                  <a:pt x="0" y="0"/>
                </a:lnTo>
                <a:lnTo>
                  <a:pt x="0" y="94792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8" name="object 628"/>
          <p:cNvSpPr/>
          <p:nvPr/>
        </p:nvSpPr>
        <p:spPr>
          <a:xfrm>
            <a:off x="3873817" y="7960359"/>
            <a:ext cx="0" cy="905051"/>
          </a:xfrm>
          <a:custGeom>
            <a:avLst/>
            <a:gdLst/>
            <a:ahLst/>
            <a:cxnLst/>
            <a:rect l="l" t="t" r="r" b="b"/>
            <a:pathLst>
              <a:path h="930909">
                <a:moveTo>
                  <a:pt x="0" y="0"/>
                </a:moveTo>
                <a:lnTo>
                  <a:pt x="0" y="930401"/>
                </a:lnTo>
              </a:path>
            </a:pathLst>
          </a:custGeom>
          <a:ln w="51815">
            <a:solidFill>
              <a:srgbClr val="A054D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9" name="object 629"/>
          <p:cNvSpPr/>
          <p:nvPr/>
        </p:nvSpPr>
        <p:spPr>
          <a:xfrm>
            <a:off x="3848629" y="8847138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36575">
            <a:solidFill>
              <a:srgbClr val="6C39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0" name="object 630"/>
          <p:cNvSpPr/>
          <p:nvPr/>
        </p:nvSpPr>
        <p:spPr>
          <a:xfrm>
            <a:off x="3899005" y="7960359"/>
            <a:ext cx="799359" cy="868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1" name="object 631"/>
          <p:cNvSpPr/>
          <p:nvPr/>
        </p:nvSpPr>
        <p:spPr>
          <a:xfrm>
            <a:off x="3938269" y="7976658"/>
            <a:ext cx="726017" cy="842081"/>
          </a:xfrm>
          <a:custGeom>
            <a:avLst/>
            <a:gdLst/>
            <a:ahLst/>
            <a:cxnLst/>
            <a:rect l="l" t="t" r="r" b="b"/>
            <a:pathLst>
              <a:path w="746760" h="866140">
                <a:moveTo>
                  <a:pt x="0" y="865632"/>
                </a:moveTo>
                <a:lnTo>
                  <a:pt x="746760" y="865632"/>
                </a:lnTo>
                <a:lnTo>
                  <a:pt x="746760" y="0"/>
                </a:lnTo>
                <a:lnTo>
                  <a:pt x="0" y="0"/>
                </a:lnTo>
                <a:lnTo>
                  <a:pt x="0" y="86563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2" name="object 632"/>
          <p:cNvSpPr/>
          <p:nvPr/>
        </p:nvSpPr>
        <p:spPr>
          <a:xfrm>
            <a:off x="4925801" y="7961841"/>
            <a:ext cx="830968" cy="921720"/>
          </a:xfrm>
          <a:custGeom>
            <a:avLst/>
            <a:gdLst/>
            <a:ahLst/>
            <a:cxnLst/>
            <a:rect l="l" t="t" r="r" b="b"/>
            <a:pathLst>
              <a:path w="854710" h="948054">
                <a:moveTo>
                  <a:pt x="0" y="947928"/>
                </a:moveTo>
                <a:lnTo>
                  <a:pt x="854201" y="947928"/>
                </a:lnTo>
                <a:lnTo>
                  <a:pt x="854201" y="0"/>
                </a:lnTo>
                <a:lnTo>
                  <a:pt x="0" y="0"/>
                </a:lnTo>
                <a:lnTo>
                  <a:pt x="0" y="94792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3" name="object 633"/>
          <p:cNvSpPr/>
          <p:nvPr/>
        </p:nvSpPr>
        <p:spPr>
          <a:xfrm>
            <a:off x="4948766" y="7960359"/>
            <a:ext cx="0" cy="905051"/>
          </a:xfrm>
          <a:custGeom>
            <a:avLst/>
            <a:gdLst/>
            <a:ahLst/>
            <a:cxnLst/>
            <a:rect l="l" t="t" r="r" b="b"/>
            <a:pathLst>
              <a:path h="930909">
                <a:moveTo>
                  <a:pt x="0" y="0"/>
                </a:moveTo>
                <a:lnTo>
                  <a:pt x="0" y="930401"/>
                </a:lnTo>
              </a:path>
            </a:pathLst>
          </a:custGeom>
          <a:ln w="51815">
            <a:solidFill>
              <a:srgbClr val="CDCF5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4" name="object 634"/>
          <p:cNvSpPr/>
          <p:nvPr/>
        </p:nvSpPr>
        <p:spPr>
          <a:xfrm>
            <a:off x="4923578" y="8847138"/>
            <a:ext cx="806890" cy="0"/>
          </a:xfrm>
          <a:custGeom>
            <a:avLst/>
            <a:gdLst/>
            <a:ahLst/>
            <a:cxnLst/>
            <a:rect l="l" t="t" r="r" b="b"/>
            <a:pathLst>
              <a:path w="829945">
                <a:moveTo>
                  <a:pt x="0" y="0"/>
                </a:moveTo>
                <a:lnTo>
                  <a:pt x="829818" y="0"/>
                </a:lnTo>
              </a:path>
            </a:pathLst>
          </a:custGeom>
          <a:ln w="36575">
            <a:solidFill>
              <a:srgbClr val="8B8D3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5" name="object 635"/>
          <p:cNvSpPr/>
          <p:nvPr/>
        </p:nvSpPr>
        <p:spPr>
          <a:xfrm>
            <a:off x="4973954" y="8822319"/>
            <a:ext cx="756885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001" y="0"/>
                </a:lnTo>
              </a:path>
            </a:pathLst>
          </a:custGeom>
          <a:ln w="14478">
            <a:solidFill>
              <a:srgbClr val="F8F9C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6" name="object 636"/>
          <p:cNvSpPr/>
          <p:nvPr/>
        </p:nvSpPr>
        <p:spPr>
          <a:xfrm>
            <a:off x="5724048" y="7960360"/>
            <a:ext cx="0" cy="855045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0"/>
                </a:moveTo>
                <a:lnTo>
                  <a:pt x="0" y="879347"/>
                </a:lnTo>
              </a:path>
            </a:pathLst>
          </a:custGeom>
          <a:ln w="12953">
            <a:solidFill>
              <a:srgbClr val="F8F9C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7" name="object 637"/>
          <p:cNvSpPr/>
          <p:nvPr/>
        </p:nvSpPr>
        <p:spPr>
          <a:xfrm>
            <a:off x="4973955" y="8808614"/>
            <a:ext cx="743920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5048" y="0"/>
                </a:lnTo>
              </a:path>
            </a:pathLst>
          </a:custGeom>
          <a:ln w="13715">
            <a:solidFill>
              <a:srgbClr val="F8F9C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8" name="object 638"/>
          <p:cNvSpPr/>
          <p:nvPr/>
        </p:nvSpPr>
        <p:spPr>
          <a:xfrm>
            <a:off x="5711824" y="7960359"/>
            <a:ext cx="0" cy="842081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5631"/>
                </a:lnTo>
              </a:path>
            </a:pathLst>
          </a:custGeom>
          <a:ln w="12191">
            <a:solidFill>
              <a:srgbClr val="F8F9C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9" name="object 639"/>
          <p:cNvSpPr/>
          <p:nvPr/>
        </p:nvSpPr>
        <p:spPr>
          <a:xfrm>
            <a:off x="5697748" y="8794909"/>
            <a:ext cx="8643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382" y="0"/>
                </a:lnTo>
              </a:path>
            </a:pathLst>
          </a:custGeom>
          <a:ln w="14478">
            <a:solidFill>
              <a:srgbClr val="F8F9C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0" name="object 640"/>
          <p:cNvSpPr/>
          <p:nvPr/>
        </p:nvSpPr>
        <p:spPr>
          <a:xfrm>
            <a:off x="4973954" y="8787871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8F9C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1" name="object 641"/>
          <p:cNvSpPr/>
          <p:nvPr/>
        </p:nvSpPr>
        <p:spPr>
          <a:xfrm>
            <a:off x="5700342" y="7960360"/>
            <a:ext cx="0" cy="827881"/>
          </a:xfrm>
          <a:custGeom>
            <a:avLst/>
            <a:gdLst/>
            <a:ahLst/>
            <a:cxnLst/>
            <a:rect l="l" t="t" r="r" b="b"/>
            <a:pathLst>
              <a:path h="851534">
                <a:moveTo>
                  <a:pt x="0" y="0"/>
                </a:moveTo>
                <a:lnTo>
                  <a:pt x="0" y="851153"/>
                </a:lnTo>
              </a:path>
            </a:pathLst>
          </a:custGeom>
          <a:ln w="11430">
            <a:solidFill>
              <a:srgbClr val="F8F9C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2" name="object 642"/>
          <p:cNvSpPr/>
          <p:nvPr/>
        </p:nvSpPr>
        <p:spPr>
          <a:xfrm>
            <a:off x="4973954" y="8774535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5"/>
                </a:moveTo>
                <a:lnTo>
                  <a:pt x="40386" y="13715"/>
                </a:lnTo>
                <a:lnTo>
                  <a:pt x="403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F8F9C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3" name="object 643"/>
          <p:cNvSpPr/>
          <p:nvPr/>
        </p:nvSpPr>
        <p:spPr>
          <a:xfrm>
            <a:off x="5688858" y="7960360"/>
            <a:ext cx="0" cy="814299"/>
          </a:xfrm>
          <a:custGeom>
            <a:avLst/>
            <a:gdLst/>
            <a:ahLst/>
            <a:cxnLst/>
            <a:rect l="l" t="t" r="r" b="b"/>
            <a:pathLst>
              <a:path h="837565">
                <a:moveTo>
                  <a:pt x="0" y="0"/>
                </a:moveTo>
                <a:lnTo>
                  <a:pt x="0" y="837437"/>
                </a:lnTo>
              </a:path>
            </a:pathLst>
          </a:custGeom>
          <a:ln w="12191">
            <a:solidFill>
              <a:srgbClr val="F8F9C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4" name="object 644"/>
          <p:cNvSpPr/>
          <p:nvPr/>
        </p:nvSpPr>
        <p:spPr>
          <a:xfrm>
            <a:off x="4973954" y="8760459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8F9C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5" name="object 645"/>
          <p:cNvSpPr/>
          <p:nvPr/>
        </p:nvSpPr>
        <p:spPr>
          <a:xfrm>
            <a:off x="5671078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8F9C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6" name="object 646"/>
          <p:cNvSpPr/>
          <p:nvPr/>
        </p:nvSpPr>
        <p:spPr>
          <a:xfrm>
            <a:off x="4973954" y="8747866"/>
            <a:ext cx="39511" cy="12965"/>
          </a:xfrm>
          <a:custGeom>
            <a:avLst/>
            <a:gdLst/>
            <a:ahLst/>
            <a:cxnLst/>
            <a:rect l="l" t="t" r="r" b="b"/>
            <a:pathLst>
              <a:path w="40639" h="13334">
                <a:moveTo>
                  <a:pt x="0" y="12953"/>
                </a:moveTo>
                <a:lnTo>
                  <a:pt x="40386" y="12953"/>
                </a:lnTo>
                <a:lnTo>
                  <a:pt x="403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F8F9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7" name="object 647"/>
          <p:cNvSpPr/>
          <p:nvPr/>
        </p:nvSpPr>
        <p:spPr>
          <a:xfrm>
            <a:off x="5659225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8F9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8" name="object 648"/>
          <p:cNvSpPr/>
          <p:nvPr/>
        </p:nvSpPr>
        <p:spPr>
          <a:xfrm>
            <a:off x="4973954" y="8733790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8"/>
                </a:moveTo>
                <a:lnTo>
                  <a:pt x="40386" y="14478"/>
                </a:lnTo>
                <a:lnTo>
                  <a:pt x="4038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F8F9C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9" name="object 649"/>
          <p:cNvSpPr/>
          <p:nvPr/>
        </p:nvSpPr>
        <p:spPr>
          <a:xfrm>
            <a:off x="5647373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8F9C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0" name="object 650"/>
          <p:cNvSpPr/>
          <p:nvPr/>
        </p:nvSpPr>
        <p:spPr>
          <a:xfrm>
            <a:off x="4973954" y="8720454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5"/>
                </a:moveTo>
                <a:lnTo>
                  <a:pt x="40386" y="13715"/>
                </a:lnTo>
                <a:lnTo>
                  <a:pt x="403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F8F9C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1" name="object 651"/>
          <p:cNvSpPr/>
          <p:nvPr/>
        </p:nvSpPr>
        <p:spPr>
          <a:xfrm>
            <a:off x="5635519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8F9C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2" name="object 652"/>
          <p:cNvSpPr/>
          <p:nvPr/>
        </p:nvSpPr>
        <p:spPr>
          <a:xfrm>
            <a:off x="4973954" y="8706378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8F9C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3" name="object 653"/>
          <p:cNvSpPr/>
          <p:nvPr/>
        </p:nvSpPr>
        <p:spPr>
          <a:xfrm>
            <a:off x="5623665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8F9C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4" name="object 654"/>
          <p:cNvSpPr/>
          <p:nvPr/>
        </p:nvSpPr>
        <p:spPr>
          <a:xfrm>
            <a:off x="4973954" y="8693044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8F9C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5" name="object 655"/>
          <p:cNvSpPr/>
          <p:nvPr/>
        </p:nvSpPr>
        <p:spPr>
          <a:xfrm>
            <a:off x="5611813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8F9C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6" name="object 656"/>
          <p:cNvSpPr/>
          <p:nvPr/>
        </p:nvSpPr>
        <p:spPr>
          <a:xfrm>
            <a:off x="4973954" y="8678969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7F9C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7" name="object 657"/>
          <p:cNvSpPr/>
          <p:nvPr/>
        </p:nvSpPr>
        <p:spPr>
          <a:xfrm>
            <a:off x="5599959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7F9C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8" name="object 658"/>
          <p:cNvSpPr/>
          <p:nvPr/>
        </p:nvSpPr>
        <p:spPr>
          <a:xfrm>
            <a:off x="4973954" y="8666373"/>
            <a:ext cx="39511" cy="12965"/>
          </a:xfrm>
          <a:custGeom>
            <a:avLst/>
            <a:gdLst/>
            <a:ahLst/>
            <a:cxnLst/>
            <a:rect l="l" t="t" r="r" b="b"/>
            <a:pathLst>
              <a:path w="40639" h="13334">
                <a:moveTo>
                  <a:pt x="0" y="12953"/>
                </a:moveTo>
                <a:lnTo>
                  <a:pt x="40386" y="12953"/>
                </a:lnTo>
                <a:lnTo>
                  <a:pt x="403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F7F8C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9" name="object 659"/>
          <p:cNvSpPr/>
          <p:nvPr/>
        </p:nvSpPr>
        <p:spPr>
          <a:xfrm>
            <a:off x="5588105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7F8C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0" name="object 660"/>
          <p:cNvSpPr/>
          <p:nvPr/>
        </p:nvSpPr>
        <p:spPr>
          <a:xfrm>
            <a:off x="4973954" y="8652298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7F8C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1" name="object 661"/>
          <p:cNvSpPr/>
          <p:nvPr/>
        </p:nvSpPr>
        <p:spPr>
          <a:xfrm>
            <a:off x="5576252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7F8C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2" name="object 662"/>
          <p:cNvSpPr/>
          <p:nvPr/>
        </p:nvSpPr>
        <p:spPr>
          <a:xfrm>
            <a:off x="4973954" y="8638963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7F8C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3" name="object 663"/>
          <p:cNvSpPr/>
          <p:nvPr/>
        </p:nvSpPr>
        <p:spPr>
          <a:xfrm>
            <a:off x="5564399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4"/>
                </a:moveTo>
                <a:lnTo>
                  <a:pt x="12192" y="16764"/>
                </a:lnTo>
                <a:lnTo>
                  <a:pt x="12192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F7F8C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4" name="object 664"/>
          <p:cNvSpPr/>
          <p:nvPr/>
        </p:nvSpPr>
        <p:spPr>
          <a:xfrm>
            <a:off x="4973954" y="8624888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7F8C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5" name="object 665"/>
          <p:cNvSpPr/>
          <p:nvPr/>
        </p:nvSpPr>
        <p:spPr>
          <a:xfrm>
            <a:off x="5558842" y="7960359"/>
            <a:ext cx="0" cy="16669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6763"/>
                </a:lnTo>
              </a:path>
            </a:pathLst>
          </a:custGeom>
          <a:ln w="11429">
            <a:solidFill>
              <a:srgbClr val="F7F8C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6" name="object 666"/>
          <p:cNvSpPr/>
          <p:nvPr/>
        </p:nvSpPr>
        <p:spPr>
          <a:xfrm>
            <a:off x="4973954" y="8611552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6F8C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7" name="object 667"/>
          <p:cNvSpPr/>
          <p:nvPr/>
        </p:nvSpPr>
        <p:spPr>
          <a:xfrm>
            <a:off x="5541432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4"/>
                </a:moveTo>
                <a:lnTo>
                  <a:pt x="12191" y="16764"/>
                </a:lnTo>
                <a:lnTo>
                  <a:pt x="12191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F6F8C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8" name="object 668"/>
          <p:cNvSpPr/>
          <p:nvPr/>
        </p:nvSpPr>
        <p:spPr>
          <a:xfrm>
            <a:off x="4973954" y="8598217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6F7C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9" name="object 669"/>
          <p:cNvSpPr/>
          <p:nvPr/>
        </p:nvSpPr>
        <p:spPr>
          <a:xfrm>
            <a:off x="5529579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6F7C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0" name="object 670"/>
          <p:cNvSpPr/>
          <p:nvPr/>
        </p:nvSpPr>
        <p:spPr>
          <a:xfrm>
            <a:off x="4973954" y="8584882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6F7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1" name="object 671"/>
          <p:cNvSpPr/>
          <p:nvPr/>
        </p:nvSpPr>
        <p:spPr>
          <a:xfrm>
            <a:off x="5517727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6F7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2" name="object 672"/>
          <p:cNvSpPr/>
          <p:nvPr/>
        </p:nvSpPr>
        <p:spPr>
          <a:xfrm>
            <a:off x="4973954" y="8570806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6F7B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3" name="object 673"/>
          <p:cNvSpPr/>
          <p:nvPr/>
        </p:nvSpPr>
        <p:spPr>
          <a:xfrm>
            <a:off x="5505873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6F7B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4" name="object 674"/>
          <p:cNvSpPr/>
          <p:nvPr/>
        </p:nvSpPr>
        <p:spPr>
          <a:xfrm>
            <a:off x="4973954" y="8557471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5F7B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5" name="object 675"/>
          <p:cNvSpPr/>
          <p:nvPr/>
        </p:nvSpPr>
        <p:spPr>
          <a:xfrm>
            <a:off x="5494019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5F7B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6" name="object 676"/>
          <p:cNvSpPr/>
          <p:nvPr/>
        </p:nvSpPr>
        <p:spPr>
          <a:xfrm>
            <a:off x="4973954" y="8543396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8"/>
                </a:moveTo>
                <a:lnTo>
                  <a:pt x="40386" y="14478"/>
                </a:lnTo>
                <a:lnTo>
                  <a:pt x="4038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F5F6B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7" name="object 677"/>
          <p:cNvSpPr/>
          <p:nvPr/>
        </p:nvSpPr>
        <p:spPr>
          <a:xfrm>
            <a:off x="5482167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5F6B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8" name="object 678"/>
          <p:cNvSpPr/>
          <p:nvPr/>
        </p:nvSpPr>
        <p:spPr>
          <a:xfrm>
            <a:off x="4973954" y="8530061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5F6B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9" name="object 679"/>
          <p:cNvSpPr/>
          <p:nvPr/>
        </p:nvSpPr>
        <p:spPr>
          <a:xfrm>
            <a:off x="5469573" y="7960359"/>
            <a:ext cx="12965" cy="16669"/>
          </a:xfrm>
          <a:custGeom>
            <a:avLst/>
            <a:gdLst/>
            <a:ahLst/>
            <a:cxnLst/>
            <a:rect l="l" t="t" r="r" b="b"/>
            <a:pathLst>
              <a:path w="13335" h="17145">
                <a:moveTo>
                  <a:pt x="0" y="16763"/>
                </a:moveTo>
                <a:lnTo>
                  <a:pt x="12953" y="16763"/>
                </a:lnTo>
                <a:lnTo>
                  <a:pt x="12953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5F6B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0" name="object 680"/>
          <p:cNvSpPr/>
          <p:nvPr/>
        </p:nvSpPr>
        <p:spPr>
          <a:xfrm>
            <a:off x="4973954" y="8516725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5"/>
                </a:moveTo>
                <a:lnTo>
                  <a:pt x="40386" y="13715"/>
                </a:lnTo>
                <a:lnTo>
                  <a:pt x="403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F4F6B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1" name="object 681"/>
          <p:cNvSpPr/>
          <p:nvPr/>
        </p:nvSpPr>
        <p:spPr>
          <a:xfrm>
            <a:off x="5457718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4F6B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2" name="object 682"/>
          <p:cNvSpPr/>
          <p:nvPr/>
        </p:nvSpPr>
        <p:spPr>
          <a:xfrm>
            <a:off x="4973954" y="8503390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4F5B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3" name="object 683"/>
          <p:cNvSpPr/>
          <p:nvPr/>
        </p:nvSpPr>
        <p:spPr>
          <a:xfrm>
            <a:off x="5445865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4F5B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4" name="object 684"/>
          <p:cNvSpPr/>
          <p:nvPr/>
        </p:nvSpPr>
        <p:spPr>
          <a:xfrm>
            <a:off x="4973954" y="8489315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8"/>
                </a:moveTo>
                <a:lnTo>
                  <a:pt x="40386" y="14478"/>
                </a:lnTo>
                <a:lnTo>
                  <a:pt x="4038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F4F5B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5" name="object 685"/>
          <p:cNvSpPr/>
          <p:nvPr/>
        </p:nvSpPr>
        <p:spPr>
          <a:xfrm>
            <a:off x="5434013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4F5B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6" name="object 686"/>
          <p:cNvSpPr/>
          <p:nvPr/>
        </p:nvSpPr>
        <p:spPr>
          <a:xfrm>
            <a:off x="4973954" y="8475980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5"/>
                </a:moveTo>
                <a:lnTo>
                  <a:pt x="40386" y="13715"/>
                </a:lnTo>
                <a:lnTo>
                  <a:pt x="403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F3F5B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7" name="object 687"/>
          <p:cNvSpPr/>
          <p:nvPr/>
        </p:nvSpPr>
        <p:spPr>
          <a:xfrm>
            <a:off x="5428455" y="7960359"/>
            <a:ext cx="0" cy="16669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6763"/>
                </a:lnTo>
              </a:path>
            </a:pathLst>
          </a:custGeom>
          <a:ln w="11429">
            <a:solidFill>
              <a:srgbClr val="F3F5B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8" name="object 688"/>
          <p:cNvSpPr/>
          <p:nvPr/>
        </p:nvSpPr>
        <p:spPr>
          <a:xfrm>
            <a:off x="4973954" y="8462644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3F4A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9" name="object 689"/>
          <p:cNvSpPr/>
          <p:nvPr/>
        </p:nvSpPr>
        <p:spPr>
          <a:xfrm>
            <a:off x="5411046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3F4A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0" name="object 690"/>
          <p:cNvSpPr/>
          <p:nvPr/>
        </p:nvSpPr>
        <p:spPr>
          <a:xfrm>
            <a:off x="4973954" y="8448568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3F4A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1" name="object 691"/>
          <p:cNvSpPr/>
          <p:nvPr/>
        </p:nvSpPr>
        <p:spPr>
          <a:xfrm>
            <a:off x="5399192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3F4A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2" name="object 692"/>
          <p:cNvSpPr/>
          <p:nvPr/>
        </p:nvSpPr>
        <p:spPr>
          <a:xfrm>
            <a:off x="4973954" y="8435234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2F4A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3" name="object 693"/>
          <p:cNvSpPr/>
          <p:nvPr/>
        </p:nvSpPr>
        <p:spPr>
          <a:xfrm>
            <a:off x="5387340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4"/>
                </a:moveTo>
                <a:lnTo>
                  <a:pt x="12191" y="16764"/>
                </a:lnTo>
                <a:lnTo>
                  <a:pt x="12191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F2F4A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4" name="object 694"/>
          <p:cNvSpPr/>
          <p:nvPr/>
        </p:nvSpPr>
        <p:spPr>
          <a:xfrm>
            <a:off x="4973954" y="8421898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2F3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5" name="object 695"/>
          <p:cNvSpPr/>
          <p:nvPr/>
        </p:nvSpPr>
        <p:spPr>
          <a:xfrm>
            <a:off x="5375486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2F3A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6" name="object 696"/>
          <p:cNvSpPr/>
          <p:nvPr/>
        </p:nvSpPr>
        <p:spPr>
          <a:xfrm>
            <a:off x="4973954" y="8407823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2F3A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7" name="object 697"/>
          <p:cNvSpPr/>
          <p:nvPr/>
        </p:nvSpPr>
        <p:spPr>
          <a:xfrm>
            <a:off x="5363632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4"/>
                </a:moveTo>
                <a:lnTo>
                  <a:pt x="12192" y="16764"/>
                </a:lnTo>
                <a:lnTo>
                  <a:pt x="12192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F2F3A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8" name="object 698"/>
          <p:cNvSpPr/>
          <p:nvPr/>
        </p:nvSpPr>
        <p:spPr>
          <a:xfrm>
            <a:off x="4973954" y="8394488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1F3A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9" name="object 699"/>
          <p:cNvSpPr/>
          <p:nvPr/>
        </p:nvSpPr>
        <p:spPr>
          <a:xfrm>
            <a:off x="5351780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1F3A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0" name="object 700"/>
          <p:cNvSpPr/>
          <p:nvPr/>
        </p:nvSpPr>
        <p:spPr>
          <a:xfrm>
            <a:off x="4973954" y="8381153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1F29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1" name="object 701"/>
          <p:cNvSpPr/>
          <p:nvPr/>
        </p:nvSpPr>
        <p:spPr>
          <a:xfrm>
            <a:off x="5339927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1F29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2" name="object 702"/>
          <p:cNvSpPr/>
          <p:nvPr/>
        </p:nvSpPr>
        <p:spPr>
          <a:xfrm>
            <a:off x="4973954" y="8367077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F0F29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3" name="object 703"/>
          <p:cNvSpPr/>
          <p:nvPr/>
        </p:nvSpPr>
        <p:spPr>
          <a:xfrm>
            <a:off x="5328072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0F29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4" name="object 704"/>
          <p:cNvSpPr/>
          <p:nvPr/>
        </p:nvSpPr>
        <p:spPr>
          <a:xfrm>
            <a:off x="4973954" y="8353742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F0F29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5" name="object 705"/>
          <p:cNvSpPr/>
          <p:nvPr/>
        </p:nvSpPr>
        <p:spPr>
          <a:xfrm>
            <a:off x="5316219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0F29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6" name="object 706"/>
          <p:cNvSpPr/>
          <p:nvPr/>
        </p:nvSpPr>
        <p:spPr>
          <a:xfrm>
            <a:off x="4973954" y="8340407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5"/>
                </a:moveTo>
                <a:lnTo>
                  <a:pt x="40386" y="13715"/>
                </a:lnTo>
                <a:lnTo>
                  <a:pt x="403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F0F19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7" name="object 707"/>
          <p:cNvSpPr/>
          <p:nvPr/>
        </p:nvSpPr>
        <p:spPr>
          <a:xfrm>
            <a:off x="5304367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0F19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8" name="object 708"/>
          <p:cNvSpPr/>
          <p:nvPr/>
        </p:nvSpPr>
        <p:spPr>
          <a:xfrm>
            <a:off x="4973954" y="8327072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FF19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9" name="object 709"/>
          <p:cNvSpPr/>
          <p:nvPr/>
        </p:nvSpPr>
        <p:spPr>
          <a:xfrm>
            <a:off x="5292513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FF19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0" name="object 710"/>
          <p:cNvSpPr/>
          <p:nvPr/>
        </p:nvSpPr>
        <p:spPr>
          <a:xfrm>
            <a:off x="4973954" y="8312996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EFF09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1" name="object 711"/>
          <p:cNvSpPr/>
          <p:nvPr/>
        </p:nvSpPr>
        <p:spPr>
          <a:xfrm>
            <a:off x="5286957" y="7960359"/>
            <a:ext cx="0" cy="16669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6763"/>
                </a:lnTo>
              </a:path>
            </a:pathLst>
          </a:custGeom>
          <a:ln w="11429">
            <a:solidFill>
              <a:srgbClr val="EFF09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2" name="object 712"/>
          <p:cNvSpPr/>
          <p:nvPr/>
        </p:nvSpPr>
        <p:spPr>
          <a:xfrm>
            <a:off x="4973954" y="8299661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EF08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3" name="object 713"/>
          <p:cNvSpPr/>
          <p:nvPr/>
        </p:nvSpPr>
        <p:spPr>
          <a:xfrm>
            <a:off x="5269547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EF08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4" name="object 714"/>
          <p:cNvSpPr/>
          <p:nvPr/>
        </p:nvSpPr>
        <p:spPr>
          <a:xfrm>
            <a:off x="4973954" y="8285586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8"/>
                </a:moveTo>
                <a:lnTo>
                  <a:pt x="40386" y="14478"/>
                </a:lnTo>
                <a:lnTo>
                  <a:pt x="4038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EEF08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5" name="object 715"/>
          <p:cNvSpPr/>
          <p:nvPr/>
        </p:nvSpPr>
        <p:spPr>
          <a:xfrm>
            <a:off x="5257694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EF08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6" name="object 716"/>
          <p:cNvSpPr/>
          <p:nvPr/>
        </p:nvSpPr>
        <p:spPr>
          <a:xfrm>
            <a:off x="4973954" y="8272251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5"/>
                </a:moveTo>
                <a:lnTo>
                  <a:pt x="40386" y="13715"/>
                </a:lnTo>
                <a:lnTo>
                  <a:pt x="403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EEEF8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7" name="object 717"/>
          <p:cNvSpPr/>
          <p:nvPr/>
        </p:nvSpPr>
        <p:spPr>
          <a:xfrm>
            <a:off x="5245840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EEF8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8" name="object 718"/>
          <p:cNvSpPr/>
          <p:nvPr/>
        </p:nvSpPr>
        <p:spPr>
          <a:xfrm>
            <a:off x="4973954" y="8258915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DEF8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9" name="object 719"/>
          <p:cNvSpPr/>
          <p:nvPr/>
        </p:nvSpPr>
        <p:spPr>
          <a:xfrm>
            <a:off x="5233987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DEF8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0" name="object 720"/>
          <p:cNvSpPr/>
          <p:nvPr/>
        </p:nvSpPr>
        <p:spPr>
          <a:xfrm>
            <a:off x="4973954" y="8245581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DEF8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1" name="object 721"/>
          <p:cNvSpPr/>
          <p:nvPr/>
        </p:nvSpPr>
        <p:spPr>
          <a:xfrm>
            <a:off x="5221394" y="7960359"/>
            <a:ext cx="12965" cy="16669"/>
          </a:xfrm>
          <a:custGeom>
            <a:avLst/>
            <a:gdLst/>
            <a:ahLst/>
            <a:cxnLst/>
            <a:rect l="l" t="t" r="r" b="b"/>
            <a:pathLst>
              <a:path w="13335" h="17145">
                <a:moveTo>
                  <a:pt x="0" y="16763"/>
                </a:moveTo>
                <a:lnTo>
                  <a:pt x="12953" y="16763"/>
                </a:lnTo>
                <a:lnTo>
                  <a:pt x="12953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DEF8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2" name="object 722"/>
          <p:cNvSpPr/>
          <p:nvPr/>
        </p:nvSpPr>
        <p:spPr>
          <a:xfrm>
            <a:off x="4973954" y="8231505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8"/>
                </a:moveTo>
                <a:lnTo>
                  <a:pt x="40386" y="14478"/>
                </a:lnTo>
                <a:lnTo>
                  <a:pt x="4038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EDEF7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3" name="object 723"/>
          <p:cNvSpPr/>
          <p:nvPr/>
        </p:nvSpPr>
        <p:spPr>
          <a:xfrm>
            <a:off x="5209540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4"/>
                </a:moveTo>
                <a:lnTo>
                  <a:pt x="12191" y="16764"/>
                </a:lnTo>
                <a:lnTo>
                  <a:pt x="12191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DEF7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4" name="object 724"/>
          <p:cNvSpPr/>
          <p:nvPr/>
        </p:nvSpPr>
        <p:spPr>
          <a:xfrm>
            <a:off x="4973954" y="8218169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DEE7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5" name="object 725"/>
          <p:cNvSpPr/>
          <p:nvPr/>
        </p:nvSpPr>
        <p:spPr>
          <a:xfrm>
            <a:off x="5197686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DEE7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6" name="object 726"/>
          <p:cNvSpPr/>
          <p:nvPr/>
        </p:nvSpPr>
        <p:spPr>
          <a:xfrm>
            <a:off x="4973954" y="8204093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ECEE7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7" name="object 727"/>
          <p:cNvSpPr/>
          <p:nvPr/>
        </p:nvSpPr>
        <p:spPr>
          <a:xfrm>
            <a:off x="5185833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4"/>
                </a:moveTo>
                <a:lnTo>
                  <a:pt x="12191" y="16764"/>
                </a:lnTo>
                <a:lnTo>
                  <a:pt x="12191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CEE7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8" name="object 728"/>
          <p:cNvSpPr/>
          <p:nvPr/>
        </p:nvSpPr>
        <p:spPr>
          <a:xfrm>
            <a:off x="4973954" y="8191500"/>
            <a:ext cx="39511" cy="12965"/>
          </a:xfrm>
          <a:custGeom>
            <a:avLst/>
            <a:gdLst/>
            <a:ahLst/>
            <a:cxnLst/>
            <a:rect l="l" t="t" r="r" b="b"/>
            <a:pathLst>
              <a:path w="40639" h="13334">
                <a:moveTo>
                  <a:pt x="0" y="12953"/>
                </a:moveTo>
                <a:lnTo>
                  <a:pt x="40386" y="12953"/>
                </a:lnTo>
                <a:lnTo>
                  <a:pt x="403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ECEE7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9" name="object 729"/>
          <p:cNvSpPr/>
          <p:nvPr/>
        </p:nvSpPr>
        <p:spPr>
          <a:xfrm>
            <a:off x="5173980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CEE7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0" name="object 730"/>
          <p:cNvSpPr/>
          <p:nvPr/>
        </p:nvSpPr>
        <p:spPr>
          <a:xfrm>
            <a:off x="4973954" y="8177424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8"/>
                </a:moveTo>
                <a:lnTo>
                  <a:pt x="40386" y="14478"/>
                </a:lnTo>
                <a:lnTo>
                  <a:pt x="4038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ECEE7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1" name="object 731"/>
          <p:cNvSpPr/>
          <p:nvPr/>
        </p:nvSpPr>
        <p:spPr>
          <a:xfrm>
            <a:off x="5168423" y="7960359"/>
            <a:ext cx="0" cy="16669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6763"/>
                </a:lnTo>
              </a:path>
            </a:pathLst>
          </a:custGeom>
          <a:ln w="11429">
            <a:solidFill>
              <a:srgbClr val="ECEE7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2" name="object 732"/>
          <p:cNvSpPr/>
          <p:nvPr/>
        </p:nvSpPr>
        <p:spPr>
          <a:xfrm>
            <a:off x="4973954" y="8164088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BED7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3" name="object 733"/>
          <p:cNvSpPr/>
          <p:nvPr/>
        </p:nvSpPr>
        <p:spPr>
          <a:xfrm>
            <a:off x="5151013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BED7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4" name="object 734"/>
          <p:cNvSpPr/>
          <p:nvPr/>
        </p:nvSpPr>
        <p:spPr>
          <a:xfrm>
            <a:off x="4973954" y="8150013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8"/>
                </a:moveTo>
                <a:lnTo>
                  <a:pt x="40386" y="14478"/>
                </a:lnTo>
                <a:lnTo>
                  <a:pt x="4038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EBED7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5" name="object 735"/>
          <p:cNvSpPr/>
          <p:nvPr/>
        </p:nvSpPr>
        <p:spPr>
          <a:xfrm>
            <a:off x="5139161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BED7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6" name="object 736"/>
          <p:cNvSpPr/>
          <p:nvPr/>
        </p:nvSpPr>
        <p:spPr>
          <a:xfrm>
            <a:off x="4973954" y="8136678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5"/>
                </a:moveTo>
                <a:lnTo>
                  <a:pt x="40386" y="13715"/>
                </a:lnTo>
                <a:lnTo>
                  <a:pt x="4038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EBED6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7" name="object 737"/>
          <p:cNvSpPr/>
          <p:nvPr/>
        </p:nvSpPr>
        <p:spPr>
          <a:xfrm>
            <a:off x="5127308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BED6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8" name="object 738"/>
          <p:cNvSpPr/>
          <p:nvPr/>
        </p:nvSpPr>
        <p:spPr>
          <a:xfrm>
            <a:off x="4973954" y="8122603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EBED6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9" name="object 739"/>
          <p:cNvSpPr/>
          <p:nvPr/>
        </p:nvSpPr>
        <p:spPr>
          <a:xfrm>
            <a:off x="5115453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BED6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0" name="object 740"/>
          <p:cNvSpPr/>
          <p:nvPr/>
        </p:nvSpPr>
        <p:spPr>
          <a:xfrm>
            <a:off x="4973954" y="8110008"/>
            <a:ext cx="39511" cy="12965"/>
          </a:xfrm>
          <a:custGeom>
            <a:avLst/>
            <a:gdLst/>
            <a:ahLst/>
            <a:cxnLst/>
            <a:rect l="l" t="t" r="r" b="b"/>
            <a:pathLst>
              <a:path w="40639" h="13334">
                <a:moveTo>
                  <a:pt x="0" y="12954"/>
                </a:moveTo>
                <a:lnTo>
                  <a:pt x="40386" y="12954"/>
                </a:lnTo>
                <a:lnTo>
                  <a:pt x="40386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EBED6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1" name="object 741"/>
          <p:cNvSpPr/>
          <p:nvPr/>
        </p:nvSpPr>
        <p:spPr>
          <a:xfrm>
            <a:off x="5103600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BED6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2" name="object 742"/>
          <p:cNvSpPr/>
          <p:nvPr/>
        </p:nvSpPr>
        <p:spPr>
          <a:xfrm>
            <a:off x="4973954" y="8095932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EBEC6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3" name="object 743"/>
          <p:cNvSpPr/>
          <p:nvPr/>
        </p:nvSpPr>
        <p:spPr>
          <a:xfrm>
            <a:off x="5091748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BEC6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4" name="object 744"/>
          <p:cNvSpPr/>
          <p:nvPr/>
        </p:nvSpPr>
        <p:spPr>
          <a:xfrm>
            <a:off x="4973954" y="8082597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AEC6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5" name="object 745"/>
          <p:cNvSpPr/>
          <p:nvPr/>
        </p:nvSpPr>
        <p:spPr>
          <a:xfrm>
            <a:off x="5079894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AEC6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6" name="object 746"/>
          <p:cNvSpPr/>
          <p:nvPr/>
        </p:nvSpPr>
        <p:spPr>
          <a:xfrm>
            <a:off x="4973954" y="8068522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EAEC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7" name="object 747"/>
          <p:cNvSpPr/>
          <p:nvPr/>
        </p:nvSpPr>
        <p:spPr>
          <a:xfrm>
            <a:off x="5068040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2" y="16763"/>
                </a:lnTo>
                <a:lnTo>
                  <a:pt x="12192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AEC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8" name="object 748"/>
          <p:cNvSpPr/>
          <p:nvPr/>
        </p:nvSpPr>
        <p:spPr>
          <a:xfrm>
            <a:off x="4973954" y="8055186"/>
            <a:ext cx="39511" cy="13582"/>
          </a:xfrm>
          <a:custGeom>
            <a:avLst/>
            <a:gdLst/>
            <a:ahLst/>
            <a:cxnLst/>
            <a:rect l="l" t="t" r="r" b="b"/>
            <a:pathLst>
              <a:path w="40639" h="13970">
                <a:moveTo>
                  <a:pt x="0" y="13716"/>
                </a:moveTo>
                <a:lnTo>
                  <a:pt x="40386" y="13716"/>
                </a:lnTo>
                <a:lnTo>
                  <a:pt x="4038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AEC6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9" name="object 749"/>
          <p:cNvSpPr/>
          <p:nvPr/>
        </p:nvSpPr>
        <p:spPr>
          <a:xfrm>
            <a:off x="5056188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AEC6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0" name="object 750"/>
          <p:cNvSpPr/>
          <p:nvPr/>
        </p:nvSpPr>
        <p:spPr>
          <a:xfrm>
            <a:off x="4973954" y="8041110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7"/>
                </a:moveTo>
                <a:lnTo>
                  <a:pt x="40386" y="14477"/>
                </a:lnTo>
                <a:lnTo>
                  <a:pt x="40386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EAEC6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1" name="object 751"/>
          <p:cNvSpPr/>
          <p:nvPr/>
        </p:nvSpPr>
        <p:spPr>
          <a:xfrm>
            <a:off x="5044334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3"/>
                </a:moveTo>
                <a:lnTo>
                  <a:pt x="12191" y="16763"/>
                </a:lnTo>
                <a:lnTo>
                  <a:pt x="1219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AEC6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2" name="object 752"/>
          <p:cNvSpPr/>
          <p:nvPr/>
        </p:nvSpPr>
        <p:spPr>
          <a:xfrm>
            <a:off x="4973954" y="8028517"/>
            <a:ext cx="39511" cy="12965"/>
          </a:xfrm>
          <a:custGeom>
            <a:avLst/>
            <a:gdLst/>
            <a:ahLst/>
            <a:cxnLst/>
            <a:rect l="l" t="t" r="r" b="b"/>
            <a:pathLst>
              <a:path w="40639" h="13334">
                <a:moveTo>
                  <a:pt x="0" y="12953"/>
                </a:moveTo>
                <a:lnTo>
                  <a:pt x="40386" y="12953"/>
                </a:lnTo>
                <a:lnTo>
                  <a:pt x="40386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EAEC6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3" name="object 753"/>
          <p:cNvSpPr/>
          <p:nvPr/>
        </p:nvSpPr>
        <p:spPr>
          <a:xfrm>
            <a:off x="5032480" y="7960359"/>
            <a:ext cx="12347" cy="16669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6764"/>
                </a:moveTo>
                <a:lnTo>
                  <a:pt x="12192" y="16764"/>
                </a:lnTo>
                <a:lnTo>
                  <a:pt x="12192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AEC6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4" name="object 754"/>
          <p:cNvSpPr/>
          <p:nvPr/>
        </p:nvSpPr>
        <p:spPr>
          <a:xfrm>
            <a:off x="4973954" y="8014440"/>
            <a:ext cx="39511" cy="14198"/>
          </a:xfrm>
          <a:custGeom>
            <a:avLst/>
            <a:gdLst/>
            <a:ahLst/>
            <a:cxnLst/>
            <a:rect l="l" t="t" r="r" b="b"/>
            <a:pathLst>
              <a:path w="40639" h="14604">
                <a:moveTo>
                  <a:pt x="0" y="14478"/>
                </a:moveTo>
                <a:lnTo>
                  <a:pt x="40386" y="14478"/>
                </a:lnTo>
                <a:lnTo>
                  <a:pt x="40386" y="0"/>
                </a:lnTo>
                <a:lnTo>
                  <a:pt x="0" y="0"/>
                </a:lnTo>
                <a:lnTo>
                  <a:pt x="0" y="14478"/>
                </a:lnTo>
                <a:close/>
              </a:path>
            </a:pathLst>
          </a:custGeom>
          <a:solidFill>
            <a:srgbClr val="EAEC6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5" name="object 755"/>
          <p:cNvSpPr/>
          <p:nvPr/>
        </p:nvSpPr>
        <p:spPr>
          <a:xfrm>
            <a:off x="5026924" y="7960359"/>
            <a:ext cx="0" cy="16669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6763"/>
                </a:lnTo>
              </a:path>
            </a:pathLst>
          </a:custGeom>
          <a:ln w="11429">
            <a:solidFill>
              <a:srgbClr val="EAEC6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6" name="object 756"/>
          <p:cNvSpPr/>
          <p:nvPr/>
        </p:nvSpPr>
        <p:spPr>
          <a:xfrm>
            <a:off x="4973954" y="8001105"/>
            <a:ext cx="47537" cy="13582"/>
          </a:xfrm>
          <a:custGeom>
            <a:avLst/>
            <a:gdLst/>
            <a:ahLst/>
            <a:cxnLst/>
            <a:rect l="l" t="t" r="r" b="b"/>
            <a:pathLst>
              <a:path w="48895" h="13970">
                <a:moveTo>
                  <a:pt x="0" y="13715"/>
                </a:moveTo>
                <a:lnTo>
                  <a:pt x="48767" y="13715"/>
                </a:lnTo>
                <a:lnTo>
                  <a:pt x="48767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EAEC6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7" name="object 757"/>
          <p:cNvSpPr/>
          <p:nvPr/>
        </p:nvSpPr>
        <p:spPr>
          <a:xfrm>
            <a:off x="5009515" y="7980733"/>
            <a:ext cx="12347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41910">
            <a:solidFill>
              <a:srgbClr val="EAEC6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8" name="object 758"/>
          <p:cNvSpPr/>
          <p:nvPr/>
        </p:nvSpPr>
        <p:spPr>
          <a:xfrm>
            <a:off x="4973954" y="7994067"/>
            <a:ext cx="35807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14477">
            <a:solidFill>
              <a:srgbClr val="EAEC5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9" name="object 759"/>
          <p:cNvSpPr/>
          <p:nvPr/>
        </p:nvSpPr>
        <p:spPr>
          <a:xfrm>
            <a:off x="4997662" y="7973695"/>
            <a:ext cx="12347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27431">
            <a:solidFill>
              <a:srgbClr val="EAEC5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0" name="object 760"/>
          <p:cNvSpPr/>
          <p:nvPr/>
        </p:nvSpPr>
        <p:spPr>
          <a:xfrm>
            <a:off x="4973955" y="7973695"/>
            <a:ext cx="24077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384" y="0"/>
                </a:lnTo>
              </a:path>
            </a:pathLst>
          </a:custGeom>
          <a:ln w="27431">
            <a:solidFill>
              <a:srgbClr val="EAEC5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1" name="object 761"/>
          <p:cNvSpPr/>
          <p:nvPr/>
        </p:nvSpPr>
        <p:spPr>
          <a:xfrm>
            <a:off x="5013219" y="7976658"/>
            <a:ext cx="684653" cy="842081"/>
          </a:xfrm>
          <a:custGeom>
            <a:avLst/>
            <a:gdLst/>
            <a:ahLst/>
            <a:cxnLst/>
            <a:rect l="l" t="t" r="r" b="b"/>
            <a:pathLst>
              <a:path w="704214" h="866140">
                <a:moveTo>
                  <a:pt x="0" y="865632"/>
                </a:moveTo>
                <a:lnTo>
                  <a:pt x="704088" y="865632"/>
                </a:lnTo>
                <a:lnTo>
                  <a:pt x="704088" y="0"/>
                </a:lnTo>
                <a:lnTo>
                  <a:pt x="0" y="0"/>
                </a:lnTo>
                <a:lnTo>
                  <a:pt x="0" y="86563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2" name="object 762"/>
          <p:cNvSpPr/>
          <p:nvPr/>
        </p:nvSpPr>
        <p:spPr>
          <a:xfrm>
            <a:off x="5916295" y="7961841"/>
            <a:ext cx="769232" cy="921720"/>
          </a:xfrm>
          <a:custGeom>
            <a:avLst/>
            <a:gdLst/>
            <a:ahLst/>
            <a:cxnLst/>
            <a:rect l="l" t="t" r="r" b="b"/>
            <a:pathLst>
              <a:path w="791209" h="948054">
                <a:moveTo>
                  <a:pt x="0" y="947928"/>
                </a:moveTo>
                <a:lnTo>
                  <a:pt x="790956" y="947928"/>
                </a:lnTo>
                <a:lnTo>
                  <a:pt x="790956" y="0"/>
                </a:lnTo>
                <a:lnTo>
                  <a:pt x="0" y="0"/>
                </a:lnTo>
                <a:lnTo>
                  <a:pt x="0" y="94792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3" name="object 763"/>
          <p:cNvSpPr/>
          <p:nvPr/>
        </p:nvSpPr>
        <p:spPr>
          <a:xfrm>
            <a:off x="5935186" y="7960359"/>
            <a:ext cx="0" cy="905051"/>
          </a:xfrm>
          <a:custGeom>
            <a:avLst/>
            <a:gdLst/>
            <a:ahLst/>
            <a:cxnLst/>
            <a:rect l="l" t="t" r="r" b="b"/>
            <a:pathLst>
              <a:path h="930909">
                <a:moveTo>
                  <a:pt x="0" y="0"/>
                </a:moveTo>
                <a:lnTo>
                  <a:pt x="0" y="930401"/>
                </a:lnTo>
              </a:path>
            </a:pathLst>
          </a:custGeom>
          <a:ln w="52577">
            <a:solidFill>
              <a:srgbClr val="C9385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4" name="object 764"/>
          <p:cNvSpPr/>
          <p:nvPr/>
        </p:nvSpPr>
        <p:spPr>
          <a:xfrm>
            <a:off x="5909626" y="8847138"/>
            <a:ext cx="744538" cy="0"/>
          </a:xfrm>
          <a:custGeom>
            <a:avLst/>
            <a:gdLst/>
            <a:ahLst/>
            <a:cxnLst/>
            <a:rect l="l" t="t" r="r" b="b"/>
            <a:pathLst>
              <a:path w="765809">
                <a:moveTo>
                  <a:pt x="0" y="0"/>
                </a:moveTo>
                <a:lnTo>
                  <a:pt x="765809" y="0"/>
                </a:lnTo>
              </a:path>
            </a:pathLst>
          </a:custGeom>
          <a:ln w="36575">
            <a:solidFill>
              <a:srgbClr val="88263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5" name="object 765"/>
          <p:cNvSpPr/>
          <p:nvPr/>
        </p:nvSpPr>
        <p:spPr>
          <a:xfrm>
            <a:off x="5960746" y="7960359"/>
            <a:ext cx="693419" cy="81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6" name="object 766"/>
          <p:cNvSpPr/>
          <p:nvPr/>
        </p:nvSpPr>
        <p:spPr>
          <a:xfrm>
            <a:off x="5960746" y="8041852"/>
            <a:ext cx="693419" cy="760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7" name="object 767"/>
          <p:cNvSpPr/>
          <p:nvPr/>
        </p:nvSpPr>
        <p:spPr>
          <a:xfrm>
            <a:off x="5960745" y="8801947"/>
            <a:ext cx="693914" cy="27781"/>
          </a:xfrm>
          <a:custGeom>
            <a:avLst/>
            <a:gdLst/>
            <a:ahLst/>
            <a:cxnLst/>
            <a:rect l="l" t="t" r="r" b="b"/>
            <a:pathLst>
              <a:path w="713740" h="28575">
                <a:moveTo>
                  <a:pt x="0" y="28193"/>
                </a:moveTo>
                <a:lnTo>
                  <a:pt x="713231" y="28193"/>
                </a:lnTo>
                <a:lnTo>
                  <a:pt x="713231" y="0"/>
                </a:lnTo>
                <a:lnTo>
                  <a:pt x="0" y="0"/>
                </a:lnTo>
                <a:lnTo>
                  <a:pt x="0" y="2819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8" name="object 768"/>
          <p:cNvSpPr/>
          <p:nvPr/>
        </p:nvSpPr>
        <p:spPr>
          <a:xfrm>
            <a:off x="6005194" y="7976658"/>
            <a:ext cx="621065" cy="842081"/>
          </a:xfrm>
          <a:custGeom>
            <a:avLst/>
            <a:gdLst/>
            <a:ahLst/>
            <a:cxnLst/>
            <a:rect l="l" t="t" r="r" b="b"/>
            <a:pathLst>
              <a:path w="638809" h="866140">
                <a:moveTo>
                  <a:pt x="0" y="865632"/>
                </a:moveTo>
                <a:lnTo>
                  <a:pt x="638555" y="865632"/>
                </a:lnTo>
                <a:lnTo>
                  <a:pt x="638555" y="0"/>
                </a:lnTo>
                <a:lnTo>
                  <a:pt x="0" y="0"/>
                </a:lnTo>
                <a:lnTo>
                  <a:pt x="0" y="86563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9" name="object 769"/>
          <p:cNvSpPr/>
          <p:nvPr/>
        </p:nvSpPr>
        <p:spPr>
          <a:xfrm>
            <a:off x="3247813" y="8842691"/>
            <a:ext cx="3076928" cy="267935"/>
          </a:xfrm>
          <a:custGeom>
            <a:avLst/>
            <a:gdLst/>
            <a:ahLst/>
            <a:cxnLst/>
            <a:rect l="l" t="t" r="r" b="b"/>
            <a:pathLst>
              <a:path w="3164840" h="275590">
                <a:moveTo>
                  <a:pt x="3164594" y="0"/>
                </a:moveTo>
                <a:lnTo>
                  <a:pt x="3164594" y="275079"/>
                </a:lnTo>
                <a:lnTo>
                  <a:pt x="0" y="275079"/>
                </a:lnTo>
                <a:lnTo>
                  <a:pt x="0" y="54858"/>
                </a:lnTo>
              </a:path>
            </a:pathLst>
          </a:custGeom>
          <a:ln w="24143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0" name="object 770"/>
          <p:cNvSpPr/>
          <p:nvPr/>
        </p:nvSpPr>
        <p:spPr>
          <a:xfrm>
            <a:off x="3190769" y="8843433"/>
            <a:ext cx="116064" cy="81492"/>
          </a:xfrm>
          <a:custGeom>
            <a:avLst/>
            <a:gdLst/>
            <a:ahLst/>
            <a:cxnLst/>
            <a:rect l="l" t="t" r="r" b="b"/>
            <a:pathLst>
              <a:path w="119379" h="83820">
                <a:moveTo>
                  <a:pt x="58674" y="0"/>
                </a:moveTo>
                <a:lnTo>
                  <a:pt x="0" y="83819"/>
                </a:lnTo>
                <a:lnTo>
                  <a:pt x="58674" y="57149"/>
                </a:lnTo>
                <a:lnTo>
                  <a:pt x="99718" y="57149"/>
                </a:lnTo>
                <a:lnTo>
                  <a:pt x="58674" y="0"/>
                </a:lnTo>
                <a:close/>
              </a:path>
              <a:path w="119379" h="83820">
                <a:moveTo>
                  <a:pt x="99718" y="57149"/>
                </a:moveTo>
                <a:lnTo>
                  <a:pt x="58674" y="57149"/>
                </a:lnTo>
                <a:lnTo>
                  <a:pt x="118871" y="83819"/>
                </a:lnTo>
                <a:lnTo>
                  <a:pt x="99718" y="5714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1" name="object 771"/>
          <p:cNvSpPr/>
          <p:nvPr/>
        </p:nvSpPr>
        <p:spPr>
          <a:xfrm>
            <a:off x="3690090" y="8253730"/>
            <a:ext cx="221633" cy="101865"/>
          </a:xfrm>
          <a:custGeom>
            <a:avLst/>
            <a:gdLst/>
            <a:ahLst/>
            <a:cxnLst/>
            <a:rect l="l" t="t" r="r" b="b"/>
            <a:pathLst>
              <a:path w="227964" h="104775">
                <a:moveTo>
                  <a:pt x="227837" y="0"/>
                </a:moveTo>
                <a:lnTo>
                  <a:pt x="66293" y="68579"/>
                </a:lnTo>
                <a:lnTo>
                  <a:pt x="0" y="104393"/>
                </a:lnTo>
                <a:lnTo>
                  <a:pt x="147065" y="41909"/>
                </a:lnTo>
                <a:lnTo>
                  <a:pt x="227837" y="0"/>
                </a:lnTo>
                <a:close/>
              </a:path>
            </a:pathLst>
          </a:custGeom>
          <a:solidFill>
            <a:srgbClr val="25257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2" name="object 772"/>
          <p:cNvSpPr/>
          <p:nvPr/>
        </p:nvSpPr>
        <p:spPr>
          <a:xfrm>
            <a:off x="3690090" y="8187054"/>
            <a:ext cx="64823" cy="77788"/>
          </a:xfrm>
          <a:custGeom>
            <a:avLst/>
            <a:gdLst/>
            <a:ahLst/>
            <a:cxnLst/>
            <a:rect l="l" t="t" r="r" b="b"/>
            <a:pathLst>
              <a:path w="66675" h="80009">
                <a:moveTo>
                  <a:pt x="66293" y="0"/>
                </a:moveTo>
                <a:lnTo>
                  <a:pt x="0" y="48768"/>
                </a:lnTo>
                <a:lnTo>
                  <a:pt x="0" y="80010"/>
                </a:lnTo>
                <a:lnTo>
                  <a:pt x="66293" y="34290"/>
                </a:lnTo>
                <a:lnTo>
                  <a:pt x="66293" y="0"/>
                </a:lnTo>
                <a:close/>
              </a:path>
            </a:pathLst>
          </a:custGeom>
          <a:solidFill>
            <a:srgbClr val="2C2C8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3" name="object 773"/>
          <p:cNvSpPr/>
          <p:nvPr/>
        </p:nvSpPr>
        <p:spPr>
          <a:xfrm>
            <a:off x="3547850" y="8220392"/>
            <a:ext cx="50623" cy="104951"/>
          </a:xfrm>
          <a:custGeom>
            <a:avLst/>
            <a:gdLst/>
            <a:ahLst/>
            <a:cxnLst/>
            <a:rect l="l" t="t" r="r" b="b"/>
            <a:pathLst>
              <a:path w="52070" h="107950">
                <a:moveTo>
                  <a:pt x="51816" y="0"/>
                </a:moveTo>
                <a:lnTo>
                  <a:pt x="0" y="45719"/>
                </a:lnTo>
                <a:lnTo>
                  <a:pt x="0" y="107441"/>
                </a:lnTo>
                <a:lnTo>
                  <a:pt x="51816" y="68579"/>
                </a:lnTo>
                <a:lnTo>
                  <a:pt x="51816" y="0"/>
                </a:lnTo>
                <a:close/>
              </a:path>
            </a:pathLst>
          </a:custGeom>
          <a:solidFill>
            <a:srgbClr val="2C2C8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4" name="object 774"/>
          <p:cNvSpPr/>
          <p:nvPr/>
        </p:nvSpPr>
        <p:spPr>
          <a:xfrm>
            <a:off x="3547850" y="8287068"/>
            <a:ext cx="206816" cy="38276"/>
          </a:xfrm>
          <a:custGeom>
            <a:avLst/>
            <a:gdLst/>
            <a:ahLst/>
            <a:cxnLst/>
            <a:rect l="l" t="t" r="r" b="b"/>
            <a:pathLst>
              <a:path w="212725" h="39370">
                <a:moveTo>
                  <a:pt x="212598" y="0"/>
                </a:moveTo>
                <a:lnTo>
                  <a:pt x="51816" y="0"/>
                </a:lnTo>
                <a:lnTo>
                  <a:pt x="0" y="38862"/>
                </a:lnTo>
                <a:lnTo>
                  <a:pt x="146304" y="38862"/>
                </a:lnTo>
                <a:lnTo>
                  <a:pt x="212598" y="0"/>
                </a:lnTo>
                <a:close/>
              </a:path>
            </a:pathLst>
          </a:custGeom>
          <a:solidFill>
            <a:srgbClr val="1E1E5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5" name="object 775"/>
          <p:cNvSpPr/>
          <p:nvPr/>
        </p:nvSpPr>
        <p:spPr>
          <a:xfrm>
            <a:off x="3690090" y="8287068"/>
            <a:ext cx="64823" cy="68527"/>
          </a:xfrm>
          <a:custGeom>
            <a:avLst/>
            <a:gdLst/>
            <a:ahLst/>
            <a:cxnLst/>
            <a:rect l="l" t="t" r="r" b="b"/>
            <a:pathLst>
              <a:path w="66675" h="70484">
                <a:moveTo>
                  <a:pt x="66293" y="0"/>
                </a:moveTo>
                <a:lnTo>
                  <a:pt x="0" y="38862"/>
                </a:lnTo>
                <a:lnTo>
                  <a:pt x="0" y="70104"/>
                </a:lnTo>
                <a:lnTo>
                  <a:pt x="66293" y="34290"/>
                </a:lnTo>
                <a:lnTo>
                  <a:pt x="66293" y="0"/>
                </a:lnTo>
                <a:close/>
              </a:path>
            </a:pathLst>
          </a:custGeom>
          <a:solidFill>
            <a:srgbClr val="2C2C8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6" name="object 776"/>
          <p:cNvSpPr/>
          <p:nvPr/>
        </p:nvSpPr>
        <p:spPr>
          <a:xfrm>
            <a:off x="3598228" y="8187054"/>
            <a:ext cx="313619" cy="133350"/>
          </a:xfrm>
          <a:custGeom>
            <a:avLst/>
            <a:gdLst/>
            <a:ahLst/>
            <a:cxnLst/>
            <a:rect l="l" t="t" r="r" b="b"/>
            <a:pathLst>
              <a:path w="322579" h="137159">
                <a:moveTo>
                  <a:pt x="160781" y="0"/>
                </a:moveTo>
                <a:lnTo>
                  <a:pt x="160781" y="34290"/>
                </a:lnTo>
                <a:lnTo>
                  <a:pt x="0" y="34290"/>
                </a:lnTo>
                <a:lnTo>
                  <a:pt x="0" y="102870"/>
                </a:lnTo>
                <a:lnTo>
                  <a:pt x="160781" y="102870"/>
                </a:lnTo>
                <a:lnTo>
                  <a:pt x="160781" y="137160"/>
                </a:lnTo>
                <a:lnTo>
                  <a:pt x="322325" y="68580"/>
                </a:lnTo>
                <a:lnTo>
                  <a:pt x="160781" y="0"/>
                </a:lnTo>
                <a:close/>
              </a:path>
            </a:pathLst>
          </a:custGeom>
          <a:solidFill>
            <a:srgbClr val="27277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7" name="object 777"/>
          <p:cNvSpPr/>
          <p:nvPr/>
        </p:nvSpPr>
        <p:spPr>
          <a:xfrm>
            <a:off x="4756150" y="8247804"/>
            <a:ext cx="228424" cy="98160"/>
          </a:xfrm>
          <a:custGeom>
            <a:avLst/>
            <a:gdLst/>
            <a:ahLst/>
            <a:cxnLst/>
            <a:rect l="l" t="t" r="r" b="b"/>
            <a:pathLst>
              <a:path w="234950" h="100965">
                <a:moveTo>
                  <a:pt x="234696" y="0"/>
                </a:moveTo>
                <a:lnTo>
                  <a:pt x="67056" y="64007"/>
                </a:lnTo>
                <a:lnTo>
                  <a:pt x="0" y="100583"/>
                </a:lnTo>
                <a:lnTo>
                  <a:pt x="152400" y="41909"/>
                </a:lnTo>
                <a:lnTo>
                  <a:pt x="234696" y="0"/>
                </a:lnTo>
                <a:close/>
              </a:path>
            </a:pathLst>
          </a:custGeom>
          <a:solidFill>
            <a:srgbClr val="25256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8" name="object 778"/>
          <p:cNvSpPr/>
          <p:nvPr/>
        </p:nvSpPr>
        <p:spPr>
          <a:xfrm>
            <a:off x="4756150" y="8185573"/>
            <a:ext cx="65440" cy="75935"/>
          </a:xfrm>
          <a:custGeom>
            <a:avLst/>
            <a:gdLst/>
            <a:ahLst/>
            <a:cxnLst/>
            <a:rect l="l" t="t" r="r" b="b"/>
            <a:pathLst>
              <a:path w="67310" h="78104">
                <a:moveTo>
                  <a:pt x="67056" y="0"/>
                </a:moveTo>
                <a:lnTo>
                  <a:pt x="0" y="48006"/>
                </a:lnTo>
                <a:lnTo>
                  <a:pt x="0" y="77724"/>
                </a:lnTo>
                <a:lnTo>
                  <a:pt x="67056" y="32004"/>
                </a:lnTo>
                <a:lnTo>
                  <a:pt x="67056" y="0"/>
                </a:lnTo>
                <a:close/>
              </a:path>
            </a:pathLst>
          </a:custGeom>
          <a:solidFill>
            <a:srgbClr val="2C2C8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9" name="object 779"/>
          <p:cNvSpPr/>
          <p:nvPr/>
        </p:nvSpPr>
        <p:spPr>
          <a:xfrm>
            <a:off x="4608724" y="8216688"/>
            <a:ext cx="50623" cy="100013"/>
          </a:xfrm>
          <a:custGeom>
            <a:avLst/>
            <a:gdLst/>
            <a:ahLst/>
            <a:cxnLst/>
            <a:rect l="l" t="t" r="r" b="b"/>
            <a:pathLst>
              <a:path w="52070" h="102870">
                <a:moveTo>
                  <a:pt x="51815" y="0"/>
                </a:moveTo>
                <a:lnTo>
                  <a:pt x="0" y="45719"/>
                </a:lnTo>
                <a:lnTo>
                  <a:pt x="0" y="102869"/>
                </a:lnTo>
                <a:lnTo>
                  <a:pt x="51815" y="64007"/>
                </a:lnTo>
                <a:lnTo>
                  <a:pt x="51815" y="0"/>
                </a:lnTo>
                <a:close/>
              </a:path>
            </a:pathLst>
          </a:custGeom>
          <a:solidFill>
            <a:srgbClr val="2C2C8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0" name="object 780"/>
          <p:cNvSpPr/>
          <p:nvPr/>
        </p:nvSpPr>
        <p:spPr>
          <a:xfrm>
            <a:off x="4608724" y="8278918"/>
            <a:ext cx="212990" cy="38276"/>
          </a:xfrm>
          <a:custGeom>
            <a:avLst/>
            <a:gdLst/>
            <a:ahLst/>
            <a:cxnLst/>
            <a:rect l="l" t="t" r="r" b="b"/>
            <a:pathLst>
              <a:path w="219075" h="39370">
                <a:moveTo>
                  <a:pt x="218694" y="0"/>
                </a:moveTo>
                <a:lnTo>
                  <a:pt x="51815" y="0"/>
                </a:lnTo>
                <a:lnTo>
                  <a:pt x="0" y="38861"/>
                </a:lnTo>
                <a:lnTo>
                  <a:pt x="151637" y="38861"/>
                </a:lnTo>
                <a:lnTo>
                  <a:pt x="218694" y="0"/>
                </a:lnTo>
                <a:close/>
              </a:path>
            </a:pathLst>
          </a:custGeom>
          <a:solidFill>
            <a:srgbClr val="1E1E5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1" name="object 781"/>
          <p:cNvSpPr/>
          <p:nvPr/>
        </p:nvSpPr>
        <p:spPr>
          <a:xfrm>
            <a:off x="4756150" y="8278917"/>
            <a:ext cx="65440" cy="66675"/>
          </a:xfrm>
          <a:custGeom>
            <a:avLst/>
            <a:gdLst/>
            <a:ahLst/>
            <a:cxnLst/>
            <a:rect l="l" t="t" r="r" b="b"/>
            <a:pathLst>
              <a:path w="67310" h="68579">
                <a:moveTo>
                  <a:pt x="67056" y="0"/>
                </a:moveTo>
                <a:lnTo>
                  <a:pt x="0" y="38861"/>
                </a:lnTo>
                <a:lnTo>
                  <a:pt x="0" y="68579"/>
                </a:lnTo>
                <a:lnTo>
                  <a:pt x="67056" y="32003"/>
                </a:lnTo>
                <a:lnTo>
                  <a:pt x="67056" y="0"/>
                </a:lnTo>
                <a:close/>
              </a:path>
            </a:pathLst>
          </a:custGeom>
          <a:solidFill>
            <a:srgbClr val="2C2C8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2" name="object 782"/>
          <p:cNvSpPr/>
          <p:nvPr/>
        </p:nvSpPr>
        <p:spPr>
          <a:xfrm>
            <a:off x="4659101" y="8185572"/>
            <a:ext cx="325349" cy="124707"/>
          </a:xfrm>
          <a:custGeom>
            <a:avLst/>
            <a:gdLst/>
            <a:ahLst/>
            <a:cxnLst/>
            <a:rect l="l" t="t" r="r" b="b"/>
            <a:pathLst>
              <a:path w="334645" h="128270">
                <a:moveTo>
                  <a:pt x="166878" y="0"/>
                </a:moveTo>
                <a:lnTo>
                  <a:pt x="166878" y="32004"/>
                </a:lnTo>
                <a:lnTo>
                  <a:pt x="0" y="32004"/>
                </a:lnTo>
                <a:lnTo>
                  <a:pt x="0" y="96012"/>
                </a:lnTo>
                <a:lnTo>
                  <a:pt x="166878" y="96012"/>
                </a:lnTo>
                <a:lnTo>
                  <a:pt x="166878" y="128016"/>
                </a:lnTo>
                <a:lnTo>
                  <a:pt x="334518" y="64008"/>
                </a:lnTo>
                <a:lnTo>
                  <a:pt x="166878" y="0"/>
                </a:lnTo>
                <a:close/>
              </a:path>
            </a:pathLst>
          </a:custGeom>
          <a:solidFill>
            <a:srgbClr val="27277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3" name="object 783"/>
          <p:cNvSpPr/>
          <p:nvPr/>
        </p:nvSpPr>
        <p:spPr>
          <a:xfrm>
            <a:off x="5785167" y="8247804"/>
            <a:ext cx="228424" cy="99395"/>
          </a:xfrm>
          <a:custGeom>
            <a:avLst/>
            <a:gdLst/>
            <a:ahLst/>
            <a:cxnLst/>
            <a:rect l="l" t="t" r="r" b="b"/>
            <a:pathLst>
              <a:path w="234950" h="102234">
                <a:moveTo>
                  <a:pt x="234695" y="0"/>
                </a:moveTo>
                <a:lnTo>
                  <a:pt x="67055" y="66293"/>
                </a:lnTo>
                <a:lnTo>
                  <a:pt x="0" y="102107"/>
                </a:lnTo>
                <a:lnTo>
                  <a:pt x="152400" y="41909"/>
                </a:lnTo>
                <a:lnTo>
                  <a:pt x="234695" y="0"/>
                </a:lnTo>
                <a:close/>
              </a:path>
            </a:pathLst>
          </a:custGeom>
          <a:solidFill>
            <a:srgbClr val="25257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4" name="object 784"/>
          <p:cNvSpPr/>
          <p:nvPr/>
        </p:nvSpPr>
        <p:spPr>
          <a:xfrm>
            <a:off x="5785168" y="8183350"/>
            <a:ext cx="65440" cy="76553"/>
          </a:xfrm>
          <a:custGeom>
            <a:avLst/>
            <a:gdLst/>
            <a:ahLst/>
            <a:cxnLst/>
            <a:rect l="l" t="t" r="r" b="b"/>
            <a:pathLst>
              <a:path w="67310" h="78740">
                <a:moveTo>
                  <a:pt x="67055" y="0"/>
                </a:moveTo>
                <a:lnTo>
                  <a:pt x="0" y="48006"/>
                </a:lnTo>
                <a:lnTo>
                  <a:pt x="0" y="78485"/>
                </a:lnTo>
                <a:lnTo>
                  <a:pt x="67055" y="33527"/>
                </a:lnTo>
                <a:lnTo>
                  <a:pt x="67055" y="0"/>
                </a:lnTo>
                <a:close/>
              </a:path>
            </a:pathLst>
          </a:custGeom>
          <a:solidFill>
            <a:srgbClr val="2C2C8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5" name="object 785"/>
          <p:cNvSpPr/>
          <p:nvPr/>
        </p:nvSpPr>
        <p:spPr>
          <a:xfrm>
            <a:off x="5637001" y="8215947"/>
            <a:ext cx="50623" cy="102482"/>
          </a:xfrm>
          <a:custGeom>
            <a:avLst/>
            <a:gdLst/>
            <a:ahLst/>
            <a:cxnLst/>
            <a:rect l="l" t="t" r="r" b="b"/>
            <a:pathLst>
              <a:path w="52070" h="105409">
                <a:moveTo>
                  <a:pt x="51815" y="0"/>
                </a:moveTo>
                <a:lnTo>
                  <a:pt x="0" y="44957"/>
                </a:lnTo>
                <a:lnTo>
                  <a:pt x="0" y="105156"/>
                </a:lnTo>
                <a:lnTo>
                  <a:pt x="51815" y="65531"/>
                </a:lnTo>
                <a:lnTo>
                  <a:pt x="51815" y="0"/>
                </a:lnTo>
                <a:close/>
              </a:path>
            </a:pathLst>
          </a:custGeom>
          <a:solidFill>
            <a:srgbClr val="2C2C8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6" name="object 786"/>
          <p:cNvSpPr/>
          <p:nvPr/>
        </p:nvSpPr>
        <p:spPr>
          <a:xfrm>
            <a:off x="5637001" y="8279659"/>
            <a:ext cx="213607" cy="38894"/>
          </a:xfrm>
          <a:custGeom>
            <a:avLst/>
            <a:gdLst/>
            <a:ahLst/>
            <a:cxnLst/>
            <a:rect l="l" t="t" r="r" b="b"/>
            <a:pathLst>
              <a:path w="219710" h="40004">
                <a:moveTo>
                  <a:pt x="219455" y="0"/>
                </a:moveTo>
                <a:lnTo>
                  <a:pt x="51815" y="0"/>
                </a:lnTo>
                <a:lnTo>
                  <a:pt x="0" y="39624"/>
                </a:lnTo>
                <a:lnTo>
                  <a:pt x="152400" y="39624"/>
                </a:lnTo>
                <a:lnTo>
                  <a:pt x="219455" y="0"/>
                </a:lnTo>
                <a:close/>
              </a:path>
            </a:pathLst>
          </a:custGeom>
          <a:solidFill>
            <a:srgbClr val="1E1E5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7" name="object 787"/>
          <p:cNvSpPr/>
          <p:nvPr/>
        </p:nvSpPr>
        <p:spPr>
          <a:xfrm>
            <a:off x="5785168" y="8279658"/>
            <a:ext cx="65440" cy="67910"/>
          </a:xfrm>
          <a:custGeom>
            <a:avLst/>
            <a:gdLst/>
            <a:ahLst/>
            <a:cxnLst/>
            <a:rect l="l" t="t" r="r" b="b"/>
            <a:pathLst>
              <a:path w="67310" h="69850">
                <a:moveTo>
                  <a:pt x="67055" y="0"/>
                </a:moveTo>
                <a:lnTo>
                  <a:pt x="0" y="39624"/>
                </a:lnTo>
                <a:lnTo>
                  <a:pt x="0" y="69342"/>
                </a:lnTo>
                <a:lnTo>
                  <a:pt x="67055" y="33528"/>
                </a:lnTo>
                <a:lnTo>
                  <a:pt x="67055" y="0"/>
                </a:lnTo>
                <a:close/>
              </a:path>
            </a:pathLst>
          </a:custGeom>
          <a:solidFill>
            <a:srgbClr val="2C2C8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8" name="object 788"/>
          <p:cNvSpPr/>
          <p:nvPr/>
        </p:nvSpPr>
        <p:spPr>
          <a:xfrm>
            <a:off x="5687376" y="8183351"/>
            <a:ext cx="325967" cy="129028"/>
          </a:xfrm>
          <a:custGeom>
            <a:avLst/>
            <a:gdLst/>
            <a:ahLst/>
            <a:cxnLst/>
            <a:rect l="l" t="t" r="r" b="b"/>
            <a:pathLst>
              <a:path w="335279" h="132715">
                <a:moveTo>
                  <a:pt x="167639" y="0"/>
                </a:moveTo>
                <a:lnTo>
                  <a:pt x="167639" y="33527"/>
                </a:lnTo>
                <a:lnTo>
                  <a:pt x="0" y="33527"/>
                </a:lnTo>
                <a:lnTo>
                  <a:pt x="0" y="99059"/>
                </a:lnTo>
                <a:lnTo>
                  <a:pt x="167639" y="99059"/>
                </a:lnTo>
                <a:lnTo>
                  <a:pt x="167639" y="132587"/>
                </a:lnTo>
                <a:lnTo>
                  <a:pt x="335279" y="66293"/>
                </a:lnTo>
                <a:lnTo>
                  <a:pt x="167639" y="0"/>
                </a:lnTo>
                <a:close/>
              </a:path>
            </a:pathLst>
          </a:custGeom>
          <a:solidFill>
            <a:srgbClr val="27277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9" name="object 789"/>
          <p:cNvSpPr/>
          <p:nvPr/>
        </p:nvSpPr>
        <p:spPr>
          <a:xfrm>
            <a:off x="4267570" y="8931592"/>
            <a:ext cx="0" cy="179035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641"/>
                </a:lnTo>
              </a:path>
            </a:pathLst>
          </a:custGeom>
          <a:ln w="34289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0" name="object 790"/>
          <p:cNvSpPr/>
          <p:nvPr/>
        </p:nvSpPr>
        <p:spPr>
          <a:xfrm>
            <a:off x="4210156" y="8878994"/>
            <a:ext cx="116064" cy="80874"/>
          </a:xfrm>
          <a:custGeom>
            <a:avLst/>
            <a:gdLst/>
            <a:ahLst/>
            <a:cxnLst/>
            <a:rect l="l" t="t" r="r" b="b"/>
            <a:pathLst>
              <a:path w="119379" h="83184">
                <a:moveTo>
                  <a:pt x="58674" y="0"/>
                </a:moveTo>
                <a:lnTo>
                  <a:pt x="0" y="83057"/>
                </a:lnTo>
                <a:lnTo>
                  <a:pt x="58674" y="57149"/>
                </a:lnTo>
                <a:lnTo>
                  <a:pt x="100094" y="57149"/>
                </a:lnTo>
                <a:lnTo>
                  <a:pt x="58674" y="0"/>
                </a:lnTo>
                <a:close/>
              </a:path>
              <a:path w="119379" h="83184">
                <a:moveTo>
                  <a:pt x="100094" y="57149"/>
                </a:moveTo>
                <a:lnTo>
                  <a:pt x="58674" y="57149"/>
                </a:lnTo>
                <a:lnTo>
                  <a:pt x="118871" y="83057"/>
                </a:lnTo>
                <a:lnTo>
                  <a:pt x="100094" y="5714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1" name="object 791"/>
          <p:cNvSpPr txBox="1"/>
          <p:nvPr/>
        </p:nvSpPr>
        <p:spPr>
          <a:xfrm>
            <a:off x="3285101" y="7132948"/>
            <a:ext cx="3134960" cy="630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7990" marR="4939" indent="-855643">
              <a:lnSpc>
                <a:spcPct val="102000"/>
              </a:lnSpc>
              <a:tabLst>
                <a:tab pos="1847102" algn="l"/>
              </a:tabLst>
            </a:pPr>
            <a:r>
              <a:rPr sz="1993" b="1" spc="29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993" b="1" spc="160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9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993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993" b="1" spc="-21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9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1993" b="1" spc="-8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9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993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0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993" b="1" spc="-272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31" dirty="0">
                <a:solidFill>
                  <a:srgbClr val="FDFD5D"/>
                </a:solidFill>
                <a:latin typeface="Arial"/>
                <a:cs typeface="Arial"/>
              </a:rPr>
              <a:t>in</a:t>
            </a:r>
            <a:r>
              <a:rPr sz="1993" b="1" spc="-3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9" dirty="0">
                <a:solidFill>
                  <a:srgbClr val="FDFD5D"/>
                </a:solidFill>
                <a:latin typeface="Arial"/>
                <a:cs typeface="Arial"/>
              </a:rPr>
              <a:t>g	</a:t>
            </a:r>
            <a:r>
              <a:rPr sz="1993" b="1" spc="24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993" b="1" spc="4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9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993" b="1" spc="-4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9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993" b="1" spc="-4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0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993" b="1" spc="-26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993" b="1" spc="-22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9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993" b="1" spc="-4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10" dirty="0">
                <a:solidFill>
                  <a:srgbClr val="FDFD5D"/>
                </a:solidFill>
                <a:latin typeface="Arial"/>
                <a:cs typeface="Arial"/>
              </a:rPr>
              <a:t>l  </a:t>
            </a:r>
            <a:r>
              <a:rPr sz="1993" b="1" spc="24" dirty="0">
                <a:solidFill>
                  <a:srgbClr val="FDFD5D"/>
                </a:solidFill>
                <a:latin typeface="Arial"/>
                <a:cs typeface="Arial"/>
              </a:rPr>
              <a:t>P </a:t>
            </a:r>
            <a:r>
              <a:rPr sz="1993" b="1" spc="15" dirty="0">
                <a:solidFill>
                  <a:srgbClr val="FDFD5D"/>
                </a:solidFill>
                <a:latin typeface="Arial"/>
                <a:cs typeface="Arial"/>
              </a:rPr>
              <a:t>r </a:t>
            </a:r>
            <a:r>
              <a:rPr sz="1993" b="1" spc="19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993" b="1" spc="-355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993" b="1" spc="374" dirty="0">
                <a:solidFill>
                  <a:srgbClr val="FDFD5D"/>
                </a:solidFill>
                <a:latin typeface="Arial"/>
                <a:cs typeface="Arial"/>
              </a:rPr>
              <a:t>cess</a:t>
            </a:r>
            <a:r>
              <a:rPr sz="1993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endParaRPr sz="1993">
              <a:latin typeface="Arial"/>
              <a:cs typeface="Arial"/>
            </a:endParaRPr>
          </a:p>
        </p:txBody>
      </p:sp>
      <p:sp>
        <p:nvSpPr>
          <p:cNvPr id="792" name="object 792"/>
          <p:cNvSpPr txBox="1"/>
          <p:nvPr/>
        </p:nvSpPr>
        <p:spPr>
          <a:xfrm>
            <a:off x="3033712" y="8229537"/>
            <a:ext cx="407458" cy="26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95071">
              <a:lnSpc>
                <a:spcPct val="104700"/>
              </a:lnSpc>
            </a:pPr>
            <a:r>
              <a:rPr sz="826" b="1" spc="34" dirty="0">
                <a:latin typeface="Arial"/>
                <a:cs typeface="Arial"/>
              </a:rPr>
              <a:t>S </a:t>
            </a:r>
            <a:r>
              <a:rPr sz="826" b="1" spc="19" dirty="0">
                <a:latin typeface="Arial"/>
                <a:cs typeface="Arial"/>
              </a:rPr>
              <a:t>e </a:t>
            </a:r>
            <a:r>
              <a:rPr sz="826" b="1" spc="10" dirty="0">
                <a:latin typeface="Arial"/>
                <a:cs typeface="Arial"/>
              </a:rPr>
              <a:t>t  </a:t>
            </a:r>
            <a:r>
              <a:rPr sz="826" b="1" spc="73" dirty="0">
                <a:latin typeface="Arial"/>
                <a:cs typeface="Arial"/>
              </a:rPr>
              <a:t>G</a:t>
            </a:r>
            <a:r>
              <a:rPr sz="826" b="1" spc="-29" dirty="0">
                <a:latin typeface="Arial"/>
                <a:cs typeface="Arial"/>
              </a:rPr>
              <a:t> </a:t>
            </a:r>
            <a:r>
              <a:rPr sz="826" b="1" spc="19" dirty="0">
                <a:latin typeface="Arial"/>
                <a:cs typeface="Arial"/>
              </a:rPr>
              <a:t>o</a:t>
            </a:r>
            <a:r>
              <a:rPr sz="826" b="1" spc="-39" dirty="0">
                <a:latin typeface="Arial"/>
                <a:cs typeface="Arial"/>
              </a:rPr>
              <a:t> </a:t>
            </a:r>
            <a:r>
              <a:rPr sz="826" b="1" spc="19" dirty="0">
                <a:latin typeface="Arial"/>
                <a:cs typeface="Arial"/>
              </a:rPr>
              <a:t>a</a:t>
            </a:r>
            <a:r>
              <a:rPr sz="826" b="1" spc="-58" dirty="0">
                <a:latin typeface="Arial"/>
                <a:cs typeface="Arial"/>
              </a:rPr>
              <a:t> </a:t>
            </a:r>
            <a:r>
              <a:rPr sz="826" b="1" spc="10" dirty="0">
                <a:latin typeface="Arial"/>
                <a:cs typeface="Arial"/>
              </a:rPr>
              <a:t>l</a:t>
            </a:r>
            <a:r>
              <a:rPr sz="826" b="1" spc="-136" dirty="0">
                <a:latin typeface="Arial"/>
                <a:cs typeface="Arial"/>
              </a:rPr>
              <a:t> </a:t>
            </a:r>
            <a:r>
              <a:rPr sz="826" b="1" spc="19" dirty="0">
                <a:latin typeface="Arial"/>
                <a:cs typeface="Arial"/>
              </a:rPr>
              <a:t>s</a:t>
            </a:r>
            <a:endParaRPr sz="826">
              <a:latin typeface="Arial"/>
              <a:cs typeface="Arial"/>
            </a:endParaRPr>
          </a:p>
        </p:txBody>
      </p:sp>
      <p:sp>
        <p:nvSpPr>
          <p:cNvPr id="793" name="object 793"/>
          <p:cNvSpPr txBox="1"/>
          <p:nvPr/>
        </p:nvSpPr>
        <p:spPr>
          <a:xfrm>
            <a:off x="3940493" y="8209279"/>
            <a:ext cx="742685" cy="22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9515" algn="ctr"/>
            <a:r>
              <a:rPr sz="729" spc="5" dirty="0">
                <a:latin typeface="Arial"/>
                <a:cs typeface="Arial"/>
              </a:rPr>
              <a:t>M</a:t>
            </a:r>
            <a:r>
              <a:rPr sz="729" spc="10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e</a:t>
            </a:r>
            <a:r>
              <a:rPr sz="729" spc="-63" dirty="0">
                <a:latin typeface="Arial"/>
                <a:cs typeface="Arial"/>
              </a:rPr>
              <a:t> </a:t>
            </a:r>
            <a:r>
              <a:rPr sz="729" spc="87" dirty="0">
                <a:latin typeface="Arial"/>
                <a:cs typeface="Arial"/>
              </a:rPr>
              <a:t>as</a:t>
            </a:r>
            <a:r>
              <a:rPr sz="729" spc="-68" dirty="0">
                <a:latin typeface="Arial"/>
                <a:cs typeface="Arial"/>
              </a:rPr>
              <a:t> </a:t>
            </a:r>
            <a:r>
              <a:rPr sz="729" spc="87" dirty="0">
                <a:latin typeface="Arial"/>
                <a:cs typeface="Arial"/>
              </a:rPr>
              <a:t>ur</a:t>
            </a:r>
            <a:r>
              <a:rPr sz="729" spc="-117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e</a:t>
            </a:r>
            <a:endParaRPr sz="729">
              <a:latin typeface="Arial"/>
              <a:cs typeface="Arial"/>
            </a:endParaRPr>
          </a:p>
          <a:p>
            <a:pPr algn="ctr">
              <a:lnSpc>
                <a:spcPts val="869"/>
              </a:lnSpc>
              <a:spcBef>
                <a:spcPts val="10"/>
              </a:spcBef>
            </a:pPr>
            <a:r>
              <a:rPr sz="729" spc="5" dirty="0">
                <a:latin typeface="Arial"/>
                <a:cs typeface="Arial"/>
              </a:rPr>
              <a:t>P</a:t>
            </a:r>
            <a:r>
              <a:rPr sz="729" spc="-15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e</a:t>
            </a:r>
            <a:r>
              <a:rPr sz="729" spc="-44" dirty="0">
                <a:latin typeface="Arial"/>
                <a:cs typeface="Arial"/>
              </a:rPr>
              <a:t> </a:t>
            </a:r>
            <a:r>
              <a:rPr sz="729" dirty="0">
                <a:latin typeface="Arial"/>
                <a:cs typeface="Arial"/>
              </a:rPr>
              <a:t>r</a:t>
            </a:r>
            <a:r>
              <a:rPr sz="729" spc="-111" dirty="0">
                <a:latin typeface="Arial"/>
                <a:cs typeface="Arial"/>
              </a:rPr>
              <a:t> </a:t>
            </a:r>
            <a:r>
              <a:rPr sz="729" dirty="0">
                <a:latin typeface="Arial"/>
                <a:cs typeface="Arial"/>
              </a:rPr>
              <a:t>f</a:t>
            </a:r>
            <a:r>
              <a:rPr sz="729" spc="-117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o</a:t>
            </a:r>
            <a:r>
              <a:rPr sz="729" spc="-44" dirty="0">
                <a:latin typeface="Arial"/>
                <a:cs typeface="Arial"/>
              </a:rPr>
              <a:t> </a:t>
            </a:r>
            <a:r>
              <a:rPr sz="729" dirty="0">
                <a:latin typeface="Arial"/>
                <a:cs typeface="Arial"/>
              </a:rPr>
              <a:t>r</a:t>
            </a:r>
            <a:r>
              <a:rPr sz="729" spc="-122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m</a:t>
            </a:r>
            <a:r>
              <a:rPr sz="729" spc="58" dirty="0">
                <a:latin typeface="Arial"/>
                <a:cs typeface="Arial"/>
              </a:rPr>
              <a:t> </a:t>
            </a:r>
            <a:r>
              <a:rPr sz="729" spc="111" dirty="0">
                <a:latin typeface="Arial"/>
                <a:cs typeface="Arial"/>
              </a:rPr>
              <a:t>anc</a:t>
            </a:r>
            <a:r>
              <a:rPr sz="729" spc="-58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e</a:t>
            </a:r>
            <a:endParaRPr sz="729">
              <a:latin typeface="Arial"/>
              <a:cs typeface="Arial"/>
            </a:endParaRPr>
          </a:p>
        </p:txBody>
      </p:sp>
      <p:sp>
        <p:nvSpPr>
          <p:cNvPr id="794" name="object 794"/>
          <p:cNvSpPr txBox="1"/>
          <p:nvPr/>
        </p:nvSpPr>
        <p:spPr>
          <a:xfrm>
            <a:off x="4985056" y="8209279"/>
            <a:ext cx="742685" cy="22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29" spc="5" dirty="0">
                <a:latin typeface="Arial"/>
                <a:cs typeface="Arial"/>
              </a:rPr>
              <a:t>E</a:t>
            </a:r>
            <a:r>
              <a:rPr sz="729" spc="-24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v</a:t>
            </a:r>
            <a:r>
              <a:rPr sz="729" spc="-68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a</a:t>
            </a:r>
            <a:r>
              <a:rPr sz="729" spc="-53" dirty="0">
                <a:latin typeface="Arial"/>
                <a:cs typeface="Arial"/>
              </a:rPr>
              <a:t> </a:t>
            </a:r>
            <a:r>
              <a:rPr sz="729" spc="39" dirty="0">
                <a:latin typeface="Arial"/>
                <a:cs typeface="Arial"/>
              </a:rPr>
              <a:t>lu</a:t>
            </a:r>
            <a:r>
              <a:rPr sz="729" spc="-58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a</a:t>
            </a:r>
            <a:r>
              <a:rPr sz="729" spc="-53" dirty="0">
                <a:latin typeface="Arial"/>
                <a:cs typeface="Arial"/>
              </a:rPr>
              <a:t> </a:t>
            </a:r>
            <a:r>
              <a:rPr sz="729" spc="44" dirty="0">
                <a:latin typeface="Arial"/>
                <a:cs typeface="Arial"/>
              </a:rPr>
              <a:t>te</a:t>
            </a:r>
            <a:endParaRPr sz="729">
              <a:latin typeface="Arial"/>
              <a:cs typeface="Arial"/>
            </a:endParaRPr>
          </a:p>
          <a:p>
            <a:pPr algn="ctr">
              <a:lnSpc>
                <a:spcPts val="869"/>
              </a:lnSpc>
              <a:spcBef>
                <a:spcPts val="10"/>
              </a:spcBef>
            </a:pPr>
            <a:r>
              <a:rPr sz="729" spc="5" dirty="0">
                <a:latin typeface="Arial"/>
                <a:cs typeface="Arial"/>
              </a:rPr>
              <a:t>P</a:t>
            </a:r>
            <a:r>
              <a:rPr sz="729" spc="-15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e</a:t>
            </a:r>
            <a:r>
              <a:rPr sz="729" spc="-44" dirty="0">
                <a:latin typeface="Arial"/>
                <a:cs typeface="Arial"/>
              </a:rPr>
              <a:t> </a:t>
            </a:r>
            <a:r>
              <a:rPr sz="729" dirty="0">
                <a:latin typeface="Arial"/>
                <a:cs typeface="Arial"/>
              </a:rPr>
              <a:t>r</a:t>
            </a:r>
            <a:r>
              <a:rPr sz="729" spc="-111" dirty="0">
                <a:latin typeface="Arial"/>
                <a:cs typeface="Arial"/>
              </a:rPr>
              <a:t> </a:t>
            </a:r>
            <a:r>
              <a:rPr sz="729" dirty="0">
                <a:latin typeface="Arial"/>
                <a:cs typeface="Arial"/>
              </a:rPr>
              <a:t>f</a:t>
            </a:r>
            <a:r>
              <a:rPr sz="729" spc="-117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o</a:t>
            </a:r>
            <a:r>
              <a:rPr sz="729" spc="-44" dirty="0">
                <a:latin typeface="Arial"/>
                <a:cs typeface="Arial"/>
              </a:rPr>
              <a:t> </a:t>
            </a:r>
            <a:r>
              <a:rPr sz="729" dirty="0">
                <a:latin typeface="Arial"/>
                <a:cs typeface="Arial"/>
              </a:rPr>
              <a:t>r</a:t>
            </a:r>
            <a:r>
              <a:rPr sz="729" spc="-122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m</a:t>
            </a:r>
            <a:r>
              <a:rPr sz="729" spc="58" dirty="0">
                <a:latin typeface="Arial"/>
                <a:cs typeface="Arial"/>
              </a:rPr>
              <a:t> </a:t>
            </a:r>
            <a:r>
              <a:rPr sz="729" spc="111" dirty="0">
                <a:latin typeface="Arial"/>
                <a:cs typeface="Arial"/>
              </a:rPr>
              <a:t>anc</a:t>
            </a:r>
            <a:r>
              <a:rPr sz="729" spc="-58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e</a:t>
            </a:r>
            <a:endParaRPr sz="729">
              <a:latin typeface="Arial"/>
              <a:cs typeface="Arial"/>
            </a:endParaRPr>
          </a:p>
        </p:txBody>
      </p:sp>
      <p:sp>
        <p:nvSpPr>
          <p:cNvPr id="795" name="object 795"/>
          <p:cNvSpPr txBox="1"/>
          <p:nvPr/>
        </p:nvSpPr>
        <p:spPr>
          <a:xfrm>
            <a:off x="6029630" y="8209279"/>
            <a:ext cx="585876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29" spc="102" dirty="0">
                <a:latin typeface="Arial"/>
                <a:cs typeface="Arial"/>
              </a:rPr>
              <a:t>Ta</a:t>
            </a:r>
            <a:r>
              <a:rPr sz="729" spc="-92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k</a:t>
            </a:r>
            <a:r>
              <a:rPr sz="729" spc="-97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e</a:t>
            </a:r>
            <a:endParaRPr sz="729">
              <a:latin typeface="Arial"/>
              <a:cs typeface="Arial"/>
            </a:endParaRPr>
          </a:p>
          <a:p>
            <a:pPr algn="ctr">
              <a:lnSpc>
                <a:spcPct val="101299"/>
              </a:lnSpc>
            </a:pPr>
            <a:r>
              <a:rPr sz="729" spc="24" dirty="0">
                <a:latin typeface="Arial"/>
                <a:cs typeface="Arial"/>
              </a:rPr>
              <a:t>C</a:t>
            </a:r>
            <a:r>
              <a:rPr sz="729" spc="-15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o</a:t>
            </a:r>
            <a:r>
              <a:rPr sz="729" spc="-53" dirty="0">
                <a:latin typeface="Arial"/>
                <a:cs typeface="Arial"/>
              </a:rPr>
              <a:t> </a:t>
            </a:r>
            <a:r>
              <a:rPr sz="729" dirty="0">
                <a:latin typeface="Arial"/>
                <a:cs typeface="Arial"/>
              </a:rPr>
              <a:t>r</a:t>
            </a:r>
            <a:r>
              <a:rPr sz="729" spc="-111" dirty="0">
                <a:latin typeface="Arial"/>
                <a:cs typeface="Arial"/>
              </a:rPr>
              <a:t> </a:t>
            </a:r>
            <a:r>
              <a:rPr sz="729" dirty="0">
                <a:latin typeface="Arial"/>
                <a:cs typeface="Arial"/>
              </a:rPr>
              <a:t>r</a:t>
            </a:r>
            <a:r>
              <a:rPr sz="729" spc="-97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e</a:t>
            </a:r>
            <a:r>
              <a:rPr sz="729" spc="-53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c</a:t>
            </a:r>
            <a:r>
              <a:rPr sz="729" spc="-63" dirty="0">
                <a:latin typeface="Arial"/>
                <a:cs typeface="Arial"/>
              </a:rPr>
              <a:t> </a:t>
            </a:r>
            <a:r>
              <a:rPr sz="729" dirty="0">
                <a:latin typeface="Arial"/>
                <a:cs typeface="Arial"/>
              </a:rPr>
              <a:t>t</a:t>
            </a:r>
            <a:r>
              <a:rPr sz="729" spc="-122" dirty="0">
                <a:latin typeface="Arial"/>
                <a:cs typeface="Arial"/>
              </a:rPr>
              <a:t> </a:t>
            </a:r>
            <a:r>
              <a:rPr sz="729" spc="39" dirty="0">
                <a:latin typeface="Arial"/>
                <a:cs typeface="Arial"/>
              </a:rPr>
              <a:t>iv</a:t>
            </a:r>
            <a:r>
              <a:rPr sz="729" spc="-78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e  A</a:t>
            </a:r>
            <a:r>
              <a:rPr sz="729" spc="-29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c</a:t>
            </a:r>
            <a:r>
              <a:rPr sz="729" spc="-73" dirty="0">
                <a:latin typeface="Arial"/>
                <a:cs typeface="Arial"/>
              </a:rPr>
              <a:t> </a:t>
            </a:r>
            <a:r>
              <a:rPr sz="729" dirty="0">
                <a:latin typeface="Arial"/>
                <a:cs typeface="Arial"/>
              </a:rPr>
              <a:t>t</a:t>
            </a:r>
            <a:r>
              <a:rPr sz="729" spc="-131" dirty="0">
                <a:latin typeface="Arial"/>
                <a:cs typeface="Arial"/>
              </a:rPr>
              <a:t> </a:t>
            </a:r>
            <a:r>
              <a:rPr sz="729" spc="34" dirty="0">
                <a:latin typeface="Arial"/>
                <a:cs typeface="Arial"/>
              </a:rPr>
              <a:t>io</a:t>
            </a:r>
            <a:r>
              <a:rPr sz="729" spc="-63" dirty="0">
                <a:latin typeface="Arial"/>
                <a:cs typeface="Arial"/>
              </a:rPr>
              <a:t> </a:t>
            </a:r>
            <a:r>
              <a:rPr sz="729" spc="5" dirty="0">
                <a:latin typeface="Arial"/>
                <a:cs typeface="Arial"/>
              </a:rPr>
              <a:t>n</a:t>
            </a:r>
            <a:endParaRPr sz="72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46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246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  <a:spcBef>
                <a:spcPts val="796"/>
              </a:spcBef>
            </a:pP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broad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control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important:</a:t>
            </a:r>
            <a:endParaRPr sz="1167">
              <a:latin typeface="Garamond"/>
              <a:cs typeface="Garamond"/>
            </a:endParaRPr>
          </a:p>
          <a:p>
            <a:pPr marL="12347" marR="20372" indent="370408" algn="just">
              <a:lnSpc>
                <a:spcPts val="1312"/>
              </a:lnSpc>
              <a:spcBef>
                <a:spcPts val="73"/>
              </a:spcBef>
              <a:buFont typeface="Garamond"/>
              <a:buAutoNum type="arabicParenR"/>
              <a:tabLst>
                <a:tab pos="574133" algn="l"/>
              </a:tabLst>
            </a:pPr>
            <a:r>
              <a:rPr sz="1167" b="1" dirty="0">
                <a:latin typeface="Garamond"/>
                <a:cs typeface="Garamond"/>
              </a:rPr>
              <a:t>Operating control </a:t>
            </a:r>
            <a:r>
              <a:rPr sz="1167" spc="-5" dirty="0">
                <a:latin typeface="Garamond"/>
                <a:cs typeface="Garamond"/>
              </a:rPr>
              <a:t>involves </a:t>
            </a:r>
            <a:r>
              <a:rPr sz="1167" dirty="0">
                <a:latin typeface="Garamond"/>
                <a:cs typeface="Garamond"/>
              </a:rPr>
              <a:t>checking </a:t>
            </a:r>
            <a:r>
              <a:rPr sz="1167" spc="-5" dirty="0">
                <a:latin typeface="Garamond"/>
                <a:cs typeface="Garamond"/>
              </a:rPr>
              <a:t>ongoing performance against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annual plan and  </a:t>
            </a:r>
            <a:r>
              <a:rPr sz="1167" dirty="0">
                <a:latin typeface="Garamond"/>
                <a:cs typeface="Garamond"/>
              </a:rPr>
              <a:t>taking corrective </a:t>
            </a:r>
            <a:r>
              <a:rPr sz="1167" spc="-5" dirty="0">
                <a:latin typeface="Garamond"/>
                <a:cs typeface="Garamond"/>
              </a:rPr>
              <a:t>action </a:t>
            </a:r>
            <a:r>
              <a:rPr sz="1167" dirty="0">
                <a:latin typeface="Garamond"/>
                <a:cs typeface="Garamond"/>
              </a:rPr>
              <a:t>when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necessary.</a:t>
            </a:r>
            <a:endParaRPr sz="1167">
              <a:latin typeface="Garamond"/>
              <a:cs typeface="Garamond"/>
            </a:endParaRPr>
          </a:p>
          <a:p>
            <a:pPr marL="12347" marR="17903" indent="370408" algn="just">
              <a:lnSpc>
                <a:spcPts val="1312"/>
              </a:lnSpc>
              <a:buFont typeface="Garamond"/>
              <a:buAutoNum type="arabicParenR"/>
              <a:tabLst>
                <a:tab pos="586480" algn="l"/>
              </a:tabLst>
            </a:pPr>
            <a:r>
              <a:rPr sz="1167" b="1" spc="-5" dirty="0">
                <a:latin typeface="Garamond"/>
                <a:cs typeface="Garamond"/>
              </a:rPr>
              <a:t>Strategic </a:t>
            </a:r>
            <a:r>
              <a:rPr sz="1167" b="1" dirty="0">
                <a:latin typeface="Garamond"/>
                <a:cs typeface="Garamond"/>
              </a:rPr>
              <a:t>control </a:t>
            </a:r>
            <a:r>
              <a:rPr sz="1167" dirty="0">
                <a:latin typeface="Garamond"/>
                <a:cs typeface="Garamond"/>
              </a:rPr>
              <a:t>involves looking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whether the company’s </a:t>
            </a:r>
            <a:r>
              <a:rPr sz="1167" spc="-5" dirty="0">
                <a:latin typeface="Garamond"/>
                <a:cs typeface="Garamond"/>
              </a:rPr>
              <a:t>basic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well  </a:t>
            </a:r>
            <a:r>
              <a:rPr sz="1167" spc="-5" dirty="0">
                <a:latin typeface="Garamond"/>
                <a:cs typeface="Garamond"/>
              </a:rPr>
              <a:t>matched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its opportunities.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tool for </a:t>
            </a:r>
            <a:r>
              <a:rPr sz="1167" spc="-5" dirty="0">
                <a:latin typeface="Garamond"/>
                <a:cs typeface="Garamond"/>
              </a:rPr>
              <a:t>accomplishing </a:t>
            </a:r>
            <a:r>
              <a:rPr sz="1167" dirty="0">
                <a:latin typeface="Garamond"/>
                <a:cs typeface="Garamond"/>
              </a:rPr>
              <a:t>this form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control is the  marketing </a:t>
            </a:r>
            <a:r>
              <a:rPr sz="1167" spc="-5" dirty="0">
                <a:latin typeface="Garamond"/>
                <a:cs typeface="Garamond"/>
              </a:rPr>
              <a:t>audit.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215" b="1" i="1" spc="-24" dirty="0">
                <a:latin typeface="Garamond"/>
                <a:cs typeface="Garamond"/>
              </a:rPr>
              <a:t>marketing </a:t>
            </a:r>
            <a:r>
              <a:rPr sz="1215" b="1" i="1" spc="-29" dirty="0">
                <a:latin typeface="Garamond"/>
                <a:cs typeface="Garamond"/>
              </a:rPr>
              <a:t>audit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comprehensive, systematic, </a:t>
            </a:r>
            <a:r>
              <a:rPr sz="1167" spc="-5" dirty="0">
                <a:latin typeface="Garamond"/>
                <a:cs typeface="Garamond"/>
              </a:rPr>
              <a:t>independent, and periodic  </a:t>
            </a:r>
            <a:r>
              <a:rPr sz="1167" dirty="0">
                <a:latin typeface="Garamond"/>
                <a:cs typeface="Garamond"/>
              </a:rPr>
              <a:t>examination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company’s </a:t>
            </a:r>
            <a:r>
              <a:rPr sz="1167" dirty="0">
                <a:latin typeface="Garamond"/>
                <a:cs typeface="Garamond"/>
              </a:rPr>
              <a:t>environment, </a:t>
            </a:r>
            <a:r>
              <a:rPr sz="1167" spc="-5" dirty="0">
                <a:latin typeface="Garamond"/>
                <a:cs typeface="Garamond"/>
              </a:rPr>
              <a:t>objectives, </a:t>
            </a:r>
            <a:r>
              <a:rPr sz="1167" dirty="0">
                <a:latin typeface="Garamond"/>
                <a:cs typeface="Garamond"/>
              </a:rPr>
              <a:t>strategies,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activities to determine  </a:t>
            </a:r>
            <a:r>
              <a:rPr sz="1167" spc="-5" dirty="0">
                <a:latin typeface="Garamond"/>
                <a:cs typeface="Garamond"/>
              </a:rPr>
              <a:t>problem areas and opportunities.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purpose </a:t>
            </a:r>
            <a:r>
              <a:rPr sz="1167" dirty="0">
                <a:latin typeface="Garamond"/>
                <a:cs typeface="Garamond"/>
              </a:rPr>
              <a:t>is to </a:t>
            </a:r>
            <a:r>
              <a:rPr sz="1167" spc="-5" dirty="0">
                <a:latin typeface="Garamond"/>
                <a:cs typeface="Garamond"/>
              </a:rPr>
              <a:t>recommend </a:t>
            </a:r>
            <a:r>
              <a:rPr sz="1167" dirty="0">
                <a:latin typeface="Garamond"/>
                <a:cs typeface="Garamond"/>
              </a:rPr>
              <a:t>a plan of </a:t>
            </a:r>
            <a:r>
              <a:rPr sz="1167" spc="-5" dirty="0">
                <a:latin typeface="Garamond"/>
                <a:cs typeface="Garamond"/>
              </a:rPr>
              <a:t>action </a:t>
            </a:r>
            <a:r>
              <a:rPr sz="1167" dirty="0">
                <a:latin typeface="Garamond"/>
                <a:cs typeface="Garamond"/>
              </a:rPr>
              <a:t>to improve the  company’s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performance.</a:t>
            </a:r>
            <a:endParaRPr sz="1167">
              <a:latin typeface="Garamond"/>
              <a:cs typeface="Garamond"/>
            </a:endParaRPr>
          </a:p>
          <a:p>
            <a:pPr marL="12347" indent="407449">
              <a:lnSpc>
                <a:spcPts val="1240"/>
              </a:lnSpc>
              <a:buAutoNum type="arabicParenR"/>
              <a:tabLst>
                <a:tab pos="610556" algn="l"/>
              </a:tabLst>
            </a:pPr>
            <a:r>
              <a:rPr sz="1167" dirty="0">
                <a:latin typeface="Garamond"/>
                <a:cs typeface="Garamond"/>
              </a:rPr>
              <a:t>The marketing </a:t>
            </a:r>
            <a:r>
              <a:rPr sz="1167" spc="-5" dirty="0">
                <a:latin typeface="Garamond"/>
                <a:cs typeface="Garamond"/>
              </a:rPr>
              <a:t>plan </a:t>
            </a:r>
            <a:r>
              <a:rPr sz="1167" dirty="0">
                <a:latin typeface="Garamond"/>
                <a:cs typeface="Garamond"/>
              </a:rPr>
              <a:t>covers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major marketing </a:t>
            </a:r>
            <a:r>
              <a:rPr sz="1167" spc="-5" dirty="0">
                <a:latin typeface="Garamond"/>
                <a:cs typeface="Garamond"/>
              </a:rPr>
              <a:t>areas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business, and not </a:t>
            </a:r>
            <a:r>
              <a:rPr sz="1167" dirty="0">
                <a:latin typeface="Garamond"/>
                <a:cs typeface="Garamond"/>
              </a:rPr>
              <a:t>just  </a:t>
            </a:r>
            <a:r>
              <a:rPr sz="1167" spc="2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trouble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spots.</a:t>
            </a:r>
            <a:endParaRPr sz="1167">
              <a:latin typeface="Garamond"/>
              <a:cs typeface="Garamond"/>
            </a:endParaRPr>
          </a:p>
          <a:p>
            <a:pPr marL="12347" marR="17903" indent="407449" algn="just">
              <a:lnSpc>
                <a:spcPts val="1312"/>
              </a:lnSpc>
              <a:spcBef>
                <a:spcPts val="73"/>
              </a:spcBef>
              <a:buAutoNum type="arabicParenR" startAt="2"/>
              <a:tabLst>
                <a:tab pos="695750" algn="l"/>
              </a:tabLst>
            </a:pPr>
            <a:r>
              <a:rPr sz="1167" spc="-5" dirty="0">
                <a:latin typeface="Garamond"/>
                <a:cs typeface="Garamond"/>
              </a:rPr>
              <a:t>If done </a:t>
            </a:r>
            <a:r>
              <a:rPr sz="1167" dirty="0">
                <a:latin typeface="Garamond"/>
                <a:cs typeface="Garamond"/>
              </a:rPr>
              <a:t>correctly, the </a:t>
            </a:r>
            <a:r>
              <a:rPr sz="1167" spc="-5" dirty="0">
                <a:latin typeface="Garamond"/>
                <a:cs typeface="Garamond"/>
              </a:rPr>
              <a:t>audit is normally </a:t>
            </a:r>
            <a:r>
              <a:rPr sz="1167" dirty="0">
                <a:latin typeface="Garamond"/>
                <a:cs typeface="Garamond"/>
              </a:rPr>
              <a:t>conducted </a:t>
            </a:r>
            <a:r>
              <a:rPr sz="1167" spc="-5" dirty="0">
                <a:latin typeface="Garamond"/>
                <a:cs typeface="Garamond"/>
              </a:rPr>
              <a:t>by an objective </a:t>
            </a:r>
            <a:r>
              <a:rPr sz="1167" dirty="0">
                <a:latin typeface="Garamond"/>
                <a:cs typeface="Garamond"/>
              </a:rPr>
              <a:t>and  experienced </a:t>
            </a:r>
            <a:r>
              <a:rPr sz="1167" spc="-5" dirty="0">
                <a:latin typeface="Garamond"/>
                <a:cs typeface="Garamond"/>
              </a:rPr>
              <a:t>outside party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is independent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department.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891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8616" cy="8386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9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</a:t>
            </a:r>
            <a:r>
              <a:rPr sz="1167" spc="-5" dirty="0">
                <a:latin typeface="Garamond"/>
                <a:cs typeface="Garamond"/>
              </a:rPr>
              <a:t>discussed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process. Marketing process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four steps:  </a:t>
            </a:r>
            <a:r>
              <a:rPr sz="1167" spc="-5" dirty="0">
                <a:latin typeface="Garamond"/>
                <a:cs typeface="Garamond"/>
              </a:rPr>
              <a:t>analyzing </a:t>
            </a:r>
            <a:r>
              <a:rPr sz="1167" dirty="0">
                <a:latin typeface="Garamond"/>
                <a:cs typeface="Garamond"/>
              </a:rPr>
              <a:t>market </a:t>
            </a:r>
            <a:r>
              <a:rPr sz="1167" spc="-5" dirty="0">
                <a:latin typeface="Garamond"/>
                <a:cs typeface="Garamond"/>
              </a:rPr>
              <a:t>opportunities; </a:t>
            </a:r>
            <a:r>
              <a:rPr sz="1167" dirty="0">
                <a:latin typeface="Garamond"/>
                <a:cs typeface="Garamond"/>
              </a:rPr>
              <a:t>developing </a:t>
            </a:r>
            <a:r>
              <a:rPr sz="1167" spc="-5" dirty="0">
                <a:latin typeface="Garamond"/>
                <a:cs typeface="Garamond"/>
              </a:rPr>
              <a:t>marketing strategies; planning marketing programs,  </a:t>
            </a:r>
            <a:r>
              <a:rPr sz="1167" dirty="0">
                <a:latin typeface="Garamond"/>
                <a:cs typeface="Garamond"/>
              </a:rPr>
              <a:t>which entails choosing </a:t>
            </a:r>
            <a:r>
              <a:rPr sz="1167" spc="-5" dirty="0">
                <a:latin typeface="Garamond"/>
                <a:cs typeface="Garamond"/>
              </a:rPr>
              <a:t>the marketing mix </a:t>
            </a:r>
            <a:r>
              <a:rPr sz="1167" dirty="0">
                <a:latin typeface="Garamond"/>
                <a:cs typeface="Garamond"/>
              </a:rPr>
              <a:t>(the four Ps </a:t>
            </a:r>
            <a:r>
              <a:rPr sz="1167" spc="-5" dirty="0">
                <a:latin typeface="Garamond"/>
                <a:cs typeface="Garamond"/>
              </a:rPr>
              <a:t>of product, price, place, and promotion);  and organizing, </a:t>
            </a:r>
            <a:r>
              <a:rPr sz="1167" dirty="0">
                <a:latin typeface="Garamond"/>
                <a:cs typeface="Garamond"/>
              </a:rPr>
              <a:t>implementing,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controlling the marketing effort. This marketing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is  </a:t>
            </a:r>
            <a:r>
              <a:rPr sz="1167" spc="-5" dirty="0">
                <a:latin typeface="Garamond"/>
                <a:cs typeface="Garamond"/>
              </a:rPr>
              <a:t>influenced by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environmental </a:t>
            </a:r>
            <a:r>
              <a:rPr sz="1167" dirty="0">
                <a:latin typeface="Garamond"/>
                <a:cs typeface="Garamond"/>
              </a:rPr>
              <a:t>factors that can </a:t>
            </a:r>
            <a:r>
              <a:rPr sz="1167" spc="-5" dirty="0">
                <a:latin typeface="Garamond"/>
                <a:cs typeface="Garamond"/>
              </a:rPr>
              <a:t>be internal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organization or </a:t>
            </a:r>
            <a:r>
              <a:rPr sz="1167" dirty="0">
                <a:latin typeface="Garamond"/>
                <a:cs typeface="Garamond"/>
              </a:rPr>
              <a:t>external to  </a:t>
            </a:r>
            <a:r>
              <a:rPr sz="1167" spc="-5" dirty="0">
                <a:latin typeface="Garamond"/>
                <a:cs typeface="Garamond"/>
              </a:rPr>
              <a:t>organization, </a:t>
            </a:r>
            <a:r>
              <a:rPr sz="1167" dirty="0">
                <a:latin typeface="Garamond"/>
                <a:cs typeface="Garamond"/>
              </a:rPr>
              <a:t>today we will </a:t>
            </a:r>
            <a:r>
              <a:rPr sz="1167" spc="-5" dirty="0">
                <a:latin typeface="Garamond"/>
                <a:cs typeface="Garamond"/>
              </a:rPr>
              <a:t>be covering Marketing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Environment: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correctly </a:t>
            </a:r>
            <a:r>
              <a:rPr sz="1167" spc="-5" dirty="0">
                <a:latin typeface="Garamond"/>
                <a:cs typeface="Garamond"/>
              </a:rPr>
              <a:t>identify opportunities and monitor </a:t>
            </a:r>
            <a:r>
              <a:rPr sz="1167" dirty="0">
                <a:latin typeface="Garamond"/>
                <a:cs typeface="Garamond"/>
              </a:rPr>
              <a:t>threats, the company </a:t>
            </a:r>
            <a:r>
              <a:rPr sz="1167" spc="-5" dirty="0">
                <a:latin typeface="Garamond"/>
                <a:cs typeface="Garamond"/>
              </a:rPr>
              <a:t>must begin </a:t>
            </a:r>
            <a:r>
              <a:rPr sz="1167" dirty="0">
                <a:latin typeface="Garamond"/>
                <a:cs typeface="Garamond"/>
              </a:rPr>
              <a:t>with a  thorough understanding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environment in </a:t>
            </a:r>
            <a:r>
              <a:rPr sz="1167" dirty="0">
                <a:latin typeface="Garamond"/>
                <a:cs typeface="Garamond"/>
              </a:rPr>
              <a:t>which the firm </a:t>
            </a:r>
            <a:r>
              <a:rPr sz="1167" spc="-5" dirty="0">
                <a:latin typeface="Garamond"/>
                <a:cs typeface="Garamond"/>
              </a:rPr>
              <a:t>operates.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environment consists </a:t>
            </a:r>
            <a:r>
              <a:rPr sz="1167" spc="-5" dirty="0">
                <a:latin typeface="Garamond"/>
                <a:cs typeface="Garamond"/>
              </a:rPr>
              <a:t>of 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actors and forces outside marketing that affect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 management’s 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and maintain successful relationships </a:t>
            </a:r>
            <a:r>
              <a:rPr sz="1167" dirty="0">
                <a:latin typeface="Garamond"/>
                <a:cs typeface="Garamond"/>
              </a:rPr>
              <a:t>with its target customers.  Though these factors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vary </a:t>
            </a:r>
            <a:r>
              <a:rPr sz="1167" spc="-5" dirty="0">
                <a:latin typeface="Garamond"/>
                <a:cs typeface="Garamond"/>
              </a:rPr>
              <a:t>depending on </a:t>
            </a:r>
            <a:r>
              <a:rPr sz="1167" dirty="0">
                <a:latin typeface="Garamond"/>
                <a:cs typeface="Garamond"/>
              </a:rPr>
              <a:t>the specific company and industrial  group, they can generally </a:t>
            </a:r>
            <a:r>
              <a:rPr sz="1167" spc="-5" dirty="0">
                <a:latin typeface="Garamond"/>
                <a:cs typeface="Garamond"/>
              </a:rPr>
              <a:t>be divided into broad micro </a:t>
            </a:r>
            <a:r>
              <a:rPr sz="1167" dirty="0">
                <a:latin typeface="Garamond"/>
                <a:cs typeface="Garamond"/>
              </a:rPr>
              <a:t>environmental </a:t>
            </a:r>
            <a:r>
              <a:rPr sz="1167" spc="-5" dirty="0">
                <a:latin typeface="Garamond"/>
                <a:cs typeface="Garamond"/>
              </a:rPr>
              <a:t>and macro environmental  </a:t>
            </a:r>
            <a:r>
              <a:rPr sz="1167" dirty="0">
                <a:latin typeface="Garamond"/>
                <a:cs typeface="Garamond"/>
              </a:rPr>
              <a:t>components. For most companies, the micro environmental components </a:t>
            </a:r>
            <a:r>
              <a:rPr sz="1167" spc="-5" dirty="0">
                <a:latin typeface="Garamond"/>
                <a:cs typeface="Garamond"/>
              </a:rPr>
              <a:t>are: </a:t>
            </a:r>
            <a:r>
              <a:rPr sz="1167" dirty="0">
                <a:latin typeface="Garamond"/>
                <a:cs typeface="Garamond"/>
              </a:rPr>
              <a:t>the company,  suppliers,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channel firms (intermediaries), customer </a:t>
            </a:r>
            <a:r>
              <a:rPr sz="1167" spc="-5" dirty="0">
                <a:latin typeface="Garamond"/>
                <a:cs typeface="Garamond"/>
              </a:rPr>
              <a:t>markets, competitors, and publics 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combine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up the </a:t>
            </a:r>
            <a:r>
              <a:rPr sz="1167" spc="-5" dirty="0">
                <a:latin typeface="Garamond"/>
                <a:cs typeface="Garamond"/>
              </a:rPr>
              <a:t>company’s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delivery </a:t>
            </a:r>
            <a:r>
              <a:rPr sz="1167" dirty="0">
                <a:latin typeface="Garamond"/>
                <a:cs typeface="Garamond"/>
              </a:rPr>
              <a:t>system. The </a:t>
            </a:r>
            <a:r>
              <a:rPr sz="1167" spc="-5" dirty="0">
                <a:latin typeface="Garamond"/>
                <a:cs typeface="Garamond"/>
              </a:rPr>
              <a:t>macro environmental  </a:t>
            </a:r>
            <a:r>
              <a:rPr sz="1167" dirty="0">
                <a:latin typeface="Garamond"/>
                <a:cs typeface="Garamond"/>
              </a:rPr>
              <a:t>components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thought to </a:t>
            </a:r>
            <a:r>
              <a:rPr sz="1167" spc="-5" dirty="0">
                <a:latin typeface="Garamond"/>
                <a:cs typeface="Garamond"/>
              </a:rPr>
              <a:t>be: demographic, </a:t>
            </a:r>
            <a:r>
              <a:rPr sz="1167" dirty="0">
                <a:latin typeface="Garamond"/>
                <a:cs typeface="Garamond"/>
              </a:rPr>
              <a:t>economic, natural, </a:t>
            </a:r>
            <a:r>
              <a:rPr sz="1167" spc="-5" dirty="0">
                <a:latin typeface="Garamond"/>
                <a:cs typeface="Garamond"/>
              </a:rPr>
              <a:t>technological, political, and  </a:t>
            </a:r>
            <a:r>
              <a:rPr sz="1167" dirty="0">
                <a:latin typeface="Garamond"/>
                <a:cs typeface="Garamond"/>
              </a:rPr>
              <a:t>cultural forces. The wise marketing </a:t>
            </a:r>
            <a:r>
              <a:rPr sz="1167" spc="-5" dirty="0">
                <a:latin typeface="Garamond"/>
                <a:cs typeface="Garamond"/>
              </a:rPr>
              <a:t>manager </a:t>
            </a:r>
            <a:r>
              <a:rPr sz="1167" dirty="0">
                <a:latin typeface="Garamond"/>
                <a:cs typeface="Garamond"/>
              </a:rPr>
              <a:t>knows that he or she cannot always affect  environmental forces.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smart </a:t>
            </a:r>
            <a:r>
              <a:rPr sz="1167" spc="-5" dirty="0">
                <a:latin typeface="Garamond"/>
                <a:cs typeface="Garamond"/>
              </a:rPr>
              <a:t>managers </a:t>
            </a:r>
            <a:r>
              <a:rPr sz="1167" dirty="0">
                <a:latin typeface="Garamond"/>
                <a:cs typeface="Garamond"/>
              </a:rPr>
              <a:t>can take a </a:t>
            </a:r>
            <a:r>
              <a:rPr sz="1167" spc="-5" dirty="0">
                <a:latin typeface="Garamond"/>
                <a:cs typeface="Garamond"/>
              </a:rPr>
              <a:t>proactive,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reactive,  approach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As marketing management </a:t>
            </a:r>
            <a:r>
              <a:rPr sz="1167" dirty="0">
                <a:latin typeface="Garamond"/>
                <a:cs typeface="Garamond"/>
              </a:rPr>
              <a:t>collects </a:t>
            </a:r>
            <a:r>
              <a:rPr sz="1167" spc="-5" dirty="0">
                <a:latin typeface="Garamond"/>
                <a:cs typeface="Garamond"/>
              </a:rPr>
              <a:t>and processes data on </a:t>
            </a:r>
            <a:r>
              <a:rPr sz="1167" dirty="0">
                <a:latin typeface="Garamond"/>
                <a:cs typeface="Garamond"/>
              </a:rPr>
              <a:t>these environments, they 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ever  vigilant in </a:t>
            </a:r>
            <a:r>
              <a:rPr sz="1167" spc="-5" dirty="0">
                <a:latin typeface="Garamond"/>
                <a:cs typeface="Garamond"/>
              </a:rPr>
              <a:t>their </a:t>
            </a:r>
            <a:r>
              <a:rPr sz="1167" dirty="0">
                <a:latin typeface="Garamond"/>
                <a:cs typeface="Garamond"/>
              </a:rPr>
              <a:t>efforts to </a:t>
            </a:r>
            <a:r>
              <a:rPr sz="1167" spc="-5" dirty="0">
                <a:latin typeface="Garamond"/>
                <a:cs typeface="Garamond"/>
              </a:rPr>
              <a:t>apply </a:t>
            </a:r>
            <a:r>
              <a:rPr sz="1167" dirty="0">
                <a:latin typeface="Garamond"/>
                <a:cs typeface="Garamond"/>
              </a:rPr>
              <a:t>what they </a:t>
            </a:r>
            <a:r>
              <a:rPr sz="1167" spc="-5" dirty="0">
                <a:latin typeface="Garamond"/>
                <a:cs typeface="Garamond"/>
              </a:rPr>
              <a:t>learn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developing opportunities and dealing </a:t>
            </a:r>
            <a:r>
              <a:rPr sz="1167" dirty="0">
                <a:latin typeface="Garamond"/>
                <a:cs typeface="Garamond"/>
              </a:rPr>
              <a:t>with  threats. </a:t>
            </a:r>
            <a:r>
              <a:rPr sz="1167" spc="-5" dirty="0">
                <a:latin typeface="Garamond"/>
                <a:cs typeface="Garamond"/>
              </a:rPr>
              <a:t>Studies have </a:t>
            </a:r>
            <a:r>
              <a:rPr sz="1167" dirty="0">
                <a:latin typeface="Garamond"/>
                <a:cs typeface="Garamond"/>
              </a:rPr>
              <a:t>shown that excellent </a:t>
            </a:r>
            <a:r>
              <a:rPr sz="1167" spc="-5" dirty="0">
                <a:latin typeface="Garamond"/>
                <a:cs typeface="Garamond"/>
              </a:rPr>
              <a:t>companies not only have </a:t>
            </a:r>
            <a:r>
              <a:rPr sz="1167" dirty="0">
                <a:latin typeface="Garamond"/>
                <a:cs typeface="Garamond"/>
              </a:rPr>
              <a:t>a keen sense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 but  </a:t>
            </a:r>
            <a:r>
              <a:rPr sz="1167" spc="-5" dirty="0">
                <a:latin typeface="Garamond"/>
                <a:cs typeface="Garamond"/>
              </a:rPr>
              <a:t>an appreciation of </a:t>
            </a:r>
            <a:r>
              <a:rPr sz="1167" dirty="0">
                <a:latin typeface="Garamond"/>
                <a:cs typeface="Garamond"/>
              </a:rPr>
              <a:t>the environmental forces </a:t>
            </a:r>
            <a:r>
              <a:rPr sz="1167" spc="-5" dirty="0">
                <a:latin typeface="Garamond"/>
                <a:cs typeface="Garamond"/>
              </a:rPr>
              <a:t>swirling around </a:t>
            </a:r>
            <a:r>
              <a:rPr sz="1167" dirty="0">
                <a:latin typeface="Garamond"/>
                <a:cs typeface="Garamond"/>
              </a:rPr>
              <a:t>them. By constantly looking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dynamic changes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occurring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aforementioned </a:t>
            </a:r>
            <a:r>
              <a:rPr sz="1167" dirty="0">
                <a:latin typeface="Garamond"/>
                <a:cs typeface="Garamond"/>
              </a:rPr>
              <a:t>environments, companies </a:t>
            </a:r>
            <a:r>
              <a:rPr sz="1167" spc="-5" dirty="0">
                <a:latin typeface="Garamond"/>
                <a:cs typeface="Garamond"/>
              </a:rPr>
              <a:t>are better  prepared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adapt </a:t>
            </a:r>
            <a:r>
              <a:rPr sz="1167" dirty="0">
                <a:latin typeface="Garamond"/>
                <a:cs typeface="Garamond"/>
              </a:rPr>
              <a:t>to change, </a:t>
            </a:r>
            <a:r>
              <a:rPr sz="1167" spc="-5" dirty="0">
                <a:latin typeface="Garamond"/>
                <a:cs typeface="Garamond"/>
              </a:rPr>
              <a:t>prepare long-range </a:t>
            </a:r>
            <a:r>
              <a:rPr sz="1167" dirty="0">
                <a:latin typeface="Garamond"/>
                <a:cs typeface="Garamond"/>
              </a:rPr>
              <a:t>strategy,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today’s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tomorrow’s customers,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compete with the </a:t>
            </a:r>
            <a:r>
              <a:rPr sz="1167" spc="-5" dirty="0">
                <a:latin typeface="Garamond"/>
                <a:cs typeface="Garamond"/>
              </a:rPr>
              <a:t>intense </a:t>
            </a:r>
            <a:r>
              <a:rPr sz="1167" dirty="0">
                <a:latin typeface="Garamond"/>
                <a:cs typeface="Garamond"/>
              </a:rPr>
              <a:t>competition </a:t>
            </a:r>
            <a:r>
              <a:rPr sz="1167" spc="-5" dirty="0">
                <a:latin typeface="Garamond"/>
                <a:cs typeface="Garamond"/>
              </a:rPr>
              <a:t>present in </a:t>
            </a:r>
            <a:r>
              <a:rPr sz="1167" dirty="0">
                <a:latin typeface="Garamond"/>
                <a:cs typeface="Garamond"/>
              </a:rPr>
              <a:t>the global  </a:t>
            </a:r>
            <a:r>
              <a:rPr sz="1167" spc="-5" dirty="0">
                <a:latin typeface="Garamond"/>
                <a:cs typeface="Garamond"/>
              </a:rPr>
              <a:t>marketplace. All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encouraged to </a:t>
            </a:r>
            <a:r>
              <a:rPr sz="1167" spc="-5" dirty="0">
                <a:latin typeface="Garamond"/>
                <a:cs typeface="Garamond"/>
              </a:rPr>
              <a:t>adopt an </a:t>
            </a:r>
            <a:r>
              <a:rPr sz="1167" dirty="0">
                <a:latin typeface="Garamond"/>
                <a:cs typeface="Garamond"/>
              </a:rPr>
              <a:t>environmental </a:t>
            </a:r>
            <a:r>
              <a:rPr sz="1167" spc="-5" dirty="0">
                <a:latin typeface="Garamond"/>
                <a:cs typeface="Garamond"/>
              </a:rPr>
              <a:t>management perspective 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millennium.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company’s </a:t>
            </a:r>
            <a:r>
              <a:rPr sz="1167" i="1" spc="-5" dirty="0">
                <a:latin typeface="Garamond"/>
                <a:cs typeface="Garamond"/>
              </a:rPr>
              <a:t>marketing environment </a:t>
            </a:r>
            <a:r>
              <a:rPr sz="1167" spc="-5" dirty="0">
                <a:latin typeface="Garamond"/>
                <a:cs typeface="Garamond"/>
              </a:rPr>
              <a:t>consists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actors and forces outside marketing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affect  marketing management’s ability </a:t>
            </a:r>
            <a:r>
              <a:rPr sz="1167" dirty="0">
                <a:latin typeface="Garamond"/>
                <a:cs typeface="Garamond"/>
              </a:rPr>
              <a:t>to develop </a:t>
            </a:r>
            <a:r>
              <a:rPr sz="1167" spc="-5" dirty="0">
                <a:latin typeface="Garamond"/>
                <a:cs typeface="Garamond"/>
              </a:rPr>
              <a:t>and maintain </a:t>
            </a:r>
            <a:r>
              <a:rPr sz="1167" dirty="0">
                <a:latin typeface="Garamond"/>
                <a:cs typeface="Garamond"/>
              </a:rPr>
              <a:t>successful </a:t>
            </a:r>
            <a:r>
              <a:rPr sz="1167" spc="-5" dirty="0">
                <a:latin typeface="Garamond"/>
                <a:cs typeface="Garamond"/>
              </a:rPr>
              <a:t>relationships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target  customers.</a:t>
            </a:r>
            <a:endParaRPr sz="1167">
              <a:latin typeface="Garamond"/>
              <a:cs typeface="Garamond"/>
            </a:endParaRPr>
          </a:p>
          <a:p>
            <a:pPr marL="12347" marR="8643" indent="371643">
              <a:lnSpc>
                <a:spcPts val="1312"/>
              </a:lnSpc>
              <a:buAutoNum type="arabicParenR"/>
              <a:tabLst>
                <a:tab pos="604383" algn="l"/>
              </a:tabLst>
            </a:pPr>
            <a:r>
              <a:rPr sz="1167" dirty="0">
                <a:latin typeface="Garamond"/>
                <a:cs typeface="Garamond"/>
              </a:rPr>
              <a:t>Being successful means being </a:t>
            </a:r>
            <a:r>
              <a:rPr sz="1167" spc="-5" dirty="0">
                <a:latin typeface="Garamond"/>
                <a:cs typeface="Garamond"/>
              </a:rPr>
              <a:t>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adapt </a:t>
            </a:r>
            <a:r>
              <a:rPr sz="1167" dirty="0">
                <a:latin typeface="Garamond"/>
                <a:cs typeface="Garamond"/>
              </a:rPr>
              <a:t>the marketing mix to trends </a:t>
            </a:r>
            <a:r>
              <a:rPr sz="1167" spc="-5" dirty="0">
                <a:latin typeface="Garamond"/>
                <a:cs typeface="Garamond"/>
              </a:rPr>
              <a:t>and changes </a:t>
            </a:r>
            <a:r>
              <a:rPr sz="1167" dirty="0">
                <a:latin typeface="Garamond"/>
                <a:cs typeface="Garamond"/>
              </a:rPr>
              <a:t>this  environment.</a:t>
            </a:r>
            <a:endParaRPr sz="1167">
              <a:latin typeface="Garamond"/>
              <a:cs typeface="Garamond"/>
            </a:endParaRPr>
          </a:p>
          <a:p>
            <a:pPr marL="382755" marR="880337">
              <a:lnSpc>
                <a:spcPts val="1312"/>
              </a:lnSpc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Changes </a:t>
            </a:r>
            <a:r>
              <a:rPr sz="1167" dirty="0">
                <a:latin typeface="Garamond"/>
                <a:cs typeface="Garamond"/>
              </a:rPr>
              <a:t>in the marketing environment </a:t>
            </a:r>
            <a:r>
              <a:rPr sz="1167" spc="-5" dirty="0">
                <a:latin typeface="Garamond"/>
                <a:cs typeface="Garamond"/>
              </a:rPr>
              <a:t>are often </a:t>
            </a:r>
            <a:r>
              <a:rPr sz="1167" dirty="0">
                <a:latin typeface="Garamond"/>
                <a:cs typeface="Garamond"/>
              </a:rPr>
              <a:t>quick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unpredictable.  3).  The marketing environment </a:t>
            </a:r>
            <a:r>
              <a:rPr sz="1167" spc="-5" dirty="0">
                <a:latin typeface="Garamond"/>
                <a:cs typeface="Garamond"/>
              </a:rPr>
              <a:t>offers both opportunities 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threats.</a:t>
            </a:r>
            <a:endParaRPr sz="1167">
              <a:latin typeface="Garamond"/>
              <a:cs typeface="Garamond"/>
            </a:endParaRPr>
          </a:p>
          <a:p>
            <a:pPr marL="12347" marR="6173" indent="370408">
              <a:lnSpc>
                <a:spcPts val="1312"/>
              </a:lnSpc>
              <a:buAutoNum type="arabicParenR" startAt="4"/>
              <a:tabLst>
                <a:tab pos="648214" algn="l"/>
              </a:tabLst>
            </a:pPr>
            <a:r>
              <a:rPr sz="1167" dirty="0">
                <a:latin typeface="Garamond"/>
                <a:cs typeface="Garamond"/>
              </a:rPr>
              <a:t>The company must use its marketing </a:t>
            </a:r>
            <a:r>
              <a:rPr sz="1167" spc="-5" dirty="0">
                <a:latin typeface="Garamond"/>
                <a:cs typeface="Garamond"/>
              </a:rPr>
              <a:t>research and </a:t>
            </a:r>
            <a:r>
              <a:rPr sz="1167" dirty="0">
                <a:latin typeface="Garamond"/>
                <a:cs typeface="Garamond"/>
              </a:rPr>
              <a:t>marketing intelligence systems to  </a:t>
            </a:r>
            <a:r>
              <a:rPr sz="1167" spc="-5" dirty="0">
                <a:latin typeface="Garamond"/>
                <a:cs typeface="Garamond"/>
              </a:rPr>
              <a:t>monitor </a:t>
            </a:r>
            <a:r>
              <a:rPr sz="1167" dirty="0">
                <a:latin typeface="Garamond"/>
                <a:cs typeface="Garamond"/>
              </a:rPr>
              <a:t>the changing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 marL="12347" marR="8026" indent="370408">
              <a:lnSpc>
                <a:spcPts val="1312"/>
              </a:lnSpc>
              <a:buAutoNum type="arabicParenR" startAt="4"/>
              <a:tabLst>
                <a:tab pos="677230" algn="l"/>
                <a:tab pos="677847" algn="l"/>
              </a:tabLst>
            </a:pPr>
            <a:r>
              <a:rPr sz="1167" dirty="0">
                <a:latin typeface="Garamond"/>
                <a:cs typeface="Garamond"/>
              </a:rPr>
              <a:t>Systematic environmental scanning helps marketers to </a:t>
            </a:r>
            <a:r>
              <a:rPr sz="1167" spc="-5" dirty="0">
                <a:latin typeface="Garamond"/>
                <a:cs typeface="Garamond"/>
              </a:rPr>
              <a:t>revise and adapt </a:t>
            </a:r>
            <a:r>
              <a:rPr sz="1167" dirty="0">
                <a:latin typeface="Garamond"/>
                <a:cs typeface="Garamond"/>
              </a:rPr>
              <a:t>marketing  strategies to </a:t>
            </a:r>
            <a:r>
              <a:rPr sz="1167" spc="-5" dirty="0">
                <a:latin typeface="Garamond"/>
                <a:cs typeface="Garamond"/>
              </a:rPr>
              <a:t>meet new challenges and opportunities 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marketplace.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environment </a:t>
            </a:r>
            <a:r>
              <a:rPr sz="1167" spc="-5" dirty="0">
                <a:latin typeface="Garamond"/>
                <a:cs typeface="Garamond"/>
              </a:rPr>
              <a:t>is made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Micro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environmental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AutoNum type="arabi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Macro-environment.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3449" y="2864908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933449" y="311827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60510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4156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spcBef>
                <a:spcPts val="796"/>
              </a:spcBef>
              <a:buFont typeface="Garamond"/>
              <a:buAutoNum type="arabi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Micro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environmental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microenvironment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five </a:t>
            </a:r>
            <a:r>
              <a:rPr sz="1167" spc="-5" dirty="0">
                <a:latin typeface="Garamond"/>
                <a:cs typeface="Garamond"/>
              </a:rPr>
              <a:t>components. </a:t>
            </a:r>
            <a:r>
              <a:rPr sz="1167" dirty="0">
                <a:latin typeface="Garamond"/>
                <a:cs typeface="Garamond"/>
              </a:rPr>
              <a:t>The first is the </a:t>
            </a:r>
            <a:r>
              <a:rPr sz="1167" spc="-5" dirty="0">
                <a:latin typeface="Garamond"/>
                <a:cs typeface="Garamond"/>
              </a:rPr>
              <a:t>organization’s </a:t>
            </a:r>
            <a:r>
              <a:rPr sz="1167" dirty="0">
                <a:latin typeface="Garamond"/>
                <a:cs typeface="Garamond"/>
              </a:rPr>
              <a:t>internal  environment—its several </a:t>
            </a:r>
            <a:r>
              <a:rPr sz="1167" spc="-5" dirty="0">
                <a:latin typeface="Garamond"/>
                <a:cs typeface="Garamond"/>
              </a:rPr>
              <a:t>departments and management levels—as it affects marketing  </a:t>
            </a:r>
            <a:r>
              <a:rPr sz="1167" dirty="0">
                <a:latin typeface="Garamond"/>
                <a:cs typeface="Garamond"/>
              </a:rPr>
              <a:t>management's decision making. The second </a:t>
            </a:r>
            <a:r>
              <a:rPr sz="1167" spc="-5" dirty="0">
                <a:latin typeface="Garamond"/>
                <a:cs typeface="Garamond"/>
              </a:rPr>
              <a:t>component </a:t>
            </a:r>
            <a:r>
              <a:rPr sz="1167" dirty="0">
                <a:latin typeface="Garamond"/>
                <a:cs typeface="Garamond"/>
              </a:rPr>
              <a:t>includes the marketing channel firms that  cooperate to create value: the suppliers </a:t>
            </a:r>
            <a:r>
              <a:rPr sz="1167" spc="-5" dirty="0">
                <a:latin typeface="Garamond"/>
                <a:cs typeface="Garamond"/>
              </a:rPr>
              <a:t>and marketing intermediaries </a:t>
            </a:r>
            <a:r>
              <a:rPr sz="1167" dirty="0">
                <a:latin typeface="Garamond"/>
                <a:cs typeface="Garamond"/>
              </a:rPr>
              <a:t>(middlemen, </a:t>
            </a:r>
            <a:r>
              <a:rPr sz="1167" spc="-5" dirty="0">
                <a:latin typeface="Garamond"/>
                <a:cs typeface="Garamond"/>
              </a:rPr>
              <a:t>physical  distribution </a:t>
            </a:r>
            <a:r>
              <a:rPr sz="1167" dirty="0">
                <a:latin typeface="Garamond"/>
                <a:cs typeface="Garamond"/>
              </a:rPr>
              <a:t>firms, </a:t>
            </a:r>
            <a:r>
              <a:rPr sz="1167" spc="-5" dirty="0">
                <a:latin typeface="Garamond"/>
                <a:cs typeface="Garamond"/>
              </a:rPr>
              <a:t>marketing-service agencies, </a:t>
            </a:r>
            <a:r>
              <a:rPr sz="1167" dirty="0">
                <a:latin typeface="Garamond"/>
                <a:cs typeface="Garamond"/>
              </a:rPr>
              <a:t>financial </a:t>
            </a:r>
            <a:r>
              <a:rPr sz="1167" spc="-5" dirty="0">
                <a:latin typeface="Garamond"/>
                <a:cs typeface="Garamond"/>
              </a:rPr>
              <a:t>intermediaries). </a:t>
            </a:r>
            <a:r>
              <a:rPr sz="1167" dirty="0">
                <a:latin typeface="Garamond"/>
                <a:cs typeface="Garamond"/>
              </a:rPr>
              <a:t>The third component  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five types </a:t>
            </a:r>
            <a:r>
              <a:rPr sz="1167" spc="-5" dirty="0">
                <a:latin typeface="Garamond"/>
                <a:cs typeface="Garamond"/>
              </a:rPr>
              <a:t>of markets in </a:t>
            </a:r>
            <a:r>
              <a:rPr sz="1167" dirty="0">
                <a:latin typeface="Garamond"/>
                <a:cs typeface="Garamond"/>
              </a:rPr>
              <a:t>which 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can sell: the consumer, </a:t>
            </a:r>
            <a:r>
              <a:rPr sz="1167" spc="-5" dirty="0">
                <a:latin typeface="Garamond"/>
                <a:cs typeface="Garamond"/>
              </a:rPr>
              <a:t>producer,  reseller, government, and international markets. </a:t>
            </a:r>
            <a:r>
              <a:rPr sz="1167" dirty="0">
                <a:latin typeface="Garamond"/>
                <a:cs typeface="Garamond"/>
              </a:rPr>
              <a:t>The fourth component 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competitors  facing the </a:t>
            </a:r>
            <a:r>
              <a:rPr sz="1167" spc="-5" dirty="0">
                <a:latin typeface="Garamond"/>
                <a:cs typeface="Garamond"/>
              </a:rPr>
              <a:t>organization. </a:t>
            </a:r>
            <a:r>
              <a:rPr sz="1167" dirty="0">
                <a:latin typeface="Garamond"/>
                <a:cs typeface="Garamond"/>
              </a:rPr>
              <a:t>The fifth component </a:t>
            </a:r>
            <a:r>
              <a:rPr sz="1167" spc="-5" dirty="0">
                <a:latin typeface="Garamond"/>
                <a:cs typeface="Garamond"/>
              </a:rPr>
              <a:t>consists of all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publics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have an actual or  potential interest in or impact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organization’s 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its objectives: </a:t>
            </a:r>
            <a:r>
              <a:rPr sz="1167" dirty="0">
                <a:latin typeface="Garamond"/>
                <a:cs typeface="Garamond"/>
              </a:rPr>
              <a:t>financial,  </a:t>
            </a:r>
            <a:r>
              <a:rPr sz="1167" spc="-5" dirty="0">
                <a:latin typeface="Garamond"/>
                <a:cs typeface="Garamond"/>
              </a:rPr>
              <a:t>media, </a:t>
            </a:r>
            <a:r>
              <a:rPr sz="1167" dirty="0">
                <a:latin typeface="Garamond"/>
                <a:cs typeface="Garamond"/>
              </a:rPr>
              <a:t>government, citizen </a:t>
            </a:r>
            <a:r>
              <a:rPr sz="1167" spc="-5" dirty="0">
                <a:latin typeface="Garamond"/>
                <a:cs typeface="Garamond"/>
              </a:rPr>
              <a:t>action, and local, </a:t>
            </a:r>
            <a:r>
              <a:rPr sz="1167" dirty="0">
                <a:latin typeface="Garamond"/>
                <a:cs typeface="Garamond"/>
              </a:rPr>
              <a:t>general,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internal </a:t>
            </a:r>
            <a:r>
              <a:rPr sz="1167" spc="-5" dirty="0">
                <a:latin typeface="Garamond"/>
                <a:cs typeface="Garamond"/>
              </a:rPr>
              <a:t>publics. </a:t>
            </a:r>
            <a:r>
              <a:rPr sz="1167" dirty="0">
                <a:latin typeface="Garamond"/>
                <a:cs typeface="Garamond"/>
              </a:rPr>
              <a:t>So the  </a:t>
            </a:r>
            <a:r>
              <a:rPr sz="1167" spc="-5" dirty="0">
                <a:latin typeface="Garamond"/>
                <a:cs typeface="Garamond"/>
              </a:rPr>
              <a:t>microenvironment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six </a:t>
            </a:r>
            <a:r>
              <a:rPr sz="1167" spc="-5" dirty="0">
                <a:latin typeface="Garamond"/>
                <a:cs typeface="Garamond"/>
              </a:rPr>
              <a:t>forces </a:t>
            </a:r>
            <a:r>
              <a:rPr sz="1167" dirty="0">
                <a:latin typeface="Garamond"/>
                <a:cs typeface="Garamond"/>
              </a:rPr>
              <a:t>close to the company that </a:t>
            </a:r>
            <a:r>
              <a:rPr sz="1167" spc="-5" dirty="0">
                <a:latin typeface="Garamond"/>
                <a:cs typeface="Garamond"/>
              </a:rPr>
              <a:t>affect its ability to </a:t>
            </a:r>
            <a:r>
              <a:rPr sz="1167" dirty="0">
                <a:latin typeface="Garamond"/>
                <a:cs typeface="Garamond"/>
              </a:rPr>
              <a:t>serve </a:t>
            </a:r>
            <a:r>
              <a:rPr sz="1167" spc="-5" dirty="0">
                <a:latin typeface="Garamond"/>
                <a:cs typeface="Garamond"/>
              </a:rPr>
              <a:t>its  </a:t>
            </a:r>
            <a:r>
              <a:rPr sz="1167" dirty="0">
                <a:latin typeface="Garamond"/>
                <a:cs typeface="Garamond"/>
              </a:rPr>
              <a:t>customers: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eriod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itself </a:t>
            </a:r>
            <a:r>
              <a:rPr sz="1167" dirty="0">
                <a:latin typeface="Garamond"/>
                <a:cs typeface="Garamond"/>
              </a:rPr>
              <a:t>(including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departments).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12"/>
              </a:lnSpc>
              <a:buAutoNum type="alphaLcPeriod"/>
              <a:tabLst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Suppliers.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12"/>
              </a:lnSpc>
              <a:buAutoNum type="alphaLcPeriod"/>
              <a:tabLst>
                <a:tab pos="900709" algn="l"/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channel firms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(intermediaries).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12"/>
              </a:lnSpc>
              <a:buAutoNum type="alphaLcPeriod"/>
              <a:tabLst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Customer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12"/>
              </a:lnSpc>
              <a:buAutoNum type="alphaLcPeriod"/>
              <a:tabLst>
                <a:tab pos="900709" algn="l"/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56"/>
              </a:lnSpc>
              <a:buAutoNum type="alphaLcPeriod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Publics.</a:t>
            </a:r>
            <a:endParaRPr sz="1167">
              <a:latin typeface="Garamond"/>
              <a:cs typeface="Garamond"/>
            </a:endParaRPr>
          </a:p>
          <a:p>
            <a:pPr lvl="1">
              <a:lnSpc>
                <a:spcPct val="100000"/>
              </a:lnSpc>
              <a:buFont typeface="Garamond"/>
              <a:buAutoNum type="alphaLcPeriod"/>
            </a:pPr>
            <a:endParaRPr sz="1167">
              <a:latin typeface="Times New Roman"/>
              <a:cs typeface="Times New Roman"/>
            </a:endParaRPr>
          </a:p>
          <a:p>
            <a:pPr lvl="1">
              <a:spcBef>
                <a:spcPts val="19"/>
              </a:spcBef>
              <a:buFont typeface="Garamond"/>
              <a:buAutoNum type="alphaLcPeriod"/>
            </a:pPr>
            <a:endParaRPr sz="1021">
              <a:latin typeface="Times New Roman"/>
              <a:cs typeface="Times New Roman"/>
            </a:endParaRPr>
          </a:p>
          <a:p>
            <a:pPr marL="901327" lvl="2" indent="-222245">
              <a:lnSpc>
                <a:spcPts val="1356"/>
              </a:lnSpc>
              <a:buFont typeface="Garamond"/>
              <a:buAutoNum type="arabicPeriod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Company’s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Microenvironment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As discussed </a:t>
            </a:r>
            <a:r>
              <a:rPr sz="1167" dirty="0">
                <a:latin typeface="Garamond"/>
                <a:cs typeface="Garamond"/>
              </a:rPr>
              <a:t>earlier the company’s microenvironment </a:t>
            </a:r>
            <a:r>
              <a:rPr sz="1167" spc="-5" dirty="0">
                <a:latin typeface="Garamond"/>
                <a:cs typeface="Garamond"/>
              </a:rPr>
              <a:t>consists of </a:t>
            </a:r>
            <a:r>
              <a:rPr sz="1167" dirty="0">
                <a:latin typeface="Garamond"/>
                <a:cs typeface="Garamond"/>
              </a:rPr>
              <a:t>six forces that </a:t>
            </a:r>
            <a:r>
              <a:rPr sz="1167" spc="-5" dirty="0">
                <a:latin typeface="Garamond"/>
                <a:cs typeface="Garamond"/>
              </a:rPr>
              <a:t>affect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 serve its customers. Lets discuss these forces in</a:t>
            </a:r>
            <a:r>
              <a:rPr sz="1167" spc="-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detail: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852" y="5225945"/>
            <a:ext cx="2575631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505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a.   </a:t>
            </a:r>
            <a:r>
              <a:rPr sz="1167" b="1" u="sng" dirty="0">
                <a:latin typeface="Garamond"/>
                <a:cs typeface="Garamond"/>
              </a:rPr>
              <a:t>The</a:t>
            </a:r>
            <a:r>
              <a:rPr sz="1167" b="1" u="sng" spc="-92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Company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first force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itself and  the </a:t>
            </a:r>
            <a:r>
              <a:rPr sz="1167" spc="-5" dirty="0">
                <a:latin typeface="Garamond"/>
                <a:cs typeface="Garamond"/>
              </a:rPr>
              <a:t>role it plays in </a:t>
            </a:r>
            <a:r>
              <a:rPr sz="1167" dirty="0">
                <a:latin typeface="Garamond"/>
                <a:cs typeface="Garamond"/>
              </a:rPr>
              <a:t>the    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microenvironment.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852" y="5726007"/>
            <a:ext cx="257439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22265" algn="l"/>
                <a:tab pos="895770" algn="l"/>
                <a:tab pos="1188393" algn="l"/>
                <a:tab pos="1792158" algn="l"/>
                <a:tab pos="2127995" algn="l"/>
              </a:tabLst>
            </a:pPr>
            <a:r>
              <a:rPr sz="1167" dirty="0">
                <a:latin typeface="Garamond"/>
                <a:cs typeface="Garamond"/>
              </a:rPr>
              <a:t>This	could	</a:t>
            </a:r>
            <a:r>
              <a:rPr sz="1167" spc="-5" dirty="0">
                <a:latin typeface="Garamond"/>
                <a:cs typeface="Garamond"/>
              </a:rPr>
              <a:t>b</a:t>
            </a:r>
            <a:r>
              <a:rPr sz="1167" dirty="0">
                <a:latin typeface="Garamond"/>
                <a:cs typeface="Garamond"/>
              </a:rPr>
              <a:t>e	</a:t>
            </a:r>
            <a:r>
              <a:rPr sz="1167" spc="-5" dirty="0">
                <a:latin typeface="Garamond"/>
                <a:cs typeface="Garamond"/>
              </a:rPr>
              <a:t>deeme</a:t>
            </a:r>
            <a:r>
              <a:rPr sz="1167" dirty="0">
                <a:latin typeface="Garamond"/>
                <a:cs typeface="Garamond"/>
              </a:rPr>
              <a:t>d	the	</a:t>
            </a:r>
            <a:r>
              <a:rPr sz="1167" spc="-5" dirty="0">
                <a:latin typeface="Garamond"/>
                <a:cs typeface="Garamond"/>
              </a:rPr>
              <a:t>internal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5892695"/>
            <a:ext cx="2573161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356"/>
              </a:lnSpc>
              <a:tabLst>
                <a:tab pos="655005" algn="l"/>
              </a:tabLst>
            </a:pPr>
            <a:r>
              <a:rPr sz="1167" dirty="0">
                <a:latin typeface="Garamond"/>
                <a:cs typeface="Garamond"/>
              </a:rPr>
              <a:t>1).	Top  management  is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responsible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6226070"/>
            <a:ext cx="257563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67939" algn="l"/>
                <a:tab pos="929725" algn="l"/>
                <a:tab pos="1293342" algn="l"/>
                <a:tab pos="2088485" algn="l"/>
              </a:tabLst>
            </a:pPr>
            <a:r>
              <a:rPr sz="1167" dirty="0">
                <a:latin typeface="Garamond"/>
                <a:cs typeface="Garamond"/>
              </a:rPr>
              <a:t>for	setting	the	c</a:t>
            </a:r>
            <a:r>
              <a:rPr sz="1167" spc="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mpany’s	mission,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6392757"/>
            <a:ext cx="2575013" cy="695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objectives, broad </a:t>
            </a:r>
            <a:r>
              <a:rPr sz="1167" dirty="0">
                <a:latin typeface="Garamond"/>
                <a:cs typeface="Garamond"/>
              </a:rPr>
              <a:t>strategies,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policies.</a:t>
            </a:r>
            <a:endParaRPr sz="1167">
              <a:latin typeface="Garamond"/>
              <a:cs typeface="Garamond"/>
            </a:endParaRPr>
          </a:p>
          <a:p>
            <a:pPr marL="12347" marR="4939" indent="37040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managers must make  </a:t>
            </a:r>
            <a:r>
              <a:rPr sz="1167" spc="-5" dirty="0">
                <a:latin typeface="Garamond"/>
                <a:cs typeface="Garamond"/>
              </a:rPr>
              <a:t>decisions </a:t>
            </a:r>
            <a:r>
              <a:rPr sz="1167" dirty="0">
                <a:latin typeface="Garamond"/>
                <a:cs typeface="Garamond"/>
              </a:rPr>
              <a:t>within the </a:t>
            </a:r>
            <a:r>
              <a:rPr sz="1167" spc="-5" dirty="0">
                <a:latin typeface="Garamond"/>
                <a:cs typeface="Garamond"/>
              </a:rPr>
              <a:t>parameters established  by </a:t>
            </a:r>
            <a:r>
              <a:rPr sz="1167" dirty="0">
                <a:latin typeface="Garamond"/>
                <a:cs typeface="Garamond"/>
              </a:rPr>
              <a:t>top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management.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269" y="7059506"/>
            <a:ext cx="220397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17316" algn="l"/>
              </a:tabLst>
            </a:pPr>
            <a:r>
              <a:rPr sz="1167" dirty="0">
                <a:latin typeface="Garamond"/>
                <a:cs typeface="Garamond"/>
              </a:rPr>
              <a:t>3).	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managers  must </a:t>
            </a:r>
            <a:r>
              <a:rPr sz="1167" spc="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also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7226194"/>
            <a:ext cx="257563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03138" algn="l"/>
                <a:tab pos="1083444" algn="l"/>
                <a:tab pos="1534107" algn="l"/>
                <a:tab pos="2037245" algn="l"/>
              </a:tabLst>
            </a:pPr>
            <a:r>
              <a:rPr sz="1167" dirty="0">
                <a:latin typeface="Garamond"/>
                <a:cs typeface="Garamond"/>
              </a:rPr>
              <a:t>work	closely	with	</a:t>
            </a:r>
            <a:r>
              <a:rPr sz="1167" spc="-5" dirty="0">
                <a:latin typeface="Garamond"/>
                <a:cs typeface="Garamond"/>
              </a:rPr>
              <a:t>othe</a:t>
            </a:r>
            <a:r>
              <a:rPr sz="1167" dirty="0">
                <a:latin typeface="Garamond"/>
                <a:cs typeface="Garamond"/>
              </a:rPr>
              <a:t>r	company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852" y="7392881"/>
            <a:ext cx="5715529" cy="2195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departments.</a:t>
            </a:r>
            <a:endParaRPr sz="1167">
              <a:latin typeface="Garamond"/>
              <a:cs typeface="Garamond"/>
            </a:endParaRPr>
          </a:p>
          <a:p>
            <a:pPr marL="12347" marR="4939" indent="592653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Areas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finance, R &amp; D, </a:t>
            </a:r>
            <a:r>
              <a:rPr sz="1167" spc="-5" dirty="0">
                <a:latin typeface="Garamond"/>
                <a:cs typeface="Garamond"/>
              </a:rPr>
              <a:t>purchasing, </a:t>
            </a:r>
            <a:r>
              <a:rPr sz="1167" dirty="0">
                <a:latin typeface="Garamond"/>
                <a:cs typeface="Garamond"/>
              </a:rPr>
              <a:t>manufacturing, </a:t>
            </a:r>
            <a:r>
              <a:rPr sz="1167" spc="-5" dirty="0">
                <a:latin typeface="Garamond"/>
                <a:cs typeface="Garamond"/>
              </a:rPr>
              <a:t>and accounting all produce  better results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aligned by </a:t>
            </a:r>
            <a:r>
              <a:rPr sz="1167" dirty="0">
                <a:latin typeface="Garamond"/>
                <a:cs typeface="Garamond"/>
              </a:rPr>
              <a:t>common </a:t>
            </a:r>
            <a:r>
              <a:rPr sz="1167" spc="-5" dirty="0">
                <a:latin typeface="Garamond"/>
                <a:cs typeface="Garamond"/>
              </a:rPr>
              <a:t>objectives and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goals.</a:t>
            </a:r>
            <a:endParaRPr sz="1167">
              <a:latin typeface="Garamond"/>
              <a:cs typeface="Garamond"/>
            </a:endParaRPr>
          </a:p>
          <a:p>
            <a:pPr marL="12347" marR="4939" indent="370408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4). All departments must “think </a:t>
            </a:r>
            <a:r>
              <a:rPr sz="1167" spc="-5" dirty="0">
                <a:latin typeface="Garamond"/>
                <a:cs typeface="Garamond"/>
              </a:rPr>
              <a:t>consumer” </a:t>
            </a:r>
            <a:r>
              <a:rPr sz="1167" dirty="0">
                <a:latin typeface="Garamond"/>
                <a:cs typeface="Garamond"/>
              </a:rPr>
              <a:t>if the firm is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successful. The goal is to 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superior customer value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715505">
              <a:lnSpc>
                <a:spcPts val="1356"/>
              </a:lnSpc>
              <a:tabLst>
                <a:tab pos="1159995" algn="l"/>
              </a:tabLst>
            </a:pPr>
            <a:r>
              <a:rPr sz="1167" b="1" spc="-5" dirty="0">
                <a:latin typeface="Garamond"/>
                <a:cs typeface="Garamond"/>
              </a:rPr>
              <a:t>b.</a:t>
            </a:r>
            <a:r>
              <a:rPr sz="1167" b="1" u="sng" spc="-5" dirty="0">
                <a:latin typeface="Garamond"/>
                <a:cs typeface="Garamond"/>
              </a:rPr>
              <a:t> 	Suppliers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Suppliers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individuals that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resources needed </a:t>
            </a:r>
            <a:r>
              <a:rPr sz="1167" dirty="0">
                <a:latin typeface="Garamond"/>
                <a:cs typeface="Garamond"/>
              </a:rPr>
              <a:t>by the </a:t>
            </a:r>
            <a:r>
              <a:rPr sz="1167" spc="-5" dirty="0">
                <a:latin typeface="Garamond"/>
                <a:cs typeface="Garamond"/>
              </a:rPr>
              <a:t>company and its  </a:t>
            </a:r>
            <a:r>
              <a:rPr sz="1167" dirty="0">
                <a:latin typeface="Garamond"/>
                <a:cs typeface="Garamond"/>
              </a:rPr>
              <a:t>competitors to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services. They </a:t>
            </a:r>
            <a:r>
              <a:rPr sz="1167" spc="-5" dirty="0">
                <a:latin typeface="Garamond"/>
                <a:cs typeface="Garamond"/>
              </a:rPr>
              <a:t>are an important link in </a:t>
            </a:r>
            <a:r>
              <a:rPr sz="1167" dirty="0">
                <a:latin typeface="Garamond"/>
                <a:cs typeface="Garamond"/>
              </a:rPr>
              <a:t>the company’s </a:t>
            </a:r>
            <a:r>
              <a:rPr sz="1167" spc="-5" dirty="0">
                <a:latin typeface="Garamond"/>
                <a:cs typeface="Garamond"/>
              </a:rPr>
              <a:t>overall  </a:t>
            </a:r>
            <a:r>
              <a:rPr sz="1167" dirty="0">
                <a:latin typeface="Garamond"/>
                <a:cs typeface="Garamond"/>
              </a:rPr>
              <a:t>customer “value </a:t>
            </a:r>
            <a:r>
              <a:rPr sz="1167" spc="-5" dirty="0">
                <a:latin typeface="Garamond"/>
                <a:cs typeface="Garamond"/>
              </a:rPr>
              <a:t>delivery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system.”</a:t>
            </a:r>
            <a:endParaRPr sz="1167">
              <a:latin typeface="Garamond"/>
              <a:cs typeface="Garamond"/>
            </a:endParaRPr>
          </a:p>
          <a:p>
            <a:pPr marL="382755" marR="776623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consideration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watch supply </a:t>
            </a:r>
            <a:r>
              <a:rPr sz="1167" spc="-5" dirty="0">
                <a:latin typeface="Garamond"/>
                <a:cs typeface="Garamond"/>
              </a:rPr>
              <a:t>availability </a:t>
            </a:r>
            <a:r>
              <a:rPr sz="1167" dirty="0">
                <a:latin typeface="Garamond"/>
                <a:cs typeface="Garamond"/>
              </a:rPr>
              <a:t>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supply shortages).  2).  </a:t>
            </a:r>
            <a:r>
              <a:rPr sz="1167" spc="-5" dirty="0">
                <a:latin typeface="Garamond"/>
                <a:cs typeface="Garamond"/>
              </a:rPr>
              <a:t>Another point of </a:t>
            </a:r>
            <a:r>
              <a:rPr sz="1167" dirty="0">
                <a:latin typeface="Garamond"/>
                <a:cs typeface="Garamond"/>
              </a:rPr>
              <a:t>concern is the </a:t>
            </a:r>
            <a:r>
              <a:rPr sz="1167" spc="-5" dirty="0">
                <a:latin typeface="Garamond"/>
                <a:cs typeface="Garamond"/>
              </a:rPr>
              <a:t>monitoring of price </a:t>
            </a:r>
            <a:r>
              <a:rPr sz="1167" dirty="0">
                <a:latin typeface="Garamond"/>
                <a:cs typeface="Garamond"/>
              </a:rPr>
              <a:t>trends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key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inputs.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Rising supply costs 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carefully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monitored.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78200" y="539226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378200" y="540152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378200" y="541115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378200" y="542115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378200" y="543078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378200" y="544004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378200" y="544967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378200" y="545967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378200" y="546930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378200" y="547856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378200" y="548819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378200" y="549819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378200" y="550746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378200" y="551672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378200" y="552672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378200" y="553672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378200" y="554598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378200" y="555524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378200" y="556524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378200" y="557524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378200" y="558450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378200" y="559376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378200" y="560339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378200" y="561340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378200" y="562303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378200" y="563229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378200" y="564192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378200" y="565118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378200" y="566081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378200" y="567081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378200" y="568044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378200" y="568970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378200" y="569933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378200" y="570933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378200" y="571896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378200" y="572822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378200" y="573785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378200" y="574786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378200" y="575712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378200" y="576638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378200" y="577638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378200" y="578638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378200" y="579564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378200" y="580490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378200" y="581490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378200" y="582490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378200" y="583416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378200" y="584342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378200" y="585343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378200" y="586306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378200" y="587232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378200" y="588195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378200" y="589195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378200" y="590158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378200" y="591084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378200" y="592047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378200" y="593047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378200" y="594010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378200" y="594936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378200" y="595899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378200" y="596862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378200" y="597788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378200" y="598752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378200" y="599752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378200" y="600678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378200" y="601604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378200" y="602604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378200" y="603604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378200" y="604530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378200" y="605456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378200" y="606456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378200" y="607456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3378200" y="608382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378200" y="609309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378200" y="610309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378200" y="611272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3378200" y="612198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378200" y="613161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378200" y="614161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8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378200" y="615124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378200" y="616050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6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378200" y="617013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3378200" y="618013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8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378200" y="618976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378200" y="619902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378200" y="620865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3378200" y="621791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378200" y="622755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378200" y="623755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378200" y="624718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378200" y="625644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378200" y="626607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3378200" y="627607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378200" y="628570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3378200" y="629496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3378200" y="630422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3378200" y="631422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378200" y="632423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3378200" y="633349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378200" y="634275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3378200" y="635275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378200" y="636238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3378200" y="637164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3378200" y="638127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3378200" y="639127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378200" y="640090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3378200" y="641016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378200" y="641979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6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3378200" y="642979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378200" y="643942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3378200" y="644869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378200" y="645831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3378200" y="646758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378200" y="647721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3378200" y="648721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3378200" y="649684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3378200" y="650610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378200" y="651573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3378200" y="652573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3378200" y="653536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3378200" y="654462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378200" y="655425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3378200" y="656426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3378200" y="657352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3378200" y="658278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3378200" y="659278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3378200" y="660278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3378200" y="661204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3378200" y="662130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378200" y="663130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3378200" y="664130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3378200" y="665056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3378200" y="665982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378200" y="666945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3378200" y="667945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378200" y="668909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3378200" y="669835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378200" y="670798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3378200" y="671724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3378200" y="672687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3378200" y="673687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378200" y="674650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3378200" y="675576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3378200" y="676539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3378200" y="677539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3378200" y="678502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3378200" y="679428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378200" y="680391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3378200" y="681392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378200" y="682318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3378200" y="683244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3378200" y="684244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3378200" y="685244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378200" y="686170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3378200" y="687096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378200" y="688096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3378200" y="689096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378200" y="690022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3378200" y="690948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3378200" y="691948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3378200" y="692912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378200" y="693838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3378200" y="694801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3378200" y="695801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3378200" y="696764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3378200" y="697690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3378200" y="698653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3378200" y="699653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3378200" y="700616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3378200" y="701542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3378200" y="702505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3378200" y="703468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3378200" y="704394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3378200" y="705357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3378200" y="706358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3378200" y="707284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3378200" y="708210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378200" y="709210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3378200" y="710210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3378200" y="711136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3378200" y="712062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378200" y="713062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3378200" y="714062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378200" y="714988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3378200" y="715914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378200" y="716915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3378200" y="717878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3378200" y="718804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3378200" y="719767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378200" y="720767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3378200" y="721730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378200" y="722656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3378200" y="723619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3378200" y="724619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3378200" y="725582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3378200" y="726508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3378200" y="727471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378200" y="728397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3378200" y="729360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3378200" y="730361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3378200" y="731324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378200" y="732250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3378200" y="733213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378200" y="734213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3378200" y="735176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378200" y="736102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3378200" y="737028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3378200" y="738028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3378200" y="739028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378200" y="739954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3378200" y="7408810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3378200" y="7418811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3378200" y="742844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3378200" y="7437702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3378200" y="7447333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3378200" y="7457334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3378200" y="746696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378200" y="7476225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3378200" y="7485856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3378200" y="7495857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3378200" y="7505488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378200" y="7514749"/>
            <a:ext cx="288925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3377459" y="5481532"/>
            <a:ext cx="2889991" cy="1986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 txBox="1"/>
          <p:nvPr/>
        </p:nvSpPr>
        <p:spPr>
          <a:xfrm>
            <a:off x="4405241" y="5610930"/>
            <a:ext cx="756885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b="1" spc="29" dirty="0">
                <a:latin typeface="Arial"/>
                <a:cs typeface="Arial"/>
              </a:rPr>
              <a:t>Comp</a:t>
            </a:r>
            <a:r>
              <a:rPr sz="1215" b="1" spc="19" dirty="0">
                <a:latin typeface="Arial"/>
                <a:cs typeface="Arial"/>
              </a:rPr>
              <a:t>a</a:t>
            </a:r>
            <a:r>
              <a:rPr sz="1215" b="1" spc="29" dirty="0">
                <a:latin typeface="Arial"/>
                <a:cs typeface="Arial"/>
              </a:rPr>
              <a:t>n</a:t>
            </a:r>
            <a:r>
              <a:rPr sz="1215" b="1" spc="15" dirty="0">
                <a:latin typeface="Arial"/>
                <a:cs typeface="Arial"/>
              </a:rPr>
              <a:t>y</a:t>
            </a:r>
            <a:endParaRPr sz="1215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4270409" y="7112600"/>
            <a:ext cx="862453" cy="18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b="1" spc="-194" dirty="0">
                <a:latin typeface="Arial"/>
                <a:cs typeface="Arial"/>
              </a:rPr>
              <a:t>C</a:t>
            </a:r>
            <a:r>
              <a:rPr sz="1823" b="1" spc="-292" baseline="-6666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1215" b="1" spc="-194" dirty="0">
                <a:latin typeface="Arial"/>
                <a:cs typeface="Arial"/>
              </a:rPr>
              <a:t>u</a:t>
            </a:r>
            <a:r>
              <a:rPr sz="1823" b="1" spc="-292" baseline="-6666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15" b="1" spc="-194" dirty="0">
                <a:latin typeface="Arial"/>
                <a:cs typeface="Arial"/>
              </a:rPr>
              <a:t>s</a:t>
            </a:r>
            <a:r>
              <a:rPr sz="1823" b="1" spc="-292" baseline="-6666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15" b="1" spc="-194" dirty="0">
                <a:latin typeface="Arial"/>
                <a:cs typeface="Arial"/>
              </a:rPr>
              <a:t>t</a:t>
            </a:r>
            <a:r>
              <a:rPr sz="1823" b="1" spc="-292" baseline="-6666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15" b="1" spc="-194" dirty="0">
                <a:latin typeface="Arial"/>
                <a:cs typeface="Arial"/>
              </a:rPr>
              <a:t>omers</a:t>
            </a:r>
            <a:endParaRPr sz="1215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3554765" y="5942823"/>
            <a:ext cx="594519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b="1" spc="24" dirty="0">
                <a:latin typeface="Arial"/>
                <a:cs typeface="Arial"/>
              </a:rPr>
              <a:t>Pub</a:t>
            </a:r>
            <a:r>
              <a:rPr sz="1215" b="1" dirty="0">
                <a:latin typeface="Arial"/>
                <a:cs typeface="Arial"/>
              </a:rPr>
              <a:t>l</a:t>
            </a:r>
            <a:r>
              <a:rPr sz="1215" b="1" spc="5" dirty="0">
                <a:latin typeface="Arial"/>
                <a:cs typeface="Arial"/>
              </a:rPr>
              <a:t>i</a:t>
            </a:r>
            <a:r>
              <a:rPr sz="1215" b="1" spc="24" dirty="0">
                <a:latin typeface="Arial"/>
                <a:cs typeface="Arial"/>
              </a:rPr>
              <a:t>c</a:t>
            </a:r>
            <a:r>
              <a:rPr sz="1215" b="1" spc="15" dirty="0">
                <a:latin typeface="Arial"/>
                <a:cs typeface="Arial"/>
              </a:rPr>
              <a:t>s</a:t>
            </a:r>
            <a:endParaRPr sz="1215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5389068" y="5924302"/>
            <a:ext cx="755033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b="1" spc="19" dirty="0">
                <a:latin typeface="Arial"/>
                <a:cs typeface="Arial"/>
              </a:rPr>
              <a:t>Suppliers</a:t>
            </a:r>
            <a:endParaRPr sz="1215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3414007" y="6801943"/>
            <a:ext cx="87418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5" dirty="0">
                <a:latin typeface="Arial"/>
                <a:cs typeface="Arial"/>
              </a:rPr>
              <a:t>Competitors</a:t>
            </a:r>
            <a:endParaRPr sz="1118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220158" y="6867138"/>
            <a:ext cx="1010619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5" dirty="0">
                <a:latin typeface="Arial"/>
                <a:cs typeface="Arial"/>
              </a:rPr>
              <a:t>Intermediaries</a:t>
            </a:r>
            <a:endParaRPr sz="1118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4192622" y="6180107"/>
            <a:ext cx="1181012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70995">
              <a:lnSpc>
                <a:spcPct val="102800"/>
              </a:lnSpc>
            </a:pPr>
            <a:r>
              <a:rPr sz="875" b="1" spc="-219" dirty="0">
                <a:latin typeface="Arial"/>
                <a:cs typeface="Arial"/>
              </a:rPr>
              <a:t>F</a:t>
            </a:r>
            <a:r>
              <a:rPr sz="1312" b="1" spc="-328" baseline="-9259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875" b="1" spc="-219" dirty="0">
                <a:latin typeface="Arial"/>
                <a:cs typeface="Arial"/>
              </a:rPr>
              <a:t>o</a:t>
            </a:r>
            <a:r>
              <a:rPr sz="1312" b="1" spc="-328" baseline="-925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875" b="1" spc="-219" dirty="0">
                <a:latin typeface="Arial"/>
                <a:cs typeface="Arial"/>
              </a:rPr>
              <a:t>r</a:t>
            </a:r>
            <a:r>
              <a:rPr sz="1312" b="1" spc="-328" baseline="-925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875" b="1" spc="-219" dirty="0">
                <a:latin typeface="Arial"/>
                <a:cs typeface="Arial"/>
              </a:rPr>
              <a:t>c</a:t>
            </a:r>
            <a:r>
              <a:rPr sz="1312" b="1" spc="-328" baseline="-9259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875" b="1" spc="-219" dirty="0">
                <a:latin typeface="Arial"/>
                <a:cs typeface="Arial"/>
              </a:rPr>
              <a:t>e</a:t>
            </a:r>
            <a:r>
              <a:rPr sz="1312" b="1" spc="-328" baseline="-9259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875" b="1" spc="-219" dirty="0">
                <a:latin typeface="Arial"/>
                <a:cs typeface="Arial"/>
              </a:rPr>
              <a:t>s</a:t>
            </a:r>
            <a:r>
              <a:rPr sz="1312" b="1" spc="-328" baseline="-9259" dirty="0">
                <a:solidFill>
                  <a:srgbClr val="404040"/>
                </a:solidFill>
                <a:latin typeface="Arial"/>
                <a:cs typeface="Arial"/>
              </a:rPr>
              <a:t>s </a:t>
            </a:r>
            <a:r>
              <a:rPr sz="875" b="1" spc="-190" dirty="0">
                <a:latin typeface="Arial"/>
                <a:cs typeface="Arial"/>
              </a:rPr>
              <a:t>A</a:t>
            </a:r>
            <a:r>
              <a:rPr sz="1312" b="1" spc="-284" baseline="-9259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875" b="1" spc="-190" dirty="0">
                <a:latin typeface="Arial"/>
                <a:cs typeface="Arial"/>
              </a:rPr>
              <a:t>f</a:t>
            </a:r>
            <a:r>
              <a:rPr sz="1312" b="1" spc="-284" baseline="-9259" dirty="0">
                <a:solidFill>
                  <a:srgbClr val="404040"/>
                </a:solidFill>
                <a:latin typeface="Arial"/>
                <a:cs typeface="Arial"/>
              </a:rPr>
              <a:t>ff</a:t>
            </a:r>
            <a:r>
              <a:rPr sz="875" b="1" spc="-190" dirty="0">
                <a:latin typeface="Arial"/>
                <a:cs typeface="Arial"/>
              </a:rPr>
              <a:t>e</a:t>
            </a:r>
            <a:r>
              <a:rPr sz="1312" b="1" spc="-284" baseline="-9259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875" b="1" spc="-190" dirty="0">
                <a:latin typeface="Arial"/>
                <a:cs typeface="Arial"/>
              </a:rPr>
              <a:t>c</a:t>
            </a:r>
            <a:r>
              <a:rPr sz="1312" b="1" spc="-284" baseline="-9259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875" b="1" spc="-190" dirty="0">
                <a:latin typeface="Arial"/>
                <a:cs typeface="Arial"/>
              </a:rPr>
              <a:t>t</a:t>
            </a:r>
            <a:r>
              <a:rPr sz="1312" b="1" spc="-284" baseline="-925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875" b="1" spc="-190" dirty="0">
                <a:latin typeface="Arial"/>
                <a:cs typeface="Arial"/>
              </a:rPr>
              <a:t>i</a:t>
            </a:r>
            <a:r>
              <a:rPr sz="1312" b="1" spc="-284" baseline="-9259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875" b="1" spc="-190" dirty="0">
                <a:latin typeface="Arial"/>
                <a:cs typeface="Arial"/>
              </a:rPr>
              <a:t>n</a:t>
            </a:r>
            <a:r>
              <a:rPr sz="1312" b="1" spc="-284" baseline="-9259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875" b="1" spc="-190" dirty="0">
                <a:latin typeface="Arial"/>
                <a:cs typeface="Arial"/>
              </a:rPr>
              <a:t>g</a:t>
            </a:r>
            <a:r>
              <a:rPr sz="1312" b="1" spc="-284" baseline="-9259" dirty="0">
                <a:solidFill>
                  <a:srgbClr val="404040"/>
                </a:solidFill>
                <a:latin typeface="Arial"/>
                <a:cs typeface="Arial"/>
              </a:rPr>
              <a:t>g </a:t>
            </a:r>
            <a:r>
              <a:rPr sz="875" b="1" spc="15" dirty="0">
                <a:latin typeface="Arial"/>
                <a:cs typeface="Arial"/>
              </a:rPr>
              <a:t>a  </a:t>
            </a:r>
            <a:r>
              <a:rPr sz="875" b="1" spc="-223" dirty="0">
                <a:latin typeface="Arial"/>
                <a:cs typeface="Arial"/>
              </a:rPr>
              <a:t>C</a:t>
            </a:r>
            <a:r>
              <a:rPr sz="1312" b="1" spc="-335" baseline="-9259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875" b="1" spc="-223" dirty="0">
                <a:latin typeface="Arial"/>
                <a:cs typeface="Arial"/>
              </a:rPr>
              <a:t>o</a:t>
            </a:r>
            <a:r>
              <a:rPr sz="1312" b="1" spc="-335" baseline="-925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875" b="1" spc="-223" dirty="0">
                <a:latin typeface="Arial"/>
                <a:cs typeface="Arial"/>
              </a:rPr>
              <a:t>m</a:t>
            </a:r>
            <a:r>
              <a:rPr sz="1312" b="1" spc="-335" baseline="-9259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875" b="1" spc="-223" dirty="0">
                <a:latin typeface="Arial"/>
                <a:cs typeface="Arial"/>
              </a:rPr>
              <a:t>p</a:t>
            </a:r>
            <a:r>
              <a:rPr sz="1312" b="1" spc="-335" baseline="-9259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875" b="1" spc="-223" dirty="0">
                <a:latin typeface="Arial"/>
                <a:cs typeface="Arial"/>
              </a:rPr>
              <a:t>a</a:t>
            </a:r>
            <a:r>
              <a:rPr sz="1312" b="1" spc="-335" baseline="-9259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875" b="1" spc="-223" dirty="0">
                <a:latin typeface="Arial"/>
                <a:cs typeface="Arial"/>
              </a:rPr>
              <a:t>n</a:t>
            </a:r>
            <a:r>
              <a:rPr sz="1312" b="1" spc="-335" baseline="-9259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875" b="1" spc="-223" dirty="0">
                <a:latin typeface="Arial"/>
                <a:cs typeface="Arial"/>
              </a:rPr>
              <a:t>y’</a:t>
            </a:r>
            <a:r>
              <a:rPr sz="1312" b="1" spc="-335" baseline="-9259" dirty="0">
                <a:solidFill>
                  <a:srgbClr val="404040"/>
                </a:solidFill>
                <a:latin typeface="Arial"/>
                <a:cs typeface="Arial"/>
              </a:rPr>
              <a:t>’</a:t>
            </a:r>
            <a:r>
              <a:rPr sz="875" b="1" spc="-223" dirty="0">
                <a:latin typeface="Arial"/>
                <a:cs typeface="Arial"/>
              </a:rPr>
              <a:t>s            </a:t>
            </a:r>
            <a:r>
              <a:rPr sz="875" b="1" spc="-151" dirty="0">
                <a:latin typeface="Arial"/>
                <a:cs typeface="Arial"/>
              </a:rPr>
              <a:t>A</a:t>
            </a:r>
            <a:r>
              <a:rPr sz="1312" b="1" spc="-226" baseline="-9259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875" b="1" spc="-151" dirty="0">
                <a:latin typeface="Arial"/>
                <a:cs typeface="Arial"/>
              </a:rPr>
              <a:t>b</a:t>
            </a:r>
            <a:r>
              <a:rPr sz="1312" b="1" spc="-226" baseline="-9259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875" b="1" spc="-151" dirty="0">
                <a:latin typeface="Arial"/>
                <a:cs typeface="Arial"/>
              </a:rPr>
              <a:t>i</a:t>
            </a:r>
            <a:r>
              <a:rPr sz="1312" b="1" spc="-226" baseline="-9259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875" b="1" spc="-151" dirty="0">
                <a:latin typeface="Arial"/>
                <a:cs typeface="Arial"/>
              </a:rPr>
              <a:t>l</a:t>
            </a:r>
            <a:r>
              <a:rPr sz="1312" b="1" spc="-226" baseline="-9259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875" b="1" spc="-151" dirty="0">
                <a:latin typeface="Arial"/>
                <a:cs typeface="Arial"/>
              </a:rPr>
              <a:t>i</a:t>
            </a:r>
            <a:r>
              <a:rPr sz="1312" b="1" spc="-226" baseline="-9259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875" b="1" spc="-151" dirty="0">
                <a:latin typeface="Arial"/>
                <a:cs typeface="Arial"/>
              </a:rPr>
              <a:t>ty </a:t>
            </a:r>
            <a:r>
              <a:rPr sz="875" b="1" spc="-122" dirty="0">
                <a:latin typeface="Arial"/>
                <a:cs typeface="Arial"/>
              </a:rPr>
              <a:t> </a:t>
            </a:r>
            <a:r>
              <a:rPr sz="875" b="1" spc="10" dirty="0">
                <a:latin typeface="Arial"/>
                <a:cs typeface="Arial"/>
              </a:rPr>
              <a:t>to</a:t>
            </a:r>
            <a:endParaRPr sz="875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4628232" y="6457962"/>
            <a:ext cx="33893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19" dirty="0">
                <a:latin typeface="Arial"/>
                <a:cs typeface="Arial"/>
              </a:rPr>
              <a:t>S</a:t>
            </a:r>
            <a:r>
              <a:rPr sz="875" b="1" spc="24" dirty="0">
                <a:latin typeface="Arial"/>
                <a:cs typeface="Arial"/>
              </a:rPr>
              <a:t>e</a:t>
            </a:r>
            <a:r>
              <a:rPr sz="875" b="1" spc="19" dirty="0">
                <a:latin typeface="Arial"/>
                <a:cs typeface="Arial"/>
              </a:rPr>
              <a:t>r</a:t>
            </a:r>
            <a:r>
              <a:rPr sz="875" b="1" dirty="0">
                <a:latin typeface="Arial"/>
                <a:cs typeface="Arial"/>
              </a:rPr>
              <a:t>v</a:t>
            </a:r>
            <a:r>
              <a:rPr sz="875" b="1" spc="15" dirty="0">
                <a:latin typeface="Arial"/>
                <a:cs typeface="Arial"/>
              </a:rPr>
              <a:t>e</a:t>
            </a:r>
            <a:endParaRPr sz="875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4482288" y="6595016"/>
            <a:ext cx="63217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24" dirty="0">
                <a:latin typeface="Arial"/>
                <a:cs typeface="Arial"/>
              </a:rPr>
              <a:t>Custome</a:t>
            </a:r>
            <a:r>
              <a:rPr sz="875" b="1" dirty="0">
                <a:latin typeface="Arial"/>
                <a:cs typeface="Arial"/>
              </a:rPr>
              <a:t>r</a:t>
            </a:r>
            <a:r>
              <a:rPr sz="875" b="1" spc="15" dirty="0">
                <a:latin typeface="Arial"/>
                <a:cs typeface="Arial"/>
              </a:rPr>
              <a:t>s</a:t>
            </a:r>
            <a:endParaRPr sz="87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67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225444"/>
            <a:ext cx="5715529" cy="3696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6123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c.  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r>
              <a:rPr sz="1167" b="1" u="sng" spc="-29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Intermediaries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intermediaries are </a:t>
            </a:r>
            <a:r>
              <a:rPr sz="1167" dirty="0">
                <a:latin typeface="Garamond"/>
                <a:cs typeface="Garamond"/>
              </a:rPr>
              <a:t>firms that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promote, </a:t>
            </a:r>
            <a:r>
              <a:rPr sz="1167" dirty="0">
                <a:latin typeface="Garamond"/>
                <a:cs typeface="Garamond"/>
              </a:rPr>
              <a:t>sell, </a:t>
            </a:r>
            <a:r>
              <a:rPr sz="1167" spc="-5" dirty="0">
                <a:latin typeface="Garamond"/>
                <a:cs typeface="Garamond"/>
              </a:rPr>
              <a:t>and distribute its </a:t>
            </a:r>
            <a:r>
              <a:rPr sz="1167" dirty="0">
                <a:latin typeface="Garamond"/>
                <a:cs typeface="Garamond"/>
              </a:rPr>
              <a:t>goods  to final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buyers.</a:t>
            </a:r>
            <a:endParaRPr sz="1167">
              <a:latin typeface="Garamond"/>
              <a:cs typeface="Garamond"/>
            </a:endParaRPr>
          </a:p>
          <a:p>
            <a:pPr marL="12347" marR="5556" indent="370408" algn="just">
              <a:lnSpc>
                <a:spcPts val="1312"/>
              </a:lnSpc>
              <a:buFont typeface="Garamond"/>
              <a:buAutoNum type="arabicParenR"/>
              <a:tabLst>
                <a:tab pos="615495" algn="l"/>
              </a:tabLst>
            </a:pPr>
            <a:r>
              <a:rPr sz="1167" b="1" dirty="0">
                <a:latin typeface="Garamond"/>
                <a:cs typeface="Garamond"/>
              </a:rPr>
              <a:t>Resellers </a:t>
            </a:r>
            <a:r>
              <a:rPr sz="1167" spc="-5" dirty="0">
                <a:latin typeface="Garamond"/>
                <a:cs typeface="Garamond"/>
              </a:rPr>
              <a:t>are distribution </a:t>
            </a:r>
            <a:r>
              <a:rPr sz="1167" dirty="0">
                <a:latin typeface="Garamond"/>
                <a:cs typeface="Garamond"/>
              </a:rPr>
              <a:t>channel firms that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find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or make  </a:t>
            </a:r>
            <a:r>
              <a:rPr sz="1167" dirty="0">
                <a:latin typeface="Garamond"/>
                <a:cs typeface="Garamond"/>
              </a:rPr>
              <a:t>sales to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240"/>
              </a:lnSpc>
              <a:buAutoNum type="arabicParenR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include </a:t>
            </a:r>
            <a:r>
              <a:rPr sz="1167" dirty="0">
                <a:latin typeface="Garamond"/>
                <a:cs typeface="Garamond"/>
              </a:rPr>
              <a:t>wholesalers </a:t>
            </a:r>
            <a:r>
              <a:rPr sz="1167" spc="-5" dirty="0">
                <a:latin typeface="Garamond"/>
                <a:cs typeface="Garamond"/>
              </a:rPr>
              <a:t>and retailers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buy and resell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merchandise.</a:t>
            </a:r>
            <a:endParaRPr sz="1167">
              <a:latin typeface="Garamond"/>
              <a:cs typeface="Garamond"/>
            </a:endParaRPr>
          </a:p>
          <a:p>
            <a:pPr marL="12347" marR="4939" indent="370408" algn="just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77847" algn="l"/>
              </a:tabLst>
            </a:pPr>
            <a:r>
              <a:rPr sz="1167" spc="-5" dirty="0">
                <a:latin typeface="Garamond"/>
                <a:cs typeface="Garamond"/>
              </a:rPr>
              <a:t>Resellers often perform important functions more </a:t>
            </a:r>
            <a:r>
              <a:rPr sz="1167" dirty="0">
                <a:latin typeface="Garamond"/>
                <a:cs typeface="Garamond"/>
              </a:rPr>
              <a:t>cheaply than the company </a:t>
            </a:r>
            <a:r>
              <a:rPr sz="1167" spc="-5" dirty="0">
                <a:latin typeface="Garamond"/>
                <a:cs typeface="Garamond"/>
              </a:rPr>
              <a:t>can  perform </a:t>
            </a:r>
            <a:r>
              <a:rPr sz="1167" dirty="0">
                <a:latin typeface="Garamond"/>
                <a:cs typeface="Garamond"/>
              </a:rPr>
              <a:t>itself.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seeking and working with </a:t>
            </a:r>
            <a:r>
              <a:rPr sz="1167" spc="-5" dirty="0">
                <a:latin typeface="Garamond"/>
                <a:cs typeface="Garamond"/>
              </a:rPr>
              <a:t>resellers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easy </a:t>
            </a:r>
            <a:r>
              <a:rPr sz="1167" spc="-5" dirty="0">
                <a:latin typeface="Garamond"/>
                <a:cs typeface="Garamond"/>
              </a:rPr>
              <a:t>because of </a:t>
            </a:r>
            <a:r>
              <a:rPr sz="1167" dirty="0">
                <a:latin typeface="Garamond"/>
                <a:cs typeface="Garamond"/>
              </a:rPr>
              <a:t>the power that  some </a:t>
            </a:r>
            <a:r>
              <a:rPr sz="1167" spc="-5" dirty="0">
                <a:latin typeface="Garamond"/>
                <a:cs typeface="Garamond"/>
              </a:rPr>
              <a:t>demand 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Physical distribution firms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the company to stock and move goods from their </a:t>
            </a:r>
            <a:r>
              <a:rPr sz="1167" spc="-5" dirty="0">
                <a:latin typeface="Garamond"/>
                <a:cs typeface="Garamond"/>
              </a:rPr>
              <a:t>points </a:t>
            </a:r>
            <a:r>
              <a:rPr sz="1167" dirty="0">
                <a:latin typeface="Garamond"/>
                <a:cs typeface="Garamond"/>
              </a:rPr>
              <a:t>of  </a:t>
            </a:r>
            <a:r>
              <a:rPr sz="1167" spc="-5" dirty="0">
                <a:latin typeface="Garamond"/>
                <a:cs typeface="Garamond"/>
              </a:rPr>
              <a:t>origin </a:t>
            </a:r>
            <a:r>
              <a:rPr sz="1167" dirty="0">
                <a:latin typeface="Garamond"/>
                <a:cs typeface="Garamond"/>
              </a:rPr>
              <a:t>to their </a:t>
            </a:r>
            <a:r>
              <a:rPr sz="1167" spc="-5" dirty="0">
                <a:latin typeface="Garamond"/>
                <a:cs typeface="Garamond"/>
              </a:rPr>
              <a:t>destinations. Examples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warehouses (that store and </a:t>
            </a:r>
            <a:r>
              <a:rPr sz="1167" spc="-5" dirty="0">
                <a:latin typeface="Garamond"/>
                <a:cs typeface="Garamond"/>
              </a:rPr>
              <a:t>protect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before 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move to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next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destination).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Marketing service </a:t>
            </a:r>
            <a:r>
              <a:rPr sz="1167" b="1" spc="-5" dirty="0">
                <a:latin typeface="Garamond"/>
                <a:cs typeface="Garamond"/>
              </a:rPr>
              <a:t>agencies </a:t>
            </a:r>
            <a:r>
              <a:rPr sz="1167" dirty="0">
                <a:latin typeface="Garamond"/>
                <a:cs typeface="Garamond"/>
              </a:rPr>
              <a:t>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firms, </a:t>
            </a:r>
            <a:r>
              <a:rPr sz="1167" spc="-5" dirty="0">
                <a:latin typeface="Garamond"/>
                <a:cs typeface="Garamond"/>
              </a:rPr>
              <a:t>advertising agencies, </a:t>
            </a:r>
            <a:r>
              <a:rPr sz="1167" dirty="0">
                <a:latin typeface="Garamond"/>
                <a:cs typeface="Garamond"/>
              </a:rPr>
              <a:t>media firms,  etc.)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the company target </a:t>
            </a:r>
            <a:r>
              <a:rPr sz="1167" spc="-5" dirty="0">
                <a:latin typeface="Garamond"/>
                <a:cs typeface="Garamond"/>
              </a:rPr>
              <a:t>and promote its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Financial </a:t>
            </a:r>
            <a:r>
              <a:rPr sz="1167" b="1" spc="-5" dirty="0">
                <a:latin typeface="Garamond"/>
                <a:cs typeface="Garamond"/>
              </a:rPr>
              <a:t>intermediaries </a:t>
            </a:r>
            <a:r>
              <a:rPr sz="1167" dirty="0">
                <a:latin typeface="Garamond"/>
                <a:cs typeface="Garamond"/>
              </a:rPr>
              <a:t>(such </a:t>
            </a:r>
            <a:r>
              <a:rPr sz="1167" spc="-5" dirty="0">
                <a:latin typeface="Garamond"/>
                <a:cs typeface="Garamond"/>
              </a:rPr>
              <a:t>as banks, </a:t>
            </a:r>
            <a:r>
              <a:rPr sz="1167" dirty="0">
                <a:latin typeface="Garamond"/>
                <a:cs typeface="Garamond"/>
              </a:rPr>
              <a:t>credit </a:t>
            </a:r>
            <a:r>
              <a:rPr sz="1167" spc="-5" dirty="0">
                <a:latin typeface="Garamond"/>
                <a:cs typeface="Garamond"/>
              </a:rPr>
              <a:t>companies, insurance </a:t>
            </a:r>
            <a:r>
              <a:rPr sz="1167" dirty="0">
                <a:latin typeface="Garamond"/>
                <a:cs typeface="Garamond"/>
              </a:rPr>
              <a:t>companies, etc.) </a:t>
            </a:r>
            <a:r>
              <a:rPr sz="1167" spc="-5" dirty="0">
                <a:latin typeface="Garamond"/>
                <a:cs typeface="Garamond"/>
              </a:rPr>
              <a:t>help  </a:t>
            </a:r>
            <a:r>
              <a:rPr sz="1167" dirty="0">
                <a:latin typeface="Garamond"/>
                <a:cs typeface="Garamond"/>
              </a:rPr>
              <a:t>finance </a:t>
            </a:r>
            <a:r>
              <a:rPr sz="1167" spc="-5" dirty="0">
                <a:latin typeface="Garamond"/>
                <a:cs typeface="Garamond"/>
              </a:rPr>
              <a:t>transactions and </a:t>
            </a:r>
            <a:r>
              <a:rPr sz="1167" dirty="0">
                <a:latin typeface="Garamond"/>
                <a:cs typeface="Garamond"/>
              </a:rPr>
              <a:t>insure </a:t>
            </a:r>
            <a:r>
              <a:rPr sz="1167" spc="-5" dirty="0">
                <a:latin typeface="Garamond"/>
                <a:cs typeface="Garamond"/>
              </a:rPr>
              <a:t>against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risks.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716123">
              <a:lnSpc>
                <a:spcPts val="1356"/>
              </a:lnSpc>
              <a:tabLst>
                <a:tab pos="1159995" algn="l"/>
              </a:tabLst>
            </a:pPr>
            <a:r>
              <a:rPr sz="1167" b="1" spc="-5" dirty="0">
                <a:latin typeface="Garamond"/>
                <a:cs typeface="Garamond"/>
              </a:rPr>
              <a:t>d.</a:t>
            </a:r>
            <a:r>
              <a:rPr sz="1167" b="1" u="sng" spc="-5" dirty="0">
                <a:latin typeface="Garamond"/>
                <a:cs typeface="Garamond"/>
              </a:rPr>
              <a:t> 	Customers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company  must  </a:t>
            </a:r>
            <a:r>
              <a:rPr sz="1167" dirty="0">
                <a:latin typeface="Garamond"/>
                <a:cs typeface="Garamond"/>
              </a:rPr>
              <a:t>study  </a:t>
            </a:r>
            <a:r>
              <a:rPr sz="1167" spc="-5" dirty="0">
                <a:latin typeface="Garamond"/>
                <a:cs typeface="Garamond"/>
              </a:rPr>
              <a:t>its 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markets  </a:t>
            </a:r>
            <a:r>
              <a:rPr sz="1167" dirty="0">
                <a:latin typeface="Garamond"/>
                <a:cs typeface="Garamond"/>
              </a:rPr>
              <a:t>closely  since  each  </a:t>
            </a:r>
            <a:r>
              <a:rPr sz="1167" spc="-5" dirty="0">
                <a:latin typeface="Garamond"/>
                <a:cs typeface="Garamond"/>
              </a:rPr>
              <a:t>market  has  its  own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special</a:t>
            </a:r>
            <a:endParaRPr sz="1167">
              <a:latin typeface="Garamond"/>
              <a:cs typeface="Garamond"/>
            </a:endParaRPr>
          </a:p>
          <a:p>
            <a:pPr marL="2938572" marR="4939">
              <a:lnSpc>
                <a:spcPts val="1312"/>
              </a:lnSpc>
              <a:spcBef>
                <a:spcPts val="73"/>
              </a:spcBef>
              <a:tabLst>
                <a:tab pos="4087454" algn="l"/>
                <a:tab pos="4588740" algn="l"/>
                <a:tab pos="5198062" algn="l"/>
              </a:tabLst>
            </a:pPr>
            <a:r>
              <a:rPr sz="1167" dirty="0">
                <a:latin typeface="Garamond"/>
                <a:cs typeface="Garamond"/>
              </a:rPr>
              <a:t>characteristics.	These	markets	</a:t>
            </a:r>
            <a:r>
              <a:rPr sz="1167" spc="-5" dirty="0">
                <a:latin typeface="Garamond"/>
                <a:cs typeface="Garamond"/>
              </a:rPr>
              <a:t>normally 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3308980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1).  </a:t>
            </a:r>
            <a:r>
              <a:rPr sz="1167" b="1" spc="-5" dirty="0">
                <a:latin typeface="Garamond"/>
                <a:cs typeface="Garamond"/>
              </a:rPr>
              <a:t>Consumer </a:t>
            </a:r>
            <a:r>
              <a:rPr sz="1167" b="1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(individuals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9644" y="4907386"/>
            <a:ext cx="278923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2602735" algn="l"/>
              </a:tabLst>
            </a:pPr>
            <a:r>
              <a:rPr sz="1167" spc="-5" dirty="0">
                <a:latin typeface="Garamond"/>
                <a:cs typeface="Garamond"/>
              </a:rPr>
              <a:t>household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that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</a:t>
            </a:r>
            <a:r>
              <a:rPr sz="1167" dirty="0">
                <a:latin typeface="Garamond"/>
                <a:cs typeface="Garamond"/>
              </a:rPr>
              <a:t>y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goods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	for  </a:t>
            </a:r>
            <a:r>
              <a:rPr sz="1167" spc="-5" dirty="0">
                <a:latin typeface="Garamond"/>
                <a:cs typeface="Garamond"/>
              </a:rPr>
              <a:t>personal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consumption).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9644" y="5240761"/>
            <a:ext cx="2789238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0408" algn="just">
              <a:lnSpc>
                <a:spcPts val="1312"/>
              </a:lnSpc>
              <a:buFont typeface="Garamond"/>
              <a:buAutoNum type="arabicParenR" startAt="2"/>
              <a:tabLst>
                <a:tab pos="654388" algn="l"/>
              </a:tabLst>
            </a:pPr>
            <a:r>
              <a:rPr sz="1167" b="1" spc="-5" dirty="0">
                <a:latin typeface="Garamond"/>
                <a:cs typeface="Garamond"/>
              </a:rPr>
              <a:t>Business </a:t>
            </a:r>
            <a:r>
              <a:rPr sz="1167" b="1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(buy goods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services for further </a:t>
            </a:r>
            <a:r>
              <a:rPr sz="1167" spc="-5" dirty="0">
                <a:latin typeface="Garamond"/>
                <a:cs typeface="Garamond"/>
              </a:rPr>
              <a:t>processing or </a:t>
            </a:r>
            <a:r>
              <a:rPr sz="1167" dirty="0">
                <a:latin typeface="Garamond"/>
                <a:cs typeface="Garamond"/>
              </a:rPr>
              <a:t>for use in  their </a:t>
            </a:r>
            <a:r>
              <a:rPr sz="1167" spc="-5" dirty="0">
                <a:latin typeface="Garamond"/>
                <a:cs typeface="Garamond"/>
              </a:rPr>
              <a:t>production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process).</a:t>
            </a:r>
            <a:endParaRPr sz="1167">
              <a:latin typeface="Garamond"/>
              <a:cs typeface="Garamond"/>
            </a:endParaRPr>
          </a:p>
          <a:p>
            <a:pPr marL="12347" marR="5556" indent="370408" algn="just">
              <a:lnSpc>
                <a:spcPts val="1312"/>
              </a:lnSpc>
              <a:buFont typeface="Garamond"/>
              <a:buAutoNum type="arabicParenR" startAt="2"/>
              <a:tabLst>
                <a:tab pos="672908" algn="l"/>
              </a:tabLst>
            </a:pPr>
            <a:r>
              <a:rPr sz="1167" b="1" dirty="0">
                <a:latin typeface="Garamond"/>
                <a:cs typeface="Garamond"/>
              </a:rPr>
              <a:t>Reseller markets </a:t>
            </a:r>
            <a:r>
              <a:rPr sz="1167" dirty="0">
                <a:latin typeface="Garamond"/>
                <a:cs typeface="Garamond"/>
              </a:rPr>
              <a:t>(buy goods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resell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profit).</a:t>
            </a:r>
            <a:endParaRPr sz="1167">
              <a:latin typeface="Garamond"/>
              <a:cs typeface="Garamond"/>
            </a:endParaRPr>
          </a:p>
          <a:p>
            <a:pPr marL="617964" indent="-235209">
              <a:lnSpc>
                <a:spcPts val="1283"/>
              </a:lnSpc>
              <a:buFont typeface="Garamond"/>
              <a:buAutoNum type="arabicParenR" startAt="2"/>
              <a:tabLst>
                <a:tab pos="618582" algn="l"/>
              </a:tabLst>
            </a:pPr>
            <a:r>
              <a:rPr sz="1167" b="1" dirty="0">
                <a:latin typeface="Garamond"/>
                <a:cs typeface="Garamond"/>
              </a:rPr>
              <a:t>Government markets </a:t>
            </a:r>
            <a:r>
              <a:rPr sz="1167" dirty="0">
                <a:latin typeface="Garamond"/>
                <a:cs typeface="Garamond"/>
              </a:rPr>
              <a:t>(agencies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that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9645" y="6226070"/>
            <a:ext cx="278862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781" algn="l"/>
                <a:tab pos="905647" algn="l"/>
                <a:tab pos="1284082" algn="l"/>
                <a:tab pos="1899577" algn="l"/>
                <a:tab pos="2178000" algn="l"/>
                <a:tab pos="2656444" algn="l"/>
              </a:tabLst>
            </a:pPr>
            <a:r>
              <a:rPr sz="1167" spc="-5" dirty="0">
                <a:latin typeface="Garamond"/>
                <a:cs typeface="Garamond"/>
              </a:rPr>
              <a:t>bu</a:t>
            </a:r>
            <a:r>
              <a:rPr sz="1167" dirty="0">
                <a:latin typeface="Garamond"/>
                <a:cs typeface="Garamond"/>
              </a:rPr>
              <a:t>y	goods	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services	in	</a:t>
            </a:r>
            <a:r>
              <a:rPr sz="1167" spc="-5" dirty="0">
                <a:latin typeface="Garamond"/>
                <a:cs typeface="Garamond"/>
              </a:rPr>
              <a:t>orde</a:t>
            </a:r>
            <a:r>
              <a:rPr sz="1167" dirty="0">
                <a:latin typeface="Garamond"/>
                <a:cs typeface="Garamond"/>
              </a:rPr>
              <a:t>r	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6407574"/>
            <a:ext cx="5715529" cy="1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8572" marR="6173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produce public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transfer them to  those that </a:t>
            </a:r>
            <a:r>
              <a:rPr sz="1167" spc="-5" dirty="0">
                <a:latin typeface="Garamond"/>
                <a:cs typeface="Garamond"/>
              </a:rPr>
              <a:t>need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them).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5).  </a:t>
            </a:r>
            <a:r>
              <a:rPr sz="1167" b="1" dirty="0">
                <a:latin typeface="Garamond"/>
                <a:cs typeface="Garamond"/>
              </a:rPr>
              <a:t>International markets </a:t>
            </a:r>
            <a:r>
              <a:rPr sz="1167" dirty="0">
                <a:latin typeface="Garamond"/>
                <a:cs typeface="Garamond"/>
              </a:rPr>
              <a:t>(buyers </a:t>
            </a:r>
            <a:r>
              <a:rPr sz="1167" spc="-5" dirty="0">
                <a:latin typeface="Garamond"/>
                <a:cs typeface="Garamond"/>
              </a:rPr>
              <a:t>of all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foreign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countries).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716123">
              <a:lnSpc>
                <a:spcPts val="1356"/>
              </a:lnSpc>
              <a:tabLst>
                <a:tab pos="1159995" algn="l"/>
              </a:tabLst>
            </a:pPr>
            <a:r>
              <a:rPr sz="1167" b="1" dirty="0">
                <a:latin typeface="Garamond"/>
                <a:cs typeface="Garamond"/>
              </a:rPr>
              <a:t>e.</a:t>
            </a:r>
            <a:r>
              <a:rPr sz="1167" b="1" u="sng" dirty="0">
                <a:latin typeface="Garamond"/>
                <a:cs typeface="Garamond"/>
              </a:rPr>
              <a:t> 	</a:t>
            </a:r>
            <a:r>
              <a:rPr sz="1167" b="1" u="sng" spc="-5" dirty="0">
                <a:latin typeface="Garamond"/>
                <a:cs typeface="Garamond"/>
              </a:rPr>
              <a:t>Competitors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Every company </a:t>
            </a:r>
            <a:r>
              <a:rPr sz="1167" dirty="0">
                <a:latin typeface="Garamond"/>
                <a:cs typeface="Garamond"/>
              </a:rPr>
              <a:t>faces a wide </a:t>
            </a:r>
            <a:r>
              <a:rPr sz="1167" spc="-5" dirty="0">
                <a:latin typeface="Garamond"/>
                <a:cs typeface="Garamond"/>
              </a:rPr>
              <a:t>range of </a:t>
            </a:r>
            <a:r>
              <a:rPr sz="1167" dirty="0">
                <a:latin typeface="Garamond"/>
                <a:cs typeface="Garamond"/>
              </a:rPr>
              <a:t>competitors. A company must secure a strategic </a:t>
            </a:r>
            <a:r>
              <a:rPr sz="1167" spc="-5" dirty="0">
                <a:latin typeface="Garamond"/>
                <a:cs typeface="Garamond"/>
              </a:rPr>
              <a:t>advantage  over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by positioning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offerings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successful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marketplace. No </a:t>
            </a:r>
            <a:r>
              <a:rPr sz="1167" dirty="0">
                <a:latin typeface="Garamond"/>
                <a:cs typeface="Garamond"/>
              </a:rPr>
              <a:t>single  competitive strategy </a:t>
            </a:r>
            <a:r>
              <a:rPr sz="1167" spc="-5" dirty="0">
                <a:latin typeface="Garamond"/>
                <a:cs typeface="Garamond"/>
              </a:rPr>
              <a:t>is best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all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companies.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7892944"/>
            <a:ext cx="4493772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6123">
              <a:lnSpc>
                <a:spcPts val="1356"/>
              </a:lnSpc>
              <a:tabLst>
                <a:tab pos="937750" algn="l"/>
                <a:tab pos="1159995" algn="l"/>
              </a:tabLst>
            </a:pPr>
            <a:r>
              <a:rPr sz="1167" b="1" spc="-5" dirty="0">
                <a:latin typeface="Garamond"/>
                <a:cs typeface="Garamond"/>
              </a:rPr>
              <a:t>f.	</a:t>
            </a:r>
            <a:r>
              <a:rPr sz="1167" b="1" u="sng" spc="-5" dirty="0">
                <a:latin typeface="Garamond"/>
                <a:cs typeface="Garamond"/>
              </a:rPr>
              <a:t> 	Publics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i="1" spc="-5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is any </a:t>
            </a:r>
            <a:r>
              <a:rPr sz="1167" dirty="0">
                <a:latin typeface="Garamond"/>
                <a:cs typeface="Garamond"/>
              </a:rPr>
              <a:t>group that </a:t>
            </a:r>
            <a:r>
              <a:rPr sz="1167" spc="-5" dirty="0">
                <a:latin typeface="Garamond"/>
                <a:cs typeface="Garamond"/>
              </a:rPr>
              <a:t>has an actual or potential interest in or impact on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4972" y="8059631"/>
            <a:ext cx="82170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Garamond"/>
                <a:cs typeface="Garamond"/>
              </a:rPr>
              <a:t>organization’s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8226319"/>
            <a:ext cx="5717381" cy="1348660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2347" marR="7408">
              <a:lnSpc>
                <a:spcPts val="1312"/>
              </a:lnSpc>
              <a:spcBef>
                <a:spcPts val="117"/>
              </a:spcBef>
              <a:tabLst>
                <a:tab pos="3981888" algn="l"/>
              </a:tabLst>
            </a:pP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its objectives.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prepare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	</a:t>
            </a:r>
            <a:r>
              <a:rPr sz="1167" spc="-5" dirty="0">
                <a:latin typeface="Garamond"/>
                <a:cs typeface="Garamond"/>
              </a:rPr>
              <a:t>marketing plan for all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their </a:t>
            </a:r>
            <a:r>
              <a:rPr sz="1167" dirty="0">
                <a:latin typeface="Garamond"/>
                <a:cs typeface="Garamond"/>
              </a:rPr>
              <a:t> major </a:t>
            </a:r>
            <a:r>
              <a:rPr sz="1167" spc="-5" dirty="0">
                <a:latin typeface="Garamond"/>
                <a:cs typeface="Garamond"/>
              </a:rPr>
              <a:t>publics 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their customer markets.   Generally, </a:t>
            </a:r>
            <a:r>
              <a:rPr sz="1167" spc="-5" dirty="0">
                <a:latin typeface="Garamond"/>
                <a:cs typeface="Garamond"/>
              </a:rPr>
              <a:t>publics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identified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being:</a:t>
            </a:r>
            <a:endParaRPr sz="1167">
              <a:latin typeface="Garamond"/>
              <a:cs typeface="Garamond"/>
            </a:endParaRPr>
          </a:p>
          <a:p>
            <a:pPr marL="382755" marR="1330383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Financial </a:t>
            </a:r>
            <a:r>
              <a:rPr sz="1167" spc="-5" dirty="0">
                <a:latin typeface="Garamond"/>
                <a:cs typeface="Garamond"/>
              </a:rPr>
              <a:t>publics--influence </a:t>
            </a:r>
            <a:r>
              <a:rPr sz="1167" dirty="0">
                <a:latin typeface="Garamond"/>
                <a:cs typeface="Garamond"/>
              </a:rPr>
              <a:t>the company’s </a:t>
            </a: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obtain </a:t>
            </a:r>
            <a:r>
              <a:rPr sz="1167" dirty="0">
                <a:latin typeface="Garamond"/>
                <a:cs typeface="Garamond"/>
              </a:rPr>
              <a:t>funds.  2).  </a:t>
            </a:r>
            <a:r>
              <a:rPr sz="1167" spc="-5" dirty="0">
                <a:latin typeface="Garamond"/>
                <a:cs typeface="Garamond"/>
              </a:rPr>
              <a:t>Media publics--carry news, </a:t>
            </a:r>
            <a:r>
              <a:rPr sz="1167" dirty="0">
                <a:latin typeface="Garamond"/>
                <a:cs typeface="Garamond"/>
              </a:rPr>
              <a:t>features,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editorial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opinion.</a:t>
            </a:r>
            <a:endParaRPr sz="1167">
              <a:latin typeface="Garamond"/>
              <a:cs typeface="Garamond"/>
            </a:endParaRPr>
          </a:p>
          <a:p>
            <a:pPr marL="12347" indent="370408">
              <a:lnSpc>
                <a:spcPts val="1240"/>
              </a:lnSpc>
              <a:buAutoNum type="arabicParenR" startAt="3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Government </a:t>
            </a:r>
            <a:r>
              <a:rPr sz="1167" spc="-5" dirty="0">
                <a:latin typeface="Garamond"/>
                <a:cs typeface="Garamond"/>
              </a:rPr>
              <a:t>publics--take developments into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account.</a:t>
            </a:r>
            <a:endParaRPr sz="1167">
              <a:latin typeface="Garamond"/>
              <a:cs typeface="Garamond"/>
            </a:endParaRPr>
          </a:p>
          <a:p>
            <a:pPr marL="12347" marR="4939" indent="370408">
              <a:lnSpc>
                <a:spcPts val="1312"/>
              </a:lnSpc>
              <a:spcBef>
                <a:spcPts val="73"/>
              </a:spcBef>
              <a:buAutoNum type="arabicParenR" startAt="3"/>
              <a:tabLst>
                <a:tab pos="702541" algn="l"/>
                <a:tab pos="703158" algn="l"/>
              </a:tabLst>
            </a:pPr>
            <a:r>
              <a:rPr sz="1167" spc="-5" dirty="0">
                <a:latin typeface="Garamond"/>
                <a:cs typeface="Garamond"/>
              </a:rPr>
              <a:t>Citizen-action publics--a </a:t>
            </a:r>
            <a:r>
              <a:rPr sz="1167" dirty="0">
                <a:latin typeface="Garamond"/>
                <a:cs typeface="Garamond"/>
              </a:rPr>
              <a:t>company’s </a:t>
            </a:r>
            <a:r>
              <a:rPr sz="1167" spc="-5" dirty="0">
                <a:latin typeface="Garamond"/>
                <a:cs typeface="Garamond"/>
              </a:rPr>
              <a:t>decisions are often </a:t>
            </a:r>
            <a:r>
              <a:rPr sz="1167" dirty="0">
                <a:latin typeface="Garamond"/>
                <a:cs typeface="Garamond"/>
              </a:rPr>
              <a:t>questioned by consumer  </a:t>
            </a:r>
            <a:r>
              <a:rPr sz="1167" spc="-5" dirty="0">
                <a:latin typeface="Garamond"/>
                <a:cs typeface="Garamond"/>
              </a:rPr>
              <a:t>organizations.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283"/>
              </a:lnSpc>
              <a:buAutoNum type="arabicParenR" startAt="3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Local </a:t>
            </a:r>
            <a:r>
              <a:rPr sz="1167" spc="-5" dirty="0">
                <a:latin typeface="Garamond"/>
                <a:cs typeface="Garamond"/>
              </a:rPr>
              <a:t>publics--includes neighborhood residents and </a:t>
            </a:r>
            <a:r>
              <a:rPr sz="1167" dirty="0">
                <a:latin typeface="Garamond"/>
                <a:cs typeface="Garamond"/>
              </a:rPr>
              <a:t>community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organizations.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92741" y="453771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192741" y="454734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92741" y="455697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92741" y="456697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192741" y="457697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192741" y="458660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192741" y="459623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92741" y="460623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192741" y="461623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192741" y="462586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192741" y="463549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192741" y="464587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192741" y="465550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192741" y="466513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192741" y="467513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92741" y="468513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92741" y="469476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192741" y="470439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192741" y="471439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192741" y="472440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192741" y="473403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192741" y="474366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192741" y="475403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192741" y="476403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192741" y="477366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192741" y="478329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192741" y="479329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192741" y="480292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192741" y="481255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192741" y="482255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192741" y="483256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192741" y="484219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192741" y="485182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192741" y="486219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192741" y="487219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192741" y="488182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192741" y="489145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192741" y="490145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192741" y="491109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92741" y="492072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192741" y="493072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192741" y="494072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192741" y="495035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192741" y="495998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192741" y="497035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192741" y="498035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192741" y="498998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192741" y="499962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192741" y="500962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192741" y="501925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192741" y="502888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192741" y="503888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1192741" y="504888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192741" y="505851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192741" y="506814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192741" y="507851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192741" y="508851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192741" y="509814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192741" y="510778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192741" y="511778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192741" y="512778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192741" y="513741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1192741" y="514704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192741" y="515704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192741" y="516667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192741" y="517630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192741" y="518668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192741" y="519668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192741" y="520631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192741" y="521594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192741" y="522594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192741" y="523594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192741" y="524557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192741" y="525520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192741" y="526520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192741" y="527483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192741" y="528446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1192741" y="529484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1192741" y="530484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192741" y="531410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1192741" y="532373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1192741" y="533410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192741" y="534410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192741" y="535373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192741" y="536336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192741" y="537337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192741" y="538300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192741" y="539263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1192741" y="540300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192741" y="541300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1192741" y="542226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192741" y="543189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1192741" y="544226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1192741" y="545226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1192741" y="546189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192741" y="547152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1192741" y="548153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1192741" y="549190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1192741" y="550153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192741" y="551116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1192741" y="552116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1192741" y="553042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1192741" y="554005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1192741" y="555042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1192741" y="556042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1192741" y="557006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1192741" y="557969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1192741" y="558969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1192741" y="560006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192741" y="560969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1192741" y="561932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1192741" y="562932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1192741" y="563858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1192741" y="564821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1192741" y="565859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192741" y="566859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1192741" y="567822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1192741" y="568785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1192741" y="569785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1192741" y="570822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1192741" y="571785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1192741" y="572748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1192741" y="573748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1192741" y="574674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1192741" y="575638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1192741" y="576675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1192741" y="577675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1192741" y="578638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1192741" y="579601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1192741" y="580601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1192741" y="581638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1192741" y="582601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1192741" y="583565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1192741" y="584565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1192741" y="585565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1192741" y="586528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1192741" y="587491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1192741" y="588491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1192741" y="589454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1192741" y="590417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1192741" y="591417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1192741" y="592454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1192741" y="593418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1192741" y="594344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1192741" y="595344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1192741" y="596381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1192741" y="597344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1192741" y="598307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1192741" y="599307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1192741" y="600270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1192741" y="601233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192741" y="602234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1192741" y="603271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1192741" y="604234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1192741" y="605160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1192741" y="606160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1192741" y="607197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1192741" y="608160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1192741" y="609123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1192741" y="610123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1192741" y="611087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1192741" y="612050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1192741" y="613050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192741" y="614087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1192741" y="615050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1192741" y="615976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1192741" y="616976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1192741" y="618013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1192741" y="618976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1192741" y="619939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1192741" y="620939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1192741" y="621940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192741" y="622903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1192741" y="623866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1192741" y="624903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192741" y="625866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1192741" y="626792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1192741" y="627792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192741" y="628829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1192741" y="629793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1192741" y="630756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1192741" y="631756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1192741" y="632756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1192741" y="633719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1192741" y="634682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1192741" y="635719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1192741" y="636682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192741" y="637608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1192741" y="638608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1192741" y="639646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1192741" y="640609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1192741" y="641572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1192741" y="642572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192741" y="643572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1192741" y="644535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1192741" y="645498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1192741" y="646498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1192741" y="647461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6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1192741" y="648425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1192741" y="649425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8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1192741" y="650462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1192741" y="651425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1192741" y="652388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1192741" y="653388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1192741" y="654388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1192741" y="655351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1192741" y="656314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192741" y="657315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192741" y="658315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1192741" y="6592782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1192741" y="660241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192741" y="661278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192741" y="6622415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192741" y="6632046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1192741" y="6642047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1192741" y="6652048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1192741" y="6661679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1192741" y="6671310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192741" y="6681311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1192741" y="669131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1192741" y="6700943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1192741" y="6710574"/>
            <a:ext cx="2778125" cy="0"/>
          </a:xfrm>
          <a:custGeom>
            <a:avLst/>
            <a:gdLst/>
            <a:ahLst/>
            <a:cxnLst/>
            <a:rect l="l" t="t" r="r" b="b"/>
            <a:pathLst>
              <a:path w="2857500">
                <a:moveTo>
                  <a:pt x="0" y="0"/>
                </a:moveTo>
                <a:lnTo>
                  <a:pt x="28575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2712932" y="5486717"/>
            <a:ext cx="1162491" cy="861219"/>
          </a:xfrm>
          <a:custGeom>
            <a:avLst/>
            <a:gdLst/>
            <a:ahLst/>
            <a:cxnLst/>
            <a:rect l="l" t="t" r="r" b="b"/>
            <a:pathLst>
              <a:path w="1195704" h="885825">
                <a:moveTo>
                  <a:pt x="1136142" y="0"/>
                </a:moveTo>
                <a:lnTo>
                  <a:pt x="0" y="246126"/>
                </a:lnTo>
                <a:lnTo>
                  <a:pt x="702564" y="885444"/>
                </a:lnTo>
                <a:lnTo>
                  <a:pt x="743542" y="865625"/>
                </a:lnTo>
                <a:lnTo>
                  <a:pt x="783702" y="844022"/>
                </a:lnTo>
                <a:lnTo>
                  <a:pt x="822892" y="820698"/>
                </a:lnTo>
                <a:lnTo>
                  <a:pt x="860963" y="795716"/>
                </a:lnTo>
                <a:lnTo>
                  <a:pt x="897765" y="769139"/>
                </a:lnTo>
                <a:lnTo>
                  <a:pt x="933147" y="741031"/>
                </a:lnTo>
                <a:lnTo>
                  <a:pt x="966959" y="711454"/>
                </a:lnTo>
                <a:lnTo>
                  <a:pt x="999052" y="680471"/>
                </a:lnTo>
                <a:lnTo>
                  <a:pt x="1029276" y="648147"/>
                </a:lnTo>
                <a:lnTo>
                  <a:pt x="1057479" y="614544"/>
                </a:lnTo>
                <a:lnTo>
                  <a:pt x="1083513" y="579725"/>
                </a:lnTo>
                <a:lnTo>
                  <a:pt x="1107228" y="543754"/>
                </a:lnTo>
                <a:lnTo>
                  <a:pt x="1128472" y="506693"/>
                </a:lnTo>
                <a:lnTo>
                  <a:pt x="1147096" y="468606"/>
                </a:lnTo>
                <a:lnTo>
                  <a:pt x="1162951" y="429557"/>
                </a:lnTo>
                <a:lnTo>
                  <a:pt x="1175886" y="389607"/>
                </a:lnTo>
                <a:lnTo>
                  <a:pt x="1185750" y="348821"/>
                </a:lnTo>
                <a:lnTo>
                  <a:pt x="1192395" y="307262"/>
                </a:lnTo>
                <a:lnTo>
                  <a:pt x="1195670" y="264992"/>
                </a:lnTo>
                <a:lnTo>
                  <a:pt x="1195424" y="222076"/>
                </a:lnTo>
                <a:lnTo>
                  <a:pt x="1191508" y="178575"/>
                </a:lnTo>
                <a:lnTo>
                  <a:pt x="1183772" y="134554"/>
                </a:lnTo>
                <a:lnTo>
                  <a:pt x="1172065" y="90076"/>
                </a:lnTo>
                <a:lnTo>
                  <a:pt x="1156239" y="45203"/>
                </a:lnTo>
                <a:lnTo>
                  <a:pt x="1136142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3395974" y="5486726"/>
            <a:ext cx="479690" cy="861219"/>
          </a:xfrm>
          <a:custGeom>
            <a:avLst/>
            <a:gdLst/>
            <a:ahLst/>
            <a:cxnLst/>
            <a:rect l="l" t="t" r="r" b="b"/>
            <a:pathLst>
              <a:path w="493395" h="885825">
                <a:moveTo>
                  <a:pt x="433577" y="0"/>
                </a:moveTo>
                <a:lnTo>
                  <a:pt x="453968" y="46041"/>
                </a:lnTo>
                <a:lnTo>
                  <a:pt x="469941" y="91668"/>
                </a:lnTo>
                <a:lnTo>
                  <a:pt x="481662" y="136820"/>
                </a:lnTo>
                <a:lnTo>
                  <a:pt x="489297" y="181436"/>
                </a:lnTo>
                <a:lnTo>
                  <a:pt x="493012" y="225454"/>
                </a:lnTo>
                <a:lnTo>
                  <a:pt x="492973" y="268812"/>
                </a:lnTo>
                <a:lnTo>
                  <a:pt x="489347" y="311448"/>
                </a:lnTo>
                <a:lnTo>
                  <a:pt x="482299" y="353302"/>
                </a:lnTo>
                <a:lnTo>
                  <a:pt x="471996" y="394312"/>
                </a:lnTo>
                <a:lnTo>
                  <a:pt x="458604" y="434416"/>
                </a:lnTo>
                <a:lnTo>
                  <a:pt x="442289" y="473552"/>
                </a:lnTo>
                <a:lnTo>
                  <a:pt x="423217" y="511660"/>
                </a:lnTo>
                <a:lnTo>
                  <a:pt x="401555" y="548677"/>
                </a:lnTo>
                <a:lnTo>
                  <a:pt x="377467" y="584542"/>
                </a:lnTo>
                <a:lnTo>
                  <a:pt x="351122" y="619194"/>
                </a:lnTo>
                <a:lnTo>
                  <a:pt x="322684" y="652571"/>
                </a:lnTo>
                <a:lnTo>
                  <a:pt x="292320" y="684611"/>
                </a:lnTo>
                <a:lnTo>
                  <a:pt x="260195" y="715253"/>
                </a:lnTo>
                <a:lnTo>
                  <a:pt x="226477" y="744435"/>
                </a:lnTo>
                <a:lnTo>
                  <a:pt x="191331" y="772097"/>
                </a:lnTo>
                <a:lnTo>
                  <a:pt x="154924" y="798175"/>
                </a:lnTo>
                <a:lnTo>
                  <a:pt x="117420" y="822610"/>
                </a:lnTo>
                <a:lnTo>
                  <a:pt x="78988" y="845338"/>
                </a:lnTo>
                <a:lnTo>
                  <a:pt x="39792" y="866300"/>
                </a:lnTo>
                <a:lnTo>
                  <a:pt x="0" y="885432"/>
                </a:lnTo>
              </a:path>
            </a:pathLst>
          </a:custGeom>
          <a:ln w="24066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2693670" y="5466716"/>
            <a:ext cx="1162368" cy="860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3376722" y="5466720"/>
            <a:ext cx="479690" cy="861219"/>
          </a:xfrm>
          <a:custGeom>
            <a:avLst/>
            <a:gdLst/>
            <a:ahLst/>
            <a:cxnLst/>
            <a:rect l="l" t="t" r="r" b="b"/>
            <a:pathLst>
              <a:path w="493395" h="885825">
                <a:moveTo>
                  <a:pt x="433577" y="0"/>
                </a:moveTo>
                <a:lnTo>
                  <a:pt x="453886" y="46196"/>
                </a:lnTo>
                <a:lnTo>
                  <a:pt x="469801" y="91936"/>
                </a:lnTo>
                <a:lnTo>
                  <a:pt x="481485" y="137160"/>
                </a:lnTo>
                <a:lnTo>
                  <a:pt x="489104" y="181811"/>
                </a:lnTo>
                <a:lnTo>
                  <a:pt x="492820" y="225832"/>
                </a:lnTo>
                <a:lnTo>
                  <a:pt x="492798" y="269166"/>
                </a:lnTo>
                <a:lnTo>
                  <a:pt x="489201" y="311754"/>
                </a:lnTo>
                <a:lnTo>
                  <a:pt x="482193" y="353540"/>
                </a:lnTo>
                <a:lnTo>
                  <a:pt x="471938" y="394466"/>
                </a:lnTo>
                <a:lnTo>
                  <a:pt x="458601" y="434475"/>
                </a:lnTo>
                <a:lnTo>
                  <a:pt x="442344" y="473508"/>
                </a:lnTo>
                <a:lnTo>
                  <a:pt x="423332" y="511510"/>
                </a:lnTo>
                <a:lnTo>
                  <a:pt x="401728" y="548421"/>
                </a:lnTo>
                <a:lnTo>
                  <a:pt x="377697" y="584186"/>
                </a:lnTo>
                <a:lnTo>
                  <a:pt x="351402" y="618746"/>
                </a:lnTo>
                <a:lnTo>
                  <a:pt x="323008" y="652043"/>
                </a:lnTo>
                <a:lnTo>
                  <a:pt x="292677" y="684021"/>
                </a:lnTo>
                <a:lnTo>
                  <a:pt x="260574" y="714622"/>
                </a:lnTo>
                <a:lnTo>
                  <a:pt x="226863" y="743788"/>
                </a:lnTo>
                <a:lnTo>
                  <a:pt x="191708" y="771463"/>
                </a:lnTo>
                <a:lnTo>
                  <a:pt x="155272" y="797588"/>
                </a:lnTo>
                <a:lnTo>
                  <a:pt x="117719" y="822106"/>
                </a:lnTo>
                <a:lnTo>
                  <a:pt x="79213" y="844960"/>
                </a:lnTo>
                <a:lnTo>
                  <a:pt x="39919" y="866092"/>
                </a:lnTo>
                <a:lnTo>
                  <a:pt x="0" y="885445"/>
                </a:lnTo>
              </a:path>
            </a:pathLst>
          </a:custGeom>
          <a:ln w="24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1915054" y="5752677"/>
            <a:ext cx="1368690" cy="861836"/>
          </a:xfrm>
          <a:custGeom>
            <a:avLst/>
            <a:gdLst/>
            <a:ahLst/>
            <a:cxnLst/>
            <a:rect l="l" t="t" r="r" b="b"/>
            <a:pathLst>
              <a:path w="1407795" h="886460">
                <a:moveTo>
                  <a:pt x="706374" y="0"/>
                </a:moveTo>
                <a:lnTo>
                  <a:pt x="0" y="714756"/>
                </a:lnTo>
                <a:lnTo>
                  <a:pt x="42237" y="736851"/>
                </a:lnTo>
                <a:lnTo>
                  <a:pt x="85428" y="757419"/>
                </a:lnTo>
                <a:lnTo>
                  <a:pt x="129505" y="776462"/>
                </a:lnTo>
                <a:lnTo>
                  <a:pt x="174401" y="793981"/>
                </a:lnTo>
                <a:lnTo>
                  <a:pt x="220046" y="809977"/>
                </a:lnTo>
                <a:lnTo>
                  <a:pt x="266375" y="824452"/>
                </a:lnTo>
                <a:lnTo>
                  <a:pt x="313319" y="837406"/>
                </a:lnTo>
                <a:lnTo>
                  <a:pt x="360811" y="848841"/>
                </a:lnTo>
                <a:lnTo>
                  <a:pt x="408784" y="858758"/>
                </a:lnTo>
                <a:lnTo>
                  <a:pt x="457168" y="867158"/>
                </a:lnTo>
                <a:lnTo>
                  <a:pt x="505898" y="874043"/>
                </a:lnTo>
                <a:lnTo>
                  <a:pt x="554906" y="879414"/>
                </a:lnTo>
                <a:lnTo>
                  <a:pt x="604123" y="883272"/>
                </a:lnTo>
                <a:lnTo>
                  <a:pt x="653482" y="885618"/>
                </a:lnTo>
                <a:lnTo>
                  <a:pt x="702916" y="886453"/>
                </a:lnTo>
                <a:lnTo>
                  <a:pt x="752357" y="885779"/>
                </a:lnTo>
                <a:lnTo>
                  <a:pt x="801737" y="883598"/>
                </a:lnTo>
                <a:lnTo>
                  <a:pt x="850990" y="879909"/>
                </a:lnTo>
                <a:lnTo>
                  <a:pt x="900046" y="874715"/>
                </a:lnTo>
                <a:lnTo>
                  <a:pt x="948839" y="868016"/>
                </a:lnTo>
                <a:lnTo>
                  <a:pt x="997301" y="859815"/>
                </a:lnTo>
                <a:lnTo>
                  <a:pt x="1045365" y="850111"/>
                </a:lnTo>
                <a:lnTo>
                  <a:pt x="1092962" y="838907"/>
                </a:lnTo>
                <a:lnTo>
                  <a:pt x="1140026" y="826204"/>
                </a:lnTo>
                <a:lnTo>
                  <a:pt x="1186488" y="812002"/>
                </a:lnTo>
                <a:lnTo>
                  <a:pt x="1232282" y="796304"/>
                </a:lnTo>
                <a:lnTo>
                  <a:pt x="1277338" y="779110"/>
                </a:lnTo>
                <a:lnTo>
                  <a:pt x="1321591" y="760421"/>
                </a:lnTo>
                <a:lnTo>
                  <a:pt x="1364972" y="740239"/>
                </a:lnTo>
                <a:lnTo>
                  <a:pt x="1407414" y="718565"/>
                </a:lnTo>
                <a:lnTo>
                  <a:pt x="706374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1915057" y="6447580"/>
            <a:ext cx="1368690" cy="167305"/>
          </a:xfrm>
          <a:custGeom>
            <a:avLst/>
            <a:gdLst/>
            <a:ahLst/>
            <a:cxnLst/>
            <a:rect l="l" t="t" r="r" b="b"/>
            <a:pathLst>
              <a:path w="1407795" h="172085">
                <a:moveTo>
                  <a:pt x="1407415" y="3808"/>
                </a:moveTo>
                <a:lnTo>
                  <a:pt x="1364968" y="25480"/>
                </a:lnTo>
                <a:lnTo>
                  <a:pt x="1321584" y="45660"/>
                </a:lnTo>
                <a:lnTo>
                  <a:pt x="1277330" y="64348"/>
                </a:lnTo>
                <a:lnTo>
                  <a:pt x="1232273" y="81542"/>
                </a:lnTo>
                <a:lnTo>
                  <a:pt x="1186482" y="97240"/>
                </a:lnTo>
                <a:lnTo>
                  <a:pt x="1140023" y="111443"/>
                </a:lnTo>
                <a:lnTo>
                  <a:pt x="1092964" y="124147"/>
                </a:lnTo>
                <a:lnTo>
                  <a:pt x="1045372" y="135352"/>
                </a:lnTo>
                <a:lnTo>
                  <a:pt x="997314" y="145057"/>
                </a:lnTo>
                <a:lnTo>
                  <a:pt x="948859" y="153261"/>
                </a:lnTo>
                <a:lnTo>
                  <a:pt x="900073" y="159961"/>
                </a:lnTo>
                <a:lnTo>
                  <a:pt x="851024" y="165157"/>
                </a:lnTo>
                <a:lnTo>
                  <a:pt x="801779" y="168848"/>
                </a:lnTo>
                <a:lnTo>
                  <a:pt x="752406" y="171032"/>
                </a:lnTo>
                <a:lnTo>
                  <a:pt x="702972" y="171708"/>
                </a:lnTo>
                <a:lnTo>
                  <a:pt x="653544" y="170874"/>
                </a:lnTo>
                <a:lnTo>
                  <a:pt x="604191" y="168530"/>
                </a:lnTo>
                <a:lnTo>
                  <a:pt x="554979" y="164674"/>
                </a:lnTo>
                <a:lnTo>
                  <a:pt x="505976" y="159304"/>
                </a:lnTo>
                <a:lnTo>
                  <a:pt x="457248" y="152421"/>
                </a:lnTo>
                <a:lnTo>
                  <a:pt x="408865" y="144021"/>
                </a:lnTo>
                <a:lnTo>
                  <a:pt x="360892" y="134104"/>
                </a:lnTo>
                <a:lnTo>
                  <a:pt x="313398" y="122669"/>
                </a:lnTo>
                <a:lnTo>
                  <a:pt x="266450" y="109714"/>
                </a:lnTo>
                <a:lnTo>
                  <a:pt x="220115" y="95238"/>
                </a:lnTo>
                <a:lnTo>
                  <a:pt x="174461" y="79240"/>
                </a:lnTo>
                <a:lnTo>
                  <a:pt x="129555" y="61718"/>
                </a:lnTo>
                <a:lnTo>
                  <a:pt x="85464" y="42672"/>
                </a:lnTo>
                <a:lnTo>
                  <a:pt x="42257" y="22099"/>
                </a:lnTo>
                <a:lnTo>
                  <a:pt x="0" y="0"/>
                </a:lnTo>
              </a:path>
            </a:pathLst>
          </a:custGeom>
          <a:ln w="24915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1895792" y="5732674"/>
            <a:ext cx="1368319" cy="861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1895792" y="6427574"/>
            <a:ext cx="1368690" cy="167305"/>
          </a:xfrm>
          <a:custGeom>
            <a:avLst/>
            <a:gdLst/>
            <a:ahLst/>
            <a:cxnLst/>
            <a:rect l="l" t="t" r="r" b="b"/>
            <a:pathLst>
              <a:path w="1407795" h="172085">
                <a:moveTo>
                  <a:pt x="1407415" y="3054"/>
                </a:moveTo>
                <a:lnTo>
                  <a:pt x="1364894" y="24845"/>
                </a:lnTo>
                <a:lnTo>
                  <a:pt x="1321458" y="45128"/>
                </a:lnTo>
                <a:lnTo>
                  <a:pt x="1277170" y="63903"/>
                </a:lnTo>
                <a:lnTo>
                  <a:pt x="1232098" y="81170"/>
                </a:lnTo>
                <a:lnTo>
                  <a:pt x="1186306" y="96929"/>
                </a:lnTo>
                <a:lnTo>
                  <a:pt x="1139861" y="111179"/>
                </a:lnTo>
                <a:lnTo>
                  <a:pt x="1092828" y="123920"/>
                </a:lnTo>
                <a:lnTo>
                  <a:pt x="1045273" y="135153"/>
                </a:lnTo>
                <a:lnTo>
                  <a:pt x="997261" y="144876"/>
                </a:lnTo>
                <a:lnTo>
                  <a:pt x="948859" y="153089"/>
                </a:lnTo>
                <a:lnTo>
                  <a:pt x="900132" y="159793"/>
                </a:lnTo>
                <a:lnTo>
                  <a:pt x="851145" y="164987"/>
                </a:lnTo>
                <a:lnTo>
                  <a:pt x="801965" y="168671"/>
                </a:lnTo>
                <a:lnTo>
                  <a:pt x="752658" y="170844"/>
                </a:lnTo>
                <a:lnTo>
                  <a:pt x="703288" y="171506"/>
                </a:lnTo>
                <a:lnTo>
                  <a:pt x="653922" y="170658"/>
                </a:lnTo>
                <a:lnTo>
                  <a:pt x="604626" y="168298"/>
                </a:lnTo>
                <a:lnTo>
                  <a:pt x="555465" y="164427"/>
                </a:lnTo>
                <a:lnTo>
                  <a:pt x="506505" y="159044"/>
                </a:lnTo>
                <a:lnTo>
                  <a:pt x="457811" y="152150"/>
                </a:lnTo>
                <a:lnTo>
                  <a:pt x="409450" y="143743"/>
                </a:lnTo>
                <a:lnTo>
                  <a:pt x="361486" y="133824"/>
                </a:lnTo>
                <a:lnTo>
                  <a:pt x="313987" y="122393"/>
                </a:lnTo>
                <a:lnTo>
                  <a:pt x="267017" y="109448"/>
                </a:lnTo>
                <a:lnTo>
                  <a:pt x="220643" y="94991"/>
                </a:lnTo>
                <a:lnTo>
                  <a:pt x="174929" y="79020"/>
                </a:lnTo>
                <a:lnTo>
                  <a:pt x="129942" y="61536"/>
                </a:lnTo>
                <a:lnTo>
                  <a:pt x="85748" y="42538"/>
                </a:lnTo>
                <a:lnTo>
                  <a:pt x="42412" y="22026"/>
                </a:lnTo>
                <a:lnTo>
                  <a:pt x="0" y="0"/>
                </a:lnTo>
              </a:path>
            </a:pathLst>
          </a:custGeom>
          <a:ln w="249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1305120" y="5486717"/>
            <a:ext cx="1185333" cy="861219"/>
          </a:xfrm>
          <a:custGeom>
            <a:avLst/>
            <a:gdLst/>
            <a:ahLst/>
            <a:cxnLst/>
            <a:rect l="l" t="t" r="r" b="b"/>
            <a:pathLst>
              <a:path w="1219200" h="885825">
                <a:moveTo>
                  <a:pt x="59670" y="0"/>
                </a:moveTo>
                <a:lnTo>
                  <a:pt x="39497" y="45929"/>
                </a:lnTo>
                <a:lnTo>
                  <a:pt x="23614" y="91373"/>
                </a:lnTo>
                <a:lnTo>
                  <a:pt x="11874" y="136282"/>
                </a:lnTo>
                <a:lnTo>
                  <a:pt x="4124" y="180605"/>
                </a:lnTo>
                <a:lnTo>
                  <a:pt x="216" y="224290"/>
                </a:lnTo>
                <a:lnTo>
                  <a:pt x="0" y="267286"/>
                </a:lnTo>
                <a:lnTo>
                  <a:pt x="3325" y="309542"/>
                </a:lnTo>
                <a:lnTo>
                  <a:pt x="10041" y="351007"/>
                </a:lnTo>
                <a:lnTo>
                  <a:pt x="19999" y="391631"/>
                </a:lnTo>
                <a:lnTo>
                  <a:pt x="33049" y="431362"/>
                </a:lnTo>
                <a:lnTo>
                  <a:pt x="49041" y="470148"/>
                </a:lnTo>
                <a:lnTo>
                  <a:pt x="67824" y="507940"/>
                </a:lnTo>
                <a:lnTo>
                  <a:pt x="89249" y="544685"/>
                </a:lnTo>
                <a:lnTo>
                  <a:pt x="113166" y="580333"/>
                </a:lnTo>
                <a:lnTo>
                  <a:pt x="139424" y="614833"/>
                </a:lnTo>
                <a:lnTo>
                  <a:pt x="167875" y="648133"/>
                </a:lnTo>
                <a:lnTo>
                  <a:pt x="198367" y="680184"/>
                </a:lnTo>
                <a:lnTo>
                  <a:pt x="230752" y="710932"/>
                </a:lnTo>
                <a:lnTo>
                  <a:pt x="264878" y="740328"/>
                </a:lnTo>
                <a:lnTo>
                  <a:pt x="300596" y="768321"/>
                </a:lnTo>
                <a:lnTo>
                  <a:pt x="337757" y="794859"/>
                </a:lnTo>
                <a:lnTo>
                  <a:pt x="376210" y="819891"/>
                </a:lnTo>
                <a:lnTo>
                  <a:pt x="415804" y="843367"/>
                </a:lnTo>
                <a:lnTo>
                  <a:pt x="456391" y="865235"/>
                </a:lnTo>
                <a:lnTo>
                  <a:pt x="497820" y="885444"/>
                </a:lnTo>
                <a:lnTo>
                  <a:pt x="1218672" y="246126"/>
                </a:lnTo>
                <a:lnTo>
                  <a:pt x="5967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1305188" y="5486726"/>
            <a:ext cx="484011" cy="861219"/>
          </a:xfrm>
          <a:custGeom>
            <a:avLst/>
            <a:gdLst/>
            <a:ahLst/>
            <a:cxnLst/>
            <a:rect l="l" t="t" r="r" b="b"/>
            <a:pathLst>
              <a:path w="497839" h="885825">
                <a:moveTo>
                  <a:pt x="497744" y="885432"/>
                </a:moveTo>
                <a:lnTo>
                  <a:pt x="457528" y="865910"/>
                </a:lnTo>
                <a:lnTo>
                  <a:pt x="417928" y="844685"/>
                </a:lnTo>
                <a:lnTo>
                  <a:pt x="379109" y="821807"/>
                </a:lnTo>
                <a:lnTo>
                  <a:pt x="341238" y="797325"/>
                </a:lnTo>
                <a:lnTo>
                  <a:pt x="304482" y="771289"/>
                </a:lnTo>
                <a:lnTo>
                  <a:pt x="269006" y="743748"/>
                </a:lnTo>
                <a:lnTo>
                  <a:pt x="234977" y="714750"/>
                </a:lnTo>
                <a:lnTo>
                  <a:pt x="202562" y="684346"/>
                </a:lnTo>
                <a:lnTo>
                  <a:pt x="171927" y="652584"/>
                </a:lnTo>
                <a:lnTo>
                  <a:pt x="143238" y="619514"/>
                </a:lnTo>
                <a:lnTo>
                  <a:pt x="116662" y="585185"/>
                </a:lnTo>
                <a:lnTo>
                  <a:pt x="92365" y="549647"/>
                </a:lnTo>
                <a:lnTo>
                  <a:pt x="70513" y="512948"/>
                </a:lnTo>
                <a:lnTo>
                  <a:pt x="51273" y="475139"/>
                </a:lnTo>
                <a:lnTo>
                  <a:pt x="34812" y="436267"/>
                </a:lnTo>
                <a:lnTo>
                  <a:pt x="21294" y="396383"/>
                </a:lnTo>
                <a:lnTo>
                  <a:pt x="10888" y="355536"/>
                </a:lnTo>
                <a:lnTo>
                  <a:pt x="3759" y="313775"/>
                </a:lnTo>
                <a:lnTo>
                  <a:pt x="74" y="271150"/>
                </a:lnTo>
                <a:lnTo>
                  <a:pt x="0" y="227709"/>
                </a:lnTo>
                <a:lnTo>
                  <a:pt x="3701" y="183502"/>
                </a:lnTo>
                <a:lnTo>
                  <a:pt x="11346" y="138578"/>
                </a:lnTo>
                <a:lnTo>
                  <a:pt x="23099" y="92987"/>
                </a:lnTo>
                <a:lnTo>
                  <a:pt x="39129" y="46778"/>
                </a:lnTo>
                <a:lnTo>
                  <a:pt x="59600" y="0"/>
                </a:lnTo>
              </a:path>
            </a:pathLst>
          </a:custGeom>
          <a:ln w="2407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1285856" y="5466716"/>
            <a:ext cx="1184823" cy="86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1285920" y="5466720"/>
            <a:ext cx="484011" cy="861219"/>
          </a:xfrm>
          <a:custGeom>
            <a:avLst/>
            <a:gdLst/>
            <a:ahLst/>
            <a:cxnLst/>
            <a:rect l="l" t="t" r="r" b="b"/>
            <a:pathLst>
              <a:path w="497839" h="885825">
                <a:moveTo>
                  <a:pt x="497760" y="885445"/>
                </a:moveTo>
                <a:lnTo>
                  <a:pt x="457549" y="865897"/>
                </a:lnTo>
                <a:lnTo>
                  <a:pt x="417953" y="844649"/>
                </a:lnTo>
                <a:lnTo>
                  <a:pt x="379137" y="821752"/>
                </a:lnTo>
                <a:lnTo>
                  <a:pt x="341268" y="797254"/>
                </a:lnTo>
                <a:lnTo>
                  <a:pt x="304513" y="771205"/>
                </a:lnTo>
                <a:lnTo>
                  <a:pt x="269038" y="743653"/>
                </a:lnTo>
                <a:lnTo>
                  <a:pt x="235008" y="714648"/>
                </a:lnTo>
                <a:lnTo>
                  <a:pt x="202592" y="684238"/>
                </a:lnTo>
                <a:lnTo>
                  <a:pt x="171955" y="652473"/>
                </a:lnTo>
                <a:lnTo>
                  <a:pt x="143264" y="619403"/>
                </a:lnTo>
                <a:lnTo>
                  <a:pt x="116685" y="585075"/>
                </a:lnTo>
                <a:lnTo>
                  <a:pt x="92385" y="549539"/>
                </a:lnTo>
                <a:lnTo>
                  <a:pt x="70531" y="512845"/>
                </a:lnTo>
                <a:lnTo>
                  <a:pt x="51288" y="475041"/>
                </a:lnTo>
                <a:lnTo>
                  <a:pt x="34823" y="436176"/>
                </a:lnTo>
                <a:lnTo>
                  <a:pt x="21303" y="396300"/>
                </a:lnTo>
                <a:lnTo>
                  <a:pt x="10894" y="355462"/>
                </a:lnTo>
                <a:lnTo>
                  <a:pt x="3763" y="313710"/>
                </a:lnTo>
                <a:lnTo>
                  <a:pt x="76" y="271094"/>
                </a:lnTo>
                <a:lnTo>
                  <a:pt x="0" y="227663"/>
                </a:lnTo>
                <a:lnTo>
                  <a:pt x="3700" y="183466"/>
                </a:lnTo>
                <a:lnTo>
                  <a:pt x="11344" y="138552"/>
                </a:lnTo>
                <a:lnTo>
                  <a:pt x="23099" y="92970"/>
                </a:lnTo>
                <a:lnTo>
                  <a:pt x="39130" y="46770"/>
                </a:lnTo>
                <a:lnTo>
                  <a:pt x="59604" y="0"/>
                </a:lnTo>
              </a:path>
            </a:pathLst>
          </a:custGeom>
          <a:ln w="24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1420177" y="4746625"/>
            <a:ext cx="1111250" cy="846402"/>
          </a:xfrm>
          <a:custGeom>
            <a:avLst/>
            <a:gdLst/>
            <a:ahLst/>
            <a:cxnLst/>
            <a:rect l="l" t="t" r="r" b="b"/>
            <a:pathLst>
              <a:path w="1143000" h="870585">
                <a:moveTo>
                  <a:pt x="1142238" y="0"/>
                </a:moveTo>
                <a:lnTo>
                  <a:pt x="1095609" y="586"/>
                </a:lnTo>
                <a:lnTo>
                  <a:pt x="1048465" y="2611"/>
                </a:lnTo>
                <a:lnTo>
                  <a:pt x="1000916" y="6086"/>
                </a:lnTo>
                <a:lnTo>
                  <a:pt x="953070" y="11024"/>
                </a:lnTo>
                <a:lnTo>
                  <a:pt x="905038" y="17435"/>
                </a:lnTo>
                <a:lnTo>
                  <a:pt x="856927" y="25333"/>
                </a:lnTo>
                <a:lnTo>
                  <a:pt x="808849" y="34729"/>
                </a:lnTo>
                <a:lnTo>
                  <a:pt x="760911" y="45634"/>
                </a:lnTo>
                <a:lnTo>
                  <a:pt x="713223" y="58060"/>
                </a:lnTo>
                <a:lnTo>
                  <a:pt x="665895" y="72020"/>
                </a:lnTo>
                <a:lnTo>
                  <a:pt x="619035" y="87525"/>
                </a:lnTo>
                <a:lnTo>
                  <a:pt x="572753" y="104586"/>
                </a:lnTo>
                <a:lnTo>
                  <a:pt x="527158" y="123216"/>
                </a:lnTo>
                <a:lnTo>
                  <a:pt x="482360" y="143427"/>
                </a:lnTo>
                <a:lnTo>
                  <a:pt x="438467" y="165230"/>
                </a:lnTo>
                <a:lnTo>
                  <a:pt x="395589" y="188636"/>
                </a:lnTo>
                <a:lnTo>
                  <a:pt x="353836" y="213659"/>
                </a:lnTo>
                <a:lnTo>
                  <a:pt x="313316" y="240309"/>
                </a:lnTo>
                <a:lnTo>
                  <a:pt x="274139" y="268599"/>
                </a:lnTo>
                <a:lnTo>
                  <a:pt x="236414" y="298540"/>
                </a:lnTo>
                <a:lnTo>
                  <a:pt x="200250" y="330144"/>
                </a:lnTo>
                <a:lnTo>
                  <a:pt x="165757" y="363423"/>
                </a:lnTo>
                <a:lnTo>
                  <a:pt x="133044" y="398389"/>
                </a:lnTo>
                <a:lnTo>
                  <a:pt x="102219" y="435053"/>
                </a:lnTo>
                <a:lnTo>
                  <a:pt x="73394" y="473428"/>
                </a:lnTo>
                <a:lnTo>
                  <a:pt x="46676" y="513525"/>
                </a:lnTo>
                <a:lnTo>
                  <a:pt x="22174" y="555355"/>
                </a:lnTo>
                <a:lnTo>
                  <a:pt x="0" y="598932"/>
                </a:lnTo>
                <a:lnTo>
                  <a:pt x="1143000" y="870204"/>
                </a:lnTo>
                <a:lnTo>
                  <a:pt x="1142238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1420180" y="4746632"/>
            <a:ext cx="1110633" cy="582789"/>
          </a:xfrm>
          <a:custGeom>
            <a:avLst/>
            <a:gdLst/>
            <a:ahLst/>
            <a:cxnLst/>
            <a:rect l="l" t="t" r="r" b="b"/>
            <a:pathLst>
              <a:path w="1142364" h="599439">
                <a:moveTo>
                  <a:pt x="0" y="598932"/>
                </a:moveTo>
                <a:lnTo>
                  <a:pt x="22561" y="554703"/>
                </a:lnTo>
                <a:lnTo>
                  <a:pt x="47477" y="512312"/>
                </a:lnTo>
                <a:lnTo>
                  <a:pt x="74631" y="471741"/>
                </a:lnTo>
                <a:lnTo>
                  <a:pt x="103907" y="432974"/>
                </a:lnTo>
                <a:lnTo>
                  <a:pt x="135190" y="395994"/>
                </a:lnTo>
                <a:lnTo>
                  <a:pt x="168363" y="360784"/>
                </a:lnTo>
                <a:lnTo>
                  <a:pt x="203312" y="327328"/>
                </a:lnTo>
                <a:lnTo>
                  <a:pt x="239920" y="295608"/>
                </a:lnTo>
                <a:lnTo>
                  <a:pt x="278071" y="265608"/>
                </a:lnTo>
                <a:lnTo>
                  <a:pt x="317650" y="237311"/>
                </a:lnTo>
                <a:lnTo>
                  <a:pt x="358541" y="210700"/>
                </a:lnTo>
                <a:lnTo>
                  <a:pt x="400628" y="185758"/>
                </a:lnTo>
                <a:lnTo>
                  <a:pt x="443796" y="162469"/>
                </a:lnTo>
                <a:lnTo>
                  <a:pt x="487928" y="140815"/>
                </a:lnTo>
                <a:lnTo>
                  <a:pt x="532909" y="120781"/>
                </a:lnTo>
                <a:lnTo>
                  <a:pt x="578623" y="102348"/>
                </a:lnTo>
                <a:lnTo>
                  <a:pt x="624955" y="85501"/>
                </a:lnTo>
                <a:lnTo>
                  <a:pt x="671788" y="70222"/>
                </a:lnTo>
                <a:lnTo>
                  <a:pt x="719007" y="56495"/>
                </a:lnTo>
                <a:lnTo>
                  <a:pt x="766496" y="44303"/>
                </a:lnTo>
                <a:lnTo>
                  <a:pt x="814139" y="33628"/>
                </a:lnTo>
                <a:lnTo>
                  <a:pt x="861821" y="24455"/>
                </a:lnTo>
                <a:lnTo>
                  <a:pt x="909425" y="16766"/>
                </a:lnTo>
                <a:lnTo>
                  <a:pt x="956836" y="10545"/>
                </a:lnTo>
                <a:lnTo>
                  <a:pt x="1003939" y="5774"/>
                </a:lnTo>
                <a:lnTo>
                  <a:pt x="1050617" y="2438"/>
                </a:lnTo>
                <a:lnTo>
                  <a:pt x="1096754" y="519"/>
                </a:lnTo>
                <a:lnTo>
                  <a:pt x="1142235" y="0"/>
                </a:lnTo>
              </a:path>
            </a:pathLst>
          </a:custGeom>
          <a:ln w="24687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1400915" y="4726621"/>
            <a:ext cx="1111250" cy="846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1400914" y="4726625"/>
            <a:ext cx="1110633" cy="582789"/>
          </a:xfrm>
          <a:custGeom>
            <a:avLst/>
            <a:gdLst/>
            <a:ahLst/>
            <a:cxnLst/>
            <a:rect l="l" t="t" r="r" b="b"/>
            <a:pathLst>
              <a:path w="1142364" h="599439">
                <a:moveTo>
                  <a:pt x="0" y="598932"/>
                </a:moveTo>
                <a:lnTo>
                  <a:pt x="22923" y="554429"/>
                </a:lnTo>
                <a:lnTo>
                  <a:pt x="48117" y="511813"/>
                </a:lnTo>
                <a:lnTo>
                  <a:pt x="75473" y="471064"/>
                </a:lnTo>
                <a:lnTo>
                  <a:pt x="104880" y="432163"/>
                </a:lnTo>
                <a:lnTo>
                  <a:pt x="136231" y="395088"/>
                </a:lnTo>
                <a:lnTo>
                  <a:pt x="169415" y="359820"/>
                </a:lnTo>
                <a:lnTo>
                  <a:pt x="204324" y="326339"/>
                </a:lnTo>
                <a:lnTo>
                  <a:pt x="240847" y="294623"/>
                </a:lnTo>
                <a:lnTo>
                  <a:pt x="278877" y="264654"/>
                </a:lnTo>
                <a:lnTo>
                  <a:pt x="318303" y="236410"/>
                </a:lnTo>
                <a:lnTo>
                  <a:pt x="359017" y="209871"/>
                </a:lnTo>
                <a:lnTo>
                  <a:pt x="400908" y="185017"/>
                </a:lnTo>
                <a:lnTo>
                  <a:pt x="443868" y="161828"/>
                </a:lnTo>
                <a:lnTo>
                  <a:pt x="487788" y="140284"/>
                </a:lnTo>
                <a:lnTo>
                  <a:pt x="532559" y="120364"/>
                </a:lnTo>
                <a:lnTo>
                  <a:pt x="578070" y="102048"/>
                </a:lnTo>
                <a:lnTo>
                  <a:pt x="624213" y="85316"/>
                </a:lnTo>
                <a:lnTo>
                  <a:pt x="670878" y="70147"/>
                </a:lnTo>
                <a:lnTo>
                  <a:pt x="717957" y="56522"/>
                </a:lnTo>
                <a:lnTo>
                  <a:pt x="765340" y="44420"/>
                </a:lnTo>
                <a:lnTo>
                  <a:pt x="812917" y="33820"/>
                </a:lnTo>
                <a:lnTo>
                  <a:pt x="860581" y="24703"/>
                </a:lnTo>
                <a:lnTo>
                  <a:pt x="908220" y="17048"/>
                </a:lnTo>
                <a:lnTo>
                  <a:pt x="955726" y="10836"/>
                </a:lnTo>
                <a:lnTo>
                  <a:pt x="1002990" y="6045"/>
                </a:lnTo>
                <a:lnTo>
                  <a:pt x="1049902" y="2655"/>
                </a:lnTo>
                <a:lnTo>
                  <a:pt x="1096354" y="647"/>
                </a:lnTo>
                <a:lnTo>
                  <a:pt x="1142235" y="0"/>
                </a:lnTo>
              </a:path>
            </a:pathLst>
          </a:custGeom>
          <a:ln w="24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2641812" y="4771073"/>
            <a:ext cx="1132240" cy="853810"/>
          </a:xfrm>
          <a:custGeom>
            <a:avLst/>
            <a:gdLst/>
            <a:ahLst/>
            <a:cxnLst/>
            <a:rect l="l" t="t" r="r" b="b"/>
            <a:pathLst>
              <a:path w="1164589" h="878204">
                <a:moveTo>
                  <a:pt x="0" y="0"/>
                </a:moveTo>
                <a:lnTo>
                  <a:pt x="762" y="877824"/>
                </a:lnTo>
                <a:lnTo>
                  <a:pt x="1164335" y="604265"/>
                </a:lnTo>
                <a:lnTo>
                  <a:pt x="1142565" y="561435"/>
                </a:lnTo>
                <a:lnTo>
                  <a:pt x="1118566" y="520296"/>
                </a:lnTo>
                <a:lnTo>
                  <a:pt x="1092441" y="480834"/>
                </a:lnTo>
                <a:lnTo>
                  <a:pt x="1064290" y="443038"/>
                </a:lnTo>
                <a:lnTo>
                  <a:pt x="1034217" y="406893"/>
                </a:lnTo>
                <a:lnTo>
                  <a:pt x="1002323" y="372386"/>
                </a:lnTo>
                <a:lnTo>
                  <a:pt x="968708" y="339504"/>
                </a:lnTo>
                <a:lnTo>
                  <a:pt x="933476" y="308233"/>
                </a:lnTo>
                <a:lnTo>
                  <a:pt x="896728" y="278559"/>
                </a:lnTo>
                <a:lnTo>
                  <a:pt x="858565" y="250470"/>
                </a:lnTo>
                <a:lnTo>
                  <a:pt x="819089" y="223952"/>
                </a:lnTo>
                <a:lnTo>
                  <a:pt x="778403" y="198992"/>
                </a:lnTo>
                <a:lnTo>
                  <a:pt x="736607" y="175576"/>
                </a:lnTo>
                <a:lnTo>
                  <a:pt x="693803" y="153690"/>
                </a:lnTo>
                <a:lnTo>
                  <a:pt x="650093" y="133322"/>
                </a:lnTo>
                <a:lnTo>
                  <a:pt x="605579" y="114458"/>
                </a:lnTo>
                <a:lnTo>
                  <a:pt x="560363" y="97085"/>
                </a:lnTo>
                <a:lnTo>
                  <a:pt x="514546" y="81189"/>
                </a:lnTo>
                <a:lnTo>
                  <a:pt x="468230" y="66757"/>
                </a:lnTo>
                <a:lnTo>
                  <a:pt x="421517" y="53775"/>
                </a:lnTo>
                <a:lnTo>
                  <a:pt x="374508" y="42230"/>
                </a:lnTo>
                <a:lnTo>
                  <a:pt x="327305" y="32109"/>
                </a:lnTo>
                <a:lnTo>
                  <a:pt x="280010" y="23398"/>
                </a:lnTo>
                <a:lnTo>
                  <a:pt x="232724" y="16085"/>
                </a:lnTo>
                <a:lnTo>
                  <a:pt x="185550" y="10154"/>
                </a:lnTo>
                <a:lnTo>
                  <a:pt x="138588" y="5594"/>
                </a:lnTo>
                <a:lnTo>
                  <a:pt x="91942" y="2390"/>
                </a:lnTo>
                <a:lnTo>
                  <a:pt x="45712" y="530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2641812" y="4771073"/>
            <a:ext cx="1132240" cy="587728"/>
          </a:xfrm>
          <a:custGeom>
            <a:avLst/>
            <a:gdLst/>
            <a:ahLst/>
            <a:cxnLst/>
            <a:rect l="l" t="t" r="r" b="b"/>
            <a:pathLst>
              <a:path w="1164589" h="604520">
                <a:moveTo>
                  <a:pt x="0" y="0"/>
                </a:moveTo>
                <a:lnTo>
                  <a:pt x="49950" y="831"/>
                </a:lnTo>
                <a:lnTo>
                  <a:pt x="99907" y="3054"/>
                </a:lnTo>
                <a:lnTo>
                  <a:pt x="149816" y="6695"/>
                </a:lnTo>
                <a:lnTo>
                  <a:pt x="199625" y="11779"/>
                </a:lnTo>
                <a:lnTo>
                  <a:pt x="249280" y="18333"/>
                </a:lnTo>
                <a:lnTo>
                  <a:pt x="298728" y="26384"/>
                </a:lnTo>
                <a:lnTo>
                  <a:pt x="347915" y="35958"/>
                </a:lnTo>
                <a:lnTo>
                  <a:pt x="396789" y="47081"/>
                </a:lnTo>
                <a:lnTo>
                  <a:pt x="445297" y="59780"/>
                </a:lnTo>
                <a:lnTo>
                  <a:pt x="493384" y="74080"/>
                </a:lnTo>
                <a:lnTo>
                  <a:pt x="540998" y="90008"/>
                </a:lnTo>
                <a:lnTo>
                  <a:pt x="588085" y="107591"/>
                </a:lnTo>
                <a:lnTo>
                  <a:pt x="634593" y="126855"/>
                </a:lnTo>
                <a:lnTo>
                  <a:pt x="680467" y="147825"/>
                </a:lnTo>
                <a:lnTo>
                  <a:pt x="722817" y="168792"/>
                </a:lnTo>
                <a:lnTo>
                  <a:pt x="764731" y="191575"/>
                </a:lnTo>
                <a:lnTo>
                  <a:pt x="806018" y="216169"/>
                </a:lnTo>
                <a:lnTo>
                  <a:pt x="846489" y="242566"/>
                </a:lnTo>
                <a:lnTo>
                  <a:pt x="885952" y="270760"/>
                </a:lnTo>
                <a:lnTo>
                  <a:pt x="924218" y="300745"/>
                </a:lnTo>
                <a:lnTo>
                  <a:pt x="961094" y="332513"/>
                </a:lnTo>
                <a:lnTo>
                  <a:pt x="996391" y="366058"/>
                </a:lnTo>
                <a:lnTo>
                  <a:pt x="1029919" y="401372"/>
                </a:lnTo>
                <a:lnTo>
                  <a:pt x="1061485" y="438450"/>
                </a:lnTo>
                <a:lnTo>
                  <a:pt x="1090901" y="477285"/>
                </a:lnTo>
                <a:lnTo>
                  <a:pt x="1117974" y="517870"/>
                </a:lnTo>
                <a:lnTo>
                  <a:pt x="1142516" y="560198"/>
                </a:lnTo>
                <a:lnTo>
                  <a:pt x="1164334" y="604262"/>
                </a:lnTo>
              </a:path>
            </a:pathLst>
          </a:custGeom>
          <a:ln w="24691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2622549" y="4751070"/>
            <a:ext cx="1131993" cy="5919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2623063" y="5342996"/>
            <a:ext cx="1109420" cy="2607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2622547" y="4751068"/>
            <a:ext cx="1132240" cy="587110"/>
          </a:xfrm>
          <a:custGeom>
            <a:avLst/>
            <a:gdLst/>
            <a:ahLst/>
            <a:cxnLst/>
            <a:rect l="l" t="t" r="r" b="b"/>
            <a:pathLst>
              <a:path w="1164589" h="603885">
                <a:moveTo>
                  <a:pt x="0" y="0"/>
                </a:moveTo>
                <a:lnTo>
                  <a:pt x="44268" y="261"/>
                </a:lnTo>
                <a:lnTo>
                  <a:pt x="89253" y="1861"/>
                </a:lnTo>
                <a:lnTo>
                  <a:pt x="134842" y="4815"/>
                </a:lnTo>
                <a:lnTo>
                  <a:pt x="180924" y="9137"/>
                </a:lnTo>
                <a:lnTo>
                  <a:pt x="227385" y="14840"/>
                </a:lnTo>
                <a:lnTo>
                  <a:pt x="274114" y="21940"/>
                </a:lnTo>
                <a:lnTo>
                  <a:pt x="320998" y="30451"/>
                </a:lnTo>
                <a:lnTo>
                  <a:pt x="367925" y="40386"/>
                </a:lnTo>
                <a:lnTo>
                  <a:pt x="414782" y="51760"/>
                </a:lnTo>
                <a:lnTo>
                  <a:pt x="461458" y="64589"/>
                </a:lnTo>
                <a:lnTo>
                  <a:pt x="507839" y="78884"/>
                </a:lnTo>
                <a:lnTo>
                  <a:pt x="553814" y="94662"/>
                </a:lnTo>
                <a:lnTo>
                  <a:pt x="599270" y="111937"/>
                </a:lnTo>
                <a:lnTo>
                  <a:pt x="644095" y="130722"/>
                </a:lnTo>
                <a:lnTo>
                  <a:pt x="688176" y="151032"/>
                </a:lnTo>
                <a:lnTo>
                  <a:pt x="731402" y="172881"/>
                </a:lnTo>
                <a:lnTo>
                  <a:pt x="773659" y="196284"/>
                </a:lnTo>
                <a:lnTo>
                  <a:pt x="814835" y="221255"/>
                </a:lnTo>
                <a:lnTo>
                  <a:pt x="854819" y="247808"/>
                </a:lnTo>
                <a:lnTo>
                  <a:pt x="893498" y="275958"/>
                </a:lnTo>
                <a:lnTo>
                  <a:pt x="930759" y="305719"/>
                </a:lnTo>
                <a:lnTo>
                  <a:pt x="966490" y="337104"/>
                </a:lnTo>
                <a:lnTo>
                  <a:pt x="1000578" y="370129"/>
                </a:lnTo>
                <a:lnTo>
                  <a:pt x="1032913" y="404808"/>
                </a:lnTo>
                <a:lnTo>
                  <a:pt x="1063380" y="441155"/>
                </a:lnTo>
                <a:lnTo>
                  <a:pt x="1091868" y="479184"/>
                </a:lnTo>
                <a:lnTo>
                  <a:pt x="1118265" y="518910"/>
                </a:lnTo>
                <a:lnTo>
                  <a:pt x="1142457" y="560346"/>
                </a:lnTo>
                <a:lnTo>
                  <a:pt x="1164334" y="603508"/>
                </a:lnTo>
              </a:path>
            </a:pathLst>
          </a:custGeom>
          <a:ln w="24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 txBox="1"/>
          <p:nvPr/>
        </p:nvSpPr>
        <p:spPr>
          <a:xfrm>
            <a:off x="2237564" y="5572160"/>
            <a:ext cx="73404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-34" dirty="0">
                <a:solidFill>
                  <a:srgbClr val="847358"/>
                </a:solidFill>
                <a:latin typeface="Arial"/>
                <a:cs typeface="Arial"/>
              </a:rPr>
              <a:t>C</a:t>
            </a:r>
            <a:r>
              <a:rPr sz="1264" b="1" spc="-29" dirty="0">
                <a:solidFill>
                  <a:srgbClr val="847358"/>
                </a:solidFill>
                <a:latin typeface="Arial"/>
                <a:cs typeface="Arial"/>
              </a:rPr>
              <a:t>o</a:t>
            </a:r>
            <a:r>
              <a:rPr sz="1264" b="1" spc="-49" dirty="0">
                <a:solidFill>
                  <a:srgbClr val="847358"/>
                </a:solidFill>
                <a:latin typeface="Arial"/>
                <a:cs typeface="Arial"/>
              </a:rPr>
              <a:t>m</a:t>
            </a:r>
            <a:r>
              <a:rPr sz="1264" b="1" spc="-34" dirty="0">
                <a:solidFill>
                  <a:srgbClr val="847358"/>
                </a:solidFill>
                <a:latin typeface="Arial"/>
                <a:cs typeface="Arial"/>
              </a:rPr>
              <a:t>p</a:t>
            </a:r>
            <a:r>
              <a:rPr sz="1264" b="1" spc="-29" dirty="0">
                <a:solidFill>
                  <a:srgbClr val="847358"/>
                </a:solidFill>
                <a:latin typeface="Arial"/>
                <a:cs typeface="Arial"/>
              </a:rPr>
              <a:t>a</a:t>
            </a:r>
            <a:r>
              <a:rPr sz="1264" b="1" spc="-24" dirty="0">
                <a:solidFill>
                  <a:srgbClr val="847358"/>
                </a:solidFill>
                <a:latin typeface="Arial"/>
                <a:cs typeface="Arial"/>
              </a:rPr>
              <a:t>n</a:t>
            </a:r>
            <a:r>
              <a:rPr sz="1264" b="1" spc="5" dirty="0">
                <a:solidFill>
                  <a:srgbClr val="847358"/>
                </a:solidFill>
                <a:latin typeface="Arial"/>
                <a:cs typeface="Arial"/>
              </a:rPr>
              <a:t>y</a:t>
            </a:r>
            <a:endParaRPr sz="1264">
              <a:latin typeface="Arial"/>
              <a:cs typeface="Arial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2003214" y="5363739"/>
            <a:ext cx="1195828" cy="618596"/>
          </a:xfrm>
          <a:custGeom>
            <a:avLst/>
            <a:gdLst/>
            <a:ahLst/>
            <a:cxnLst/>
            <a:rect l="l" t="t" r="r" b="b"/>
            <a:pathLst>
              <a:path w="1229995" h="636270">
                <a:moveTo>
                  <a:pt x="705612" y="551688"/>
                </a:moveTo>
                <a:lnTo>
                  <a:pt x="525018" y="551688"/>
                </a:lnTo>
                <a:lnTo>
                  <a:pt x="614933" y="636270"/>
                </a:lnTo>
                <a:lnTo>
                  <a:pt x="705612" y="551688"/>
                </a:lnTo>
                <a:close/>
              </a:path>
              <a:path w="1229995" h="636270">
                <a:moveTo>
                  <a:pt x="870965" y="516636"/>
                </a:moveTo>
                <a:lnTo>
                  <a:pt x="358901" y="516636"/>
                </a:lnTo>
                <a:lnTo>
                  <a:pt x="379475" y="611886"/>
                </a:lnTo>
                <a:lnTo>
                  <a:pt x="525018" y="551688"/>
                </a:lnTo>
                <a:lnTo>
                  <a:pt x="863394" y="551688"/>
                </a:lnTo>
                <a:lnTo>
                  <a:pt x="870965" y="516636"/>
                </a:lnTo>
                <a:close/>
              </a:path>
              <a:path w="1229995" h="636270">
                <a:moveTo>
                  <a:pt x="863394" y="551688"/>
                </a:moveTo>
                <a:lnTo>
                  <a:pt x="705612" y="551688"/>
                </a:lnTo>
                <a:lnTo>
                  <a:pt x="850391" y="611886"/>
                </a:lnTo>
                <a:lnTo>
                  <a:pt x="863394" y="551688"/>
                </a:lnTo>
                <a:close/>
              </a:path>
              <a:path w="1229995" h="636270">
                <a:moveTo>
                  <a:pt x="180594" y="92201"/>
                </a:moveTo>
                <a:lnTo>
                  <a:pt x="230885" y="184403"/>
                </a:lnTo>
                <a:lnTo>
                  <a:pt x="46481" y="195834"/>
                </a:lnTo>
                <a:lnTo>
                  <a:pt x="162306" y="271272"/>
                </a:lnTo>
                <a:lnTo>
                  <a:pt x="0" y="317753"/>
                </a:lnTo>
                <a:lnTo>
                  <a:pt x="162306" y="364236"/>
                </a:lnTo>
                <a:lnTo>
                  <a:pt x="46481" y="439674"/>
                </a:lnTo>
                <a:lnTo>
                  <a:pt x="230885" y="451103"/>
                </a:lnTo>
                <a:lnTo>
                  <a:pt x="180594" y="543306"/>
                </a:lnTo>
                <a:lnTo>
                  <a:pt x="358901" y="516636"/>
                </a:lnTo>
                <a:lnTo>
                  <a:pt x="1034726" y="516636"/>
                </a:lnTo>
                <a:lnTo>
                  <a:pt x="998982" y="451103"/>
                </a:lnTo>
                <a:lnTo>
                  <a:pt x="1183385" y="439674"/>
                </a:lnTo>
                <a:lnTo>
                  <a:pt x="1067562" y="364236"/>
                </a:lnTo>
                <a:lnTo>
                  <a:pt x="1229867" y="317753"/>
                </a:lnTo>
                <a:lnTo>
                  <a:pt x="1067562" y="271272"/>
                </a:lnTo>
                <a:lnTo>
                  <a:pt x="1183385" y="195834"/>
                </a:lnTo>
                <a:lnTo>
                  <a:pt x="998982" y="184403"/>
                </a:lnTo>
                <a:lnTo>
                  <a:pt x="1034726" y="118872"/>
                </a:lnTo>
                <a:lnTo>
                  <a:pt x="358901" y="118872"/>
                </a:lnTo>
                <a:lnTo>
                  <a:pt x="180594" y="92201"/>
                </a:lnTo>
                <a:close/>
              </a:path>
              <a:path w="1229995" h="636270">
                <a:moveTo>
                  <a:pt x="1034726" y="516636"/>
                </a:moveTo>
                <a:lnTo>
                  <a:pt x="870965" y="516636"/>
                </a:lnTo>
                <a:lnTo>
                  <a:pt x="1049274" y="543306"/>
                </a:lnTo>
                <a:lnTo>
                  <a:pt x="1034726" y="516636"/>
                </a:lnTo>
                <a:close/>
              </a:path>
              <a:path w="1229995" h="636270">
                <a:moveTo>
                  <a:pt x="379475" y="23622"/>
                </a:moveTo>
                <a:lnTo>
                  <a:pt x="358901" y="118872"/>
                </a:lnTo>
                <a:lnTo>
                  <a:pt x="870965" y="118872"/>
                </a:lnTo>
                <a:lnTo>
                  <a:pt x="863394" y="83820"/>
                </a:lnTo>
                <a:lnTo>
                  <a:pt x="525018" y="83820"/>
                </a:lnTo>
                <a:lnTo>
                  <a:pt x="379475" y="23622"/>
                </a:lnTo>
                <a:close/>
              </a:path>
              <a:path w="1229995" h="636270">
                <a:moveTo>
                  <a:pt x="1049274" y="92201"/>
                </a:moveTo>
                <a:lnTo>
                  <a:pt x="870965" y="118872"/>
                </a:lnTo>
                <a:lnTo>
                  <a:pt x="1034726" y="118872"/>
                </a:lnTo>
                <a:lnTo>
                  <a:pt x="1049274" y="92201"/>
                </a:lnTo>
                <a:close/>
              </a:path>
              <a:path w="1229995" h="636270">
                <a:moveTo>
                  <a:pt x="614933" y="0"/>
                </a:moveTo>
                <a:lnTo>
                  <a:pt x="525018" y="83820"/>
                </a:lnTo>
                <a:lnTo>
                  <a:pt x="705612" y="83820"/>
                </a:lnTo>
                <a:lnTo>
                  <a:pt x="614933" y="0"/>
                </a:lnTo>
                <a:close/>
              </a:path>
              <a:path w="1229995" h="636270">
                <a:moveTo>
                  <a:pt x="850391" y="23622"/>
                </a:moveTo>
                <a:lnTo>
                  <a:pt x="705612" y="83820"/>
                </a:lnTo>
                <a:lnTo>
                  <a:pt x="863394" y="83820"/>
                </a:lnTo>
                <a:lnTo>
                  <a:pt x="850391" y="23622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1983951" y="5342996"/>
            <a:ext cx="1195704" cy="618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1983949" y="5342994"/>
            <a:ext cx="1195828" cy="618596"/>
          </a:xfrm>
          <a:custGeom>
            <a:avLst/>
            <a:gdLst/>
            <a:ahLst/>
            <a:cxnLst/>
            <a:rect l="l" t="t" r="r" b="b"/>
            <a:pathLst>
              <a:path w="1229995" h="636270">
                <a:moveTo>
                  <a:pt x="1229872" y="318516"/>
                </a:moveTo>
                <a:lnTo>
                  <a:pt x="1067565" y="271277"/>
                </a:lnTo>
                <a:lnTo>
                  <a:pt x="1183392" y="196598"/>
                </a:lnTo>
                <a:lnTo>
                  <a:pt x="998988" y="185171"/>
                </a:lnTo>
                <a:lnTo>
                  <a:pt x="1049276" y="92969"/>
                </a:lnTo>
                <a:lnTo>
                  <a:pt x="870964" y="119643"/>
                </a:lnTo>
                <a:lnTo>
                  <a:pt x="850392" y="24386"/>
                </a:lnTo>
                <a:lnTo>
                  <a:pt x="705618" y="84585"/>
                </a:lnTo>
                <a:lnTo>
                  <a:pt x="614929" y="0"/>
                </a:lnTo>
                <a:lnTo>
                  <a:pt x="525023" y="84585"/>
                </a:lnTo>
                <a:lnTo>
                  <a:pt x="379479" y="24386"/>
                </a:lnTo>
                <a:lnTo>
                  <a:pt x="358907" y="119643"/>
                </a:lnTo>
                <a:lnTo>
                  <a:pt x="180595" y="92969"/>
                </a:lnTo>
                <a:lnTo>
                  <a:pt x="230884" y="185171"/>
                </a:lnTo>
                <a:lnTo>
                  <a:pt x="46479" y="196598"/>
                </a:lnTo>
                <a:lnTo>
                  <a:pt x="162306" y="271277"/>
                </a:lnTo>
                <a:lnTo>
                  <a:pt x="0" y="318516"/>
                </a:lnTo>
                <a:lnTo>
                  <a:pt x="162306" y="365001"/>
                </a:lnTo>
                <a:lnTo>
                  <a:pt x="46479" y="439681"/>
                </a:lnTo>
                <a:lnTo>
                  <a:pt x="230884" y="451107"/>
                </a:lnTo>
                <a:lnTo>
                  <a:pt x="180595" y="544076"/>
                </a:lnTo>
                <a:lnTo>
                  <a:pt x="358907" y="516635"/>
                </a:lnTo>
                <a:lnTo>
                  <a:pt x="379479" y="612646"/>
                </a:lnTo>
                <a:lnTo>
                  <a:pt x="525023" y="552448"/>
                </a:lnTo>
                <a:lnTo>
                  <a:pt x="614929" y="636279"/>
                </a:lnTo>
                <a:lnTo>
                  <a:pt x="705618" y="552448"/>
                </a:lnTo>
                <a:lnTo>
                  <a:pt x="850392" y="612646"/>
                </a:lnTo>
                <a:lnTo>
                  <a:pt x="870964" y="516635"/>
                </a:lnTo>
                <a:lnTo>
                  <a:pt x="1049276" y="544076"/>
                </a:lnTo>
                <a:lnTo>
                  <a:pt x="998988" y="451107"/>
                </a:lnTo>
                <a:lnTo>
                  <a:pt x="1183392" y="439681"/>
                </a:lnTo>
                <a:lnTo>
                  <a:pt x="1067565" y="365001"/>
                </a:lnTo>
                <a:lnTo>
                  <a:pt x="1229872" y="318516"/>
                </a:lnTo>
                <a:close/>
              </a:path>
            </a:pathLst>
          </a:custGeom>
          <a:ln w="4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 txBox="1"/>
          <p:nvPr/>
        </p:nvSpPr>
        <p:spPr>
          <a:xfrm>
            <a:off x="2727996" y="5055305"/>
            <a:ext cx="57970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168" marR="4939" indent="-65439">
              <a:lnSpc>
                <a:spcPts val="1001"/>
              </a:lnSpc>
            </a:pPr>
            <a:r>
              <a:rPr sz="924" b="1" spc="-39" dirty="0">
                <a:latin typeface="Arial"/>
                <a:cs typeface="Arial"/>
              </a:rPr>
              <a:t>C</a:t>
            </a:r>
            <a:r>
              <a:rPr sz="924" b="1" spc="-29" dirty="0">
                <a:latin typeface="Arial"/>
                <a:cs typeface="Arial"/>
              </a:rPr>
              <a:t>o</a:t>
            </a:r>
            <a:r>
              <a:rPr sz="924" b="1" spc="-24" dirty="0">
                <a:latin typeface="Arial"/>
                <a:cs typeface="Arial"/>
              </a:rPr>
              <a:t>nsu</a:t>
            </a:r>
            <a:r>
              <a:rPr sz="924" b="1" spc="-44" dirty="0">
                <a:latin typeface="Arial"/>
                <a:cs typeface="Arial"/>
              </a:rPr>
              <a:t>m</a:t>
            </a:r>
            <a:r>
              <a:rPr sz="924" b="1" spc="-29" dirty="0">
                <a:latin typeface="Arial"/>
                <a:cs typeface="Arial"/>
              </a:rPr>
              <a:t>er  </a:t>
            </a:r>
            <a:r>
              <a:rPr sz="924" b="1" spc="-24" dirty="0">
                <a:latin typeface="Arial"/>
                <a:cs typeface="Arial"/>
              </a:rPr>
              <a:t>Markets</a:t>
            </a:r>
            <a:endParaRPr sz="924">
              <a:latin typeface="Arial"/>
              <a:cs typeface="Arial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1713054" y="5091111"/>
            <a:ext cx="69947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434" marR="4939" indent="-124704">
              <a:lnSpc>
                <a:spcPts val="991"/>
              </a:lnSpc>
            </a:pPr>
            <a:r>
              <a:rPr sz="924" b="1" spc="-19" dirty="0">
                <a:latin typeface="Arial"/>
                <a:cs typeface="Arial"/>
              </a:rPr>
              <a:t>In</a:t>
            </a:r>
            <a:r>
              <a:rPr sz="924" b="1" spc="-15" dirty="0">
                <a:latin typeface="Arial"/>
                <a:cs typeface="Arial"/>
              </a:rPr>
              <a:t>t</a:t>
            </a:r>
            <a:r>
              <a:rPr sz="924" b="1" spc="-29" dirty="0">
                <a:latin typeface="Arial"/>
                <a:cs typeface="Arial"/>
              </a:rPr>
              <a:t>e</a:t>
            </a:r>
            <a:r>
              <a:rPr sz="924" b="1" spc="-19" dirty="0">
                <a:latin typeface="Arial"/>
                <a:cs typeface="Arial"/>
              </a:rPr>
              <a:t>r</a:t>
            </a:r>
            <a:r>
              <a:rPr sz="924" b="1" spc="-29" dirty="0">
                <a:latin typeface="Arial"/>
                <a:cs typeface="Arial"/>
              </a:rPr>
              <a:t>na</a:t>
            </a:r>
            <a:r>
              <a:rPr sz="924" b="1" spc="-19" dirty="0">
                <a:latin typeface="Arial"/>
                <a:cs typeface="Arial"/>
              </a:rPr>
              <a:t>t</a:t>
            </a:r>
            <a:r>
              <a:rPr sz="924" b="1" spc="-15" dirty="0">
                <a:latin typeface="Arial"/>
                <a:cs typeface="Arial"/>
              </a:rPr>
              <a:t>i</a:t>
            </a:r>
            <a:r>
              <a:rPr sz="924" b="1" spc="-24" dirty="0">
                <a:latin typeface="Arial"/>
                <a:cs typeface="Arial"/>
              </a:rPr>
              <a:t>o</a:t>
            </a:r>
            <a:r>
              <a:rPr sz="924" b="1" spc="-29" dirty="0">
                <a:latin typeface="Arial"/>
                <a:cs typeface="Arial"/>
              </a:rPr>
              <a:t>n</a:t>
            </a:r>
            <a:r>
              <a:rPr sz="924" b="1" spc="-24" dirty="0">
                <a:latin typeface="Arial"/>
                <a:cs typeface="Arial"/>
              </a:rPr>
              <a:t>a</a:t>
            </a:r>
            <a:r>
              <a:rPr sz="924" b="1" dirty="0">
                <a:latin typeface="Arial"/>
                <a:cs typeface="Arial"/>
              </a:rPr>
              <a:t>l  </a:t>
            </a:r>
            <a:r>
              <a:rPr sz="924" b="1" spc="-24" dirty="0">
                <a:latin typeface="Arial"/>
                <a:cs typeface="Arial"/>
              </a:rPr>
              <a:t>Markets</a:t>
            </a:r>
            <a:endParaRPr sz="924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1387815" y="5796139"/>
            <a:ext cx="68156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78" marR="4939" indent="-118531">
              <a:lnSpc>
                <a:spcPts val="1001"/>
              </a:lnSpc>
            </a:pPr>
            <a:r>
              <a:rPr sz="924" b="1" spc="-39" dirty="0">
                <a:latin typeface="Arial"/>
                <a:cs typeface="Arial"/>
              </a:rPr>
              <a:t>G</a:t>
            </a:r>
            <a:r>
              <a:rPr sz="924" b="1" spc="-24" dirty="0">
                <a:latin typeface="Arial"/>
                <a:cs typeface="Arial"/>
              </a:rPr>
              <a:t>o</a:t>
            </a:r>
            <a:r>
              <a:rPr sz="924" b="1" spc="-29" dirty="0">
                <a:latin typeface="Arial"/>
                <a:cs typeface="Arial"/>
              </a:rPr>
              <a:t>v</a:t>
            </a:r>
            <a:r>
              <a:rPr sz="924" b="1" spc="-24" dirty="0">
                <a:latin typeface="Arial"/>
                <a:cs typeface="Arial"/>
              </a:rPr>
              <a:t>e</a:t>
            </a:r>
            <a:r>
              <a:rPr sz="924" b="1" spc="-29" dirty="0">
                <a:latin typeface="Arial"/>
                <a:cs typeface="Arial"/>
              </a:rPr>
              <a:t>r</a:t>
            </a:r>
            <a:r>
              <a:rPr sz="924" b="1" spc="-24" dirty="0">
                <a:latin typeface="Arial"/>
                <a:cs typeface="Arial"/>
              </a:rPr>
              <a:t>n</a:t>
            </a:r>
            <a:r>
              <a:rPr sz="924" b="1" spc="-44" dirty="0">
                <a:latin typeface="Arial"/>
                <a:cs typeface="Arial"/>
              </a:rPr>
              <a:t>m</a:t>
            </a:r>
            <a:r>
              <a:rPr sz="924" b="1" spc="-24" dirty="0">
                <a:latin typeface="Arial"/>
                <a:cs typeface="Arial"/>
              </a:rPr>
              <a:t>e</a:t>
            </a:r>
            <a:r>
              <a:rPr sz="924" b="1" spc="-39" dirty="0">
                <a:latin typeface="Arial"/>
                <a:cs typeface="Arial"/>
              </a:rPr>
              <a:t>nt  </a:t>
            </a:r>
            <a:r>
              <a:rPr sz="924" b="1" spc="-24" dirty="0">
                <a:latin typeface="Arial"/>
                <a:cs typeface="Arial"/>
              </a:rPr>
              <a:t>Markets</a:t>
            </a:r>
            <a:endParaRPr sz="924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3159147" y="5773419"/>
            <a:ext cx="52228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88" marR="4939" indent="-37041">
              <a:lnSpc>
                <a:spcPts val="991"/>
              </a:lnSpc>
            </a:pPr>
            <a:r>
              <a:rPr sz="924" b="1" spc="-29" dirty="0">
                <a:latin typeface="Arial"/>
                <a:cs typeface="Arial"/>
              </a:rPr>
              <a:t>Bu</a:t>
            </a:r>
            <a:r>
              <a:rPr sz="924" b="1" spc="-19" dirty="0">
                <a:latin typeface="Arial"/>
                <a:cs typeface="Arial"/>
              </a:rPr>
              <a:t>s</a:t>
            </a:r>
            <a:r>
              <a:rPr sz="924" b="1" spc="-15" dirty="0">
                <a:latin typeface="Arial"/>
                <a:cs typeface="Arial"/>
              </a:rPr>
              <a:t>i</a:t>
            </a:r>
            <a:r>
              <a:rPr sz="924" b="1" spc="-29" dirty="0">
                <a:latin typeface="Arial"/>
                <a:cs typeface="Arial"/>
              </a:rPr>
              <a:t>n</a:t>
            </a:r>
            <a:r>
              <a:rPr sz="924" b="1" spc="-19" dirty="0">
                <a:latin typeface="Arial"/>
                <a:cs typeface="Arial"/>
              </a:rPr>
              <a:t>e</a:t>
            </a:r>
            <a:r>
              <a:rPr sz="924" b="1" spc="-34" dirty="0">
                <a:latin typeface="Arial"/>
                <a:cs typeface="Arial"/>
              </a:rPr>
              <a:t>ss  </a:t>
            </a:r>
            <a:r>
              <a:rPr sz="924" b="1" spc="-24" dirty="0">
                <a:latin typeface="Arial"/>
                <a:cs typeface="Arial"/>
              </a:rPr>
              <a:t>Markets</a:t>
            </a:r>
            <a:endParaRPr sz="924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2321278" y="6113709"/>
            <a:ext cx="52290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38" marR="4939" indent="-7408">
              <a:lnSpc>
                <a:spcPts val="1128"/>
              </a:lnSpc>
            </a:pPr>
            <a:r>
              <a:rPr sz="1021" b="1" spc="-19" dirty="0">
                <a:latin typeface="Arial"/>
                <a:cs typeface="Arial"/>
              </a:rPr>
              <a:t>R</a:t>
            </a:r>
            <a:r>
              <a:rPr sz="1021" b="1" spc="-10" dirty="0">
                <a:latin typeface="Arial"/>
                <a:cs typeface="Arial"/>
              </a:rPr>
              <a:t>es</a:t>
            </a:r>
            <a:r>
              <a:rPr sz="1021" b="1" spc="-19" dirty="0">
                <a:latin typeface="Arial"/>
                <a:cs typeface="Arial"/>
              </a:rPr>
              <a:t>e</a:t>
            </a:r>
            <a:r>
              <a:rPr sz="1021" b="1" spc="-10" dirty="0">
                <a:latin typeface="Arial"/>
                <a:cs typeface="Arial"/>
              </a:rPr>
              <a:t>ll</a:t>
            </a:r>
            <a:r>
              <a:rPr sz="1021" b="1" spc="-19" dirty="0">
                <a:latin typeface="Arial"/>
                <a:cs typeface="Arial"/>
              </a:rPr>
              <a:t>e</a:t>
            </a:r>
            <a:r>
              <a:rPr sz="1021" b="1" spc="5" dirty="0">
                <a:latin typeface="Arial"/>
                <a:cs typeface="Arial"/>
              </a:rPr>
              <a:t>r  </a:t>
            </a:r>
            <a:r>
              <a:rPr sz="1021" b="1" spc="-19" dirty="0">
                <a:latin typeface="Arial"/>
                <a:cs typeface="Arial"/>
              </a:rPr>
              <a:t>Ma</a:t>
            </a:r>
            <a:r>
              <a:rPr sz="1021" b="1" spc="-5" dirty="0">
                <a:latin typeface="Arial"/>
                <a:cs typeface="Arial"/>
              </a:rPr>
              <a:t>r</a:t>
            </a:r>
            <a:r>
              <a:rPr sz="1021" b="1" spc="-19" dirty="0">
                <a:latin typeface="Arial"/>
                <a:cs typeface="Arial"/>
              </a:rPr>
              <a:t>ke</a:t>
            </a:r>
            <a:r>
              <a:rPr sz="1021" b="1" spc="-5" dirty="0">
                <a:latin typeface="Arial"/>
                <a:cs typeface="Arial"/>
              </a:rPr>
              <a:t>t</a:t>
            </a:r>
            <a:r>
              <a:rPr sz="1021" b="1" spc="15" dirty="0">
                <a:latin typeface="Arial"/>
                <a:cs typeface="Arial"/>
              </a:rPr>
              <a:t>s</a:t>
            </a:r>
            <a:endParaRPr sz="102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59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7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indent="370408">
              <a:lnSpc>
                <a:spcPts val="1312"/>
              </a:lnSpc>
              <a:spcBef>
                <a:spcPts val="914"/>
              </a:spcBef>
              <a:buAutoNum type="arabicParenR" startAt="6"/>
              <a:tabLst>
                <a:tab pos="665500" algn="l"/>
                <a:tab pos="666117" algn="l"/>
              </a:tabLst>
            </a:pPr>
            <a:r>
              <a:rPr sz="1167" spc="-5" dirty="0">
                <a:latin typeface="Garamond"/>
                <a:cs typeface="Garamond"/>
              </a:rPr>
              <a:t>General publics--a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must be </a:t>
            </a:r>
            <a:r>
              <a:rPr sz="1167" dirty="0">
                <a:latin typeface="Garamond"/>
                <a:cs typeface="Garamond"/>
              </a:rPr>
              <a:t>concerned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general </a:t>
            </a:r>
            <a:r>
              <a:rPr sz="1167" spc="-5" dirty="0">
                <a:latin typeface="Garamond"/>
                <a:cs typeface="Garamond"/>
              </a:rPr>
              <a:t>public’s attitude  </a:t>
            </a:r>
            <a:r>
              <a:rPr sz="1167" dirty="0">
                <a:latin typeface="Garamond"/>
                <a:cs typeface="Garamond"/>
              </a:rPr>
              <a:t>toward </a:t>
            </a:r>
            <a:r>
              <a:rPr sz="1167" spc="-5" dirty="0">
                <a:latin typeface="Garamond"/>
                <a:cs typeface="Garamond"/>
              </a:rPr>
              <a:t>its products and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services.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283"/>
              </a:lnSpc>
              <a:buAutoNum type="arabicParenR" startAt="6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Internal </a:t>
            </a:r>
            <a:r>
              <a:rPr sz="1167" spc="-5" dirty="0">
                <a:latin typeface="Garamond"/>
                <a:cs typeface="Garamond"/>
              </a:rPr>
              <a:t>publics--workers, </a:t>
            </a:r>
            <a:r>
              <a:rPr sz="1167" dirty="0">
                <a:latin typeface="Garamond"/>
                <a:cs typeface="Garamond"/>
              </a:rPr>
              <a:t>managers, volunteers,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board of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directors.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0555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764" cy="2807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10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</a:t>
            </a:r>
            <a:r>
              <a:rPr sz="1167" spc="-5" dirty="0">
                <a:latin typeface="Garamond"/>
                <a:cs typeface="Garamond"/>
              </a:rPr>
              <a:t>discussed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microenvironment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forces. </a:t>
            </a:r>
            <a:r>
              <a:rPr sz="1167" spc="-5" dirty="0">
                <a:latin typeface="Garamond"/>
                <a:cs typeface="Garamond"/>
              </a:rPr>
              <a:t>Today </a:t>
            </a:r>
            <a:r>
              <a:rPr sz="1167" dirty="0">
                <a:latin typeface="Garamond"/>
                <a:cs typeface="Garamond"/>
              </a:rPr>
              <a:t>we will  continue the topic </a:t>
            </a:r>
            <a:r>
              <a:rPr sz="1167" spc="-5" dirty="0">
                <a:latin typeface="Garamond"/>
                <a:cs typeface="Garamond"/>
              </a:rPr>
              <a:t>of Marketing </a:t>
            </a:r>
            <a:r>
              <a:rPr sz="1167" dirty="0">
                <a:latin typeface="Garamond"/>
                <a:cs typeface="Garamond"/>
              </a:rPr>
              <a:t>environment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will discuss the </a:t>
            </a:r>
            <a:r>
              <a:rPr sz="1167" spc="-5" dirty="0">
                <a:latin typeface="Garamond"/>
                <a:cs typeface="Garamond"/>
              </a:rPr>
              <a:t>Macro </a:t>
            </a:r>
            <a:r>
              <a:rPr sz="1167" dirty="0">
                <a:latin typeface="Garamond"/>
                <a:cs typeface="Garamond"/>
              </a:rPr>
              <a:t>environmental factors in  detail so </a:t>
            </a:r>
            <a:r>
              <a:rPr sz="1167" spc="-5" dirty="0">
                <a:latin typeface="Garamond"/>
                <a:cs typeface="Garamond"/>
              </a:rPr>
              <a:t>our </a:t>
            </a:r>
            <a:r>
              <a:rPr sz="1167" dirty="0">
                <a:latin typeface="Garamond"/>
                <a:cs typeface="Garamond"/>
              </a:rPr>
              <a:t>today’s topic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is:</a:t>
            </a:r>
            <a:endParaRPr sz="1167">
              <a:latin typeface="Garamond"/>
              <a:cs typeface="Garamond"/>
            </a:endParaRPr>
          </a:p>
          <a:p>
            <a:pPr marL="12347" marR="2489760" indent="222245">
              <a:lnSpc>
                <a:spcPts val="2625"/>
              </a:lnSpc>
              <a:spcBef>
                <a:spcPts val="262"/>
              </a:spcBef>
            </a:pPr>
            <a:r>
              <a:rPr sz="1167" dirty="0">
                <a:latin typeface="Garamond"/>
                <a:cs typeface="Garamond"/>
              </a:rPr>
              <a:t>B. </a:t>
            </a:r>
            <a:r>
              <a:rPr sz="1167" b="1" dirty="0">
                <a:latin typeface="Garamond"/>
                <a:cs typeface="Garamond"/>
              </a:rPr>
              <a:t>MARKETING MACRO </a:t>
            </a:r>
            <a:r>
              <a:rPr sz="1167" b="1" spc="-5" dirty="0">
                <a:latin typeface="Garamond"/>
                <a:cs typeface="Garamond"/>
              </a:rPr>
              <a:t>ENVIRONMENT 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  <a:spcBef>
                <a:spcPts val="495"/>
              </a:spcBef>
            </a:pP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Company’s </a:t>
            </a:r>
            <a:r>
              <a:rPr sz="1167" b="1" dirty="0">
                <a:latin typeface="Garamond"/>
                <a:cs typeface="Garamond"/>
              </a:rPr>
              <a:t>Macro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and all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actors operate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larger macro environment of </a:t>
            </a:r>
            <a:r>
              <a:rPr sz="1167" dirty="0">
                <a:latin typeface="Garamond"/>
                <a:cs typeface="Garamond"/>
              </a:rPr>
              <a:t>forces that  shape </a:t>
            </a:r>
            <a:r>
              <a:rPr sz="1167" spc="-5" dirty="0">
                <a:latin typeface="Garamond"/>
                <a:cs typeface="Garamond"/>
              </a:rPr>
              <a:t>opportunities and pose </a:t>
            </a:r>
            <a:r>
              <a:rPr sz="1167" dirty="0">
                <a:latin typeface="Garamond"/>
                <a:cs typeface="Garamond"/>
              </a:rPr>
              <a:t>threats to the company. 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six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forces (outlined </a:t>
            </a:r>
            <a:r>
              <a:rPr sz="1167" spc="-5" dirty="0">
                <a:latin typeface="Garamond"/>
                <a:cs typeface="Garamond"/>
              </a:rPr>
              <a:t>below)  in </a:t>
            </a:r>
            <a:r>
              <a:rPr sz="1167" dirty="0">
                <a:latin typeface="Garamond"/>
                <a:cs typeface="Garamond"/>
              </a:rPr>
              <a:t>the company’s </a:t>
            </a:r>
            <a:r>
              <a:rPr sz="1167" spc="-5" dirty="0">
                <a:latin typeface="Garamond"/>
                <a:cs typeface="Garamond"/>
              </a:rPr>
              <a:t>macro </a:t>
            </a:r>
            <a:r>
              <a:rPr sz="1167" dirty="0">
                <a:latin typeface="Garamond"/>
                <a:cs typeface="Garamond"/>
              </a:rPr>
              <a:t>environment. 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six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forces (outlined </a:t>
            </a:r>
            <a:r>
              <a:rPr sz="1167" spc="-5" dirty="0">
                <a:latin typeface="Garamond"/>
                <a:cs typeface="Garamond"/>
              </a:rPr>
              <a:t>below) in </a:t>
            </a:r>
            <a:r>
              <a:rPr sz="1167" dirty="0">
                <a:latin typeface="Garamond"/>
                <a:cs typeface="Garamond"/>
              </a:rPr>
              <a:t>the  company’s </a:t>
            </a:r>
            <a:r>
              <a:rPr sz="1167" spc="-5" dirty="0">
                <a:latin typeface="Garamond"/>
                <a:cs typeface="Garamond"/>
              </a:rPr>
              <a:t>macro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7145" y="4003570"/>
            <a:ext cx="1087790" cy="1029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lnSpc>
                <a:spcPts val="1356"/>
              </a:lnSpc>
              <a:buAutoNum type="alphaLcPeriod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Demographic.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12"/>
              </a:lnSpc>
              <a:buAutoNum type="alphaL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Economic.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12"/>
              </a:lnSpc>
              <a:buAutoNum type="alphaLcPeriod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Natural.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12"/>
              </a:lnSpc>
              <a:buAutoNum type="alphaLcPeriod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Technological.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12"/>
              </a:lnSpc>
              <a:buAutoNum type="alphaLcPeriod"/>
              <a:tabLst>
                <a:tab pos="233975" algn="l"/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Political.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356"/>
              </a:lnSpc>
              <a:buAutoNum type="alphaLcPeriod"/>
              <a:tabLst>
                <a:tab pos="233975" algn="l"/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Cultural.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0873" y="5003695"/>
            <a:ext cx="13458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a.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3124" y="5018511"/>
            <a:ext cx="111063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22245">
              <a:lnSpc>
                <a:spcPts val="1312"/>
              </a:lnSpc>
            </a:pPr>
            <a:r>
              <a:rPr sz="1167" b="1" u="sng" spc="-5" dirty="0">
                <a:latin typeface="Garamond"/>
                <a:cs typeface="Garamond"/>
              </a:rPr>
              <a:t>Demographic </a:t>
            </a:r>
            <a:r>
              <a:rPr sz="1167" b="1" spc="-5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5351886"/>
            <a:ext cx="2872581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i="1" spc="-5" dirty="0">
                <a:latin typeface="Garamond"/>
                <a:cs typeface="Garamond"/>
              </a:rPr>
              <a:t>Demography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study </a:t>
            </a:r>
            <a:r>
              <a:rPr sz="1167" spc="-5" dirty="0">
                <a:latin typeface="Garamond"/>
                <a:cs typeface="Garamond"/>
              </a:rPr>
              <a:t>of human populations in  </a:t>
            </a:r>
            <a:r>
              <a:rPr sz="1167" dirty="0">
                <a:latin typeface="Garamond"/>
                <a:cs typeface="Garamond"/>
              </a:rPr>
              <a:t>terms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size, density, location, </a:t>
            </a:r>
            <a:r>
              <a:rPr sz="1167" spc="-5" dirty="0">
                <a:latin typeface="Garamond"/>
                <a:cs typeface="Garamond"/>
              </a:rPr>
              <a:t>age, </a:t>
            </a:r>
            <a:r>
              <a:rPr sz="1167" dirty="0">
                <a:latin typeface="Garamond"/>
                <a:cs typeface="Garamond"/>
              </a:rPr>
              <a:t>sex, </a:t>
            </a:r>
            <a:r>
              <a:rPr sz="1167" spc="-5" dirty="0">
                <a:latin typeface="Garamond"/>
                <a:cs typeface="Garamond"/>
              </a:rPr>
              <a:t>race,  occupation,  and  other  </a:t>
            </a:r>
            <a:r>
              <a:rPr sz="1167" dirty="0">
                <a:latin typeface="Garamond"/>
                <a:cs typeface="Garamond"/>
              </a:rPr>
              <a:t>statistics.   </a:t>
            </a:r>
            <a:r>
              <a:rPr sz="1167" spc="-5" dirty="0">
                <a:latin typeface="Garamond"/>
                <a:cs typeface="Garamond"/>
              </a:rPr>
              <a:t>It  is  of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major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5851949"/>
            <a:ext cx="5715529" cy="3681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interest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marketers because it involves people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make up </a:t>
            </a:r>
            <a:r>
              <a:rPr sz="1167" spc="-5" dirty="0">
                <a:latin typeface="Garamond"/>
                <a:cs typeface="Garamond"/>
              </a:rPr>
              <a:t>markets. Demographic </a:t>
            </a:r>
            <a:r>
              <a:rPr sz="1167" dirty="0">
                <a:latin typeface="Garamond"/>
                <a:cs typeface="Garamond"/>
              </a:rPr>
              <a:t>trends 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constantly changing.  </a:t>
            </a:r>
            <a:r>
              <a:rPr sz="1167" spc="-5" dirty="0">
                <a:latin typeface="Garamond"/>
                <a:cs typeface="Garamond"/>
              </a:rPr>
              <a:t>Some more interesting ones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are.</a:t>
            </a:r>
            <a:endParaRPr sz="1167">
              <a:latin typeface="Garamond"/>
              <a:cs typeface="Garamond"/>
            </a:endParaRPr>
          </a:p>
          <a:p>
            <a:pPr marL="12347" marR="4939" indent="370408" algn="just">
              <a:lnSpc>
                <a:spcPts val="1312"/>
              </a:lnSpc>
              <a:buAutoNum type="arabicParenR"/>
              <a:tabLst>
                <a:tab pos="635250" algn="l"/>
              </a:tabLst>
            </a:pPr>
            <a:r>
              <a:rPr sz="1167" dirty="0">
                <a:latin typeface="Garamond"/>
                <a:cs typeface="Garamond"/>
              </a:rPr>
              <a:t>The world’s </a:t>
            </a:r>
            <a:r>
              <a:rPr sz="1167" spc="-5" dirty="0">
                <a:latin typeface="Garamond"/>
                <a:cs typeface="Garamond"/>
              </a:rPr>
              <a:t>population </a:t>
            </a:r>
            <a:r>
              <a:rPr sz="1167" dirty="0">
                <a:latin typeface="Garamond"/>
                <a:cs typeface="Garamond"/>
              </a:rPr>
              <a:t>(though not all countries) </a:t>
            </a:r>
            <a:r>
              <a:rPr sz="1167" spc="-5" dirty="0">
                <a:latin typeface="Garamond"/>
                <a:cs typeface="Garamond"/>
              </a:rPr>
              <a:t>rate </a:t>
            </a:r>
            <a:r>
              <a:rPr sz="1167" dirty="0">
                <a:latin typeface="Garamond"/>
                <a:cs typeface="Garamond"/>
              </a:rPr>
              <a:t>is growing </a:t>
            </a:r>
            <a:r>
              <a:rPr sz="1167" spc="-5" dirty="0">
                <a:latin typeface="Garamond"/>
                <a:cs typeface="Garamond"/>
              </a:rPr>
              <a:t>at an explosive rate  </a:t>
            </a:r>
            <a:r>
              <a:rPr sz="1167" dirty="0">
                <a:latin typeface="Garamond"/>
                <a:cs typeface="Garamond"/>
              </a:rPr>
              <a:t>that will soon exceed food supply </a:t>
            </a:r>
            <a:r>
              <a:rPr sz="1167" spc="-5" dirty="0">
                <a:latin typeface="Garamond"/>
                <a:cs typeface="Garamond"/>
              </a:rPr>
              <a:t>and ability </a:t>
            </a:r>
            <a:r>
              <a:rPr sz="1167" dirty="0">
                <a:latin typeface="Garamond"/>
                <a:cs typeface="Garamond"/>
              </a:rPr>
              <a:t>to adequately service the </a:t>
            </a:r>
            <a:r>
              <a:rPr sz="1167" spc="-5" dirty="0">
                <a:latin typeface="Garamond"/>
                <a:cs typeface="Garamond"/>
              </a:rPr>
              <a:t>population. </a:t>
            </a:r>
            <a:r>
              <a:rPr sz="1167" dirty="0">
                <a:latin typeface="Garamond"/>
                <a:cs typeface="Garamond"/>
              </a:rPr>
              <a:t>The greatest  danger is in the </a:t>
            </a:r>
            <a:r>
              <a:rPr sz="1167" spc="-5" dirty="0">
                <a:latin typeface="Garamond"/>
                <a:cs typeface="Garamond"/>
              </a:rPr>
              <a:t>poorest countries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poverty </a:t>
            </a:r>
            <a:r>
              <a:rPr sz="1167" dirty="0">
                <a:latin typeface="Garamond"/>
                <a:cs typeface="Garamond"/>
              </a:rPr>
              <a:t>contributes to the difficulties. </a:t>
            </a:r>
            <a:r>
              <a:rPr sz="1167" spc="-5" dirty="0">
                <a:latin typeface="Garamond"/>
                <a:cs typeface="Garamond"/>
              </a:rPr>
              <a:t>Emerging </a:t>
            </a:r>
            <a:r>
              <a:rPr sz="1167" dirty="0">
                <a:latin typeface="Garamond"/>
                <a:cs typeface="Garamond"/>
              </a:rPr>
              <a:t>markets  such </a:t>
            </a:r>
            <a:r>
              <a:rPr sz="1167" spc="-5" dirty="0">
                <a:latin typeface="Garamond"/>
                <a:cs typeface="Garamond"/>
              </a:rPr>
              <a:t>as China are receiving increased attention </a:t>
            </a:r>
            <a:r>
              <a:rPr sz="1167" dirty="0">
                <a:latin typeface="Garamond"/>
                <a:cs typeface="Garamond"/>
              </a:rPr>
              <a:t>from global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marketers.</a:t>
            </a:r>
            <a:endParaRPr sz="1167">
              <a:latin typeface="Garamond"/>
              <a:cs typeface="Garamond"/>
            </a:endParaRPr>
          </a:p>
          <a:p>
            <a:pPr marL="12347" marR="4939" indent="370408" algn="just">
              <a:lnSpc>
                <a:spcPts val="1312"/>
              </a:lnSpc>
              <a:buAutoNum type="arabicParenR"/>
              <a:tabLst>
                <a:tab pos="677847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important </a:t>
            </a:r>
            <a:r>
              <a:rPr sz="1167" dirty="0">
                <a:latin typeface="Garamond"/>
                <a:cs typeface="Garamond"/>
              </a:rPr>
              <a:t>trend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changing </a:t>
            </a:r>
            <a:r>
              <a:rPr sz="1167" spc="-5" dirty="0">
                <a:latin typeface="Garamond"/>
                <a:cs typeface="Garamond"/>
              </a:rPr>
              <a:t>age </a:t>
            </a:r>
            <a:r>
              <a:rPr sz="1167" dirty="0">
                <a:latin typeface="Garamond"/>
                <a:cs typeface="Garamond"/>
              </a:rPr>
              <a:t>structure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population.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population is aging because of </a:t>
            </a:r>
            <a:r>
              <a:rPr sz="1167" dirty="0">
                <a:latin typeface="Garamond"/>
                <a:cs typeface="Garamond"/>
              </a:rPr>
              <a:t>a slowdown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birth rate </a:t>
            </a:r>
            <a:r>
              <a:rPr sz="1167" dirty="0">
                <a:latin typeface="Garamond"/>
                <a:cs typeface="Garamond"/>
              </a:rPr>
              <a:t>(in this country) </a:t>
            </a:r>
            <a:r>
              <a:rPr sz="1167" spc="-5" dirty="0">
                <a:latin typeface="Garamond"/>
                <a:cs typeface="Garamond"/>
              </a:rPr>
              <a:t>and life </a:t>
            </a:r>
            <a:r>
              <a:rPr sz="1167" dirty="0">
                <a:latin typeface="Garamond"/>
                <a:cs typeface="Garamond"/>
              </a:rPr>
              <a:t>expectancy </a:t>
            </a:r>
            <a:r>
              <a:rPr sz="1167" spc="-5" dirty="0">
                <a:latin typeface="Garamond"/>
                <a:cs typeface="Garamond"/>
              </a:rPr>
              <a:t>is  </a:t>
            </a:r>
            <a:r>
              <a:rPr sz="1167" dirty="0">
                <a:latin typeface="Garamond"/>
                <a:cs typeface="Garamond"/>
              </a:rPr>
              <a:t>increasing. The </a:t>
            </a:r>
            <a:r>
              <a:rPr sz="1167" i="1" spc="-5" dirty="0">
                <a:latin typeface="Garamond"/>
                <a:cs typeface="Garamond"/>
              </a:rPr>
              <a:t>baby boomers </a:t>
            </a:r>
            <a:r>
              <a:rPr sz="1167" dirty="0">
                <a:latin typeface="Garamond"/>
                <a:cs typeface="Garamond"/>
              </a:rPr>
              <a:t>following </a:t>
            </a:r>
            <a:r>
              <a:rPr sz="1167" spc="-5" dirty="0">
                <a:latin typeface="Garamond"/>
                <a:cs typeface="Garamond"/>
              </a:rPr>
              <a:t>World War </a:t>
            </a:r>
            <a:r>
              <a:rPr sz="1167" dirty="0">
                <a:latin typeface="Garamond"/>
                <a:cs typeface="Garamond"/>
              </a:rPr>
              <a:t>II </a:t>
            </a:r>
            <a:r>
              <a:rPr sz="1167" spc="-5" dirty="0">
                <a:latin typeface="Garamond"/>
                <a:cs typeface="Garamond"/>
              </a:rPr>
              <a:t>have produced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huge </a:t>
            </a:r>
            <a:r>
              <a:rPr sz="1167" dirty="0">
                <a:latin typeface="Garamond"/>
                <a:cs typeface="Garamond"/>
              </a:rPr>
              <a:t>“bulge” in </a:t>
            </a:r>
            <a:r>
              <a:rPr sz="1167" spc="-5" dirty="0">
                <a:latin typeface="Garamond"/>
                <a:cs typeface="Garamond"/>
              </a:rPr>
              <a:t>our  population’s age distribution.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prime market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middle age </a:t>
            </a:r>
            <a:r>
              <a:rPr sz="1167" dirty="0">
                <a:latin typeface="Garamond"/>
                <a:cs typeface="Garamond"/>
              </a:rPr>
              <a:t>group (in the future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will 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the senior citizen group).  There </a:t>
            </a:r>
            <a:r>
              <a:rPr sz="1167" spc="-5" dirty="0">
                <a:latin typeface="Garamond"/>
                <a:cs typeface="Garamond"/>
              </a:rPr>
              <a:t>are many </a:t>
            </a:r>
            <a:r>
              <a:rPr sz="1167" dirty="0">
                <a:latin typeface="Garamond"/>
                <a:cs typeface="Garamond"/>
              </a:rPr>
              <a:t>subdivisions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this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group.</a:t>
            </a:r>
            <a:endParaRPr sz="1167">
              <a:latin typeface="Garamond"/>
              <a:cs typeface="Garamond"/>
            </a:endParaRPr>
          </a:p>
          <a:p>
            <a:pPr marL="12347" marR="5556" lvl="1" indent="592653" algn="just">
              <a:lnSpc>
                <a:spcPts val="1312"/>
              </a:lnSpc>
              <a:buAutoNum type="alphaLcParenR"/>
              <a:tabLst>
                <a:tab pos="877250" algn="l"/>
              </a:tabLst>
            </a:pPr>
            <a:r>
              <a:rPr sz="1167" spc="-5" dirty="0">
                <a:latin typeface="Garamond"/>
                <a:cs typeface="Garamond"/>
              </a:rPr>
              <a:t>Generation </a:t>
            </a:r>
            <a:r>
              <a:rPr sz="1167" dirty="0">
                <a:latin typeface="Garamond"/>
                <a:cs typeface="Garamond"/>
              </a:rPr>
              <a:t>X--this group </a:t>
            </a:r>
            <a:r>
              <a:rPr sz="1167" spc="-5" dirty="0">
                <a:latin typeface="Garamond"/>
                <a:cs typeface="Garamond"/>
              </a:rPr>
              <a:t>lies in </a:t>
            </a:r>
            <a:r>
              <a:rPr sz="1167" dirty="0">
                <a:latin typeface="Garamond"/>
                <a:cs typeface="Garamond"/>
              </a:rPr>
              <a:t>the shadow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boomers and lack obvious  distinguishing </a:t>
            </a:r>
            <a:r>
              <a:rPr sz="1167" dirty="0">
                <a:latin typeface="Garamond"/>
                <a:cs typeface="Garamond"/>
              </a:rPr>
              <a:t>characteristics. They are a very </a:t>
            </a:r>
            <a:r>
              <a:rPr sz="1167" spc="-5" dirty="0">
                <a:latin typeface="Garamond"/>
                <a:cs typeface="Garamond"/>
              </a:rPr>
              <a:t>cynical </a:t>
            </a:r>
            <a:r>
              <a:rPr sz="1167" dirty="0">
                <a:latin typeface="Garamond"/>
                <a:cs typeface="Garamond"/>
              </a:rPr>
              <a:t>group </a:t>
            </a:r>
            <a:r>
              <a:rPr sz="1167" spc="-5" dirty="0">
                <a:latin typeface="Garamond"/>
                <a:cs typeface="Garamond"/>
              </a:rPr>
              <a:t>because of all </a:t>
            </a:r>
            <a:r>
              <a:rPr sz="1167" dirty="0">
                <a:latin typeface="Garamond"/>
                <a:cs typeface="Garamond"/>
              </a:rPr>
              <a:t>the difficulties that </a:t>
            </a:r>
            <a:r>
              <a:rPr sz="1167" spc="-5" dirty="0">
                <a:latin typeface="Garamond"/>
                <a:cs typeface="Garamond"/>
              </a:rPr>
              <a:t>have  </a:t>
            </a:r>
            <a:r>
              <a:rPr sz="1167" dirty="0">
                <a:latin typeface="Garamond"/>
                <a:cs typeface="Garamond"/>
              </a:rPr>
              <a:t>surrounded </a:t>
            </a:r>
            <a:r>
              <a:rPr sz="1167" spc="-5" dirty="0">
                <a:latin typeface="Garamond"/>
                <a:cs typeface="Garamond"/>
              </a:rPr>
              <a:t>and impacted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group.</a:t>
            </a:r>
            <a:endParaRPr sz="1167">
              <a:latin typeface="Garamond"/>
              <a:cs typeface="Garamond"/>
            </a:endParaRPr>
          </a:p>
          <a:p>
            <a:pPr marL="12347" marR="5556" lvl="1" indent="592653" algn="just">
              <a:lnSpc>
                <a:spcPts val="1312"/>
              </a:lnSpc>
              <a:buFont typeface="Garamond"/>
              <a:buAutoNum type="alphaLcParenR"/>
              <a:tabLst>
                <a:tab pos="880953" algn="l"/>
              </a:tabLst>
            </a:pPr>
            <a:r>
              <a:rPr sz="1167" i="1" dirty="0">
                <a:latin typeface="Garamond"/>
                <a:cs typeface="Garamond"/>
              </a:rPr>
              <a:t>Echo </a:t>
            </a:r>
            <a:r>
              <a:rPr sz="1167" i="1" spc="-5" dirty="0">
                <a:latin typeface="Garamond"/>
                <a:cs typeface="Garamond"/>
              </a:rPr>
              <a:t>boomers </a:t>
            </a:r>
            <a:r>
              <a:rPr sz="1167" spc="-5" dirty="0">
                <a:latin typeface="Garamond"/>
                <a:cs typeface="Garamond"/>
              </a:rPr>
              <a:t>(baby boomlets) 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large growing </a:t>
            </a:r>
            <a:r>
              <a:rPr sz="1167" dirty="0">
                <a:latin typeface="Garamond"/>
                <a:cs typeface="Garamond"/>
              </a:rPr>
              <a:t>kid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teen </a:t>
            </a:r>
            <a:r>
              <a:rPr sz="1167" spc="-5" dirty="0">
                <a:latin typeface="Garamond"/>
                <a:cs typeface="Garamond"/>
              </a:rPr>
              <a:t>market. </a:t>
            </a:r>
            <a:r>
              <a:rPr sz="1167" dirty="0">
                <a:latin typeface="Garamond"/>
                <a:cs typeface="Garamond"/>
              </a:rPr>
              <a:t>This group 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affluence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part </a:t>
            </a:r>
            <a:r>
              <a:rPr sz="1167" dirty="0">
                <a:latin typeface="Garamond"/>
                <a:cs typeface="Garamond"/>
              </a:rPr>
              <a:t>of their </a:t>
            </a:r>
            <a:r>
              <a:rPr sz="1167" spc="-5" dirty="0">
                <a:latin typeface="Garamond"/>
                <a:cs typeface="Garamond"/>
              </a:rPr>
              <a:t>parents </a:t>
            </a:r>
            <a:r>
              <a:rPr sz="1167" dirty="0">
                <a:latin typeface="Garamond"/>
                <a:cs typeface="Garamond"/>
              </a:rPr>
              <a:t>(as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Gen </a:t>
            </a:r>
            <a:r>
              <a:rPr sz="1167" dirty="0">
                <a:latin typeface="Garamond"/>
                <a:cs typeface="Garamond"/>
              </a:rPr>
              <a:t>Xers). </a:t>
            </a:r>
            <a:r>
              <a:rPr sz="1167" spc="-5" dirty="0">
                <a:latin typeface="Garamond"/>
                <a:cs typeface="Garamond"/>
              </a:rPr>
              <a:t>One  </a:t>
            </a:r>
            <a:r>
              <a:rPr sz="1167" dirty="0">
                <a:latin typeface="Garamond"/>
                <a:cs typeface="Garamond"/>
              </a:rPr>
              <a:t>distinguishing characteristic is their utter </a:t>
            </a:r>
            <a:r>
              <a:rPr sz="1167" spc="-5" dirty="0">
                <a:latin typeface="Garamond"/>
                <a:cs typeface="Garamond"/>
              </a:rPr>
              <a:t>fluency and </a:t>
            </a:r>
            <a:r>
              <a:rPr sz="1167" dirty="0">
                <a:latin typeface="Garamond"/>
                <a:cs typeface="Garamond"/>
              </a:rPr>
              <a:t>comfort with computer, digital,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Internet  technology (sometimes called</a:t>
            </a:r>
            <a:r>
              <a:rPr sz="1167" spc="-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Net-Gens).</a:t>
            </a:r>
            <a:endParaRPr sz="1167">
              <a:latin typeface="Garamond"/>
              <a:cs typeface="Garamond"/>
            </a:endParaRPr>
          </a:p>
          <a:p>
            <a:pPr marL="12347" marR="4939" lvl="1" indent="592653" algn="just">
              <a:lnSpc>
                <a:spcPts val="1312"/>
              </a:lnSpc>
              <a:buAutoNum type="alphaLcParenR"/>
              <a:tabLst>
                <a:tab pos="908734" algn="l"/>
              </a:tabLst>
            </a:pPr>
            <a:r>
              <a:rPr sz="1167" spc="-5" dirty="0">
                <a:latin typeface="Garamond"/>
                <a:cs typeface="Garamond"/>
              </a:rPr>
              <a:t>Generational marketing is possible, however, </a:t>
            </a:r>
            <a:r>
              <a:rPr sz="1167" dirty="0">
                <a:latin typeface="Garamond"/>
                <a:cs typeface="Garamond"/>
              </a:rPr>
              <a:t>caution </a:t>
            </a:r>
            <a:r>
              <a:rPr sz="1167" spc="-5" dirty="0">
                <a:latin typeface="Garamond"/>
                <a:cs typeface="Garamond"/>
              </a:rPr>
              <a:t>must 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avoid  </a:t>
            </a:r>
            <a:r>
              <a:rPr sz="1167" dirty="0">
                <a:latin typeface="Garamond"/>
                <a:cs typeface="Garamond"/>
              </a:rPr>
              <a:t>generational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alienation.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Many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modern </a:t>
            </a:r>
            <a:r>
              <a:rPr sz="1167" dirty="0">
                <a:latin typeface="Garamond"/>
                <a:cs typeface="Garamond"/>
              </a:rPr>
              <a:t>family </a:t>
            </a:r>
            <a:r>
              <a:rPr sz="1167" spc="-5" dirty="0">
                <a:latin typeface="Garamond"/>
                <a:cs typeface="Garamond"/>
              </a:rPr>
              <a:t>now </a:t>
            </a:r>
            <a:r>
              <a:rPr sz="1167" dirty="0">
                <a:latin typeface="Garamond"/>
                <a:cs typeface="Garamond"/>
              </a:rPr>
              <a:t>“telecommute”--work </a:t>
            </a:r>
            <a:r>
              <a:rPr sz="1167" spc="-5" dirty="0">
                <a:latin typeface="Garamond"/>
                <a:cs typeface="Garamond"/>
              </a:rPr>
              <a:t>at home or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remote office and </a:t>
            </a:r>
            <a:r>
              <a:rPr sz="1167" dirty="0">
                <a:latin typeface="Garamond"/>
                <a:cs typeface="Garamond"/>
              </a:rPr>
              <a:t>conduct  their  </a:t>
            </a:r>
            <a:r>
              <a:rPr sz="1167" spc="-5" dirty="0">
                <a:latin typeface="Garamond"/>
                <a:cs typeface="Garamond"/>
              </a:rPr>
              <a:t>business  </a:t>
            </a:r>
            <a:r>
              <a:rPr sz="1167" dirty="0">
                <a:latin typeface="Garamond"/>
                <a:cs typeface="Garamond"/>
              </a:rPr>
              <a:t>using  fax,  cell  </a:t>
            </a:r>
            <a:r>
              <a:rPr sz="1167" spc="-5" dirty="0">
                <a:latin typeface="Garamond"/>
                <a:cs typeface="Garamond"/>
              </a:rPr>
              <a:t>phones,  </a:t>
            </a:r>
            <a:r>
              <a:rPr sz="1167" dirty="0">
                <a:latin typeface="Garamond"/>
                <a:cs typeface="Garamond"/>
              </a:rPr>
              <a:t>modem, 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Internet  In  </a:t>
            </a:r>
            <a:r>
              <a:rPr sz="1167" dirty="0">
                <a:latin typeface="Garamond"/>
                <a:cs typeface="Garamond"/>
              </a:rPr>
              <a:t>general,  the  </a:t>
            </a:r>
            <a:r>
              <a:rPr sz="1167" spc="-5" dirty="0">
                <a:latin typeface="Garamond"/>
                <a:cs typeface="Garamond"/>
              </a:rPr>
              <a:t>population  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3449" y="2352992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933449" y="2634508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119033" y="373427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6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119033" y="374353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119033" y="375242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119033" y="376168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119033" y="377131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6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119033" y="378057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119033" y="378983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6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119033" y="379947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119033" y="380909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6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119033" y="381799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119033" y="382687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6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119033" y="383651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119033" y="384577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119033" y="385503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119033" y="386429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119033" y="387355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119033" y="388281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119033" y="389207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119033" y="390170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6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119033" y="391133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119033" y="392022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119033" y="392911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119033" y="393874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119033" y="394837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119033" y="395763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119033" y="396652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119033" y="397578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119033" y="398504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119033" y="399430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119033" y="400394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119033" y="401356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119033" y="402246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119033" y="403135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119033" y="404098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119033" y="405061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119033" y="405987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119033" y="406913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119033" y="407839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119033" y="408728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119033" y="409654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119033" y="410617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119033" y="411580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119033" y="412469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119033" y="413358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119033" y="414321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119033" y="415284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119033" y="416210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119033" y="417136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4119033" y="418062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119033" y="418951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119033" y="419877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4119033" y="420841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119033" y="421803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119033" y="422693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119033" y="423581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119033" y="424545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119033" y="425508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4119033" y="426434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119033" y="427360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4119033" y="428323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4119033" y="429249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119033" y="430138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119033" y="431064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4119033" y="432027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119033" y="432916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4119033" y="433805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119033" y="434768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4119033" y="435731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4119033" y="436657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4119033" y="437583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4119033" y="438546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4119033" y="439509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4119033" y="440398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4119033" y="441288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119033" y="442250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4119033" y="443177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4119033" y="444066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4119033" y="444992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4119033" y="445955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4119033" y="446881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4119033" y="447807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4119033" y="448770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4119033" y="449733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4119033" y="450622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4119033" y="451511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4119033" y="452474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4119033" y="453400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4119033" y="454326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4119033" y="455252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4119033" y="456178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4119033" y="457104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4119033" y="458030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4119033" y="458993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4119033" y="459956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4119033" y="460845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4119033" y="461734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4119033" y="462697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4119033" y="463661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4119033" y="464587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4119033" y="465476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4119033" y="466402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4119033" y="467328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4119033" y="468254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4119033" y="469217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4119033" y="470180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4119033" y="471069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4119033" y="471958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4119033" y="472921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4119033" y="473884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4119033" y="474810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4119033" y="475736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4119033" y="476662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4119033" y="477551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4119033" y="478477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4119033" y="479440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4119033" y="480403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4119033" y="481292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4119033" y="482181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4119033" y="483144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4119033" y="484108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4119033" y="485034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4119033" y="485960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4119033" y="486886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4119033" y="487775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4119033" y="488701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4119033" y="489664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4119033" y="490627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4119033" y="491516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4119033" y="492405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4119033" y="493368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4119033" y="494331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4119033" y="495257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4119033" y="496183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4119033" y="497146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4119033" y="498072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4119033" y="498961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4119033" y="499887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4119033" y="500850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4119033" y="501739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4119033" y="502628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4119033" y="503591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4119033" y="504555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4119033" y="505481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4119033" y="506407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4119033" y="507370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4119033" y="508333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4119033" y="509222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4119033" y="510111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4119033" y="511074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4119033" y="512000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4119033" y="512889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4119033" y="513815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4119033" y="514778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4119033" y="515704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4119033" y="516630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4119033" y="517593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4119033" y="518556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4119033" y="519445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4119033" y="520334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4119033" y="521298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4119033" y="522224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4119033" y="523150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4119033" y="524076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4119033" y="525002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4119033" y="525928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4119033" y="526854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4119033" y="527817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4119033" y="528780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4119033" y="529669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4119033" y="530558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4119033" y="531521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4119033" y="532484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4119033" y="533410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4119033" y="534299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4119033" y="535225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4119033" y="536151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4119033" y="537077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4119033" y="538040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4119033" y="539003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4119033" y="539892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4119033" y="540781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4119033" y="541745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4119033" y="542708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4119033" y="543634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4119033" y="544560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4119033" y="545486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4119033" y="546375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4119033" y="547301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4119033" y="548264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4119033" y="549227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4119033" y="550116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4119033" y="551005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4119033" y="551968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4119033" y="552931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4119033" y="553857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4119033" y="554783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4119033" y="555709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4119033" y="556598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4119033" y="557524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4119033" y="558487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4119033" y="559450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4119033" y="560339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2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4119033" y="5612289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4119033" y="562192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4119033" y="5631550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4119033" y="564081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4119033" y="5650071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4119033" y="5659702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4119033" y="566896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4119033" y="567785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4119033" y="5687113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4119033" y="569674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4119033" y="570563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4119033" y="5714524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4119033" y="572415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4119033" y="5733785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4119033" y="574304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4119033" y="5752306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4119033" y="5761937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4119033" y="577156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4119033" y="578045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838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4119033" y="5789348"/>
            <a:ext cx="2555875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5107050" y="3836141"/>
            <a:ext cx="622917" cy="0"/>
          </a:xfrm>
          <a:custGeom>
            <a:avLst/>
            <a:gdLst/>
            <a:ahLst/>
            <a:cxnLst/>
            <a:rect l="l" t="t" r="r" b="b"/>
            <a:pathLst>
              <a:path w="640714">
                <a:moveTo>
                  <a:pt x="0" y="0"/>
                </a:moveTo>
                <a:lnTo>
                  <a:pt x="640469" y="0"/>
                </a:lnTo>
              </a:path>
            </a:pathLst>
          </a:custGeom>
          <a:ln w="30479">
            <a:solidFill>
              <a:srgbClr val="EAEC5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4985097" y="3866144"/>
            <a:ext cx="866775" cy="0"/>
          </a:xfrm>
          <a:custGeom>
            <a:avLst/>
            <a:gdLst/>
            <a:ahLst/>
            <a:cxnLst/>
            <a:rect l="l" t="t" r="r" b="b"/>
            <a:pathLst>
              <a:path w="891539">
                <a:moveTo>
                  <a:pt x="0" y="0"/>
                </a:moveTo>
                <a:lnTo>
                  <a:pt x="891169" y="0"/>
                </a:lnTo>
              </a:path>
            </a:pathLst>
          </a:custGeom>
          <a:ln w="31242">
            <a:solidFill>
              <a:srgbClr val="EAEC5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4895124" y="3896147"/>
            <a:ext cx="1046427" cy="0"/>
          </a:xfrm>
          <a:custGeom>
            <a:avLst/>
            <a:gdLst/>
            <a:ahLst/>
            <a:cxnLst/>
            <a:rect l="l" t="t" r="r" b="b"/>
            <a:pathLst>
              <a:path w="1076325">
                <a:moveTo>
                  <a:pt x="0" y="0"/>
                </a:moveTo>
                <a:lnTo>
                  <a:pt x="1076144" y="0"/>
                </a:lnTo>
              </a:path>
            </a:pathLst>
          </a:custGeom>
          <a:ln w="30479">
            <a:solidFill>
              <a:srgbClr val="EAEC5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4820388" y="3925782"/>
            <a:ext cx="1195828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789" y="0"/>
                </a:lnTo>
              </a:path>
            </a:pathLst>
          </a:custGeom>
          <a:ln w="30479">
            <a:solidFill>
              <a:srgbClr val="EAEC5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4754392" y="3955785"/>
            <a:ext cx="1327944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1" y="0"/>
                </a:lnTo>
              </a:path>
            </a:pathLst>
          </a:custGeom>
          <a:ln w="31241">
            <a:solidFill>
              <a:srgbClr val="EAEC5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4697071" y="3985788"/>
            <a:ext cx="1442156" cy="0"/>
          </a:xfrm>
          <a:custGeom>
            <a:avLst/>
            <a:gdLst/>
            <a:ahLst/>
            <a:cxnLst/>
            <a:rect l="l" t="t" r="r" b="b"/>
            <a:pathLst>
              <a:path w="1483360">
                <a:moveTo>
                  <a:pt x="0" y="0"/>
                </a:moveTo>
                <a:lnTo>
                  <a:pt x="1483363" y="0"/>
                </a:lnTo>
              </a:path>
            </a:pathLst>
          </a:custGeom>
          <a:ln w="30479">
            <a:solidFill>
              <a:srgbClr val="EAEC6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4646052" y="4015422"/>
            <a:ext cx="1544638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302" y="0"/>
                </a:lnTo>
              </a:path>
            </a:pathLst>
          </a:custGeom>
          <a:ln w="30479">
            <a:solidFill>
              <a:srgbClr val="EAEC6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4599781" y="4045055"/>
            <a:ext cx="1637242" cy="0"/>
          </a:xfrm>
          <a:custGeom>
            <a:avLst/>
            <a:gdLst/>
            <a:ahLst/>
            <a:cxnLst/>
            <a:rect l="l" t="t" r="r" b="b"/>
            <a:pathLst>
              <a:path w="1684020">
                <a:moveTo>
                  <a:pt x="0" y="0"/>
                </a:moveTo>
                <a:lnTo>
                  <a:pt x="1683466" y="0"/>
                </a:lnTo>
              </a:path>
            </a:pathLst>
          </a:custGeom>
          <a:ln w="30479">
            <a:solidFill>
              <a:srgbClr val="EAEC6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4555419" y="4075430"/>
            <a:ext cx="1725524" cy="0"/>
          </a:xfrm>
          <a:custGeom>
            <a:avLst/>
            <a:gdLst/>
            <a:ahLst/>
            <a:cxnLst/>
            <a:rect l="l" t="t" r="r" b="b"/>
            <a:pathLst>
              <a:path w="1774825">
                <a:moveTo>
                  <a:pt x="0" y="0"/>
                </a:moveTo>
                <a:lnTo>
                  <a:pt x="1774707" y="0"/>
                </a:lnTo>
              </a:path>
            </a:pathLst>
          </a:custGeom>
          <a:ln w="32003">
            <a:solidFill>
              <a:srgbClr val="EAEC6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4516764" y="4105804"/>
            <a:ext cx="1803312" cy="0"/>
          </a:xfrm>
          <a:custGeom>
            <a:avLst/>
            <a:gdLst/>
            <a:ahLst/>
            <a:cxnLst/>
            <a:rect l="l" t="t" r="r" b="b"/>
            <a:pathLst>
              <a:path w="1854835">
                <a:moveTo>
                  <a:pt x="0" y="0"/>
                </a:moveTo>
                <a:lnTo>
                  <a:pt x="1854219" y="0"/>
                </a:lnTo>
              </a:path>
            </a:pathLst>
          </a:custGeom>
          <a:ln w="30479">
            <a:solidFill>
              <a:srgbClr val="EAEC6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4481242" y="4135437"/>
            <a:ext cx="1874308" cy="0"/>
          </a:xfrm>
          <a:custGeom>
            <a:avLst/>
            <a:gdLst/>
            <a:ahLst/>
            <a:cxnLst/>
            <a:rect l="l" t="t" r="r" b="b"/>
            <a:pathLst>
              <a:path w="1927859">
                <a:moveTo>
                  <a:pt x="0" y="0"/>
                </a:moveTo>
                <a:lnTo>
                  <a:pt x="1927295" y="0"/>
                </a:lnTo>
              </a:path>
            </a:pathLst>
          </a:custGeom>
          <a:ln w="30479">
            <a:solidFill>
              <a:srgbClr val="EAEC6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4447736" y="4165440"/>
            <a:ext cx="1940982" cy="0"/>
          </a:xfrm>
          <a:custGeom>
            <a:avLst/>
            <a:gdLst/>
            <a:ahLst/>
            <a:cxnLst/>
            <a:rect l="l" t="t" r="r" b="b"/>
            <a:pathLst>
              <a:path w="1996440">
                <a:moveTo>
                  <a:pt x="0" y="0"/>
                </a:moveTo>
                <a:lnTo>
                  <a:pt x="1996230" y="0"/>
                </a:lnTo>
              </a:path>
            </a:pathLst>
          </a:custGeom>
          <a:ln w="31241">
            <a:solidFill>
              <a:srgbClr val="EAEC6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4417663" y="4195445"/>
            <a:ext cx="2001485" cy="0"/>
          </a:xfrm>
          <a:custGeom>
            <a:avLst/>
            <a:gdLst/>
            <a:ahLst/>
            <a:cxnLst/>
            <a:rect l="l" t="t" r="r" b="b"/>
            <a:pathLst>
              <a:path w="2058670">
                <a:moveTo>
                  <a:pt x="0" y="0"/>
                </a:moveTo>
                <a:lnTo>
                  <a:pt x="2058108" y="0"/>
                </a:lnTo>
              </a:path>
            </a:pathLst>
          </a:custGeom>
          <a:ln w="30479">
            <a:solidFill>
              <a:srgbClr val="EAEC6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4389925" y="4225078"/>
            <a:ext cx="2056430" cy="0"/>
          </a:xfrm>
          <a:custGeom>
            <a:avLst/>
            <a:gdLst/>
            <a:ahLst/>
            <a:cxnLst/>
            <a:rect l="l" t="t" r="r" b="b"/>
            <a:pathLst>
              <a:path w="2115184">
                <a:moveTo>
                  <a:pt x="0" y="0"/>
                </a:moveTo>
                <a:lnTo>
                  <a:pt x="2115187" y="0"/>
                </a:lnTo>
              </a:path>
            </a:pathLst>
          </a:custGeom>
          <a:ln w="30479">
            <a:solidFill>
              <a:srgbClr val="EAEC6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4363700" y="4255081"/>
            <a:ext cx="2108906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9159" y="0"/>
                </a:lnTo>
              </a:path>
            </a:pathLst>
          </a:custGeom>
          <a:ln w="31241">
            <a:solidFill>
              <a:srgbClr val="EBEC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4340129" y="4285085"/>
            <a:ext cx="2156442" cy="0"/>
          </a:xfrm>
          <a:custGeom>
            <a:avLst/>
            <a:gdLst/>
            <a:ahLst/>
            <a:cxnLst/>
            <a:rect l="l" t="t" r="r" b="b"/>
            <a:pathLst>
              <a:path w="2218054">
                <a:moveTo>
                  <a:pt x="0" y="0"/>
                </a:moveTo>
                <a:lnTo>
                  <a:pt x="2217676" y="0"/>
                </a:lnTo>
              </a:path>
            </a:pathLst>
          </a:custGeom>
          <a:ln w="30479">
            <a:solidFill>
              <a:srgbClr val="EBED6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4318375" y="4314719"/>
            <a:ext cx="2199658" cy="0"/>
          </a:xfrm>
          <a:custGeom>
            <a:avLst/>
            <a:gdLst/>
            <a:ahLst/>
            <a:cxnLst/>
            <a:rect l="l" t="t" r="r" b="b"/>
            <a:pathLst>
              <a:path w="2262504">
                <a:moveTo>
                  <a:pt x="0" y="0"/>
                </a:moveTo>
                <a:lnTo>
                  <a:pt x="2262455" y="0"/>
                </a:lnTo>
              </a:path>
            </a:pathLst>
          </a:custGeom>
          <a:ln w="30479">
            <a:solidFill>
              <a:srgbClr val="EBED6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4298314" y="4344353"/>
            <a:ext cx="2239786" cy="0"/>
          </a:xfrm>
          <a:custGeom>
            <a:avLst/>
            <a:gdLst/>
            <a:ahLst/>
            <a:cxnLst/>
            <a:rect l="l" t="t" r="r" b="b"/>
            <a:pathLst>
              <a:path w="2303779">
                <a:moveTo>
                  <a:pt x="0" y="0"/>
                </a:moveTo>
                <a:lnTo>
                  <a:pt x="2303526" y="0"/>
                </a:lnTo>
              </a:path>
            </a:pathLst>
          </a:custGeom>
          <a:ln w="30479">
            <a:solidFill>
              <a:srgbClr val="EBED6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4279052" y="4374726"/>
            <a:ext cx="2278063" cy="0"/>
          </a:xfrm>
          <a:custGeom>
            <a:avLst/>
            <a:gdLst/>
            <a:ahLst/>
            <a:cxnLst/>
            <a:rect l="l" t="t" r="r" b="b"/>
            <a:pathLst>
              <a:path w="2343150">
                <a:moveTo>
                  <a:pt x="0" y="0"/>
                </a:moveTo>
                <a:lnTo>
                  <a:pt x="2343149" y="0"/>
                </a:lnTo>
              </a:path>
            </a:pathLst>
          </a:custGeom>
          <a:ln w="32003">
            <a:solidFill>
              <a:srgbClr val="EBED6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4262149" y="4405100"/>
            <a:ext cx="2312635" cy="0"/>
          </a:xfrm>
          <a:custGeom>
            <a:avLst/>
            <a:gdLst/>
            <a:ahLst/>
            <a:cxnLst/>
            <a:rect l="l" t="t" r="r" b="b"/>
            <a:pathLst>
              <a:path w="2378709">
                <a:moveTo>
                  <a:pt x="0" y="0"/>
                </a:moveTo>
                <a:lnTo>
                  <a:pt x="2378204" y="0"/>
                </a:lnTo>
              </a:path>
            </a:pathLst>
          </a:custGeom>
          <a:ln w="30479">
            <a:solidFill>
              <a:srgbClr val="EBED6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4247101" y="4434734"/>
            <a:ext cx="2342268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9" y="0"/>
                </a:lnTo>
              </a:path>
            </a:pathLst>
          </a:custGeom>
          <a:ln w="30479">
            <a:solidFill>
              <a:srgbClr val="EBED6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4233025" y="4464738"/>
            <a:ext cx="2370667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195" y="0"/>
                </a:lnTo>
              </a:path>
            </a:pathLst>
          </a:custGeom>
          <a:ln w="31241">
            <a:solidFill>
              <a:srgbClr val="ECED7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4220535" y="4494742"/>
            <a:ext cx="2395978" cy="0"/>
          </a:xfrm>
          <a:custGeom>
            <a:avLst/>
            <a:gdLst/>
            <a:ahLst/>
            <a:cxnLst/>
            <a:rect l="l" t="t" r="r" b="b"/>
            <a:pathLst>
              <a:path w="2464434">
                <a:moveTo>
                  <a:pt x="0" y="0"/>
                </a:moveTo>
                <a:lnTo>
                  <a:pt x="2463931" y="0"/>
                </a:lnTo>
              </a:path>
            </a:pathLst>
          </a:custGeom>
          <a:ln w="30479">
            <a:solidFill>
              <a:srgbClr val="ECEE7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4209283" y="4509559"/>
            <a:ext cx="2418203" cy="29633"/>
          </a:xfrm>
          <a:custGeom>
            <a:avLst/>
            <a:gdLst/>
            <a:ahLst/>
            <a:cxnLst/>
            <a:rect l="l" t="t" r="r" b="b"/>
            <a:pathLst>
              <a:path w="2487295" h="30479">
                <a:moveTo>
                  <a:pt x="0" y="30479"/>
                </a:moveTo>
                <a:lnTo>
                  <a:pt x="2487103" y="30479"/>
                </a:lnTo>
                <a:lnTo>
                  <a:pt x="248710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CEE7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4199454" y="4539192"/>
            <a:ext cx="2437959" cy="30868"/>
          </a:xfrm>
          <a:custGeom>
            <a:avLst/>
            <a:gdLst/>
            <a:ahLst/>
            <a:cxnLst/>
            <a:rect l="l" t="t" r="r" b="b"/>
            <a:pathLst>
              <a:path w="2507615" h="31750">
                <a:moveTo>
                  <a:pt x="0" y="31242"/>
                </a:moveTo>
                <a:lnTo>
                  <a:pt x="2507373" y="31242"/>
                </a:lnTo>
                <a:lnTo>
                  <a:pt x="2507373" y="0"/>
                </a:lnTo>
                <a:lnTo>
                  <a:pt x="0" y="0"/>
                </a:lnTo>
                <a:lnTo>
                  <a:pt x="0" y="31242"/>
                </a:lnTo>
                <a:close/>
              </a:path>
            </a:pathLst>
          </a:custGeom>
          <a:solidFill>
            <a:srgbClr val="ECEE7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4190911" y="4569565"/>
            <a:ext cx="2455245" cy="29633"/>
          </a:xfrm>
          <a:custGeom>
            <a:avLst/>
            <a:gdLst/>
            <a:ahLst/>
            <a:cxnLst/>
            <a:rect l="l" t="t" r="r" b="b"/>
            <a:pathLst>
              <a:path w="2525395" h="30479">
                <a:moveTo>
                  <a:pt x="0" y="30479"/>
                </a:moveTo>
                <a:lnTo>
                  <a:pt x="2524976" y="30479"/>
                </a:lnTo>
                <a:lnTo>
                  <a:pt x="2524976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CEE7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4183319" y="4599198"/>
            <a:ext cx="2470062" cy="29633"/>
          </a:xfrm>
          <a:custGeom>
            <a:avLst/>
            <a:gdLst/>
            <a:ahLst/>
            <a:cxnLst/>
            <a:rect l="l" t="t" r="r" b="b"/>
            <a:pathLst>
              <a:path w="2540634" h="30479">
                <a:moveTo>
                  <a:pt x="0" y="30479"/>
                </a:moveTo>
                <a:lnTo>
                  <a:pt x="2540628" y="30479"/>
                </a:lnTo>
                <a:lnTo>
                  <a:pt x="2540628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DEE7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4177241" y="4628832"/>
            <a:ext cx="2482409" cy="29633"/>
          </a:xfrm>
          <a:custGeom>
            <a:avLst/>
            <a:gdLst/>
            <a:ahLst/>
            <a:cxnLst/>
            <a:rect l="l" t="t" r="r" b="b"/>
            <a:pathLst>
              <a:path w="2553334" h="30479">
                <a:moveTo>
                  <a:pt x="0" y="30479"/>
                </a:moveTo>
                <a:lnTo>
                  <a:pt x="2553176" y="30479"/>
                </a:lnTo>
                <a:lnTo>
                  <a:pt x="2553176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DEE7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4172080" y="4658466"/>
            <a:ext cx="2492904" cy="30868"/>
          </a:xfrm>
          <a:custGeom>
            <a:avLst/>
            <a:gdLst/>
            <a:ahLst/>
            <a:cxnLst/>
            <a:rect l="l" t="t" r="r" b="b"/>
            <a:pathLst>
              <a:path w="2564129" h="31750">
                <a:moveTo>
                  <a:pt x="0" y="31242"/>
                </a:moveTo>
                <a:lnTo>
                  <a:pt x="2563828" y="31242"/>
                </a:lnTo>
                <a:lnTo>
                  <a:pt x="2563828" y="0"/>
                </a:lnTo>
                <a:lnTo>
                  <a:pt x="0" y="0"/>
                </a:lnTo>
                <a:lnTo>
                  <a:pt x="0" y="31242"/>
                </a:lnTo>
                <a:close/>
              </a:path>
            </a:pathLst>
          </a:custGeom>
          <a:solidFill>
            <a:srgbClr val="EDEF7A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4167869" y="4688840"/>
            <a:ext cx="2501547" cy="29633"/>
          </a:xfrm>
          <a:custGeom>
            <a:avLst/>
            <a:gdLst/>
            <a:ahLst/>
            <a:cxnLst/>
            <a:rect l="l" t="t" r="r" b="b"/>
            <a:pathLst>
              <a:path w="2573020" h="30479">
                <a:moveTo>
                  <a:pt x="0" y="30479"/>
                </a:moveTo>
                <a:lnTo>
                  <a:pt x="2572524" y="30479"/>
                </a:lnTo>
                <a:lnTo>
                  <a:pt x="2572524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DEF7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4165070" y="4718473"/>
            <a:ext cx="2507103" cy="29633"/>
          </a:xfrm>
          <a:custGeom>
            <a:avLst/>
            <a:gdLst/>
            <a:ahLst/>
            <a:cxnLst/>
            <a:rect l="l" t="t" r="r" b="b"/>
            <a:pathLst>
              <a:path w="2578734" h="30479">
                <a:moveTo>
                  <a:pt x="0" y="30479"/>
                </a:moveTo>
                <a:lnTo>
                  <a:pt x="2578323" y="30479"/>
                </a:lnTo>
                <a:lnTo>
                  <a:pt x="257832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DEF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4163537" y="4760207"/>
            <a:ext cx="2510190" cy="18521"/>
          </a:xfrm>
          <a:custGeom>
            <a:avLst/>
            <a:gdLst/>
            <a:ahLst/>
            <a:cxnLst/>
            <a:rect l="l" t="t" r="r" b="b"/>
            <a:pathLst>
              <a:path w="2581909" h="19050">
                <a:moveTo>
                  <a:pt x="0" y="19050"/>
                </a:moveTo>
                <a:lnTo>
                  <a:pt x="2581499" y="19050"/>
                </a:lnTo>
                <a:lnTo>
                  <a:pt x="258149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EEEF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4164510" y="4747860"/>
            <a:ext cx="2508338" cy="12347"/>
          </a:xfrm>
          <a:custGeom>
            <a:avLst/>
            <a:gdLst/>
            <a:ahLst/>
            <a:cxnLst/>
            <a:rect l="l" t="t" r="r" b="b"/>
            <a:pathLst>
              <a:path w="2580004" h="12700">
                <a:moveTo>
                  <a:pt x="0" y="12700"/>
                </a:moveTo>
                <a:lnTo>
                  <a:pt x="2579483" y="12700"/>
                </a:lnTo>
                <a:lnTo>
                  <a:pt x="257948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EEF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4162016" y="4807744"/>
            <a:ext cx="2513277" cy="0"/>
          </a:xfrm>
          <a:custGeom>
            <a:avLst/>
            <a:gdLst/>
            <a:ahLst/>
            <a:cxnLst/>
            <a:rect l="l" t="t" r="r" b="b"/>
            <a:pathLst>
              <a:path w="2585084">
                <a:moveTo>
                  <a:pt x="0" y="0"/>
                </a:moveTo>
                <a:lnTo>
                  <a:pt x="2584678" y="0"/>
                </a:lnTo>
              </a:path>
            </a:pathLst>
          </a:custGeom>
          <a:ln w="3175">
            <a:solidFill>
              <a:srgbClr val="EEEF8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4162588" y="4778728"/>
            <a:ext cx="2512042" cy="28398"/>
          </a:xfrm>
          <a:custGeom>
            <a:avLst/>
            <a:gdLst/>
            <a:ahLst/>
            <a:cxnLst/>
            <a:rect l="l" t="t" r="r" b="b"/>
            <a:pathLst>
              <a:path w="2583815" h="29210">
                <a:moveTo>
                  <a:pt x="0" y="29209"/>
                </a:moveTo>
                <a:lnTo>
                  <a:pt x="2583482" y="29209"/>
                </a:lnTo>
                <a:lnTo>
                  <a:pt x="2583482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EEEF8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4162060" y="4808855"/>
            <a:ext cx="2513277" cy="29633"/>
          </a:xfrm>
          <a:custGeom>
            <a:avLst/>
            <a:gdLst/>
            <a:ahLst/>
            <a:cxnLst/>
            <a:rect l="l" t="t" r="r" b="b"/>
            <a:pathLst>
              <a:path w="2585084" h="30479">
                <a:moveTo>
                  <a:pt x="0" y="30479"/>
                </a:moveTo>
                <a:lnTo>
                  <a:pt x="2584603" y="30479"/>
                </a:lnTo>
                <a:lnTo>
                  <a:pt x="258460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EF08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4163222" y="4838487"/>
            <a:ext cx="2511425" cy="30868"/>
          </a:xfrm>
          <a:custGeom>
            <a:avLst/>
            <a:gdLst/>
            <a:ahLst/>
            <a:cxnLst/>
            <a:rect l="l" t="t" r="r" b="b"/>
            <a:pathLst>
              <a:path w="2583179" h="31750">
                <a:moveTo>
                  <a:pt x="0" y="31242"/>
                </a:moveTo>
                <a:lnTo>
                  <a:pt x="2582597" y="31242"/>
                </a:lnTo>
                <a:lnTo>
                  <a:pt x="2582597" y="0"/>
                </a:lnTo>
                <a:lnTo>
                  <a:pt x="0" y="0"/>
                </a:lnTo>
                <a:lnTo>
                  <a:pt x="0" y="31242"/>
                </a:lnTo>
                <a:close/>
              </a:path>
            </a:pathLst>
          </a:custGeom>
          <a:solidFill>
            <a:srgbClr val="EEF08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4165197" y="4868862"/>
            <a:ext cx="2507721" cy="29633"/>
          </a:xfrm>
          <a:custGeom>
            <a:avLst/>
            <a:gdLst/>
            <a:ahLst/>
            <a:cxnLst/>
            <a:rect l="l" t="t" r="r" b="b"/>
            <a:pathLst>
              <a:path w="2579370" h="30479">
                <a:moveTo>
                  <a:pt x="0" y="30479"/>
                </a:moveTo>
                <a:lnTo>
                  <a:pt x="2578901" y="30479"/>
                </a:lnTo>
                <a:lnTo>
                  <a:pt x="2578901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FF08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4167964" y="4898496"/>
            <a:ext cx="2502165" cy="29633"/>
          </a:xfrm>
          <a:custGeom>
            <a:avLst/>
            <a:gdLst/>
            <a:ahLst/>
            <a:cxnLst/>
            <a:rect l="l" t="t" r="r" b="b"/>
            <a:pathLst>
              <a:path w="2573654" h="30479">
                <a:moveTo>
                  <a:pt x="0" y="30479"/>
                </a:moveTo>
                <a:lnTo>
                  <a:pt x="2573273" y="30479"/>
                </a:lnTo>
                <a:lnTo>
                  <a:pt x="257327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FF08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4172253" y="4928129"/>
            <a:ext cx="2493522" cy="30868"/>
          </a:xfrm>
          <a:custGeom>
            <a:avLst/>
            <a:gdLst/>
            <a:ahLst/>
            <a:cxnLst/>
            <a:rect l="l" t="t" r="r" b="b"/>
            <a:pathLst>
              <a:path w="2564765" h="31750">
                <a:moveTo>
                  <a:pt x="0" y="31242"/>
                </a:moveTo>
                <a:lnTo>
                  <a:pt x="2564521" y="31242"/>
                </a:lnTo>
                <a:lnTo>
                  <a:pt x="2564521" y="0"/>
                </a:lnTo>
                <a:lnTo>
                  <a:pt x="0" y="0"/>
                </a:lnTo>
                <a:lnTo>
                  <a:pt x="0" y="31242"/>
                </a:lnTo>
                <a:close/>
              </a:path>
            </a:pathLst>
          </a:custGeom>
          <a:solidFill>
            <a:srgbClr val="EFF08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4177492" y="4958503"/>
            <a:ext cx="2483026" cy="29633"/>
          </a:xfrm>
          <a:custGeom>
            <a:avLst/>
            <a:gdLst/>
            <a:ahLst/>
            <a:cxnLst/>
            <a:rect l="l" t="t" r="r" b="b"/>
            <a:pathLst>
              <a:path w="2553970" h="30479">
                <a:moveTo>
                  <a:pt x="0" y="30479"/>
                </a:moveTo>
                <a:lnTo>
                  <a:pt x="2553853" y="30479"/>
                </a:lnTo>
                <a:lnTo>
                  <a:pt x="2553853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EFF18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4183541" y="4988136"/>
            <a:ext cx="2470679" cy="29633"/>
          </a:xfrm>
          <a:custGeom>
            <a:avLst/>
            <a:gdLst/>
            <a:ahLst/>
            <a:cxnLst/>
            <a:rect l="l" t="t" r="r" b="b"/>
            <a:pathLst>
              <a:path w="2541270" h="30479">
                <a:moveTo>
                  <a:pt x="0" y="30479"/>
                </a:moveTo>
                <a:lnTo>
                  <a:pt x="2540928" y="30479"/>
                </a:lnTo>
                <a:lnTo>
                  <a:pt x="2540928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F0F18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4191215" y="5017769"/>
            <a:ext cx="2455245" cy="29633"/>
          </a:xfrm>
          <a:custGeom>
            <a:avLst/>
            <a:gdLst/>
            <a:ahLst/>
            <a:cxnLst/>
            <a:rect l="l" t="t" r="r" b="b"/>
            <a:pathLst>
              <a:path w="2525395" h="30479">
                <a:moveTo>
                  <a:pt x="0" y="30479"/>
                </a:moveTo>
                <a:lnTo>
                  <a:pt x="2524938" y="30479"/>
                </a:lnTo>
                <a:lnTo>
                  <a:pt x="2524938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F0F18E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4199839" y="5047404"/>
            <a:ext cx="2437959" cy="31484"/>
          </a:xfrm>
          <a:custGeom>
            <a:avLst/>
            <a:gdLst/>
            <a:ahLst/>
            <a:cxnLst/>
            <a:rect l="l" t="t" r="r" b="b"/>
            <a:pathLst>
              <a:path w="2507615" h="32385">
                <a:moveTo>
                  <a:pt x="0" y="32003"/>
                </a:moveTo>
                <a:lnTo>
                  <a:pt x="2507396" y="32003"/>
                </a:lnTo>
                <a:lnTo>
                  <a:pt x="2507396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0F18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4210041" y="5078518"/>
            <a:ext cx="2416969" cy="29633"/>
          </a:xfrm>
          <a:custGeom>
            <a:avLst/>
            <a:gdLst/>
            <a:ahLst/>
            <a:cxnLst/>
            <a:rect l="l" t="t" r="r" b="b"/>
            <a:pathLst>
              <a:path w="2486025" h="30479">
                <a:moveTo>
                  <a:pt x="0" y="30479"/>
                </a:moveTo>
                <a:lnTo>
                  <a:pt x="2485729" y="30479"/>
                </a:lnTo>
                <a:lnTo>
                  <a:pt x="2485729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F0F19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4221261" y="5122968"/>
            <a:ext cx="2394126" cy="0"/>
          </a:xfrm>
          <a:custGeom>
            <a:avLst/>
            <a:gdLst/>
            <a:ahLst/>
            <a:cxnLst/>
            <a:rect l="l" t="t" r="r" b="b"/>
            <a:pathLst>
              <a:path w="2462529">
                <a:moveTo>
                  <a:pt x="0" y="0"/>
                </a:moveTo>
                <a:lnTo>
                  <a:pt x="2462325" y="0"/>
                </a:lnTo>
              </a:path>
            </a:pathLst>
          </a:custGeom>
          <a:ln w="30479">
            <a:solidFill>
              <a:srgbClr val="F0F29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4233886" y="5152971"/>
            <a:ext cx="2368815" cy="0"/>
          </a:xfrm>
          <a:custGeom>
            <a:avLst/>
            <a:gdLst/>
            <a:ahLst/>
            <a:cxnLst/>
            <a:rect l="l" t="t" r="r" b="b"/>
            <a:pathLst>
              <a:path w="2436495">
                <a:moveTo>
                  <a:pt x="0" y="0"/>
                </a:moveTo>
                <a:lnTo>
                  <a:pt x="2436443" y="0"/>
                </a:lnTo>
              </a:path>
            </a:pathLst>
          </a:custGeom>
          <a:ln w="31241">
            <a:solidFill>
              <a:srgbClr val="F0F29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4248097" y="5182975"/>
            <a:ext cx="2340416" cy="0"/>
          </a:xfrm>
          <a:custGeom>
            <a:avLst/>
            <a:gdLst/>
            <a:ahLst/>
            <a:cxnLst/>
            <a:rect l="l" t="t" r="r" b="b"/>
            <a:pathLst>
              <a:path w="2407284">
                <a:moveTo>
                  <a:pt x="0" y="0"/>
                </a:moveTo>
                <a:lnTo>
                  <a:pt x="2406785" y="0"/>
                </a:lnTo>
              </a:path>
            </a:pathLst>
          </a:custGeom>
          <a:ln w="30479">
            <a:solidFill>
              <a:srgbClr val="F1F29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4263495" y="5212609"/>
            <a:ext cx="2308931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814" y="0"/>
                </a:lnTo>
              </a:path>
            </a:pathLst>
          </a:custGeom>
          <a:ln w="30479">
            <a:solidFill>
              <a:srgbClr val="F1F29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4280066" y="5242613"/>
            <a:ext cx="2275593" cy="0"/>
          </a:xfrm>
          <a:custGeom>
            <a:avLst/>
            <a:gdLst/>
            <a:ahLst/>
            <a:cxnLst/>
            <a:rect l="l" t="t" r="r" b="b"/>
            <a:pathLst>
              <a:path w="2340609">
                <a:moveTo>
                  <a:pt x="0" y="0"/>
                </a:moveTo>
                <a:lnTo>
                  <a:pt x="2340398" y="0"/>
                </a:lnTo>
              </a:path>
            </a:pathLst>
          </a:custGeom>
          <a:ln w="31241">
            <a:solidFill>
              <a:srgbClr val="F1F2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4299085" y="5272617"/>
            <a:ext cx="2237934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465" y="0"/>
                </a:lnTo>
              </a:path>
            </a:pathLst>
          </a:custGeom>
          <a:ln w="30479">
            <a:solidFill>
              <a:srgbClr val="F1F29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4319798" y="5302249"/>
            <a:ext cx="2196571" cy="0"/>
          </a:xfrm>
          <a:custGeom>
            <a:avLst/>
            <a:gdLst/>
            <a:ahLst/>
            <a:cxnLst/>
            <a:rect l="l" t="t" r="r" b="b"/>
            <a:pathLst>
              <a:path w="2259329">
                <a:moveTo>
                  <a:pt x="0" y="0"/>
                </a:moveTo>
                <a:lnTo>
                  <a:pt x="2259171" y="0"/>
                </a:lnTo>
              </a:path>
            </a:pathLst>
          </a:custGeom>
          <a:ln w="30479">
            <a:solidFill>
              <a:srgbClr val="F1F29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4341283" y="5331882"/>
            <a:ext cx="2153356" cy="0"/>
          </a:xfrm>
          <a:custGeom>
            <a:avLst/>
            <a:gdLst/>
            <a:ahLst/>
            <a:cxnLst/>
            <a:rect l="l" t="t" r="r" b="b"/>
            <a:pathLst>
              <a:path w="2214879">
                <a:moveTo>
                  <a:pt x="0" y="0"/>
                </a:moveTo>
                <a:lnTo>
                  <a:pt x="2214538" y="0"/>
                </a:lnTo>
              </a:path>
            </a:pathLst>
          </a:custGeom>
          <a:ln w="30479">
            <a:solidFill>
              <a:srgbClr val="F1F29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4364989" y="5361887"/>
            <a:ext cx="2105819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0" y="0"/>
                </a:moveTo>
                <a:lnTo>
                  <a:pt x="2165920" y="0"/>
                </a:lnTo>
              </a:path>
            </a:pathLst>
          </a:custGeom>
          <a:ln w="31241">
            <a:solidFill>
              <a:srgbClr val="F1F39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4391108" y="5391891"/>
            <a:ext cx="2053960" cy="0"/>
          </a:xfrm>
          <a:custGeom>
            <a:avLst/>
            <a:gdLst/>
            <a:ahLst/>
            <a:cxnLst/>
            <a:rect l="l" t="t" r="r" b="b"/>
            <a:pathLst>
              <a:path w="2112645">
                <a:moveTo>
                  <a:pt x="0" y="0"/>
                </a:moveTo>
                <a:lnTo>
                  <a:pt x="2112239" y="0"/>
                </a:lnTo>
              </a:path>
            </a:pathLst>
          </a:custGeom>
          <a:ln w="30479">
            <a:solidFill>
              <a:srgbClr val="F2F39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4418956" y="5421523"/>
            <a:ext cx="1998398" cy="0"/>
          </a:xfrm>
          <a:custGeom>
            <a:avLst/>
            <a:gdLst/>
            <a:ahLst/>
            <a:cxnLst/>
            <a:rect l="l" t="t" r="r" b="b"/>
            <a:pathLst>
              <a:path w="2055495">
                <a:moveTo>
                  <a:pt x="0" y="0"/>
                </a:moveTo>
                <a:lnTo>
                  <a:pt x="2055120" y="0"/>
                </a:lnTo>
              </a:path>
            </a:pathLst>
          </a:custGeom>
          <a:ln w="30479">
            <a:solidFill>
              <a:srgbClr val="F2F39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4449142" y="5451897"/>
            <a:ext cx="1937896" cy="0"/>
          </a:xfrm>
          <a:custGeom>
            <a:avLst/>
            <a:gdLst/>
            <a:ahLst/>
            <a:cxnLst/>
            <a:rect l="l" t="t" r="r" b="b"/>
            <a:pathLst>
              <a:path w="1993265">
                <a:moveTo>
                  <a:pt x="0" y="0"/>
                </a:moveTo>
                <a:lnTo>
                  <a:pt x="1993033" y="0"/>
                </a:lnTo>
              </a:path>
            </a:pathLst>
          </a:custGeom>
          <a:ln w="32003">
            <a:solidFill>
              <a:srgbClr val="F2F39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4483645" y="5482273"/>
            <a:ext cx="1869369" cy="0"/>
          </a:xfrm>
          <a:custGeom>
            <a:avLst/>
            <a:gdLst/>
            <a:ahLst/>
            <a:cxnLst/>
            <a:rect l="l" t="t" r="r" b="b"/>
            <a:pathLst>
              <a:path w="1922779">
                <a:moveTo>
                  <a:pt x="0" y="0"/>
                </a:moveTo>
                <a:lnTo>
                  <a:pt x="1922219" y="0"/>
                </a:lnTo>
              </a:path>
            </a:pathLst>
          </a:custGeom>
          <a:ln w="30479">
            <a:solidFill>
              <a:srgbClr val="F2F39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4519367" y="5511906"/>
            <a:ext cx="1797756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740" y="0"/>
                </a:lnTo>
              </a:path>
            </a:pathLst>
          </a:custGeom>
          <a:ln w="30479">
            <a:solidFill>
              <a:srgbClr val="F2F39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4558234" y="5541909"/>
            <a:ext cx="172058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274" y="0"/>
                </a:lnTo>
              </a:path>
            </a:pathLst>
          </a:custGeom>
          <a:ln w="31241">
            <a:solidFill>
              <a:srgbClr val="F2F39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4601719" y="5571912"/>
            <a:ext cx="1634155" cy="0"/>
          </a:xfrm>
          <a:custGeom>
            <a:avLst/>
            <a:gdLst/>
            <a:ahLst/>
            <a:cxnLst/>
            <a:rect l="l" t="t" r="r" b="b"/>
            <a:pathLst>
              <a:path w="1680845">
                <a:moveTo>
                  <a:pt x="0" y="0"/>
                </a:moveTo>
                <a:lnTo>
                  <a:pt x="1680519" y="0"/>
                </a:lnTo>
              </a:path>
            </a:pathLst>
          </a:custGeom>
          <a:ln w="30479">
            <a:solidFill>
              <a:srgbClr val="F2F39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4648149" y="5601547"/>
            <a:ext cx="1541551" cy="0"/>
          </a:xfrm>
          <a:custGeom>
            <a:avLst/>
            <a:gdLst/>
            <a:ahLst/>
            <a:cxnLst/>
            <a:rect l="l" t="t" r="r" b="b"/>
            <a:pathLst>
              <a:path w="1585595">
                <a:moveTo>
                  <a:pt x="0" y="0"/>
                </a:moveTo>
                <a:lnTo>
                  <a:pt x="1585523" y="0"/>
                </a:lnTo>
              </a:path>
            </a:pathLst>
          </a:custGeom>
          <a:ln w="30479">
            <a:solidFill>
              <a:srgbClr val="F2F39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4699555" y="5631180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5">
                <a:moveTo>
                  <a:pt x="0" y="0"/>
                </a:moveTo>
                <a:lnTo>
                  <a:pt x="1479824" y="0"/>
                </a:lnTo>
              </a:path>
            </a:pathLst>
          </a:custGeom>
          <a:ln w="30479">
            <a:solidFill>
              <a:srgbClr val="F2F39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4757086" y="5661184"/>
            <a:ext cx="1324240" cy="0"/>
          </a:xfrm>
          <a:custGeom>
            <a:avLst/>
            <a:gdLst/>
            <a:ahLst/>
            <a:cxnLst/>
            <a:rect l="l" t="t" r="r" b="b"/>
            <a:pathLst>
              <a:path w="1362075">
                <a:moveTo>
                  <a:pt x="0" y="0"/>
                </a:moveTo>
                <a:lnTo>
                  <a:pt x="1361789" y="0"/>
                </a:lnTo>
              </a:path>
            </a:pathLst>
          </a:custGeom>
          <a:ln w="31241">
            <a:solidFill>
              <a:srgbClr val="F2F39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4823608" y="5691187"/>
            <a:ext cx="1191507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4940" y="0"/>
                </a:lnTo>
              </a:path>
            </a:pathLst>
          </a:custGeom>
          <a:ln w="30479">
            <a:solidFill>
              <a:srgbClr val="F2F39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4898725" y="5720820"/>
            <a:ext cx="1040253" cy="0"/>
          </a:xfrm>
          <a:custGeom>
            <a:avLst/>
            <a:gdLst/>
            <a:ahLst/>
            <a:cxnLst/>
            <a:rect l="l" t="t" r="r" b="b"/>
            <a:pathLst>
              <a:path w="1069975">
                <a:moveTo>
                  <a:pt x="0" y="0"/>
                </a:moveTo>
                <a:lnTo>
                  <a:pt x="1069503" y="0"/>
                </a:lnTo>
              </a:path>
            </a:pathLst>
          </a:custGeom>
          <a:ln w="30479">
            <a:solidFill>
              <a:srgbClr val="F2F39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4989964" y="5751195"/>
            <a:ext cx="856279" cy="0"/>
          </a:xfrm>
          <a:custGeom>
            <a:avLst/>
            <a:gdLst/>
            <a:ahLst/>
            <a:cxnLst/>
            <a:rect l="l" t="t" r="r" b="b"/>
            <a:pathLst>
              <a:path w="880745">
                <a:moveTo>
                  <a:pt x="0" y="0"/>
                </a:moveTo>
                <a:lnTo>
                  <a:pt x="880730" y="0"/>
                </a:lnTo>
              </a:path>
            </a:pathLst>
          </a:custGeom>
          <a:ln w="32003">
            <a:solidFill>
              <a:srgbClr val="F2F39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5119159" y="5780458"/>
            <a:ext cx="595753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672" y="0"/>
                </a:lnTo>
              </a:path>
            </a:pathLst>
          </a:custGeom>
          <a:ln w="28194">
            <a:solidFill>
              <a:srgbClr val="F3F49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4162004" y="3821297"/>
            <a:ext cx="2513277" cy="1973086"/>
          </a:xfrm>
          <a:custGeom>
            <a:avLst/>
            <a:gdLst/>
            <a:ahLst/>
            <a:cxnLst/>
            <a:rect l="l" t="t" r="r" b="b"/>
            <a:pathLst>
              <a:path w="2585084" h="2029460">
                <a:moveTo>
                  <a:pt x="2584702" y="1014225"/>
                </a:moveTo>
                <a:lnTo>
                  <a:pt x="2583623" y="972424"/>
                </a:lnTo>
                <a:lnTo>
                  <a:pt x="2580414" y="931053"/>
                </a:lnTo>
                <a:lnTo>
                  <a:pt x="2575117" y="890145"/>
                </a:lnTo>
                <a:lnTo>
                  <a:pt x="2567773" y="849731"/>
                </a:lnTo>
                <a:lnTo>
                  <a:pt x="2558424" y="809845"/>
                </a:lnTo>
                <a:lnTo>
                  <a:pt x="2547113" y="770520"/>
                </a:lnTo>
                <a:lnTo>
                  <a:pt x="2533880" y="731788"/>
                </a:lnTo>
                <a:lnTo>
                  <a:pt x="2518767" y="693681"/>
                </a:lnTo>
                <a:lnTo>
                  <a:pt x="2501816" y="656233"/>
                </a:lnTo>
                <a:lnTo>
                  <a:pt x="2483069" y="619475"/>
                </a:lnTo>
                <a:lnTo>
                  <a:pt x="2462568" y="583442"/>
                </a:lnTo>
                <a:lnTo>
                  <a:pt x="2440353" y="548164"/>
                </a:lnTo>
                <a:lnTo>
                  <a:pt x="2416468" y="513676"/>
                </a:lnTo>
                <a:lnTo>
                  <a:pt x="2390953" y="480009"/>
                </a:lnTo>
                <a:lnTo>
                  <a:pt x="2363851" y="447196"/>
                </a:lnTo>
                <a:lnTo>
                  <a:pt x="2335203" y="415270"/>
                </a:lnTo>
                <a:lnTo>
                  <a:pt x="2305050" y="384264"/>
                </a:lnTo>
                <a:lnTo>
                  <a:pt x="2273435" y="354209"/>
                </a:lnTo>
                <a:lnTo>
                  <a:pt x="2240400" y="325140"/>
                </a:lnTo>
                <a:lnTo>
                  <a:pt x="2205985" y="297088"/>
                </a:lnTo>
                <a:lnTo>
                  <a:pt x="2170233" y="270086"/>
                </a:lnTo>
                <a:lnTo>
                  <a:pt x="2133185" y="244167"/>
                </a:lnTo>
                <a:lnTo>
                  <a:pt x="2094884" y="219364"/>
                </a:lnTo>
                <a:lnTo>
                  <a:pt x="2055370" y="195708"/>
                </a:lnTo>
                <a:lnTo>
                  <a:pt x="2014686" y="173234"/>
                </a:lnTo>
                <a:lnTo>
                  <a:pt x="1972874" y="151972"/>
                </a:lnTo>
                <a:lnTo>
                  <a:pt x="1929974" y="131957"/>
                </a:lnTo>
                <a:lnTo>
                  <a:pt x="1886029" y="113220"/>
                </a:lnTo>
                <a:lnTo>
                  <a:pt x="1841080" y="95795"/>
                </a:lnTo>
                <a:lnTo>
                  <a:pt x="1795170" y="79713"/>
                </a:lnTo>
                <a:lnTo>
                  <a:pt x="1748339" y="65008"/>
                </a:lnTo>
                <a:lnTo>
                  <a:pt x="1700631" y="51713"/>
                </a:lnTo>
                <a:lnTo>
                  <a:pt x="1652085" y="39859"/>
                </a:lnTo>
                <a:lnTo>
                  <a:pt x="1602745" y="29480"/>
                </a:lnTo>
                <a:lnTo>
                  <a:pt x="1552651" y="20608"/>
                </a:lnTo>
                <a:lnTo>
                  <a:pt x="1501846" y="13276"/>
                </a:lnTo>
                <a:lnTo>
                  <a:pt x="1450371" y="7517"/>
                </a:lnTo>
                <a:lnTo>
                  <a:pt x="1398268" y="3362"/>
                </a:lnTo>
                <a:lnTo>
                  <a:pt x="1345578" y="846"/>
                </a:lnTo>
                <a:lnTo>
                  <a:pt x="1292344" y="0"/>
                </a:lnTo>
                <a:lnTo>
                  <a:pt x="1239056" y="846"/>
                </a:lnTo>
                <a:lnTo>
                  <a:pt x="1186319" y="3362"/>
                </a:lnTo>
                <a:lnTo>
                  <a:pt x="1134172" y="7517"/>
                </a:lnTo>
                <a:lnTo>
                  <a:pt x="1082659" y="13276"/>
                </a:lnTo>
                <a:lnTo>
                  <a:pt x="1031821" y="20608"/>
                </a:lnTo>
                <a:lnTo>
                  <a:pt x="981699" y="29480"/>
                </a:lnTo>
                <a:lnTo>
                  <a:pt x="932334" y="39859"/>
                </a:lnTo>
                <a:lnTo>
                  <a:pt x="883769" y="51713"/>
                </a:lnTo>
                <a:lnTo>
                  <a:pt x="836044" y="65008"/>
                </a:lnTo>
                <a:lnTo>
                  <a:pt x="789201" y="79713"/>
                </a:lnTo>
                <a:lnTo>
                  <a:pt x="743282" y="95795"/>
                </a:lnTo>
                <a:lnTo>
                  <a:pt x="698328" y="113220"/>
                </a:lnTo>
                <a:lnTo>
                  <a:pt x="654381" y="131957"/>
                </a:lnTo>
                <a:lnTo>
                  <a:pt x="611483" y="151972"/>
                </a:lnTo>
                <a:lnTo>
                  <a:pt x="569673" y="173234"/>
                </a:lnTo>
                <a:lnTo>
                  <a:pt x="528995" y="195708"/>
                </a:lnTo>
                <a:lnTo>
                  <a:pt x="489490" y="219364"/>
                </a:lnTo>
                <a:lnTo>
                  <a:pt x="451199" y="244167"/>
                </a:lnTo>
                <a:lnTo>
                  <a:pt x="414164" y="270086"/>
                </a:lnTo>
                <a:lnTo>
                  <a:pt x="378426" y="297088"/>
                </a:lnTo>
                <a:lnTo>
                  <a:pt x="344026" y="325140"/>
                </a:lnTo>
                <a:lnTo>
                  <a:pt x="311007" y="354209"/>
                </a:lnTo>
                <a:lnTo>
                  <a:pt x="279410" y="384264"/>
                </a:lnTo>
                <a:lnTo>
                  <a:pt x="249276" y="415270"/>
                </a:lnTo>
                <a:lnTo>
                  <a:pt x="220646" y="447196"/>
                </a:lnTo>
                <a:lnTo>
                  <a:pt x="193563" y="480009"/>
                </a:lnTo>
                <a:lnTo>
                  <a:pt x="168068" y="513676"/>
                </a:lnTo>
                <a:lnTo>
                  <a:pt x="144202" y="548164"/>
                </a:lnTo>
                <a:lnTo>
                  <a:pt x="122007" y="583442"/>
                </a:lnTo>
                <a:lnTo>
                  <a:pt x="101524" y="619475"/>
                </a:lnTo>
                <a:lnTo>
                  <a:pt x="82794" y="656233"/>
                </a:lnTo>
                <a:lnTo>
                  <a:pt x="65860" y="693681"/>
                </a:lnTo>
                <a:lnTo>
                  <a:pt x="50763" y="731788"/>
                </a:lnTo>
                <a:lnTo>
                  <a:pt x="37544" y="770520"/>
                </a:lnTo>
                <a:lnTo>
                  <a:pt x="26245" y="809845"/>
                </a:lnTo>
                <a:lnTo>
                  <a:pt x="16907" y="849731"/>
                </a:lnTo>
                <a:lnTo>
                  <a:pt x="9572" y="890145"/>
                </a:lnTo>
                <a:lnTo>
                  <a:pt x="4282" y="931053"/>
                </a:lnTo>
                <a:lnTo>
                  <a:pt x="1077" y="972424"/>
                </a:lnTo>
                <a:lnTo>
                  <a:pt x="0" y="1014225"/>
                </a:lnTo>
                <a:lnTo>
                  <a:pt x="1077" y="1056028"/>
                </a:lnTo>
                <a:lnTo>
                  <a:pt x="4282" y="1097404"/>
                </a:lnTo>
                <a:lnTo>
                  <a:pt x="9572" y="1138321"/>
                </a:lnTo>
                <a:lnTo>
                  <a:pt x="16907" y="1178744"/>
                </a:lnTo>
                <a:lnTo>
                  <a:pt x="26245" y="1218642"/>
                </a:lnTo>
                <a:lnTo>
                  <a:pt x="37544" y="1257981"/>
                </a:lnTo>
                <a:lnTo>
                  <a:pt x="50763" y="1296730"/>
                </a:lnTo>
                <a:lnTo>
                  <a:pt x="65860" y="1334854"/>
                </a:lnTo>
                <a:lnTo>
                  <a:pt x="82794" y="1372322"/>
                </a:lnTo>
                <a:lnTo>
                  <a:pt x="101524" y="1409100"/>
                </a:lnTo>
                <a:lnTo>
                  <a:pt x="122007" y="1445156"/>
                </a:lnTo>
                <a:lnTo>
                  <a:pt x="144202" y="1480458"/>
                </a:lnTo>
                <a:lnTo>
                  <a:pt x="168068" y="1514971"/>
                </a:lnTo>
                <a:lnTo>
                  <a:pt x="193563" y="1548663"/>
                </a:lnTo>
                <a:lnTo>
                  <a:pt x="220646" y="1581503"/>
                </a:lnTo>
                <a:lnTo>
                  <a:pt x="249276" y="1613456"/>
                </a:lnTo>
                <a:lnTo>
                  <a:pt x="279410" y="1644490"/>
                </a:lnTo>
                <a:lnTo>
                  <a:pt x="311007" y="1674572"/>
                </a:lnTo>
                <a:lnTo>
                  <a:pt x="344026" y="1703670"/>
                </a:lnTo>
                <a:lnTo>
                  <a:pt x="378426" y="1731750"/>
                </a:lnTo>
                <a:lnTo>
                  <a:pt x="414164" y="1758780"/>
                </a:lnTo>
                <a:lnTo>
                  <a:pt x="451199" y="1784727"/>
                </a:lnTo>
                <a:lnTo>
                  <a:pt x="489490" y="1809559"/>
                </a:lnTo>
                <a:lnTo>
                  <a:pt x="528995" y="1833242"/>
                </a:lnTo>
                <a:lnTo>
                  <a:pt x="569673" y="1855743"/>
                </a:lnTo>
                <a:lnTo>
                  <a:pt x="611483" y="1877031"/>
                </a:lnTo>
                <a:lnTo>
                  <a:pt x="654381" y="1897072"/>
                </a:lnTo>
                <a:lnTo>
                  <a:pt x="698328" y="1915833"/>
                </a:lnTo>
                <a:lnTo>
                  <a:pt x="743282" y="1933281"/>
                </a:lnTo>
                <a:lnTo>
                  <a:pt x="789201" y="1949385"/>
                </a:lnTo>
                <a:lnTo>
                  <a:pt x="836044" y="1964110"/>
                </a:lnTo>
                <a:lnTo>
                  <a:pt x="883769" y="1977424"/>
                </a:lnTo>
                <a:lnTo>
                  <a:pt x="932334" y="1989295"/>
                </a:lnTo>
                <a:lnTo>
                  <a:pt x="981699" y="1999690"/>
                </a:lnTo>
                <a:lnTo>
                  <a:pt x="1031821" y="2008575"/>
                </a:lnTo>
                <a:lnTo>
                  <a:pt x="1082659" y="2015918"/>
                </a:lnTo>
                <a:lnTo>
                  <a:pt x="1134172" y="2021687"/>
                </a:lnTo>
                <a:lnTo>
                  <a:pt x="1186319" y="2025848"/>
                </a:lnTo>
                <a:lnTo>
                  <a:pt x="1239056" y="2028369"/>
                </a:lnTo>
                <a:lnTo>
                  <a:pt x="1292344" y="2029216"/>
                </a:lnTo>
                <a:lnTo>
                  <a:pt x="1345578" y="2028369"/>
                </a:lnTo>
                <a:lnTo>
                  <a:pt x="1398268" y="2025848"/>
                </a:lnTo>
                <a:lnTo>
                  <a:pt x="1450371" y="2021687"/>
                </a:lnTo>
                <a:lnTo>
                  <a:pt x="1501846" y="2015918"/>
                </a:lnTo>
                <a:lnTo>
                  <a:pt x="1552651" y="2008575"/>
                </a:lnTo>
                <a:lnTo>
                  <a:pt x="1602745" y="1999690"/>
                </a:lnTo>
                <a:lnTo>
                  <a:pt x="1652085" y="1989295"/>
                </a:lnTo>
                <a:lnTo>
                  <a:pt x="1700631" y="1977424"/>
                </a:lnTo>
                <a:lnTo>
                  <a:pt x="1748339" y="1964110"/>
                </a:lnTo>
                <a:lnTo>
                  <a:pt x="1795170" y="1949385"/>
                </a:lnTo>
                <a:lnTo>
                  <a:pt x="1841080" y="1933281"/>
                </a:lnTo>
                <a:lnTo>
                  <a:pt x="1886029" y="1915833"/>
                </a:lnTo>
                <a:lnTo>
                  <a:pt x="1929974" y="1897072"/>
                </a:lnTo>
                <a:lnTo>
                  <a:pt x="1972874" y="1877031"/>
                </a:lnTo>
                <a:lnTo>
                  <a:pt x="2014686" y="1855743"/>
                </a:lnTo>
                <a:lnTo>
                  <a:pt x="2055370" y="1833242"/>
                </a:lnTo>
                <a:lnTo>
                  <a:pt x="2094884" y="1809559"/>
                </a:lnTo>
                <a:lnTo>
                  <a:pt x="2133185" y="1784727"/>
                </a:lnTo>
                <a:lnTo>
                  <a:pt x="2170233" y="1758780"/>
                </a:lnTo>
                <a:lnTo>
                  <a:pt x="2205985" y="1731750"/>
                </a:lnTo>
                <a:lnTo>
                  <a:pt x="2240400" y="1703670"/>
                </a:lnTo>
                <a:lnTo>
                  <a:pt x="2273435" y="1674572"/>
                </a:lnTo>
                <a:lnTo>
                  <a:pt x="2305050" y="1644490"/>
                </a:lnTo>
                <a:lnTo>
                  <a:pt x="2335203" y="1613456"/>
                </a:lnTo>
                <a:lnTo>
                  <a:pt x="2363851" y="1581503"/>
                </a:lnTo>
                <a:lnTo>
                  <a:pt x="2390953" y="1548663"/>
                </a:lnTo>
                <a:lnTo>
                  <a:pt x="2416468" y="1514971"/>
                </a:lnTo>
                <a:lnTo>
                  <a:pt x="2440353" y="1480458"/>
                </a:lnTo>
                <a:lnTo>
                  <a:pt x="2462568" y="1445156"/>
                </a:lnTo>
                <a:lnTo>
                  <a:pt x="2483069" y="1409100"/>
                </a:lnTo>
                <a:lnTo>
                  <a:pt x="2501816" y="1372322"/>
                </a:lnTo>
                <a:lnTo>
                  <a:pt x="2518767" y="1334854"/>
                </a:lnTo>
                <a:lnTo>
                  <a:pt x="2533880" y="1296730"/>
                </a:lnTo>
                <a:lnTo>
                  <a:pt x="2547113" y="1257981"/>
                </a:lnTo>
                <a:lnTo>
                  <a:pt x="2558424" y="1218642"/>
                </a:lnTo>
                <a:lnTo>
                  <a:pt x="2567773" y="1178744"/>
                </a:lnTo>
                <a:lnTo>
                  <a:pt x="2575117" y="1138321"/>
                </a:lnTo>
                <a:lnTo>
                  <a:pt x="2580414" y="1097404"/>
                </a:lnTo>
                <a:lnTo>
                  <a:pt x="2583623" y="1056028"/>
                </a:lnTo>
                <a:lnTo>
                  <a:pt x="2584702" y="1014225"/>
                </a:lnTo>
                <a:close/>
              </a:path>
            </a:pathLst>
          </a:custGeom>
          <a:ln w="3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4673177" y="4142105"/>
            <a:ext cx="1469072" cy="1330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4673173" y="4142082"/>
            <a:ext cx="1469319" cy="1331648"/>
          </a:xfrm>
          <a:custGeom>
            <a:avLst/>
            <a:gdLst/>
            <a:ahLst/>
            <a:cxnLst/>
            <a:rect l="l" t="t" r="r" b="b"/>
            <a:pathLst>
              <a:path w="1511300" h="1369695">
                <a:moveTo>
                  <a:pt x="1511045" y="684275"/>
                </a:moveTo>
                <a:lnTo>
                  <a:pt x="1509438" y="639280"/>
                </a:lnTo>
                <a:lnTo>
                  <a:pt x="1504682" y="595063"/>
                </a:lnTo>
                <a:lnTo>
                  <a:pt x="1496877" y="551713"/>
                </a:lnTo>
                <a:lnTo>
                  <a:pt x="1486123" y="509322"/>
                </a:lnTo>
                <a:lnTo>
                  <a:pt x="1472518" y="467978"/>
                </a:lnTo>
                <a:lnTo>
                  <a:pt x="1456163" y="427773"/>
                </a:lnTo>
                <a:lnTo>
                  <a:pt x="1437157" y="388796"/>
                </a:lnTo>
                <a:lnTo>
                  <a:pt x="1415600" y="351137"/>
                </a:lnTo>
                <a:lnTo>
                  <a:pt x="1391590" y="314887"/>
                </a:lnTo>
                <a:lnTo>
                  <a:pt x="1365228" y="280136"/>
                </a:lnTo>
                <a:lnTo>
                  <a:pt x="1336613" y="246974"/>
                </a:lnTo>
                <a:lnTo>
                  <a:pt x="1305844" y="215490"/>
                </a:lnTo>
                <a:lnTo>
                  <a:pt x="1273021" y="185776"/>
                </a:lnTo>
                <a:lnTo>
                  <a:pt x="1238244" y="157921"/>
                </a:lnTo>
                <a:lnTo>
                  <a:pt x="1201611" y="132015"/>
                </a:lnTo>
                <a:lnTo>
                  <a:pt x="1163223" y="108149"/>
                </a:lnTo>
                <a:lnTo>
                  <a:pt x="1123178" y="86412"/>
                </a:lnTo>
                <a:lnTo>
                  <a:pt x="1081577" y="66895"/>
                </a:lnTo>
                <a:lnTo>
                  <a:pt x="1038518" y="49688"/>
                </a:lnTo>
                <a:lnTo>
                  <a:pt x="994102" y="34881"/>
                </a:lnTo>
                <a:lnTo>
                  <a:pt x="948428" y="22564"/>
                </a:lnTo>
                <a:lnTo>
                  <a:pt x="901594" y="12827"/>
                </a:lnTo>
                <a:lnTo>
                  <a:pt x="853702" y="5761"/>
                </a:lnTo>
                <a:lnTo>
                  <a:pt x="804850" y="1455"/>
                </a:lnTo>
                <a:lnTo>
                  <a:pt x="755137" y="0"/>
                </a:lnTo>
                <a:lnTo>
                  <a:pt x="705430" y="1455"/>
                </a:lnTo>
                <a:lnTo>
                  <a:pt x="656589" y="5761"/>
                </a:lnTo>
                <a:lnTo>
                  <a:pt x="608714" y="12827"/>
                </a:lnTo>
                <a:lnTo>
                  <a:pt x="561904" y="22564"/>
                </a:lnTo>
                <a:lnTo>
                  <a:pt x="516257" y="34881"/>
                </a:lnTo>
                <a:lnTo>
                  <a:pt x="471873" y="49688"/>
                </a:lnTo>
                <a:lnTo>
                  <a:pt x="428850" y="66895"/>
                </a:lnTo>
                <a:lnTo>
                  <a:pt x="387288" y="86412"/>
                </a:lnTo>
                <a:lnTo>
                  <a:pt x="347285" y="108149"/>
                </a:lnTo>
                <a:lnTo>
                  <a:pt x="308940" y="132015"/>
                </a:lnTo>
                <a:lnTo>
                  <a:pt x="272352" y="157921"/>
                </a:lnTo>
                <a:lnTo>
                  <a:pt x="237620" y="185776"/>
                </a:lnTo>
                <a:lnTo>
                  <a:pt x="204843" y="215490"/>
                </a:lnTo>
                <a:lnTo>
                  <a:pt x="174119" y="246974"/>
                </a:lnTo>
                <a:lnTo>
                  <a:pt x="145549" y="280136"/>
                </a:lnTo>
                <a:lnTo>
                  <a:pt x="119230" y="314887"/>
                </a:lnTo>
                <a:lnTo>
                  <a:pt x="95261" y="351137"/>
                </a:lnTo>
                <a:lnTo>
                  <a:pt x="73742" y="388796"/>
                </a:lnTo>
                <a:lnTo>
                  <a:pt x="54771" y="427773"/>
                </a:lnTo>
                <a:lnTo>
                  <a:pt x="38447" y="467978"/>
                </a:lnTo>
                <a:lnTo>
                  <a:pt x="24870" y="509322"/>
                </a:lnTo>
                <a:lnTo>
                  <a:pt x="14137" y="551713"/>
                </a:lnTo>
                <a:lnTo>
                  <a:pt x="6349" y="595063"/>
                </a:lnTo>
                <a:lnTo>
                  <a:pt x="1603" y="639280"/>
                </a:lnTo>
                <a:lnTo>
                  <a:pt x="0" y="684275"/>
                </a:lnTo>
                <a:lnTo>
                  <a:pt x="1603" y="729275"/>
                </a:lnTo>
                <a:lnTo>
                  <a:pt x="6349" y="773504"/>
                </a:lnTo>
                <a:lnTo>
                  <a:pt x="14137" y="816871"/>
                </a:lnTo>
                <a:lnTo>
                  <a:pt x="24870" y="859286"/>
                </a:lnTo>
                <a:lnTo>
                  <a:pt x="38447" y="900657"/>
                </a:lnTo>
                <a:lnTo>
                  <a:pt x="54771" y="940894"/>
                </a:lnTo>
                <a:lnTo>
                  <a:pt x="73742" y="979907"/>
                </a:lnTo>
                <a:lnTo>
                  <a:pt x="95261" y="1017604"/>
                </a:lnTo>
                <a:lnTo>
                  <a:pt x="119230" y="1053895"/>
                </a:lnTo>
                <a:lnTo>
                  <a:pt x="145549" y="1088689"/>
                </a:lnTo>
                <a:lnTo>
                  <a:pt x="174119" y="1121896"/>
                </a:lnTo>
                <a:lnTo>
                  <a:pt x="204843" y="1153425"/>
                </a:lnTo>
                <a:lnTo>
                  <a:pt x="237620" y="1183184"/>
                </a:lnTo>
                <a:lnTo>
                  <a:pt x="272352" y="1211085"/>
                </a:lnTo>
                <a:lnTo>
                  <a:pt x="308940" y="1237035"/>
                </a:lnTo>
                <a:lnTo>
                  <a:pt x="347285" y="1260944"/>
                </a:lnTo>
                <a:lnTo>
                  <a:pt x="387288" y="1282721"/>
                </a:lnTo>
                <a:lnTo>
                  <a:pt x="428850" y="1302276"/>
                </a:lnTo>
                <a:lnTo>
                  <a:pt x="471873" y="1319518"/>
                </a:lnTo>
                <a:lnTo>
                  <a:pt x="516257" y="1334356"/>
                </a:lnTo>
                <a:lnTo>
                  <a:pt x="561904" y="1346700"/>
                </a:lnTo>
                <a:lnTo>
                  <a:pt x="608714" y="1356458"/>
                </a:lnTo>
                <a:lnTo>
                  <a:pt x="656589" y="1363541"/>
                </a:lnTo>
                <a:lnTo>
                  <a:pt x="705430" y="1367857"/>
                </a:lnTo>
                <a:lnTo>
                  <a:pt x="755137" y="1369316"/>
                </a:lnTo>
                <a:lnTo>
                  <a:pt x="804850" y="1367857"/>
                </a:lnTo>
                <a:lnTo>
                  <a:pt x="853702" y="1363541"/>
                </a:lnTo>
                <a:lnTo>
                  <a:pt x="901594" y="1356458"/>
                </a:lnTo>
                <a:lnTo>
                  <a:pt x="948428" y="1346700"/>
                </a:lnTo>
                <a:lnTo>
                  <a:pt x="994102" y="1334356"/>
                </a:lnTo>
                <a:lnTo>
                  <a:pt x="1038518" y="1319518"/>
                </a:lnTo>
                <a:lnTo>
                  <a:pt x="1081577" y="1302276"/>
                </a:lnTo>
                <a:lnTo>
                  <a:pt x="1123178" y="1282721"/>
                </a:lnTo>
                <a:lnTo>
                  <a:pt x="1163223" y="1260944"/>
                </a:lnTo>
                <a:lnTo>
                  <a:pt x="1201611" y="1237035"/>
                </a:lnTo>
                <a:lnTo>
                  <a:pt x="1238244" y="1211085"/>
                </a:lnTo>
                <a:lnTo>
                  <a:pt x="1273021" y="1183184"/>
                </a:lnTo>
                <a:lnTo>
                  <a:pt x="1305844" y="1153425"/>
                </a:lnTo>
                <a:lnTo>
                  <a:pt x="1336613" y="1121896"/>
                </a:lnTo>
                <a:lnTo>
                  <a:pt x="1365228" y="1088689"/>
                </a:lnTo>
                <a:lnTo>
                  <a:pt x="1391590" y="1053895"/>
                </a:lnTo>
                <a:lnTo>
                  <a:pt x="1415600" y="1017604"/>
                </a:lnTo>
                <a:lnTo>
                  <a:pt x="1437157" y="979907"/>
                </a:lnTo>
                <a:lnTo>
                  <a:pt x="1456163" y="940894"/>
                </a:lnTo>
                <a:lnTo>
                  <a:pt x="1472518" y="900657"/>
                </a:lnTo>
                <a:lnTo>
                  <a:pt x="1486123" y="859286"/>
                </a:lnTo>
                <a:lnTo>
                  <a:pt x="1496877" y="816871"/>
                </a:lnTo>
                <a:lnTo>
                  <a:pt x="1504682" y="773504"/>
                </a:lnTo>
                <a:lnTo>
                  <a:pt x="1509438" y="729275"/>
                </a:lnTo>
                <a:lnTo>
                  <a:pt x="1511045" y="684275"/>
                </a:lnTo>
                <a:close/>
              </a:path>
            </a:pathLst>
          </a:custGeom>
          <a:ln w="3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5119159" y="4508818"/>
            <a:ext cx="575998" cy="505001"/>
          </a:xfrm>
          <a:custGeom>
            <a:avLst/>
            <a:gdLst/>
            <a:ahLst/>
            <a:cxnLst/>
            <a:rect l="l" t="t" r="r" b="b"/>
            <a:pathLst>
              <a:path w="592454" h="519429">
                <a:moveTo>
                  <a:pt x="296417" y="0"/>
                </a:moveTo>
                <a:lnTo>
                  <a:pt x="248307" y="3407"/>
                </a:lnTo>
                <a:lnTo>
                  <a:pt x="202679" y="13270"/>
                </a:lnTo>
                <a:lnTo>
                  <a:pt x="160142" y="29050"/>
                </a:lnTo>
                <a:lnTo>
                  <a:pt x="121304" y="50206"/>
                </a:lnTo>
                <a:lnTo>
                  <a:pt x="86772" y="76200"/>
                </a:lnTo>
                <a:lnTo>
                  <a:pt x="57156" y="106491"/>
                </a:lnTo>
                <a:lnTo>
                  <a:pt x="33062" y="140540"/>
                </a:lnTo>
                <a:lnTo>
                  <a:pt x="15099" y="177808"/>
                </a:lnTo>
                <a:lnTo>
                  <a:pt x="3876" y="217755"/>
                </a:lnTo>
                <a:lnTo>
                  <a:pt x="0" y="259842"/>
                </a:lnTo>
                <a:lnTo>
                  <a:pt x="3876" y="301722"/>
                </a:lnTo>
                <a:lnTo>
                  <a:pt x="15099" y="341504"/>
                </a:lnTo>
                <a:lnTo>
                  <a:pt x="33062" y="378643"/>
                </a:lnTo>
                <a:lnTo>
                  <a:pt x="57156" y="412595"/>
                </a:lnTo>
                <a:lnTo>
                  <a:pt x="86772" y="442817"/>
                </a:lnTo>
                <a:lnTo>
                  <a:pt x="121304" y="468764"/>
                </a:lnTo>
                <a:lnTo>
                  <a:pt x="160142" y="489892"/>
                </a:lnTo>
                <a:lnTo>
                  <a:pt x="202679" y="505657"/>
                </a:lnTo>
                <a:lnTo>
                  <a:pt x="248307" y="515515"/>
                </a:lnTo>
                <a:lnTo>
                  <a:pt x="296417" y="518922"/>
                </a:lnTo>
                <a:lnTo>
                  <a:pt x="349505" y="514728"/>
                </a:lnTo>
                <a:lnTo>
                  <a:pt x="399493" y="502645"/>
                </a:lnTo>
                <a:lnTo>
                  <a:pt x="445544" y="483418"/>
                </a:lnTo>
                <a:lnTo>
                  <a:pt x="486815" y="457794"/>
                </a:lnTo>
                <a:lnTo>
                  <a:pt x="522467" y="426520"/>
                </a:lnTo>
                <a:lnTo>
                  <a:pt x="551659" y="390341"/>
                </a:lnTo>
                <a:lnTo>
                  <a:pt x="573551" y="350004"/>
                </a:lnTo>
                <a:lnTo>
                  <a:pt x="587303" y="306256"/>
                </a:lnTo>
                <a:lnTo>
                  <a:pt x="592074" y="259842"/>
                </a:lnTo>
                <a:lnTo>
                  <a:pt x="588198" y="217755"/>
                </a:lnTo>
                <a:lnTo>
                  <a:pt x="576980" y="177808"/>
                </a:lnTo>
                <a:lnTo>
                  <a:pt x="559032" y="140540"/>
                </a:lnTo>
                <a:lnTo>
                  <a:pt x="534966" y="106491"/>
                </a:lnTo>
                <a:lnTo>
                  <a:pt x="505396" y="76200"/>
                </a:lnTo>
                <a:lnTo>
                  <a:pt x="470934" y="50206"/>
                </a:lnTo>
                <a:lnTo>
                  <a:pt x="432192" y="29050"/>
                </a:lnTo>
                <a:lnTo>
                  <a:pt x="389784" y="13270"/>
                </a:lnTo>
                <a:lnTo>
                  <a:pt x="344321" y="3407"/>
                </a:lnTo>
                <a:lnTo>
                  <a:pt x="296417" y="0"/>
                </a:lnTo>
                <a:close/>
              </a:path>
            </a:pathLst>
          </a:custGeom>
          <a:solidFill>
            <a:srgbClr val="063DE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5379191" y="4507335"/>
            <a:ext cx="32103" cy="5556"/>
          </a:xfrm>
          <a:custGeom>
            <a:avLst/>
            <a:gdLst/>
            <a:ahLst/>
            <a:cxnLst/>
            <a:rect l="l" t="t" r="r" b="b"/>
            <a:pathLst>
              <a:path w="33020" h="5714">
                <a:moveTo>
                  <a:pt x="32765" y="0"/>
                </a:moveTo>
                <a:lnTo>
                  <a:pt x="28955" y="0"/>
                </a:lnTo>
                <a:lnTo>
                  <a:pt x="0" y="1524"/>
                </a:lnTo>
                <a:lnTo>
                  <a:pt x="0" y="5334"/>
                </a:lnTo>
                <a:lnTo>
                  <a:pt x="28955" y="3810"/>
                </a:lnTo>
                <a:lnTo>
                  <a:pt x="32765" y="3810"/>
                </a:lnTo>
                <a:lnTo>
                  <a:pt x="327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5339927" y="4510300"/>
            <a:ext cx="29016" cy="9260"/>
          </a:xfrm>
          <a:custGeom>
            <a:avLst/>
            <a:gdLst/>
            <a:ahLst/>
            <a:cxnLst/>
            <a:rect l="l" t="t" r="r" b="b"/>
            <a:pathLst>
              <a:path w="29845" h="9525">
                <a:moveTo>
                  <a:pt x="29717" y="0"/>
                </a:moveTo>
                <a:lnTo>
                  <a:pt x="9143" y="2286"/>
                </a:lnTo>
                <a:lnTo>
                  <a:pt x="0" y="5334"/>
                </a:lnTo>
                <a:lnTo>
                  <a:pt x="1524" y="9144"/>
                </a:lnTo>
                <a:lnTo>
                  <a:pt x="10667" y="6096"/>
                </a:lnTo>
                <a:lnTo>
                  <a:pt x="29717" y="3810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5302144" y="4516966"/>
            <a:ext cx="28398" cy="12347"/>
          </a:xfrm>
          <a:custGeom>
            <a:avLst/>
            <a:gdLst/>
            <a:ahLst/>
            <a:cxnLst/>
            <a:rect l="l" t="t" r="r" b="b"/>
            <a:pathLst>
              <a:path w="29210" h="12700">
                <a:moveTo>
                  <a:pt x="28193" y="0"/>
                </a:moveTo>
                <a:lnTo>
                  <a:pt x="19812" y="2286"/>
                </a:lnTo>
                <a:lnTo>
                  <a:pt x="0" y="8381"/>
                </a:lnTo>
                <a:lnTo>
                  <a:pt x="762" y="12191"/>
                </a:lnTo>
                <a:lnTo>
                  <a:pt x="20574" y="6095"/>
                </a:lnTo>
                <a:lnTo>
                  <a:pt x="28955" y="3810"/>
                </a:lnTo>
                <a:lnTo>
                  <a:pt x="28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5265844" y="4528820"/>
            <a:ext cx="27781" cy="14817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25907" y="0"/>
                </a:moveTo>
                <a:lnTo>
                  <a:pt x="4571" y="9906"/>
                </a:lnTo>
                <a:lnTo>
                  <a:pt x="0" y="11430"/>
                </a:lnTo>
                <a:lnTo>
                  <a:pt x="1524" y="15239"/>
                </a:lnTo>
                <a:lnTo>
                  <a:pt x="5333" y="13715"/>
                </a:lnTo>
                <a:lnTo>
                  <a:pt x="28193" y="3810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5231024" y="4545117"/>
            <a:ext cx="27164" cy="18521"/>
          </a:xfrm>
          <a:custGeom>
            <a:avLst/>
            <a:gdLst/>
            <a:ahLst/>
            <a:cxnLst/>
            <a:rect l="l" t="t" r="r" b="b"/>
            <a:pathLst>
              <a:path w="27939" h="19050">
                <a:moveTo>
                  <a:pt x="25907" y="0"/>
                </a:moveTo>
                <a:lnTo>
                  <a:pt x="15239" y="5334"/>
                </a:lnTo>
                <a:lnTo>
                  <a:pt x="14477" y="6858"/>
                </a:lnTo>
                <a:lnTo>
                  <a:pt x="0" y="16763"/>
                </a:lnTo>
                <a:lnTo>
                  <a:pt x="1523" y="19050"/>
                </a:lnTo>
                <a:lnTo>
                  <a:pt x="17525" y="9906"/>
                </a:lnTo>
                <a:lnTo>
                  <a:pt x="16763" y="9906"/>
                </a:lnTo>
                <a:lnTo>
                  <a:pt x="16763" y="7620"/>
                </a:lnTo>
                <a:lnTo>
                  <a:pt x="20764" y="7620"/>
                </a:lnTo>
                <a:lnTo>
                  <a:pt x="27431" y="3810"/>
                </a:lnTo>
                <a:lnTo>
                  <a:pt x="25907" y="0"/>
                </a:lnTo>
                <a:close/>
              </a:path>
              <a:path w="27939" h="19050">
                <a:moveTo>
                  <a:pt x="16763" y="7620"/>
                </a:moveTo>
                <a:lnTo>
                  <a:pt x="16763" y="9906"/>
                </a:lnTo>
                <a:lnTo>
                  <a:pt x="17404" y="9540"/>
                </a:lnTo>
                <a:lnTo>
                  <a:pt x="16763" y="7620"/>
                </a:lnTo>
                <a:close/>
              </a:path>
              <a:path w="27939" h="19050">
                <a:moveTo>
                  <a:pt x="17404" y="9540"/>
                </a:moveTo>
                <a:lnTo>
                  <a:pt x="16763" y="9906"/>
                </a:lnTo>
                <a:lnTo>
                  <a:pt x="17525" y="9906"/>
                </a:lnTo>
                <a:lnTo>
                  <a:pt x="17404" y="9540"/>
                </a:lnTo>
                <a:close/>
              </a:path>
              <a:path w="27939" h="19050">
                <a:moveTo>
                  <a:pt x="20764" y="7620"/>
                </a:moveTo>
                <a:lnTo>
                  <a:pt x="16763" y="7620"/>
                </a:lnTo>
                <a:lnTo>
                  <a:pt x="17404" y="9540"/>
                </a:lnTo>
                <a:lnTo>
                  <a:pt x="20764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5199168" y="4566603"/>
            <a:ext cx="24694" cy="21608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23622" y="0"/>
                </a:moveTo>
                <a:lnTo>
                  <a:pt x="0" y="19050"/>
                </a:lnTo>
                <a:lnTo>
                  <a:pt x="2286" y="22098"/>
                </a:lnTo>
                <a:lnTo>
                  <a:pt x="6096" y="19050"/>
                </a:lnTo>
                <a:lnTo>
                  <a:pt x="25146" y="3048"/>
                </a:lnTo>
                <a:lnTo>
                  <a:pt x="23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5171757" y="4592532"/>
            <a:ext cx="22225" cy="25311"/>
          </a:xfrm>
          <a:custGeom>
            <a:avLst/>
            <a:gdLst/>
            <a:ahLst/>
            <a:cxnLst/>
            <a:rect l="l" t="t" r="r" b="b"/>
            <a:pathLst>
              <a:path w="22860" h="26035">
                <a:moveTo>
                  <a:pt x="19812" y="0"/>
                </a:moveTo>
                <a:lnTo>
                  <a:pt x="12953" y="7619"/>
                </a:lnTo>
                <a:lnTo>
                  <a:pt x="0" y="22860"/>
                </a:lnTo>
                <a:lnTo>
                  <a:pt x="2286" y="25907"/>
                </a:lnTo>
                <a:lnTo>
                  <a:pt x="15239" y="10667"/>
                </a:lnTo>
                <a:lnTo>
                  <a:pt x="22860" y="3048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5148792" y="4624387"/>
            <a:ext cx="18521" cy="27164"/>
          </a:xfrm>
          <a:custGeom>
            <a:avLst/>
            <a:gdLst/>
            <a:ahLst/>
            <a:cxnLst/>
            <a:rect l="l" t="t" r="r" b="b"/>
            <a:pathLst>
              <a:path w="19050" h="27939">
                <a:moveTo>
                  <a:pt x="16001" y="0"/>
                </a:moveTo>
                <a:lnTo>
                  <a:pt x="0" y="25146"/>
                </a:lnTo>
                <a:lnTo>
                  <a:pt x="2286" y="27432"/>
                </a:lnTo>
                <a:lnTo>
                  <a:pt x="7620" y="19812"/>
                </a:lnTo>
                <a:lnTo>
                  <a:pt x="19050" y="3048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5131011" y="4659207"/>
            <a:ext cx="14817" cy="29016"/>
          </a:xfrm>
          <a:custGeom>
            <a:avLst/>
            <a:gdLst/>
            <a:ahLst/>
            <a:cxnLst/>
            <a:rect l="l" t="t" r="r" b="b"/>
            <a:pathLst>
              <a:path w="15239" h="29845">
                <a:moveTo>
                  <a:pt x="12191" y="0"/>
                </a:moveTo>
                <a:lnTo>
                  <a:pt x="9905" y="4572"/>
                </a:lnTo>
                <a:lnTo>
                  <a:pt x="762" y="28194"/>
                </a:lnTo>
                <a:lnTo>
                  <a:pt x="0" y="28956"/>
                </a:lnTo>
                <a:lnTo>
                  <a:pt x="3048" y="29718"/>
                </a:lnTo>
                <a:lnTo>
                  <a:pt x="4572" y="28956"/>
                </a:lnTo>
                <a:lnTo>
                  <a:pt x="13481" y="5939"/>
                </a:lnTo>
                <a:lnTo>
                  <a:pt x="11429" y="4572"/>
                </a:lnTo>
                <a:lnTo>
                  <a:pt x="14325" y="4572"/>
                </a:lnTo>
                <a:lnTo>
                  <a:pt x="15239" y="2286"/>
                </a:lnTo>
                <a:lnTo>
                  <a:pt x="12191" y="0"/>
                </a:lnTo>
                <a:close/>
              </a:path>
              <a:path w="15239" h="29845">
                <a:moveTo>
                  <a:pt x="14325" y="4572"/>
                </a:moveTo>
                <a:lnTo>
                  <a:pt x="11429" y="4572"/>
                </a:lnTo>
                <a:lnTo>
                  <a:pt x="13715" y="5334"/>
                </a:lnTo>
                <a:lnTo>
                  <a:pt x="13481" y="5939"/>
                </a:lnTo>
                <a:lnTo>
                  <a:pt x="13715" y="6096"/>
                </a:lnTo>
                <a:lnTo>
                  <a:pt x="14325" y="4572"/>
                </a:lnTo>
                <a:close/>
              </a:path>
              <a:path w="15239" h="29845">
                <a:moveTo>
                  <a:pt x="11429" y="4572"/>
                </a:moveTo>
                <a:lnTo>
                  <a:pt x="13481" y="5939"/>
                </a:lnTo>
                <a:lnTo>
                  <a:pt x="13715" y="5334"/>
                </a:lnTo>
                <a:lnTo>
                  <a:pt x="1142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5120640" y="4698471"/>
            <a:ext cx="11113" cy="31484"/>
          </a:xfrm>
          <a:custGeom>
            <a:avLst/>
            <a:gdLst/>
            <a:ahLst/>
            <a:cxnLst/>
            <a:rect l="l" t="t" r="r" b="b"/>
            <a:pathLst>
              <a:path w="11429" h="32385">
                <a:moveTo>
                  <a:pt x="7619" y="0"/>
                </a:moveTo>
                <a:lnTo>
                  <a:pt x="3809" y="12191"/>
                </a:lnTo>
                <a:lnTo>
                  <a:pt x="0" y="30479"/>
                </a:lnTo>
                <a:lnTo>
                  <a:pt x="3809" y="32003"/>
                </a:lnTo>
                <a:lnTo>
                  <a:pt x="7619" y="12953"/>
                </a:lnTo>
                <a:lnTo>
                  <a:pt x="11429" y="1524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5118417" y="4739957"/>
            <a:ext cx="4939" cy="30868"/>
          </a:xfrm>
          <a:custGeom>
            <a:avLst/>
            <a:gdLst/>
            <a:ahLst/>
            <a:cxnLst/>
            <a:rect l="l" t="t" r="r" b="b"/>
            <a:pathLst>
              <a:path w="5079" h="31750">
                <a:moveTo>
                  <a:pt x="4571" y="0"/>
                </a:moveTo>
                <a:lnTo>
                  <a:pt x="762" y="0"/>
                </a:lnTo>
                <a:lnTo>
                  <a:pt x="0" y="22860"/>
                </a:lnTo>
                <a:lnTo>
                  <a:pt x="762" y="31241"/>
                </a:lnTo>
                <a:lnTo>
                  <a:pt x="4571" y="31241"/>
                </a:lnTo>
                <a:lnTo>
                  <a:pt x="3809" y="22860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5119158" y="4782184"/>
            <a:ext cx="8643" cy="30868"/>
          </a:xfrm>
          <a:custGeom>
            <a:avLst/>
            <a:gdLst/>
            <a:ahLst/>
            <a:cxnLst/>
            <a:rect l="l" t="t" r="r" b="b"/>
            <a:pathLst>
              <a:path w="8889" h="31750">
                <a:moveTo>
                  <a:pt x="3809" y="0"/>
                </a:moveTo>
                <a:lnTo>
                  <a:pt x="0" y="0"/>
                </a:lnTo>
                <a:lnTo>
                  <a:pt x="762" y="5334"/>
                </a:lnTo>
                <a:lnTo>
                  <a:pt x="762" y="6858"/>
                </a:lnTo>
                <a:lnTo>
                  <a:pt x="4571" y="31242"/>
                </a:lnTo>
                <a:lnTo>
                  <a:pt x="8381" y="30480"/>
                </a:lnTo>
                <a:lnTo>
                  <a:pt x="4802" y="6858"/>
                </a:lnTo>
                <a:lnTo>
                  <a:pt x="4571" y="6858"/>
                </a:lnTo>
                <a:lnTo>
                  <a:pt x="3047" y="5334"/>
                </a:lnTo>
                <a:lnTo>
                  <a:pt x="4402" y="5334"/>
                </a:lnTo>
                <a:lnTo>
                  <a:pt x="3809" y="0"/>
                </a:lnTo>
                <a:close/>
              </a:path>
              <a:path w="8889" h="31750">
                <a:moveTo>
                  <a:pt x="4402" y="5334"/>
                </a:moveTo>
                <a:lnTo>
                  <a:pt x="3047" y="5334"/>
                </a:lnTo>
                <a:lnTo>
                  <a:pt x="4571" y="6858"/>
                </a:lnTo>
                <a:lnTo>
                  <a:pt x="4402" y="5334"/>
                </a:lnTo>
                <a:close/>
              </a:path>
              <a:path w="8889" h="31750">
                <a:moveTo>
                  <a:pt x="4571" y="5334"/>
                </a:moveTo>
                <a:lnTo>
                  <a:pt x="4402" y="5334"/>
                </a:lnTo>
                <a:lnTo>
                  <a:pt x="4571" y="6858"/>
                </a:lnTo>
                <a:lnTo>
                  <a:pt x="4802" y="6858"/>
                </a:lnTo>
                <a:lnTo>
                  <a:pt x="4571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5127307" y="4822930"/>
            <a:ext cx="13582" cy="29633"/>
          </a:xfrm>
          <a:custGeom>
            <a:avLst/>
            <a:gdLst/>
            <a:ahLst/>
            <a:cxnLst/>
            <a:rect l="l" t="t" r="r" b="b"/>
            <a:pathLst>
              <a:path w="13970" h="30479">
                <a:moveTo>
                  <a:pt x="3810" y="0"/>
                </a:moveTo>
                <a:lnTo>
                  <a:pt x="0" y="762"/>
                </a:lnTo>
                <a:lnTo>
                  <a:pt x="9906" y="30480"/>
                </a:lnTo>
                <a:lnTo>
                  <a:pt x="13715" y="28956"/>
                </a:lnTo>
                <a:lnTo>
                  <a:pt x="8382" y="13716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5142124" y="4861455"/>
            <a:ext cx="17903" cy="27781"/>
          </a:xfrm>
          <a:custGeom>
            <a:avLst/>
            <a:gdLst/>
            <a:ahLst/>
            <a:cxnLst/>
            <a:rect l="l" t="t" r="r" b="b"/>
            <a:pathLst>
              <a:path w="18414" h="28575">
                <a:moveTo>
                  <a:pt x="3048" y="0"/>
                </a:moveTo>
                <a:lnTo>
                  <a:pt x="0" y="1524"/>
                </a:lnTo>
                <a:lnTo>
                  <a:pt x="12192" y="22098"/>
                </a:lnTo>
                <a:lnTo>
                  <a:pt x="16002" y="28194"/>
                </a:lnTo>
                <a:lnTo>
                  <a:pt x="18287" y="25146"/>
                </a:lnTo>
                <a:lnTo>
                  <a:pt x="14478" y="19812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5163609" y="4895532"/>
            <a:ext cx="21608" cy="25929"/>
          </a:xfrm>
          <a:custGeom>
            <a:avLst/>
            <a:gdLst/>
            <a:ahLst/>
            <a:cxnLst/>
            <a:rect l="l" t="t" r="r" b="b"/>
            <a:pathLst>
              <a:path w="22225" h="26670">
                <a:moveTo>
                  <a:pt x="3048" y="0"/>
                </a:moveTo>
                <a:lnTo>
                  <a:pt x="0" y="3048"/>
                </a:lnTo>
                <a:lnTo>
                  <a:pt x="4572" y="9144"/>
                </a:lnTo>
                <a:lnTo>
                  <a:pt x="19050" y="26670"/>
                </a:lnTo>
                <a:lnTo>
                  <a:pt x="22098" y="23622"/>
                </a:lnTo>
                <a:lnTo>
                  <a:pt x="7620" y="6096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5190278" y="4925907"/>
            <a:ext cx="24077" cy="23460"/>
          </a:xfrm>
          <a:custGeom>
            <a:avLst/>
            <a:gdLst/>
            <a:ahLst/>
            <a:cxnLst/>
            <a:rect l="l" t="t" r="r" b="b"/>
            <a:pathLst>
              <a:path w="24764" h="24129">
                <a:moveTo>
                  <a:pt x="3048" y="0"/>
                </a:moveTo>
                <a:lnTo>
                  <a:pt x="0" y="3048"/>
                </a:lnTo>
                <a:lnTo>
                  <a:pt x="12953" y="16001"/>
                </a:lnTo>
                <a:lnTo>
                  <a:pt x="22860" y="23621"/>
                </a:lnTo>
                <a:lnTo>
                  <a:pt x="24383" y="21336"/>
                </a:lnTo>
                <a:lnTo>
                  <a:pt x="15239" y="1295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5221393" y="4953317"/>
            <a:ext cx="25929" cy="18521"/>
          </a:xfrm>
          <a:custGeom>
            <a:avLst/>
            <a:gdLst/>
            <a:ahLst/>
            <a:cxnLst/>
            <a:rect l="l" t="t" r="r" b="b"/>
            <a:pathLst>
              <a:path w="26670" h="19050">
                <a:moveTo>
                  <a:pt x="1524" y="0"/>
                </a:moveTo>
                <a:lnTo>
                  <a:pt x="0" y="2286"/>
                </a:lnTo>
                <a:lnTo>
                  <a:pt x="1524" y="4572"/>
                </a:lnTo>
                <a:lnTo>
                  <a:pt x="24384" y="19050"/>
                </a:lnTo>
                <a:lnTo>
                  <a:pt x="26670" y="16763"/>
                </a:lnTo>
                <a:lnTo>
                  <a:pt x="4572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5253990" y="4974061"/>
            <a:ext cx="29016" cy="16669"/>
          </a:xfrm>
          <a:custGeom>
            <a:avLst/>
            <a:gdLst/>
            <a:ahLst/>
            <a:cxnLst/>
            <a:rect l="l" t="t" r="r" b="b"/>
            <a:pathLst>
              <a:path w="29845" h="17145">
                <a:moveTo>
                  <a:pt x="2286" y="0"/>
                </a:moveTo>
                <a:lnTo>
                  <a:pt x="0" y="3810"/>
                </a:lnTo>
                <a:lnTo>
                  <a:pt x="16763" y="11430"/>
                </a:lnTo>
                <a:lnTo>
                  <a:pt x="27432" y="16763"/>
                </a:lnTo>
                <a:lnTo>
                  <a:pt x="29718" y="12953"/>
                </a:lnTo>
                <a:lnTo>
                  <a:pt x="17525" y="7620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5290290" y="4990359"/>
            <a:ext cx="29016" cy="13582"/>
          </a:xfrm>
          <a:custGeom>
            <a:avLst/>
            <a:gdLst/>
            <a:ahLst/>
            <a:cxnLst/>
            <a:rect l="l" t="t" r="r" b="b"/>
            <a:pathLst>
              <a:path w="29845" h="13970">
                <a:moveTo>
                  <a:pt x="2286" y="0"/>
                </a:moveTo>
                <a:lnTo>
                  <a:pt x="0" y="3810"/>
                </a:lnTo>
                <a:lnTo>
                  <a:pt x="4572" y="6096"/>
                </a:lnTo>
                <a:lnTo>
                  <a:pt x="28194" y="13716"/>
                </a:lnTo>
                <a:lnTo>
                  <a:pt x="29718" y="9906"/>
                </a:lnTo>
                <a:lnTo>
                  <a:pt x="5334" y="1524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5328073" y="5002953"/>
            <a:ext cx="28398" cy="9878"/>
          </a:xfrm>
          <a:custGeom>
            <a:avLst/>
            <a:gdLst/>
            <a:ahLst/>
            <a:cxnLst/>
            <a:rect l="l" t="t" r="r" b="b"/>
            <a:pathLst>
              <a:path w="29210" h="10160">
                <a:moveTo>
                  <a:pt x="762" y="0"/>
                </a:moveTo>
                <a:lnTo>
                  <a:pt x="0" y="3809"/>
                </a:lnTo>
                <a:lnTo>
                  <a:pt x="21336" y="8381"/>
                </a:lnTo>
                <a:lnTo>
                  <a:pt x="28956" y="9905"/>
                </a:lnTo>
                <a:lnTo>
                  <a:pt x="28956" y="5333"/>
                </a:lnTo>
                <a:lnTo>
                  <a:pt x="22860" y="4571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5366597" y="5009621"/>
            <a:ext cx="29016" cy="5556"/>
          </a:xfrm>
          <a:custGeom>
            <a:avLst/>
            <a:gdLst/>
            <a:ahLst/>
            <a:cxnLst/>
            <a:rect l="l" t="t" r="r" b="b"/>
            <a:pathLst>
              <a:path w="29845" h="5714">
                <a:moveTo>
                  <a:pt x="0" y="0"/>
                </a:moveTo>
                <a:lnTo>
                  <a:pt x="0" y="3810"/>
                </a:lnTo>
                <a:lnTo>
                  <a:pt x="11430" y="5334"/>
                </a:lnTo>
                <a:lnTo>
                  <a:pt x="29718" y="5334"/>
                </a:lnTo>
                <a:lnTo>
                  <a:pt x="29718" y="1524"/>
                </a:lnTo>
                <a:lnTo>
                  <a:pt x="12192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5405861" y="5011103"/>
            <a:ext cx="28398" cy="5556"/>
          </a:xfrm>
          <a:custGeom>
            <a:avLst/>
            <a:gdLst/>
            <a:ahLst/>
            <a:cxnLst/>
            <a:rect l="l" t="t" r="r" b="b"/>
            <a:pathLst>
              <a:path w="29210" h="5714">
                <a:moveTo>
                  <a:pt x="28956" y="0"/>
                </a:moveTo>
                <a:lnTo>
                  <a:pt x="1524" y="1524"/>
                </a:lnTo>
                <a:lnTo>
                  <a:pt x="0" y="1524"/>
                </a:lnTo>
                <a:lnTo>
                  <a:pt x="0" y="5334"/>
                </a:lnTo>
                <a:lnTo>
                  <a:pt x="1524" y="5334"/>
                </a:lnTo>
                <a:lnTo>
                  <a:pt x="28956" y="3810"/>
                </a:lnTo>
                <a:lnTo>
                  <a:pt x="28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5445125" y="5005916"/>
            <a:ext cx="28398" cy="8643"/>
          </a:xfrm>
          <a:custGeom>
            <a:avLst/>
            <a:gdLst/>
            <a:ahLst/>
            <a:cxnLst/>
            <a:rect l="l" t="t" r="r" b="b"/>
            <a:pathLst>
              <a:path w="29210" h="8889">
                <a:moveTo>
                  <a:pt x="28194" y="0"/>
                </a:moveTo>
                <a:lnTo>
                  <a:pt x="20574" y="1524"/>
                </a:lnTo>
                <a:lnTo>
                  <a:pt x="0" y="4572"/>
                </a:lnTo>
                <a:lnTo>
                  <a:pt x="0" y="8382"/>
                </a:lnTo>
                <a:lnTo>
                  <a:pt x="21336" y="5334"/>
                </a:lnTo>
                <a:lnTo>
                  <a:pt x="28955" y="3810"/>
                </a:lnTo>
                <a:lnTo>
                  <a:pt x="28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5482907" y="4994804"/>
            <a:ext cx="29016" cy="12347"/>
          </a:xfrm>
          <a:custGeom>
            <a:avLst/>
            <a:gdLst/>
            <a:ahLst/>
            <a:cxnLst/>
            <a:rect l="l" t="t" r="r" b="b"/>
            <a:pathLst>
              <a:path w="29845" h="12700">
                <a:moveTo>
                  <a:pt x="28193" y="0"/>
                </a:moveTo>
                <a:lnTo>
                  <a:pt x="9905" y="6096"/>
                </a:lnTo>
                <a:lnTo>
                  <a:pt x="0" y="8382"/>
                </a:lnTo>
                <a:lnTo>
                  <a:pt x="762" y="12191"/>
                </a:lnTo>
                <a:lnTo>
                  <a:pt x="11429" y="9905"/>
                </a:lnTo>
                <a:lnTo>
                  <a:pt x="29717" y="4572"/>
                </a:lnTo>
                <a:lnTo>
                  <a:pt x="28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5520690" y="4980728"/>
            <a:ext cx="27781" cy="16051"/>
          </a:xfrm>
          <a:custGeom>
            <a:avLst/>
            <a:gdLst/>
            <a:ahLst/>
            <a:cxnLst/>
            <a:rect l="l" t="t" r="r" b="b"/>
            <a:pathLst>
              <a:path w="28575" h="16510">
                <a:moveTo>
                  <a:pt x="25908" y="0"/>
                </a:moveTo>
                <a:lnTo>
                  <a:pt x="24384" y="762"/>
                </a:lnTo>
                <a:lnTo>
                  <a:pt x="0" y="11429"/>
                </a:lnTo>
                <a:lnTo>
                  <a:pt x="1524" y="16001"/>
                </a:lnTo>
                <a:lnTo>
                  <a:pt x="25146" y="4572"/>
                </a:lnTo>
                <a:lnTo>
                  <a:pt x="28193" y="3810"/>
                </a:lnTo>
                <a:lnTo>
                  <a:pt x="25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5555509" y="4960726"/>
            <a:ext cx="27164" cy="17903"/>
          </a:xfrm>
          <a:custGeom>
            <a:avLst/>
            <a:gdLst/>
            <a:ahLst/>
            <a:cxnLst/>
            <a:rect l="l" t="t" r="r" b="b"/>
            <a:pathLst>
              <a:path w="27939" h="18414">
                <a:moveTo>
                  <a:pt x="12322" y="9404"/>
                </a:moveTo>
                <a:lnTo>
                  <a:pt x="0" y="14477"/>
                </a:lnTo>
                <a:lnTo>
                  <a:pt x="2286" y="18287"/>
                </a:lnTo>
                <a:lnTo>
                  <a:pt x="13715" y="12953"/>
                </a:lnTo>
                <a:lnTo>
                  <a:pt x="15239" y="11429"/>
                </a:lnTo>
                <a:lnTo>
                  <a:pt x="16348" y="10667"/>
                </a:lnTo>
                <a:lnTo>
                  <a:pt x="12953" y="10667"/>
                </a:lnTo>
                <a:lnTo>
                  <a:pt x="12322" y="9404"/>
                </a:lnTo>
                <a:close/>
              </a:path>
              <a:path w="27939" h="18414">
                <a:moveTo>
                  <a:pt x="12953" y="9143"/>
                </a:moveTo>
                <a:lnTo>
                  <a:pt x="12322" y="9404"/>
                </a:lnTo>
                <a:lnTo>
                  <a:pt x="12953" y="10667"/>
                </a:lnTo>
                <a:lnTo>
                  <a:pt x="12953" y="9143"/>
                </a:lnTo>
                <a:close/>
              </a:path>
              <a:path w="27939" h="18414">
                <a:moveTo>
                  <a:pt x="18565" y="9143"/>
                </a:moveTo>
                <a:lnTo>
                  <a:pt x="12953" y="9143"/>
                </a:lnTo>
                <a:lnTo>
                  <a:pt x="12953" y="10667"/>
                </a:lnTo>
                <a:lnTo>
                  <a:pt x="16348" y="10667"/>
                </a:lnTo>
                <a:lnTo>
                  <a:pt x="18565" y="9143"/>
                </a:lnTo>
                <a:close/>
              </a:path>
              <a:path w="27939" h="18414">
                <a:moveTo>
                  <a:pt x="25908" y="0"/>
                </a:moveTo>
                <a:lnTo>
                  <a:pt x="12191" y="9143"/>
                </a:lnTo>
                <a:lnTo>
                  <a:pt x="12322" y="9404"/>
                </a:lnTo>
                <a:lnTo>
                  <a:pt x="12953" y="9143"/>
                </a:lnTo>
                <a:lnTo>
                  <a:pt x="18565" y="9143"/>
                </a:lnTo>
                <a:lnTo>
                  <a:pt x="27432" y="3048"/>
                </a:lnTo>
                <a:lnTo>
                  <a:pt x="25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5589587" y="4937019"/>
            <a:ext cx="25311" cy="20990"/>
          </a:xfrm>
          <a:custGeom>
            <a:avLst/>
            <a:gdLst/>
            <a:ahLst/>
            <a:cxnLst/>
            <a:rect l="l" t="t" r="r" b="b"/>
            <a:pathLst>
              <a:path w="26035" h="21589">
                <a:moveTo>
                  <a:pt x="22860" y="0"/>
                </a:moveTo>
                <a:lnTo>
                  <a:pt x="21336" y="1524"/>
                </a:lnTo>
                <a:lnTo>
                  <a:pt x="0" y="18287"/>
                </a:lnTo>
                <a:lnTo>
                  <a:pt x="1524" y="21336"/>
                </a:lnTo>
                <a:lnTo>
                  <a:pt x="23622" y="4572"/>
                </a:lnTo>
                <a:lnTo>
                  <a:pt x="25908" y="3048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5619962" y="4907386"/>
            <a:ext cx="23460" cy="24694"/>
          </a:xfrm>
          <a:custGeom>
            <a:avLst/>
            <a:gdLst/>
            <a:ahLst/>
            <a:cxnLst/>
            <a:rect l="l" t="t" r="r" b="b"/>
            <a:pathLst>
              <a:path w="24129" h="25400">
                <a:moveTo>
                  <a:pt x="20573" y="0"/>
                </a:moveTo>
                <a:lnTo>
                  <a:pt x="9143" y="14477"/>
                </a:lnTo>
                <a:lnTo>
                  <a:pt x="0" y="22098"/>
                </a:lnTo>
                <a:lnTo>
                  <a:pt x="2285" y="25145"/>
                </a:lnTo>
                <a:lnTo>
                  <a:pt x="11429" y="17525"/>
                </a:lnTo>
                <a:lnTo>
                  <a:pt x="23621" y="3048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5647372" y="4873308"/>
            <a:ext cx="18521" cy="28398"/>
          </a:xfrm>
          <a:custGeom>
            <a:avLst/>
            <a:gdLst/>
            <a:ahLst/>
            <a:cxnLst/>
            <a:rect l="l" t="t" r="r" b="b"/>
            <a:pathLst>
              <a:path w="19050" h="29210">
                <a:moveTo>
                  <a:pt x="16001" y="0"/>
                </a:moveTo>
                <a:lnTo>
                  <a:pt x="11429" y="7619"/>
                </a:lnTo>
                <a:lnTo>
                  <a:pt x="0" y="25907"/>
                </a:lnTo>
                <a:lnTo>
                  <a:pt x="2286" y="28955"/>
                </a:lnTo>
                <a:lnTo>
                  <a:pt x="14477" y="9905"/>
                </a:lnTo>
                <a:lnTo>
                  <a:pt x="19050" y="2285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5668856" y="4836266"/>
            <a:ext cx="14817" cy="29633"/>
          </a:xfrm>
          <a:custGeom>
            <a:avLst/>
            <a:gdLst/>
            <a:ahLst/>
            <a:cxnLst/>
            <a:rect l="l" t="t" r="r" b="b"/>
            <a:pathLst>
              <a:path w="15239" h="30479">
                <a:moveTo>
                  <a:pt x="2286" y="22859"/>
                </a:moveTo>
                <a:lnTo>
                  <a:pt x="0" y="28955"/>
                </a:lnTo>
                <a:lnTo>
                  <a:pt x="2286" y="30479"/>
                </a:lnTo>
                <a:lnTo>
                  <a:pt x="5334" y="25907"/>
                </a:lnTo>
                <a:lnTo>
                  <a:pt x="6096" y="24383"/>
                </a:lnTo>
                <a:lnTo>
                  <a:pt x="4572" y="24383"/>
                </a:lnTo>
                <a:lnTo>
                  <a:pt x="2286" y="23621"/>
                </a:lnTo>
                <a:lnTo>
                  <a:pt x="2520" y="23016"/>
                </a:lnTo>
                <a:lnTo>
                  <a:pt x="2286" y="22859"/>
                </a:lnTo>
                <a:close/>
              </a:path>
              <a:path w="15239" h="30479">
                <a:moveTo>
                  <a:pt x="2520" y="23016"/>
                </a:moveTo>
                <a:lnTo>
                  <a:pt x="2286" y="23621"/>
                </a:lnTo>
                <a:lnTo>
                  <a:pt x="4572" y="24383"/>
                </a:lnTo>
                <a:lnTo>
                  <a:pt x="2520" y="23016"/>
                </a:lnTo>
                <a:close/>
              </a:path>
              <a:path w="15239" h="30479">
                <a:moveTo>
                  <a:pt x="11429" y="0"/>
                </a:moveTo>
                <a:lnTo>
                  <a:pt x="2520" y="23016"/>
                </a:lnTo>
                <a:lnTo>
                  <a:pt x="4572" y="24383"/>
                </a:lnTo>
                <a:lnTo>
                  <a:pt x="6096" y="24383"/>
                </a:lnTo>
                <a:lnTo>
                  <a:pt x="15239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5683674" y="4796261"/>
            <a:ext cx="10495" cy="30868"/>
          </a:xfrm>
          <a:custGeom>
            <a:avLst/>
            <a:gdLst/>
            <a:ahLst/>
            <a:cxnLst/>
            <a:rect l="l" t="t" r="r" b="b"/>
            <a:pathLst>
              <a:path w="10795" h="31750">
                <a:moveTo>
                  <a:pt x="7620" y="0"/>
                </a:moveTo>
                <a:lnTo>
                  <a:pt x="3810" y="16763"/>
                </a:lnTo>
                <a:lnTo>
                  <a:pt x="0" y="30479"/>
                </a:lnTo>
                <a:lnTo>
                  <a:pt x="3810" y="31241"/>
                </a:lnTo>
                <a:lnTo>
                  <a:pt x="7620" y="17525"/>
                </a:lnTo>
                <a:lnTo>
                  <a:pt x="10668" y="76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5691823" y="4754773"/>
            <a:ext cx="5556" cy="31484"/>
          </a:xfrm>
          <a:custGeom>
            <a:avLst/>
            <a:gdLst/>
            <a:ahLst/>
            <a:cxnLst/>
            <a:rect l="l" t="t" r="r" b="b"/>
            <a:pathLst>
              <a:path w="5714" h="32385">
                <a:moveTo>
                  <a:pt x="5333" y="0"/>
                </a:moveTo>
                <a:lnTo>
                  <a:pt x="1524" y="0"/>
                </a:lnTo>
                <a:lnTo>
                  <a:pt x="1524" y="7620"/>
                </a:lnTo>
                <a:lnTo>
                  <a:pt x="0" y="32003"/>
                </a:lnTo>
                <a:lnTo>
                  <a:pt x="3809" y="32003"/>
                </a:lnTo>
                <a:lnTo>
                  <a:pt x="5333" y="7620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5688117" y="4713288"/>
            <a:ext cx="8643" cy="30868"/>
          </a:xfrm>
          <a:custGeom>
            <a:avLst/>
            <a:gdLst/>
            <a:ahLst/>
            <a:cxnLst/>
            <a:rect l="l" t="t" r="r" b="b"/>
            <a:pathLst>
              <a:path w="8889" h="31750">
                <a:moveTo>
                  <a:pt x="3810" y="0"/>
                </a:moveTo>
                <a:lnTo>
                  <a:pt x="0" y="762"/>
                </a:lnTo>
                <a:lnTo>
                  <a:pt x="3810" y="24384"/>
                </a:lnTo>
                <a:lnTo>
                  <a:pt x="4572" y="31242"/>
                </a:lnTo>
                <a:lnTo>
                  <a:pt x="8381" y="31242"/>
                </a:lnTo>
                <a:lnTo>
                  <a:pt x="7619" y="23622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5674784" y="4673282"/>
            <a:ext cx="14198" cy="29633"/>
          </a:xfrm>
          <a:custGeom>
            <a:avLst/>
            <a:gdLst/>
            <a:ahLst/>
            <a:cxnLst/>
            <a:rect l="l" t="t" r="r" b="b"/>
            <a:pathLst>
              <a:path w="14604" h="30479">
                <a:moveTo>
                  <a:pt x="3809" y="0"/>
                </a:moveTo>
                <a:lnTo>
                  <a:pt x="0" y="1524"/>
                </a:lnTo>
                <a:lnTo>
                  <a:pt x="5333" y="14478"/>
                </a:lnTo>
                <a:lnTo>
                  <a:pt x="10667" y="30480"/>
                </a:lnTo>
                <a:lnTo>
                  <a:pt x="14477" y="28956"/>
                </a:lnTo>
                <a:lnTo>
                  <a:pt x="9143" y="13716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5656263" y="4635500"/>
            <a:ext cx="17903" cy="29016"/>
          </a:xfrm>
          <a:custGeom>
            <a:avLst/>
            <a:gdLst/>
            <a:ahLst/>
            <a:cxnLst/>
            <a:rect l="l" t="t" r="r" b="b"/>
            <a:pathLst>
              <a:path w="18414" h="29845">
                <a:moveTo>
                  <a:pt x="2285" y="0"/>
                </a:moveTo>
                <a:lnTo>
                  <a:pt x="0" y="3048"/>
                </a:lnTo>
                <a:lnTo>
                  <a:pt x="2285" y="8382"/>
                </a:lnTo>
                <a:lnTo>
                  <a:pt x="15239" y="29718"/>
                </a:lnTo>
                <a:lnTo>
                  <a:pt x="18287" y="27432"/>
                </a:lnTo>
                <a:lnTo>
                  <a:pt x="5333" y="5334"/>
                </a:lnTo>
                <a:lnTo>
                  <a:pt x="2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5631074" y="4602903"/>
            <a:ext cx="21608" cy="27164"/>
          </a:xfrm>
          <a:custGeom>
            <a:avLst/>
            <a:gdLst/>
            <a:ahLst/>
            <a:cxnLst/>
            <a:rect l="l" t="t" r="r" b="b"/>
            <a:pathLst>
              <a:path w="22225" h="27939">
                <a:moveTo>
                  <a:pt x="3048" y="0"/>
                </a:moveTo>
                <a:lnTo>
                  <a:pt x="0" y="3048"/>
                </a:lnTo>
                <a:lnTo>
                  <a:pt x="13715" y="19812"/>
                </a:lnTo>
                <a:lnTo>
                  <a:pt x="19050" y="27432"/>
                </a:lnTo>
                <a:lnTo>
                  <a:pt x="22098" y="25146"/>
                </a:lnTo>
                <a:lnTo>
                  <a:pt x="16763" y="1676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5602922" y="4575492"/>
            <a:ext cx="24077" cy="23460"/>
          </a:xfrm>
          <a:custGeom>
            <a:avLst/>
            <a:gdLst/>
            <a:ahLst/>
            <a:cxnLst/>
            <a:rect l="l" t="t" r="r" b="b"/>
            <a:pathLst>
              <a:path w="24764" h="24129">
                <a:moveTo>
                  <a:pt x="1524" y="0"/>
                </a:moveTo>
                <a:lnTo>
                  <a:pt x="0" y="3047"/>
                </a:lnTo>
                <a:lnTo>
                  <a:pt x="7620" y="9905"/>
                </a:lnTo>
                <a:lnTo>
                  <a:pt x="22098" y="23621"/>
                </a:lnTo>
                <a:lnTo>
                  <a:pt x="24384" y="20574"/>
                </a:lnTo>
                <a:lnTo>
                  <a:pt x="9906" y="6857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5570326" y="4552525"/>
            <a:ext cx="25311" cy="19756"/>
          </a:xfrm>
          <a:custGeom>
            <a:avLst/>
            <a:gdLst/>
            <a:ahLst/>
            <a:cxnLst/>
            <a:rect l="l" t="t" r="r" b="b"/>
            <a:pathLst>
              <a:path w="26035" h="20320">
                <a:moveTo>
                  <a:pt x="1524" y="0"/>
                </a:moveTo>
                <a:lnTo>
                  <a:pt x="0" y="3048"/>
                </a:lnTo>
                <a:lnTo>
                  <a:pt x="19812" y="16763"/>
                </a:lnTo>
                <a:lnTo>
                  <a:pt x="24384" y="19812"/>
                </a:lnTo>
                <a:lnTo>
                  <a:pt x="25908" y="16763"/>
                </a:lnTo>
                <a:lnTo>
                  <a:pt x="22860" y="13715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5534766" y="4534005"/>
            <a:ext cx="27781" cy="16669"/>
          </a:xfrm>
          <a:custGeom>
            <a:avLst/>
            <a:gdLst/>
            <a:ahLst/>
            <a:cxnLst/>
            <a:rect l="l" t="t" r="r" b="b"/>
            <a:pathLst>
              <a:path w="28575" h="17145">
                <a:moveTo>
                  <a:pt x="1524" y="0"/>
                </a:moveTo>
                <a:lnTo>
                  <a:pt x="0" y="4572"/>
                </a:lnTo>
                <a:lnTo>
                  <a:pt x="9906" y="8381"/>
                </a:lnTo>
                <a:lnTo>
                  <a:pt x="25908" y="16763"/>
                </a:lnTo>
                <a:lnTo>
                  <a:pt x="28194" y="12953"/>
                </a:lnTo>
                <a:lnTo>
                  <a:pt x="10668" y="4572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5498465" y="4520671"/>
            <a:ext cx="28398" cy="12965"/>
          </a:xfrm>
          <a:custGeom>
            <a:avLst/>
            <a:gdLst/>
            <a:ahLst/>
            <a:cxnLst/>
            <a:rect l="l" t="t" r="r" b="b"/>
            <a:pathLst>
              <a:path w="29210" h="13335">
                <a:moveTo>
                  <a:pt x="762" y="0"/>
                </a:moveTo>
                <a:lnTo>
                  <a:pt x="0" y="4571"/>
                </a:lnTo>
                <a:lnTo>
                  <a:pt x="21336" y="11429"/>
                </a:lnTo>
                <a:lnTo>
                  <a:pt x="27432" y="12953"/>
                </a:lnTo>
                <a:lnTo>
                  <a:pt x="28956" y="9143"/>
                </a:lnTo>
                <a:lnTo>
                  <a:pt x="22860" y="685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5460683" y="4512522"/>
            <a:ext cx="27781" cy="9878"/>
          </a:xfrm>
          <a:custGeom>
            <a:avLst/>
            <a:gdLst/>
            <a:ahLst/>
            <a:cxnLst/>
            <a:rect l="l" t="t" r="r" b="b"/>
            <a:pathLst>
              <a:path w="28575" h="10160">
                <a:moveTo>
                  <a:pt x="5334" y="0"/>
                </a:moveTo>
                <a:lnTo>
                  <a:pt x="0" y="0"/>
                </a:lnTo>
                <a:lnTo>
                  <a:pt x="0" y="3810"/>
                </a:lnTo>
                <a:lnTo>
                  <a:pt x="4572" y="3810"/>
                </a:lnTo>
                <a:lnTo>
                  <a:pt x="27432" y="9906"/>
                </a:lnTo>
                <a:lnTo>
                  <a:pt x="28194" y="6096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5422159" y="4508818"/>
            <a:ext cx="28398" cy="5556"/>
          </a:xfrm>
          <a:custGeom>
            <a:avLst/>
            <a:gdLst/>
            <a:ahLst/>
            <a:cxnLst/>
            <a:rect l="l" t="t" r="r" b="b"/>
            <a:pathLst>
              <a:path w="29210" h="5714">
                <a:moveTo>
                  <a:pt x="28956" y="1524"/>
                </a:moveTo>
                <a:lnTo>
                  <a:pt x="15239" y="1524"/>
                </a:lnTo>
                <a:lnTo>
                  <a:pt x="16001" y="3810"/>
                </a:lnTo>
                <a:lnTo>
                  <a:pt x="15239" y="3810"/>
                </a:lnTo>
                <a:lnTo>
                  <a:pt x="28956" y="5334"/>
                </a:lnTo>
                <a:lnTo>
                  <a:pt x="28956" y="3810"/>
                </a:lnTo>
                <a:lnTo>
                  <a:pt x="16001" y="3810"/>
                </a:lnTo>
                <a:lnTo>
                  <a:pt x="15239" y="1524"/>
                </a:lnTo>
                <a:lnTo>
                  <a:pt x="28956" y="1524"/>
                </a:lnTo>
                <a:close/>
              </a:path>
              <a:path w="29210" h="5714">
                <a:moveTo>
                  <a:pt x="16001" y="0"/>
                </a:moveTo>
                <a:lnTo>
                  <a:pt x="0" y="0"/>
                </a:lnTo>
                <a:lnTo>
                  <a:pt x="0" y="3810"/>
                </a:lnTo>
                <a:lnTo>
                  <a:pt x="15239" y="3810"/>
                </a:lnTo>
                <a:lnTo>
                  <a:pt x="15239" y="1524"/>
                </a:lnTo>
                <a:lnTo>
                  <a:pt x="28956" y="1524"/>
                </a:lnTo>
                <a:lnTo>
                  <a:pt x="16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 txBox="1"/>
          <p:nvPr/>
        </p:nvSpPr>
        <p:spPr>
          <a:xfrm>
            <a:off x="5129036" y="4680196"/>
            <a:ext cx="56488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-3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72" b="1" spc="-3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72" b="1" spc="-53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72" b="1" spc="-34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972" b="1" spc="-2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72" b="1" spc="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972">
              <a:latin typeface="Arial"/>
              <a:cs typeface="Arial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5066806" y="3957872"/>
            <a:ext cx="77972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-29" dirty="0">
                <a:latin typeface="Arial"/>
                <a:cs typeface="Arial"/>
              </a:rPr>
              <a:t>Demographic</a:t>
            </a:r>
            <a:endParaRPr sz="972">
              <a:latin typeface="Arial"/>
              <a:cs typeface="Arial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6049152" y="4439179"/>
            <a:ext cx="52167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39" dirty="0">
                <a:latin typeface="Arial"/>
                <a:cs typeface="Arial"/>
              </a:rPr>
              <a:t>Economic</a:t>
            </a:r>
            <a:endParaRPr sz="875">
              <a:latin typeface="Arial"/>
              <a:cs typeface="Arial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6183982" y="5006656"/>
            <a:ext cx="383381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34" dirty="0">
                <a:latin typeface="Arial"/>
                <a:cs typeface="Arial"/>
              </a:rPr>
              <a:t>Natural</a:t>
            </a:r>
            <a:endParaRPr sz="875">
              <a:latin typeface="Arial"/>
              <a:cs typeface="Arial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4937902" y="5512152"/>
            <a:ext cx="80997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-34" dirty="0">
                <a:latin typeface="Arial"/>
                <a:cs typeface="Arial"/>
              </a:rPr>
              <a:t>Technological</a:t>
            </a:r>
            <a:endParaRPr sz="972">
              <a:latin typeface="Arial"/>
              <a:cs typeface="Arial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4278559" y="4438438"/>
            <a:ext cx="41733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44" dirty="0">
                <a:latin typeface="Arial"/>
                <a:cs typeface="Arial"/>
              </a:rPr>
              <a:t>Cu</a:t>
            </a:r>
            <a:r>
              <a:rPr sz="875" b="1" spc="-29" dirty="0">
                <a:latin typeface="Arial"/>
                <a:cs typeface="Arial"/>
              </a:rPr>
              <a:t>l</a:t>
            </a:r>
            <a:r>
              <a:rPr sz="875" b="1" spc="-24" dirty="0">
                <a:latin typeface="Arial"/>
                <a:cs typeface="Arial"/>
              </a:rPr>
              <a:t>t</a:t>
            </a:r>
            <a:r>
              <a:rPr sz="875" b="1" spc="-44" dirty="0">
                <a:latin typeface="Arial"/>
                <a:cs typeface="Arial"/>
              </a:rPr>
              <a:t>u</a:t>
            </a:r>
            <a:r>
              <a:rPr sz="875" b="1" spc="-34" dirty="0">
                <a:latin typeface="Arial"/>
                <a:cs typeface="Arial"/>
              </a:rPr>
              <a:t>r</a:t>
            </a:r>
            <a:r>
              <a:rPr sz="875" b="1" spc="-39" dirty="0">
                <a:latin typeface="Arial"/>
                <a:cs typeface="Arial"/>
              </a:rPr>
              <a:t>a</a:t>
            </a:r>
            <a:r>
              <a:rPr sz="875" b="1" spc="-5" dirty="0">
                <a:latin typeface="Arial"/>
                <a:cs typeface="Arial"/>
              </a:rPr>
              <a:t>l</a:t>
            </a:r>
            <a:endParaRPr sz="875">
              <a:latin typeface="Arial"/>
              <a:cs typeface="Arial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5146815" y="4303360"/>
            <a:ext cx="45129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-44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778" b="1" spc="-39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778" b="1" spc="-49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778" b="1" spc="-39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778" b="1" spc="-29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778" b="1" spc="-24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778" b="1" dirty="0">
                <a:solidFill>
                  <a:srgbClr val="FDFD5D"/>
                </a:solidFill>
                <a:latin typeface="Arial"/>
                <a:cs typeface="Arial"/>
              </a:rPr>
              <a:t>y</a:t>
            </a:r>
            <a:endParaRPr sz="778">
              <a:latin typeface="Arial"/>
              <a:cs typeface="Arial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5577981" y="4970110"/>
            <a:ext cx="511175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-44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778" b="1" spc="-29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778" b="1" spc="-34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778" b="1" spc="-19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778" b="1" spc="-34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778" b="1" spc="-58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778" b="1" spc="-34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778" b="1" spc="-29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778" b="1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endParaRPr sz="778">
              <a:latin typeface="Arial"/>
              <a:cs typeface="Arial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5036431" y="5204953"/>
            <a:ext cx="65749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-29" dirty="0">
                <a:solidFill>
                  <a:srgbClr val="FDFD5D"/>
                </a:solidFill>
                <a:latin typeface="Arial"/>
                <a:cs typeface="Arial"/>
              </a:rPr>
              <a:t>Intermediaries</a:t>
            </a:r>
            <a:endParaRPr sz="778">
              <a:latin typeface="Arial"/>
              <a:cs typeface="Arial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5677252" y="4578962"/>
            <a:ext cx="450674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-39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778" b="1" spc="-29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778" b="1" spc="-39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778" b="1" spc="-29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778" b="1" spc="-15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778" b="1" spc="-19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778" b="1" spc="-29" dirty="0">
                <a:solidFill>
                  <a:srgbClr val="FDFD5D"/>
                </a:solidFill>
                <a:latin typeface="Arial"/>
                <a:cs typeface="Arial"/>
              </a:rPr>
              <a:t>er</a:t>
            </a:r>
            <a:r>
              <a:rPr sz="778" b="1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endParaRPr sz="778">
              <a:latin typeface="Arial"/>
              <a:cs typeface="Arial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4257815" y="4939982"/>
            <a:ext cx="1019881" cy="134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43" baseline="-18518" dirty="0">
                <a:latin typeface="Arial"/>
                <a:cs typeface="Arial"/>
              </a:rPr>
              <a:t>Political</a:t>
            </a:r>
            <a:r>
              <a:rPr sz="1312" b="1" spc="123" baseline="-18518" dirty="0">
                <a:latin typeface="Arial"/>
                <a:cs typeface="Arial"/>
              </a:rPr>
              <a:t> </a:t>
            </a:r>
            <a:r>
              <a:rPr sz="778" b="1" spc="-29" dirty="0">
                <a:solidFill>
                  <a:srgbClr val="FDFD5D"/>
                </a:solidFill>
                <a:latin typeface="Arial"/>
                <a:cs typeface="Arial"/>
              </a:rPr>
              <a:t>Competitors</a:t>
            </a:r>
            <a:endParaRPr sz="778">
              <a:latin typeface="Arial"/>
              <a:cs typeface="Arial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4762324" y="4601915"/>
            <a:ext cx="358069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-39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778" b="1" spc="-29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778" b="1" spc="-39" dirty="0">
                <a:solidFill>
                  <a:srgbClr val="FDFD5D"/>
                </a:solidFill>
                <a:latin typeface="Arial"/>
                <a:cs typeface="Arial"/>
              </a:rPr>
              <a:t>b</a:t>
            </a:r>
            <a:r>
              <a:rPr sz="778" b="1" spc="-15" dirty="0">
                <a:solidFill>
                  <a:srgbClr val="FDFD5D"/>
                </a:solidFill>
                <a:latin typeface="Arial"/>
                <a:cs typeface="Arial"/>
              </a:rPr>
              <a:t>li</a:t>
            </a:r>
            <a:r>
              <a:rPr sz="778" b="1" spc="-34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778" b="1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endParaRPr sz="77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90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480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becoming </a:t>
            </a:r>
            <a:r>
              <a:rPr sz="1167" dirty="0">
                <a:latin typeface="Garamond"/>
                <a:cs typeface="Garamond"/>
              </a:rPr>
              <a:t>better </a:t>
            </a:r>
            <a:r>
              <a:rPr sz="1167" spc="-5" dirty="0">
                <a:latin typeface="Garamond"/>
                <a:cs typeface="Garamond"/>
              </a:rPr>
              <a:t>educated. </a:t>
            </a:r>
            <a:r>
              <a:rPr sz="1167" dirty="0">
                <a:latin typeface="Garamond"/>
                <a:cs typeface="Garamond"/>
              </a:rPr>
              <a:t>The work force </a:t>
            </a:r>
            <a:r>
              <a:rPr sz="1167" spc="-5" dirty="0">
                <a:latin typeface="Garamond"/>
                <a:cs typeface="Garamond"/>
              </a:rPr>
              <a:t>is be-coming more white-collar. </a:t>
            </a:r>
            <a:r>
              <a:rPr sz="1167" dirty="0">
                <a:latin typeface="Garamond"/>
                <a:cs typeface="Garamond"/>
              </a:rPr>
              <a:t>Products such </a:t>
            </a:r>
            <a:r>
              <a:rPr sz="1167" spc="-5" dirty="0">
                <a:latin typeface="Garamond"/>
                <a:cs typeface="Garamond"/>
              </a:rPr>
              <a:t>as  books and education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appeal </a:t>
            </a:r>
            <a:r>
              <a:rPr sz="1167" dirty="0">
                <a:latin typeface="Garamond"/>
                <a:cs typeface="Garamond"/>
              </a:rPr>
              <a:t>to groups </a:t>
            </a:r>
            <a:r>
              <a:rPr sz="1167" spc="-5" dirty="0">
                <a:latin typeface="Garamond"/>
                <a:cs typeface="Garamond"/>
              </a:rPr>
              <a:t>following </a:t>
            </a:r>
            <a:r>
              <a:rPr sz="1167" dirty="0">
                <a:latin typeface="Garamond"/>
                <a:cs typeface="Garamond"/>
              </a:rPr>
              <a:t>this trend. Technical skills 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in  computers)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a must in the future. The </a:t>
            </a:r>
            <a:r>
              <a:rPr sz="1167" spc="-5" dirty="0">
                <a:latin typeface="Garamond"/>
                <a:cs typeface="Garamond"/>
              </a:rPr>
              <a:t>final demographic </a:t>
            </a:r>
            <a:r>
              <a:rPr sz="1167" dirty="0">
                <a:latin typeface="Garamond"/>
                <a:cs typeface="Garamond"/>
              </a:rPr>
              <a:t>trend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increasing ethnic </a:t>
            </a:r>
            <a:r>
              <a:rPr sz="1167" spc="-5" dirty="0">
                <a:latin typeface="Garamond"/>
                <a:cs typeface="Garamond"/>
              </a:rPr>
              <a:t>and  racial diversity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population. </a:t>
            </a:r>
            <a:r>
              <a:rPr sz="1167" dirty="0">
                <a:latin typeface="Garamond"/>
                <a:cs typeface="Garamond"/>
              </a:rPr>
              <a:t>Diversity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force </a:t>
            </a:r>
            <a:r>
              <a:rPr sz="1167" dirty="0">
                <a:latin typeface="Garamond"/>
                <a:cs typeface="Garamond"/>
              </a:rPr>
              <a:t>that must </a:t>
            </a:r>
            <a:r>
              <a:rPr sz="1167" spc="-5" dirty="0">
                <a:latin typeface="Garamond"/>
                <a:cs typeface="Garamond"/>
              </a:rPr>
              <a:t>be recognized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next </a:t>
            </a:r>
            <a:r>
              <a:rPr sz="1167" dirty="0">
                <a:latin typeface="Garamond"/>
                <a:cs typeface="Garamond"/>
              </a:rPr>
              <a:t>decade. 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companies must </a:t>
            </a:r>
            <a:r>
              <a:rPr sz="1167" spc="-5" dirty="0">
                <a:latin typeface="Garamond"/>
                <a:cs typeface="Garamond"/>
              </a:rPr>
              <a:t>recognize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diversity </a:t>
            </a:r>
            <a:r>
              <a:rPr sz="1167" dirty="0">
                <a:latin typeface="Garamond"/>
                <a:cs typeface="Garamond"/>
              </a:rPr>
              <a:t>goes beyond ethnic </a:t>
            </a:r>
            <a:r>
              <a:rPr sz="1167" spc="-5" dirty="0">
                <a:latin typeface="Garamond"/>
                <a:cs typeface="Garamond"/>
              </a:rPr>
              <a:t>heritage. One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important markets of </a:t>
            </a:r>
            <a:r>
              <a:rPr sz="1167" dirty="0">
                <a:latin typeface="Garamond"/>
                <a:cs typeface="Garamond"/>
              </a:rPr>
              <a:t>the future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disabled people </a:t>
            </a:r>
            <a:r>
              <a:rPr sz="1167" dirty="0">
                <a:latin typeface="Garamond"/>
                <a:cs typeface="Garamond"/>
              </a:rPr>
              <a:t>(a market larger </a:t>
            </a:r>
            <a:r>
              <a:rPr sz="1167" spc="-5" dirty="0">
                <a:latin typeface="Garamond"/>
                <a:cs typeface="Garamond"/>
              </a:rPr>
              <a:t>any of our </a:t>
            </a:r>
            <a:r>
              <a:rPr sz="1167" dirty="0">
                <a:latin typeface="Garamond"/>
                <a:cs typeface="Garamond"/>
              </a:rPr>
              <a:t>ethnic  </a:t>
            </a:r>
            <a:r>
              <a:rPr sz="1167" spc="-5" dirty="0">
                <a:latin typeface="Garamond"/>
                <a:cs typeface="Garamond"/>
              </a:rPr>
              <a:t>minority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groups).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19847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b.   </a:t>
            </a:r>
            <a:r>
              <a:rPr sz="1167" b="1" u="sng" spc="-5" dirty="0">
                <a:latin typeface="Garamond"/>
                <a:cs typeface="Garamond"/>
              </a:rPr>
              <a:t>Economic</a:t>
            </a:r>
            <a:r>
              <a:rPr sz="1167" b="1" u="sng" spc="-141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dirty="0">
                <a:latin typeface="Garamond"/>
                <a:cs typeface="Garamond"/>
              </a:rPr>
              <a:t>economic environment </a:t>
            </a:r>
            <a:r>
              <a:rPr sz="1167" dirty="0">
                <a:latin typeface="Garamond"/>
                <a:cs typeface="Garamond"/>
              </a:rPr>
              <a:t>includes those factors that affect </a:t>
            </a:r>
            <a:r>
              <a:rPr sz="1167" spc="-5" dirty="0">
                <a:latin typeface="Garamond"/>
                <a:cs typeface="Garamond"/>
              </a:rPr>
              <a:t>consumer purchasing power and </a:t>
            </a:r>
            <a:r>
              <a:rPr sz="1167" dirty="0">
                <a:latin typeface="Garamond"/>
                <a:cs typeface="Garamond"/>
              </a:rPr>
              <a:t>spending  </a:t>
            </a:r>
            <a:r>
              <a:rPr sz="1167" spc="-5" dirty="0">
                <a:latin typeface="Garamond"/>
                <a:cs typeface="Garamond"/>
              </a:rPr>
              <a:t>patterns.  Major </a:t>
            </a:r>
            <a:r>
              <a:rPr sz="1167" dirty="0">
                <a:latin typeface="Garamond"/>
                <a:cs typeface="Garamond"/>
              </a:rPr>
              <a:t>economic trends in the </a:t>
            </a:r>
            <a:r>
              <a:rPr sz="1167" spc="-5" dirty="0">
                <a:latin typeface="Garamond"/>
                <a:cs typeface="Garamond"/>
              </a:rPr>
              <a:t>United </a:t>
            </a:r>
            <a:r>
              <a:rPr sz="1167" dirty="0">
                <a:latin typeface="Garamond"/>
                <a:cs typeface="Garamond"/>
              </a:rPr>
              <a:t>States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2347" marR="17286" indent="370408" algn="just">
              <a:lnSpc>
                <a:spcPts val="1312"/>
              </a:lnSpc>
              <a:buAutoNum type="arabicParenR"/>
              <a:tabLst>
                <a:tab pos="648214" algn="l"/>
              </a:tabLst>
            </a:pPr>
            <a:r>
              <a:rPr sz="1167" dirty="0">
                <a:latin typeface="Garamond"/>
                <a:cs typeface="Garamond"/>
              </a:rPr>
              <a:t>Personal consumption (along </a:t>
            </a:r>
            <a:r>
              <a:rPr sz="1167" spc="-5" dirty="0">
                <a:latin typeface="Garamond"/>
                <a:cs typeface="Garamond"/>
              </a:rPr>
              <a:t>with personal </a:t>
            </a:r>
            <a:r>
              <a:rPr sz="1167" dirty="0">
                <a:latin typeface="Garamond"/>
                <a:cs typeface="Garamond"/>
              </a:rPr>
              <a:t>debt)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gone up (1980s)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early  1990s </a:t>
            </a:r>
            <a:r>
              <a:rPr sz="1167" spc="-5" dirty="0">
                <a:latin typeface="Garamond"/>
                <a:cs typeface="Garamond"/>
              </a:rPr>
              <a:t>brought recession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caused </a:t>
            </a:r>
            <a:r>
              <a:rPr sz="1167" spc="-5" dirty="0">
                <a:latin typeface="Garamond"/>
                <a:cs typeface="Garamond"/>
              </a:rPr>
              <a:t>adjustments both personally and </a:t>
            </a:r>
            <a:r>
              <a:rPr sz="1167" dirty="0">
                <a:latin typeface="Garamond"/>
                <a:cs typeface="Garamond"/>
              </a:rPr>
              <a:t>corporately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 country.  Today, consumers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more careful</a:t>
            </a:r>
            <a:r>
              <a:rPr sz="1167" spc="-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shoppers.</a:t>
            </a:r>
            <a:endParaRPr sz="1167">
              <a:latin typeface="Garamond"/>
              <a:cs typeface="Garamond"/>
            </a:endParaRPr>
          </a:p>
          <a:p>
            <a:pPr marL="12347" marR="18520" indent="370408" algn="just">
              <a:lnSpc>
                <a:spcPts val="1312"/>
              </a:lnSpc>
              <a:buFont typeface="Garamond"/>
              <a:buAutoNum type="arabicParenR"/>
              <a:tabLst>
                <a:tab pos="622903" algn="l"/>
              </a:tabLst>
            </a:pPr>
            <a:r>
              <a:rPr sz="1167" b="1" dirty="0">
                <a:latin typeface="Garamond"/>
                <a:cs typeface="Garamond"/>
              </a:rPr>
              <a:t>Value marketing </a:t>
            </a:r>
            <a:r>
              <a:rPr sz="1167" dirty="0">
                <a:latin typeface="Garamond"/>
                <a:cs typeface="Garamond"/>
              </a:rPr>
              <a:t>(trying to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the consumer greater value for their dollar) is a very  serious strategy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1990s. </a:t>
            </a:r>
            <a:r>
              <a:rPr sz="1167" spc="-5" dirty="0">
                <a:latin typeface="Garamond"/>
                <a:cs typeface="Garamond"/>
              </a:rPr>
              <a:t>Real income is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rise again but </a:t>
            </a:r>
            <a:r>
              <a:rPr sz="1167" dirty="0">
                <a:latin typeface="Garamond"/>
                <a:cs typeface="Garamond"/>
              </a:rPr>
              <a:t>is being carefully guarded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a  value-conscious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consumer.</a:t>
            </a:r>
            <a:endParaRPr sz="1167">
              <a:latin typeface="Garamond"/>
              <a:cs typeface="Garamond"/>
            </a:endParaRPr>
          </a:p>
          <a:p>
            <a:pPr marL="12347" marR="18520" indent="370408" algn="just">
              <a:lnSpc>
                <a:spcPts val="1312"/>
              </a:lnSpc>
              <a:buFont typeface="Garamond"/>
              <a:buAutoNum type="arabicParenR"/>
              <a:tabLst>
                <a:tab pos="618582" algn="l"/>
              </a:tabLst>
            </a:pPr>
            <a:r>
              <a:rPr sz="1167" b="1" spc="-5" dirty="0">
                <a:latin typeface="Garamond"/>
                <a:cs typeface="Garamond"/>
              </a:rPr>
              <a:t>Income distribution </a:t>
            </a:r>
            <a:r>
              <a:rPr sz="1167" dirty="0">
                <a:latin typeface="Garamond"/>
                <a:cs typeface="Garamond"/>
              </a:rPr>
              <a:t>is still very skewed in the </a:t>
            </a:r>
            <a:r>
              <a:rPr sz="1167" spc="-5" dirty="0">
                <a:latin typeface="Garamond"/>
                <a:cs typeface="Garamond"/>
              </a:rPr>
              <a:t>U. </a:t>
            </a:r>
            <a:r>
              <a:rPr sz="1167" dirty="0">
                <a:latin typeface="Garamond"/>
                <a:cs typeface="Garamond"/>
              </a:rPr>
              <a:t>S. </a:t>
            </a:r>
            <a:r>
              <a:rPr sz="1167" spc="-5" dirty="0">
                <a:latin typeface="Garamond"/>
                <a:cs typeface="Garamond"/>
              </a:rPr>
              <a:t>and all </a:t>
            </a:r>
            <a:r>
              <a:rPr sz="1167" dirty="0">
                <a:latin typeface="Garamond"/>
                <a:cs typeface="Garamond"/>
              </a:rPr>
              <a:t>classes </a:t>
            </a:r>
            <a:r>
              <a:rPr sz="1167" spc="-5" dirty="0">
                <a:latin typeface="Garamond"/>
                <a:cs typeface="Garamond"/>
              </a:rPr>
              <a:t>have not </a:t>
            </a:r>
            <a:r>
              <a:rPr sz="1167" dirty="0">
                <a:latin typeface="Garamond"/>
                <a:cs typeface="Garamond"/>
              </a:rPr>
              <a:t>shared in  </a:t>
            </a:r>
            <a:r>
              <a:rPr sz="1167" spc="-5" dirty="0">
                <a:latin typeface="Garamond"/>
                <a:cs typeface="Garamond"/>
              </a:rPr>
              <a:t>prosperity. In addition, </a:t>
            </a:r>
            <a:r>
              <a:rPr sz="1167" dirty="0">
                <a:latin typeface="Garamond"/>
                <a:cs typeface="Garamond"/>
              </a:rPr>
              <a:t>spending </a:t>
            </a:r>
            <a:r>
              <a:rPr sz="1167" spc="-5" dirty="0">
                <a:latin typeface="Garamond"/>
                <a:cs typeface="Garamond"/>
              </a:rPr>
              <a:t>patterns </a:t>
            </a:r>
            <a:r>
              <a:rPr sz="1167" dirty="0">
                <a:latin typeface="Garamond"/>
                <a:cs typeface="Garamond"/>
              </a:rPr>
              <a:t>show that food, </a:t>
            </a:r>
            <a:r>
              <a:rPr sz="1167" spc="-5" dirty="0">
                <a:latin typeface="Garamond"/>
                <a:cs typeface="Garamond"/>
              </a:rPr>
              <a:t>housing, and </a:t>
            </a:r>
            <a:r>
              <a:rPr sz="1167" dirty="0">
                <a:latin typeface="Garamond"/>
                <a:cs typeface="Garamond"/>
              </a:rPr>
              <a:t>transportation still  </a:t>
            </a:r>
            <a:r>
              <a:rPr sz="1167" spc="-5" dirty="0">
                <a:latin typeface="Garamond"/>
                <a:cs typeface="Garamond"/>
              </a:rPr>
              <a:t>account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majority of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dollars. It is also of note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distribution of income has  </a:t>
            </a:r>
            <a:r>
              <a:rPr sz="1167" dirty="0">
                <a:latin typeface="Garamond"/>
                <a:cs typeface="Garamond"/>
              </a:rPr>
              <a:t>created a “two-tiered </a:t>
            </a:r>
            <a:r>
              <a:rPr sz="1167" spc="-5" dirty="0">
                <a:latin typeface="Garamond"/>
                <a:cs typeface="Garamond"/>
              </a:rPr>
              <a:t>market” </a:t>
            </a:r>
            <a:r>
              <a:rPr sz="1167" dirty="0">
                <a:latin typeface="Garamond"/>
                <a:cs typeface="Garamond"/>
              </a:rPr>
              <a:t>where there </a:t>
            </a:r>
            <a:r>
              <a:rPr sz="1167" spc="-5" dirty="0">
                <a:latin typeface="Garamond"/>
                <a:cs typeface="Garamond"/>
              </a:rPr>
              <a:t>are those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affluent and less affluent. Marketers  </a:t>
            </a:r>
            <a:r>
              <a:rPr sz="1167" dirty="0">
                <a:latin typeface="Garamond"/>
                <a:cs typeface="Garamond"/>
              </a:rPr>
              <a:t>must carefully monitor economic changes so they will </a:t>
            </a:r>
            <a:r>
              <a:rPr sz="1167" spc="-5" dirty="0">
                <a:latin typeface="Garamond"/>
                <a:cs typeface="Garamond"/>
              </a:rPr>
              <a:t>be 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prosper </a:t>
            </a:r>
            <a:r>
              <a:rPr sz="1167" dirty="0">
                <a:latin typeface="Garamond"/>
                <a:cs typeface="Garamond"/>
              </a:rPr>
              <a:t>with the trend,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suffer  from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919847">
              <a:lnSpc>
                <a:spcPts val="1240"/>
              </a:lnSpc>
              <a:tabLst>
                <a:tab pos="1363102" algn="l"/>
              </a:tabLst>
            </a:pPr>
            <a:r>
              <a:rPr sz="1167" b="1" dirty="0">
                <a:latin typeface="Garamond"/>
                <a:cs typeface="Garamond"/>
              </a:rPr>
              <a:t>c.	</a:t>
            </a:r>
            <a:r>
              <a:rPr sz="1167" b="1" u="sng" dirty="0">
                <a:latin typeface="Garamond"/>
                <a:cs typeface="Garamond"/>
              </a:rPr>
              <a:t>Natural</a:t>
            </a:r>
            <a:r>
              <a:rPr sz="1167" b="1" u="sng" spc="-102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natural environment </a:t>
            </a:r>
            <a:r>
              <a:rPr sz="1167" spc="-5" dirty="0">
                <a:latin typeface="Garamond"/>
                <a:cs typeface="Garamond"/>
              </a:rPr>
              <a:t>involves natural resources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needed </a:t>
            </a:r>
            <a:r>
              <a:rPr sz="1167" spc="-5" dirty="0">
                <a:latin typeface="Garamond"/>
                <a:cs typeface="Garamond"/>
              </a:rPr>
              <a:t>as inputs by marketers or </a:t>
            </a:r>
            <a:r>
              <a:rPr sz="1167" dirty="0">
                <a:latin typeface="Garamond"/>
                <a:cs typeface="Garamond"/>
              </a:rPr>
              <a:t>that are  </a:t>
            </a:r>
            <a:r>
              <a:rPr sz="1167" spc="-5" dirty="0">
                <a:latin typeface="Garamond"/>
                <a:cs typeface="Garamond"/>
              </a:rPr>
              <a:t>affected by marketing activities. 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past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decades </a:t>
            </a:r>
            <a:r>
              <a:rPr sz="1167" dirty="0">
                <a:latin typeface="Garamond"/>
                <a:cs typeface="Garamond"/>
              </a:rPr>
              <a:t>environmental concerns </a:t>
            </a:r>
            <a:r>
              <a:rPr sz="1167" spc="-5" dirty="0">
                <a:latin typeface="Garamond"/>
                <a:cs typeface="Garamond"/>
              </a:rPr>
              <a:t>have  </a:t>
            </a:r>
            <a:r>
              <a:rPr sz="1167" dirty="0">
                <a:latin typeface="Garamond"/>
                <a:cs typeface="Garamond"/>
              </a:rPr>
              <a:t>steadily grown.  </a:t>
            </a: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trend </a:t>
            </a:r>
            <a:r>
              <a:rPr sz="1167" spc="-5" dirty="0">
                <a:latin typeface="Garamond"/>
                <a:cs typeface="Garamond"/>
              </a:rPr>
              <a:t>analysts labeled </a:t>
            </a:r>
            <a:r>
              <a:rPr sz="1167" dirty="0">
                <a:latin typeface="Garamond"/>
                <a:cs typeface="Garamond"/>
              </a:rPr>
              <a:t>the specific </a:t>
            </a:r>
            <a:r>
              <a:rPr sz="1167" spc="-5" dirty="0">
                <a:latin typeface="Garamond"/>
                <a:cs typeface="Garamond"/>
              </a:rPr>
              <a:t>areas </a:t>
            </a:r>
            <a:r>
              <a:rPr sz="1167" dirty="0">
                <a:latin typeface="Garamond"/>
                <a:cs typeface="Garamond"/>
              </a:rPr>
              <a:t>of concern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were:</a:t>
            </a:r>
            <a:endParaRPr sz="1167">
              <a:latin typeface="Garamond"/>
              <a:cs typeface="Garamond"/>
            </a:endParaRPr>
          </a:p>
          <a:p>
            <a:pPr marL="12347" marR="18520" indent="370408" algn="just">
              <a:lnSpc>
                <a:spcPts val="1312"/>
              </a:lnSpc>
              <a:buFont typeface="Garamond"/>
              <a:buAutoNum type="arabicParenR"/>
              <a:tabLst>
                <a:tab pos="617347" algn="l"/>
              </a:tabLst>
            </a:pPr>
            <a:r>
              <a:rPr sz="1167" b="1" spc="-5" dirty="0">
                <a:latin typeface="Garamond"/>
                <a:cs typeface="Garamond"/>
              </a:rPr>
              <a:t>Shortages of </a:t>
            </a:r>
            <a:r>
              <a:rPr sz="1167" b="1" dirty="0">
                <a:latin typeface="Garamond"/>
                <a:cs typeface="Garamond"/>
              </a:rPr>
              <a:t>raw materials. </a:t>
            </a:r>
            <a:r>
              <a:rPr sz="1167" dirty="0">
                <a:latin typeface="Garamond"/>
                <a:cs typeface="Garamond"/>
              </a:rPr>
              <a:t>Staples such </a:t>
            </a:r>
            <a:r>
              <a:rPr sz="1167" spc="-5" dirty="0">
                <a:latin typeface="Garamond"/>
                <a:cs typeface="Garamond"/>
              </a:rPr>
              <a:t>as air, </a:t>
            </a:r>
            <a:r>
              <a:rPr sz="1167" dirty="0">
                <a:latin typeface="Garamond"/>
                <a:cs typeface="Garamond"/>
              </a:rPr>
              <a:t>water,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wood </a:t>
            </a:r>
            <a:r>
              <a:rPr sz="1167" spc="-5" dirty="0">
                <a:latin typeface="Garamond"/>
                <a:cs typeface="Garamond"/>
              </a:rPr>
              <a:t>products have been  </a:t>
            </a:r>
            <a:r>
              <a:rPr sz="1167" dirty="0">
                <a:latin typeface="Garamond"/>
                <a:cs typeface="Garamond"/>
              </a:rPr>
              <a:t>seriously </a:t>
            </a:r>
            <a:r>
              <a:rPr sz="1167" spc="-5" dirty="0">
                <a:latin typeface="Garamond"/>
                <a:cs typeface="Garamond"/>
              </a:rPr>
              <a:t>damaged and non-renewable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oil, coal, and </a:t>
            </a:r>
            <a:r>
              <a:rPr sz="1167" dirty="0">
                <a:latin typeface="Garamond"/>
                <a:cs typeface="Garamond"/>
              </a:rPr>
              <a:t>various minerals </a:t>
            </a:r>
            <a:r>
              <a:rPr sz="1167" spc="-5" dirty="0">
                <a:latin typeface="Garamond"/>
                <a:cs typeface="Garamond"/>
              </a:rPr>
              <a:t>have been </a:t>
            </a:r>
            <a:r>
              <a:rPr sz="1167" dirty="0">
                <a:latin typeface="Garamond"/>
                <a:cs typeface="Garamond"/>
              </a:rPr>
              <a:t>seriously  </a:t>
            </a:r>
            <a:r>
              <a:rPr sz="1167" spc="-5" dirty="0">
                <a:latin typeface="Garamond"/>
                <a:cs typeface="Garamond"/>
              </a:rPr>
              <a:t>depleted during industrial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expansion.</a:t>
            </a:r>
            <a:endParaRPr sz="1167">
              <a:latin typeface="Garamond"/>
              <a:cs typeface="Garamond"/>
            </a:endParaRPr>
          </a:p>
          <a:p>
            <a:pPr marL="12347" marR="18520" indent="370408" algn="just">
              <a:lnSpc>
                <a:spcPts val="1312"/>
              </a:lnSpc>
              <a:buFont typeface="Garamond"/>
              <a:buAutoNum type="arabicParenR"/>
              <a:tabLst>
                <a:tab pos="605000" algn="l"/>
              </a:tabLst>
            </a:pPr>
            <a:r>
              <a:rPr sz="1167" b="1" spc="-5" dirty="0">
                <a:latin typeface="Garamond"/>
                <a:cs typeface="Garamond"/>
              </a:rPr>
              <a:t>Increased pollution </a:t>
            </a:r>
            <a:r>
              <a:rPr sz="1167" dirty="0">
                <a:latin typeface="Garamond"/>
                <a:cs typeface="Garamond"/>
              </a:rPr>
              <a:t>is a worldwide </a:t>
            </a:r>
            <a:r>
              <a:rPr sz="1167" spc="-5" dirty="0">
                <a:latin typeface="Garamond"/>
                <a:cs typeface="Garamond"/>
              </a:rPr>
              <a:t>problem. </a:t>
            </a:r>
            <a:r>
              <a:rPr sz="1167" dirty="0">
                <a:latin typeface="Garamond"/>
                <a:cs typeface="Garamond"/>
              </a:rPr>
              <a:t>Industrial </a:t>
            </a:r>
            <a:r>
              <a:rPr sz="1167" spc="-5" dirty="0">
                <a:latin typeface="Garamond"/>
                <a:cs typeface="Garamond"/>
              </a:rPr>
              <a:t>damage </a:t>
            </a:r>
            <a:r>
              <a:rPr sz="1167" dirty="0">
                <a:latin typeface="Garamond"/>
                <a:cs typeface="Garamond"/>
              </a:rPr>
              <a:t>to the environment </a:t>
            </a:r>
            <a:r>
              <a:rPr sz="1167" spc="-5" dirty="0">
                <a:latin typeface="Garamond"/>
                <a:cs typeface="Garamond"/>
              </a:rPr>
              <a:t>is  </a:t>
            </a:r>
            <a:r>
              <a:rPr sz="1167" dirty="0">
                <a:latin typeface="Garamond"/>
                <a:cs typeface="Garamond"/>
              </a:rPr>
              <a:t>very serious. Far-sighted companies </a:t>
            </a:r>
            <a:r>
              <a:rPr sz="1167" spc="-5" dirty="0">
                <a:latin typeface="Garamond"/>
                <a:cs typeface="Garamond"/>
              </a:rPr>
              <a:t>are becoming “environmentally </a:t>
            </a:r>
            <a:r>
              <a:rPr sz="1167" dirty="0">
                <a:latin typeface="Garamond"/>
                <a:cs typeface="Garamond"/>
              </a:rPr>
              <a:t>friendly” </a:t>
            </a:r>
            <a:r>
              <a:rPr sz="1167" spc="-5" dirty="0">
                <a:latin typeface="Garamond"/>
                <a:cs typeface="Garamond"/>
              </a:rPr>
              <a:t>and are producing  </a:t>
            </a:r>
            <a:r>
              <a:rPr sz="1167" dirty="0">
                <a:latin typeface="Garamond"/>
                <a:cs typeface="Garamond"/>
              </a:rPr>
              <a:t>environmentally safe </a:t>
            </a:r>
            <a:r>
              <a:rPr sz="1167" spc="-5" dirty="0">
                <a:latin typeface="Garamond"/>
                <a:cs typeface="Garamond"/>
              </a:rPr>
              <a:t>and recyclable or biodegradable </a:t>
            </a:r>
            <a:r>
              <a:rPr sz="1167" dirty="0">
                <a:latin typeface="Garamond"/>
                <a:cs typeface="Garamond"/>
              </a:rPr>
              <a:t>goods. The </a:t>
            </a:r>
            <a:r>
              <a:rPr sz="1167" spc="-5" dirty="0">
                <a:latin typeface="Garamond"/>
                <a:cs typeface="Garamond"/>
              </a:rPr>
              <a:t>public response </a:t>
            </a:r>
            <a:r>
              <a:rPr sz="1167" dirty="0">
                <a:latin typeface="Garamond"/>
                <a:cs typeface="Garamond"/>
              </a:rPr>
              <a:t>to these  companies is encouraging.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lack </a:t>
            </a:r>
            <a:r>
              <a:rPr sz="1167" spc="-5" dirty="0">
                <a:latin typeface="Garamond"/>
                <a:cs typeface="Garamond"/>
              </a:rPr>
              <a:t>of adequate funding, </a:t>
            </a:r>
            <a:r>
              <a:rPr sz="1167" dirty="0">
                <a:latin typeface="Garamond"/>
                <a:cs typeface="Garamond"/>
              </a:rPr>
              <a:t>especially in third world  countries, is a major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barrier.</a:t>
            </a:r>
            <a:endParaRPr sz="1167">
              <a:latin typeface="Garamond"/>
              <a:cs typeface="Garamond"/>
            </a:endParaRPr>
          </a:p>
          <a:p>
            <a:pPr marL="12347" marR="18520" indent="370408" algn="just">
              <a:lnSpc>
                <a:spcPts val="1312"/>
              </a:lnSpc>
              <a:buFont typeface="Garamond"/>
              <a:buAutoNum type="arabicParenR"/>
              <a:tabLst>
                <a:tab pos="630311" algn="l"/>
              </a:tabLst>
            </a:pPr>
            <a:r>
              <a:rPr sz="1167" b="1" dirty="0">
                <a:latin typeface="Garamond"/>
                <a:cs typeface="Garamond"/>
              </a:rPr>
              <a:t>Government intervention </a:t>
            </a:r>
            <a:r>
              <a:rPr sz="1167" spc="-5" dirty="0">
                <a:latin typeface="Garamond"/>
                <a:cs typeface="Garamond"/>
              </a:rPr>
              <a:t>in natural resource management has </a:t>
            </a:r>
            <a:r>
              <a:rPr sz="1167" dirty="0">
                <a:latin typeface="Garamond"/>
                <a:cs typeface="Garamond"/>
              </a:rPr>
              <a:t>caused </a:t>
            </a:r>
            <a:r>
              <a:rPr sz="1167" spc="-5" dirty="0">
                <a:latin typeface="Garamond"/>
                <a:cs typeface="Garamond"/>
              </a:rPr>
              <a:t>environmental  </a:t>
            </a:r>
            <a:r>
              <a:rPr sz="1167" dirty="0">
                <a:latin typeface="Garamond"/>
                <a:cs typeface="Garamond"/>
              </a:rPr>
              <a:t>concerns to </a:t>
            </a:r>
            <a:r>
              <a:rPr sz="1167" spc="-5" dirty="0">
                <a:latin typeface="Garamond"/>
                <a:cs typeface="Garamond"/>
              </a:rPr>
              <a:t>be more practical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necessary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business and </a:t>
            </a:r>
            <a:r>
              <a:rPr sz="1167" dirty="0">
                <a:latin typeface="Garamond"/>
                <a:cs typeface="Garamond"/>
              </a:rPr>
              <a:t>industry. Leadership, </a:t>
            </a:r>
            <a:r>
              <a:rPr sz="1167" spc="-5" dirty="0">
                <a:latin typeface="Garamond"/>
                <a:cs typeface="Garamond"/>
              </a:rPr>
              <a:t>not  punishment, </a:t>
            </a:r>
            <a:r>
              <a:rPr sz="1167" dirty="0">
                <a:latin typeface="Garamond"/>
                <a:cs typeface="Garamond"/>
              </a:rPr>
              <a:t>seems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the best </a:t>
            </a:r>
            <a:r>
              <a:rPr sz="1167" spc="-5" dirty="0">
                <a:latin typeface="Garamond"/>
                <a:cs typeface="Garamond"/>
              </a:rPr>
              <a:t>policy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long-term results. </a:t>
            </a:r>
            <a:r>
              <a:rPr sz="1167" dirty="0">
                <a:latin typeface="Garamond"/>
                <a:cs typeface="Garamond"/>
              </a:rPr>
              <a:t>Instead </a:t>
            </a:r>
            <a:r>
              <a:rPr sz="1167" spc="-5" dirty="0">
                <a:latin typeface="Garamond"/>
                <a:cs typeface="Garamond"/>
              </a:rPr>
              <a:t>of opposing regulation,  marketers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help develop </a:t>
            </a:r>
            <a:r>
              <a:rPr sz="1167" dirty="0">
                <a:latin typeface="Garamond"/>
                <a:cs typeface="Garamond"/>
              </a:rPr>
              <a:t>solutions to the </a:t>
            </a:r>
            <a:r>
              <a:rPr sz="1167" spc="-5" dirty="0">
                <a:latin typeface="Garamond"/>
                <a:cs typeface="Garamond"/>
              </a:rPr>
              <a:t>material and </a:t>
            </a:r>
            <a:r>
              <a:rPr sz="1167" dirty="0">
                <a:latin typeface="Garamond"/>
                <a:cs typeface="Garamond"/>
              </a:rPr>
              <a:t>energy </a:t>
            </a:r>
            <a:r>
              <a:rPr sz="1167" spc="-5" dirty="0">
                <a:latin typeface="Garamond"/>
                <a:cs typeface="Garamond"/>
              </a:rPr>
              <a:t>problems </a:t>
            </a:r>
            <a:r>
              <a:rPr sz="1167" dirty="0">
                <a:latin typeface="Garamond"/>
                <a:cs typeface="Garamond"/>
              </a:rPr>
              <a:t>facing the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world.</a:t>
            </a:r>
            <a:endParaRPr sz="1167">
              <a:latin typeface="Garamond"/>
              <a:cs typeface="Garamond"/>
            </a:endParaRPr>
          </a:p>
          <a:p>
            <a:pPr marL="12347" marR="17286" indent="370408" algn="just">
              <a:lnSpc>
                <a:spcPts val="1312"/>
              </a:lnSpc>
              <a:buFont typeface="Garamond"/>
              <a:buAutoNum type="arabicParenR"/>
              <a:tabLst>
                <a:tab pos="714888" algn="l"/>
              </a:tabLst>
            </a:pPr>
            <a:r>
              <a:rPr sz="1167" b="1" spc="-5" dirty="0">
                <a:latin typeface="Garamond"/>
                <a:cs typeface="Garamond"/>
              </a:rPr>
              <a:t>Environmentally </a:t>
            </a:r>
            <a:r>
              <a:rPr sz="1167" b="1" dirty="0">
                <a:latin typeface="Garamond"/>
                <a:cs typeface="Garamond"/>
              </a:rPr>
              <a:t>sustainable strategies. </a:t>
            </a:r>
            <a:r>
              <a:rPr sz="1167" dirty="0">
                <a:latin typeface="Garamond"/>
                <a:cs typeface="Garamond"/>
              </a:rPr>
              <a:t>The so-called green </a:t>
            </a:r>
            <a:r>
              <a:rPr sz="1167" spc="-5" dirty="0">
                <a:latin typeface="Garamond"/>
                <a:cs typeface="Garamond"/>
              </a:rPr>
              <a:t>movement has  </a:t>
            </a:r>
            <a:r>
              <a:rPr sz="1167" dirty="0">
                <a:latin typeface="Garamond"/>
                <a:cs typeface="Garamond"/>
              </a:rPr>
              <a:t>encouraged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demanded </a:t>
            </a:r>
            <a:r>
              <a:rPr sz="1167" dirty="0">
                <a:latin typeface="Garamond"/>
                <a:cs typeface="Garamond"/>
              </a:rPr>
              <a:t>that firms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strategies that </a:t>
            </a:r>
            <a:r>
              <a:rPr sz="1167" spc="-5" dirty="0">
                <a:latin typeface="Garamond"/>
                <a:cs typeface="Garamond"/>
              </a:rPr>
              <a:t>are not only </a:t>
            </a:r>
            <a:r>
              <a:rPr sz="1167" dirty="0">
                <a:latin typeface="Garamond"/>
                <a:cs typeface="Garamond"/>
              </a:rPr>
              <a:t>environmentally  friendly </a:t>
            </a:r>
            <a:r>
              <a:rPr sz="1167" spc="-5" dirty="0">
                <a:latin typeface="Garamond"/>
                <a:cs typeface="Garamond"/>
              </a:rPr>
              <a:t>but are also </a:t>
            </a:r>
            <a:r>
              <a:rPr sz="1167" dirty="0">
                <a:latin typeface="Garamond"/>
                <a:cs typeface="Garamond"/>
              </a:rPr>
              <a:t>environmentally </a:t>
            </a:r>
            <a:r>
              <a:rPr sz="1167" spc="-5" dirty="0">
                <a:latin typeface="Garamond"/>
                <a:cs typeface="Garamond"/>
              </a:rPr>
              <a:t>proactive. Firms are beginning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recognize </a:t>
            </a:r>
            <a:r>
              <a:rPr sz="1167" dirty="0">
                <a:latin typeface="Garamond"/>
                <a:cs typeface="Garamond"/>
              </a:rPr>
              <a:t>the link between  a </a:t>
            </a:r>
            <a:r>
              <a:rPr sz="1167" spc="-5" dirty="0">
                <a:latin typeface="Garamond"/>
                <a:cs typeface="Garamond"/>
              </a:rPr>
              <a:t>healthy economy and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healthy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19847">
              <a:lnSpc>
                <a:spcPts val="1356"/>
              </a:lnSpc>
              <a:tabLst>
                <a:tab pos="1363720" algn="l"/>
              </a:tabLst>
            </a:pPr>
            <a:r>
              <a:rPr sz="1167" b="1" spc="-5" dirty="0">
                <a:latin typeface="Garamond"/>
                <a:cs typeface="Garamond"/>
              </a:rPr>
              <a:t>d.</a:t>
            </a:r>
            <a:r>
              <a:rPr sz="1167" b="1" u="sng" spc="-5" dirty="0">
                <a:latin typeface="Garamond"/>
                <a:cs typeface="Garamond"/>
              </a:rPr>
              <a:t> 	</a:t>
            </a:r>
            <a:r>
              <a:rPr sz="1167" b="1" u="sng" dirty="0">
                <a:latin typeface="Garamond"/>
                <a:cs typeface="Garamond"/>
              </a:rPr>
              <a:t>Technological</a:t>
            </a:r>
            <a:r>
              <a:rPr sz="1167" b="1" u="sng" spc="-111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marL="12347" marR="2099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technological </a:t>
            </a:r>
            <a:r>
              <a:rPr sz="1167" i="1" dirty="0">
                <a:latin typeface="Garamond"/>
                <a:cs typeface="Garamond"/>
              </a:rPr>
              <a:t>environment </a:t>
            </a:r>
            <a:r>
              <a:rPr sz="1167" spc="-5" dirty="0">
                <a:latin typeface="Garamond"/>
                <a:cs typeface="Garamond"/>
              </a:rPr>
              <a:t>includes </a:t>
            </a:r>
            <a:r>
              <a:rPr sz="1167" dirty="0">
                <a:latin typeface="Garamond"/>
                <a:cs typeface="Garamond"/>
              </a:rPr>
              <a:t>forces that create </a:t>
            </a:r>
            <a:r>
              <a:rPr sz="1167" spc="-5" dirty="0">
                <a:latin typeface="Garamond"/>
                <a:cs typeface="Garamond"/>
              </a:rPr>
              <a:t>new technologies, </a:t>
            </a:r>
            <a:r>
              <a:rPr sz="1167" dirty="0">
                <a:latin typeface="Garamond"/>
                <a:cs typeface="Garamond"/>
              </a:rPr>
              <a:t>creating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and  market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opportunities.</a:t>
            </a:r>
            <a:endParaRPr sz="1167">
              <a:latin typeface="Garamond"/>
              <a:cs typeface="Garamond"/>
            </a:endParaRPr>
          </a:p>
          <a:p>
            <a:pPr marL="382755" marR="1230990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Technology </a:t>
            </a:r>
            <a:r>
              <a:rPr sz="1167" spc="-5" dirty="0">
                <a:latin typeface="Garamond"/>
                <a:cs typeface="Garamond"/>
              </a:rPr>
              <a:t>is perhaps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dramatic </a:t>
            </a:r>
            <a:r>
              <a:rPr sz="1167" dirty="0">
                <a:latin typeface="Garamond"/>
                <a:cs typeface="Garamond"/>
              </a:rPr>
              <a:t>force shaping </a:t>
            </a:r>
            <a:r>
              <a:rPr sz="1167" spc="-5" dirty="0">
                <a:latin typeface="Garamond"/>
                <a:cs typeface="Garamond"/>
              </a:rPr>
              <a:t>our destiny.  </a:t>
            </a:r>
            <a:r>
              <a:rPr sz="1167" dirty="0">
                <a:latin typeface="Garamond"/>
                <a:cs typeface="Garamond"/>
              </a:rPr>
              <a:t>2). 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technologies create </a:t>
            </a:r>
            <a:r>
              <a:rPr sz="1167" spc="-5" dirty="0">
                <a:latin typeface="Garamond"/>
                <a:cs typeface="Garamond"/>
              </a:rPr>
              <a:t>new markets and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opportunities.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3).  The following trends </a:t>
            </a:r>
            <a:r>
              <a:rPr sz="1167" spc="-5" dirty="0">
                <a:latin typeface="Garamond"/>
                <a:cs typeface="Garamond"/>
              </a:rPr>
              <a:t>are worth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watching: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8304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5529" cy="4362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674"/>
            <a:r>
              <a:rPr sz="1167" dirty="0">
                <a:latin typeface="Garamond"/>
                <a:cs typeface="Garamond"/>
              </a:rPr>
              <a:t>management </a:t>
            </a:r>
            <a:r>
              <a:rPr sz="1167" spc="-5" dirty="0">
                <a:latin typeface="Garamond"/>
                <a:cs typeface="Garamond"/>
              </a:rPr>
              <a:t>position probably </a:t>
            </a:r>
            <a:r>
              <a:rPr sz="1167" dirty="0">
                <a:latin typeface="Garamond"/>
                <a:cs typeface="Garamond"/>
              </a:rPr>
              <a:t>will fit into this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category.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/>
            <a:r>
              <a:rPr sz="1167" b="1" dirty="0">
                <a:latin typeface="Garamond"/>
                <a:cs typeface="Garamond"/>
              </a:rPr>
              <a:t>2.   </a:t>
            </a:r>
            <a:r>
              <a:rPr sz="1167" b="1" spc="-5" dirty="0">
                <a:latin typeface="Garamond"/>
                <a:cs typeface="Garamond"/>
              </a:rPr>
              <a:t>Characteristics </a:t>
            </a:r>
            <a:r>
              <a:rPr sz="1167" b="1" dirty="0">
                <a:latin typeface="Garamond"/>
                <a:cs typeface="Garamond"/>
              </a:rPr>
              <a:t>of a </a:t>
            </a:r>
            <a:r>
              <a:rPr sz="1167" b="1" spc="-5" dirty="0">
                <a:latin typeface="Garamond"/>
                <a:cs typeface="Garamond"/>
              </a:rPr>
              <a:t>Strategic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Plan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Strategic planning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developing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mission </a:t>
            </a:r>
            <a:r>
              <a:rPr sz="1167" dirty="0">
                <a:latin typeface="Garamond"/>
                <a:cs typeface="Garamond"/>
              </a:rPr>
              <a:t>(to give </a:t>
            </a:r>
            <a:r>
              <a:rPr sz="1167" spc="-5" dirty="0">
                <a:latin typeface="Garamond"/>
                <a:cs typeface="Garamond"/>
              </a:rPr>
              <a:t>it direction), objectives </a:t>
            </a:r>
            <a:r>
              <a:rPr sz="1167" dirty="0">
                <a:latin typeface="Garamond"/>
                <a:cs typeface="Garamond"/>
              </a:rPr>
              <a:t>and  goals (to give </a:t>
            </a:r>
            <a:r>
              <a:rPr sz="1167" spc="-5" dirty="0">
                <a:latin typeface="Garamond"/>
                <a:cs typeface="Garamond"/>
              </a:rPr>
              <a:t>it means and methods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accomplishing its mission), business portfolio </a:t>
            </a:r>
            <a:r>
              <a:rPr sz="1167" dirty="0">
                <a:latin typeface="Garamond"/>
                <a:cs typeface="Garamond"/>
              </a:rPr>
              <a:t>(to </a:t>
            </a:r>
            <a:r>
              <a:rPr sz="1167" spc="-5" dirty="0">
                <a:latin typeface="Garamond"/>
                <a:cs typeface="Garamond"/>
              </a:rPr>
              <a:t>allow  </a:t>
            </a:r>
            <a:r>
              <a:rPr sz="1167" dirty="0">
                <a:latin typeface="Garamond"/>
                <a:cs typeface="Garamond"/>
              </a:rPr>
              <a:t>management to utilize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facets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organization), and </a:t>
            </a:r>
            <a:r>
              <a:rPr sz="1167" dirty="0">
                <a:latin typeface="Garamond"/>
                <a:cs typeface="Garamond"/>
              </a:rPr>
              <a:t>functional </a:t>
            </a:r>
            <a:r>
              <a:rPr sz="1167" spc="-5" dirty="0">
                <a:latin typeface="Garamond"/>
                <a:cs typeface="Garamond"/>
              </a:rPr>
              <a:t>plans </a:t>
            </a:r>
            <a:r>
              <a:rPr sz="1167" dirty="0">
                <a:latin typeface="Garamond"/>
                <a:cs typeface="Garamond"/>
              </a:rPr>
              <a:t>(plans to carry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daily  </a:t>
            </a:r>
            <a:r>
              <a:rPr sz="1167" spc="-5" dirty="0">
                <a:latin typeface="Garamond"/>
                <a:cs typeface="Garamond"/>
              </a:rPr>
              <a:t>operations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functional </a:t>
            </a:r>
            <a:r>
              <a:rPr sz="1167" spc="-5" dirty="0">
                <a:latin typeface="Garamond"/>
                <a:cs typeface="Garamond"/>
              </a:rPr>
              <a:t>disciplines). Since most companies are interested in  </a:t>
            </a:r>
            <a:r>
              <a:rPr sz="1167" dirty="0">
                <a:latin typeface="Garamond"/>
                <a:cs typeface="Garamond"/>
              </a:rPr>
              <a:t>growth, this chapter </a:t>
            </a:r>
            <a:r>
              <a:rPr sz="1167" spc="-5" dirty="0">
                <a:latin typeface="Garamond"/>
                <a:cs typeface="Garamond"/>
              </a:rPr>
              <a:t>explores </a:t>
            </a:r>
            <a:r>
              <a:rPr sz="1167" dirty="0">
                <a:latin typeface="Garamond"/>
                <a:cs typeface="Garamond"/>
              </a:rPr>
              <a:t>several growth </a:t>
            </a:r>
            <a:r>
              <a:rPr sz="1167" spc="-5" dirty="0">
                <a:latin typeface="Garamond"/>
                <a:cs typeface="Garamond"/>
              </a:rPr>
              <a:t>alternatives </a:t>
            </a:r>
            <a:r>
              <a:rPr sz="1167" dirty="0">
                <a:latin typeface="Garamond"/>
                <a:cs typeface="Garamond"/>
              </a:rPr>
              <a:t>within the context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planning  and portfolio analysis.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product/market expansion </a:t>
            </a:r>
            <a:r>
              <a:rPr sz="1167" dirty="0">
                <a:latin typeface="Garamond"/>
                <a:cs typeface="Garamond"/>
              </a:rPr>
              <a:t>grid shows four </a:t>
            </a:r>
            <a:r>
              <a:rPr sz="1167" spc="-5" dirty="0">
                <a:latin typeface="Garamond"/>
                <a:cs typeface="Garamond"/>
              </a:rPr>
              <a:t>avenues </a:t>
            </a:r>
            <a:r>
              <a:rPr sz="1167" dirty="0">
                <a:latin typeface="Garamond"/>
                <a:cs typeface="Garamond"/>
              </a:rPr>
              <a:t>for growth: market  </a:t>
            </a:r>
            <a:r>
              <a:rPr sz="1167" spc="-5" dirty="0">
                <a:latin typeface="Garamond"/>
                <a:cs typeface="Garamond"/>
              </a:rPr>
              <a:t>penetration, market development, product development, and diversification. Many </a:t>
            </a:r>
            <a:r>
              <a:rPr sz="1167" dirty="0">
                <a:latin typeface="Garamond"/>
                <a:cs typeface="Garamond"/>
              </a:rPr>
              <a:t>companies  </a:t>
            </a:r>
            <a:r>
              <a:rPr sz="1167" spc="-5" dirty="0">
                <a:latin typeface="Garamond"/>
                <a:cs typeface="Garamond"/>
              </a:rPr>
              <a:t>operate without </a:t>
            </a:r>
            <a:r>
              <a:rPr sz="1167" dirty="0">
                <a:latin typeface="Garamond"/>
                <a:cs typeface="Garamond"/>
              </a:rPr>
              <a:t>formal </a:t>
            </a:r>
            <a:r>
              <a:rPr sz="1167" spc="-5" dirty="0">
                <a:latin typeface="Garamond"/>
                <a:cs typeface="Garamond"/>
              </a:rPr>
              <a:t>plans. However, formal planning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provide many</a:t>
            </a:r>
            <a:r>
              <a:rPr sz="116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benefits:</a:t>
            </a:r>
            <a:endParaRPr sz="1167">
              <a:latin typeface="Garamond"/>
              <a:cs typeface="Garamond"/>
            </a:endParaRPr>
          </a:p>
          <a:p>
            <a:pPr marL="345714" marR="1930444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encourages </a:t>
            </a: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to think </a:t>
            </a:r>
            <a:r>
              <a:rPr sz="1167" spc="-5" dirty="0">
                <a:latin typeface="Garamond"/>
                <a:cs typeface="Garamond"/>
              </a:rPr>
              <a:t>ahead systematically.  </a:t>
            </a: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forces </a:t>
            </a:r>
            <a:r>
              <a:rPr sz="1167" spc="-5" dirty="0">
                <a:latin typeface="Garamond"/>
                <a:cs typeface="Garamond"/>
              </a:rPr>
              <a:t>managers </a:t>
            </a:r>
            <a:r>
              <a:rPr sz="1167" dirty="0">
                <a:latin typeface="Garamond"/>
                <a:cs typeface="Garamond"/>
              </a:rPr>
              <a:t>to clarify </a:t>
            </a:r>
            <a:r>
              <a:rPr sz="1167" spc="-5" dirty="0">
                <a:latin typeface="Garamond"/>
                <a:cs typeface="Garamond"/>
              </a:rPr>
              <a:t>objectives </a:t>
            </a:r>
            <a:r>
              <a:rPr sz="1167" dirty="0">
                <a:latin typeface="Garamond"/>
                <a:cs typeface="Garamond"/>
              </a:rPr>
              <a:t>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policies.</a:t>
            </a:r>
            <a:endParaRPr sz="1167">
              <a:latin typeface="Garamond"/>
              <a:cs typeface="Garamond"/>
            </a:endParaRPr>
          </a:p>
          <a:p>
            <a:pPr marL="12347" indent="333367">
              <a:lnSpc>
                <a:spcPts val="1240"/>
              </a:lnSpc>
              <a:buAutoNum type="arabicParenR" startAt="3"/>
              <a:tabLst>
                <a:tab pos="528449" algn="l"/>
              </a:tabLst>
            </a:pPr>
            <a:r>
              <a:rPr sz="1167" dirty="0">
                <a:latin typeface="Garamond"/>
                <a:cs typeface="Garamond"/>
              </a:rPr>
              <a:t>It leads to </a:t>
            </a:r>
            <a:r>
              <a:rPr sz="1167" spc="-5" dirty="0">
                <a:latin typeface="Garamond"/>
                <a:cs typeface="Garamond"/>
              </a:rPr>
              <a:t>better </a:t>
            </a:r>
            <a:r>
              <a:rPr sz="1167" dirty="0">
                <a:latin typeface="Garamond"/>
                <a:cs typeface="Garamond"/>
              </a:rPr>
              <a:t>coordination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efforts.</a:t>
            </a:r>
            <a:endParaRPr sz="1167">
              <a:latin typeface="Garamond"/>
              <a:cs typeface="Garamond"/>
            </a:endParaRPr>
          </a:p>
          <a:p>
            <a:pPr marL="527832" indent="-182117">
              <a:lnSpc>
                <a:spcPts val="1312"/>
              </a:lnSpc>
              <a:buAutoNum type="arabicParenR" startAt="3"/>
              <a:tabLst>
                <a:tab pos="528449" algn="l"/>
              </a:tabLst>
            </a:pP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provides </a:t>
            </a:r>
            <a:r>
              <a:rPr sz="1167" dirty="0">
                <a:latin typeface="Garamond"/>
                <a:cs typeface="Garamond"/>
              </a:rPr>
              <a:t>clearer </a:t>
            </a:r>
            <a:r>
              <a:rPr sz="1167" spc="-5" dirty="0">
                <a:latin typeface="Garamond"/>
                <a:cs typeface="Garamond"/>
              </a:rPr>
              <a:t>performance </a:t>
            </a:r>
            <a:r>
              <a:rPr sz="1167" dirty="0">
                <a:latin typeface="Garamond"/>
                <a:cs typeface="Garamond"/>
              </a:rPr>
              <a:t>standards for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control.</a:t>
            </a:r>
            <a:endParaRPr sz="1167">
              <a:latin typeface="Garamond"/>
              <a:cs typeface="Garamond"/>
            </a:endParaRPr>
          </a:p>
          <a:p>
            <a:pPr marL="12347" marR="4939" indent="333367">
              <a:lnSpc>
                <a:spcPts val="1312"/>
              </a:lnSpc>
              <a:spcBef>
                <a:spcPts val="73"/>
              </a:spcBef>
              <a:buAutoNum type="arabicParenR" startAt="3"/>
              <a:tabLst>
                <a:tab pos="553760" algn="l"/>
              </a:tabLst>
            </a:pPr>
            <a:r>
              <a:rPr sz="1167" dirty="0">
                <a:latin typeface="Garamond"/>
                <a:cs typeface="Garamond"/>
              </a:rPr>
              <a:t>It is useful </a:t>
            </a:r>
            <a:r>
              <a:rPr sz="1167" spc="-5" dirty="0">
                <a:latin typeface="Garamond"/>
                <a:cs typeface="Garamond"/>
              </a:rPr>
              <a:t>for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fast-changing </a:t>
            </a:r>
            <a:r>
              <a:rPr sz="1167" dirty="0">
                <a:latin typeface="Garamond"/>
                <a:cs typeface="Garamond"/>
              </a:rPr>
              <a:t>environment since sound </a:t>
            </a:r>
            <a:r>
              <a:rPr sz="1167" spc="-5" dirty="0">
                <a:latin typeface="Garamond"/>
                <a:cs typeface="Garamond"/>
              </a:rPr>
              <a:t>planning helps </a:t>
            </a:r>
            <a:r>
              <a:rPr sz="1167" dirty="0">
                <a:latin typeface="Garamond"/>
                <a:cs typeface="Garamond"/>
              </a:rPr>
              <a:t>the company  </a:t>
            </a:r>
            <a:r>
              <a:rPr sz="1167" spc="-5" dirty="0">
                <a:latin typeface="Garamond"/>
                <a:cs typeface="Garamond"/>
              </a:rPr>
              <a:t>anticipate and respond </a:t>
            </a:r>
            <a:r>
              <a:rPr sz="1167" dirty="0">
                <a:latin typeface="Garamond"/>
                <a:cs typeface="Garamond"/>
              </a:rPr>
              <a:t>quickly to environmental changes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sudden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developments.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3.   </a:t>
            </a:r>
            <a:r>
              <a:rPr sz="1167" b="1" spc="-5" dirty="0">
                <a:latin typeface="Garamond"/>
                <a:cs typeface="Garamond"/>
              </a:rPr>
              <a:t>Strategic planning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Process:</a:t>
            </a:r>
            <a:endParaRPr sz="1167">
              <a:latin typeface="Garamond"/>
              <a:cs typeface="Garamond"/>
            </a:endParaRPr>
          </a:p>
          <a:p>
            <a:pPr marL="12347" marR="6173" indent="3765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It is defined 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developing and maintaining </a:t>
            </a:r>
            <a:r>
              <a:rPr sz="1167" dirty="0">
                <a:latin typeface="Garamond"/>
                <a:cs typeface="Garamond"/>
              </a:rPr>
              <a:t>a strategic fit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organization’s  </a:t>
            </a:r>
            <a:r>
              <a:rPr sz="1167" dirty="0">
                <a:latin typeface="Garamond"/>
                <a:cs typeface="Garamond"/>
              </a:rPr>
              <a:t>goals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capabilities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its changing marketing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opportunities.</a:t>
            </a:r>
            <a:endParaRPr sz="1167">
              <a:latin typeface="Garamond"/>
              <a:cs typeface="Garamond"/>
            </a:endParaRPr>
          </a:p>
          <a:p>
            <a:pPr marL="345714" marR="1100112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Strategic planning </a:t>
            </a:r>
            <a:r>
              <a:rPr sz="1167" dirty="0">
                <a:latin typeface="Garamond"/>
                <a:cs typeface="Garamond"/>
              </a:rPr>
              <a:t>sets the stage for the </a:t>
            </a:r>
            <a:r>
              <a:rPr sz="1167" spc="-5" dirty="0">
                <a:latin typeface="Garamond"/>
                <a:cs typeface="Garamond"/>
              </a:rPr>
              <a:t>rest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planning in </a:t>
            </a:r>
            <a:r>
              <a:rPr sz="1167" dirty="0">
                <a:latin typeface="Garamond"/>
                <a:cs typeface="Garamond"/>
              </a:rPr>
              <a:t>the firm.  2). 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four steps to the </a:t>
            </a:r>
            <a:r>
              <a:rPr sz="1167" spc="-5" dirty="0">
                <a:latin typeface="Garamond"/>
                <a:cs typeface="Garamond"/>
              </a:rPr>
              <a:t>strategic planning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process:</a:t>
            </a:r>
            <a:endParaRPr sz="1167">
              <a:latin typeface="Garamond"/>
              <a:cs typeface="Garamond"/>
            </a:endParaRPr>
          </a:p>
          <a:p>
            <a:pPr marL="605000" marR="3078092">
              <a:lnSpc>
                <a:spcPts val="1312"/>
              </a:lnSpc>
              <a:tabLst>
                <a:tab pos="927873" algn="l"/>
                <a:tab pos="1495214" algn="l"/>
              </a:tabLst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stating a clear company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mission.  </a:t>
            </a:r>
            <a:r>
              <a:rPr sz="1167" spc="-5" dirty="0">
                <a:latin typeface="Garamond"/>
                <a:cs typeface="Garamond"/>
              </a:rPr>
              <a:t>b).	</a:t>
            </a:r>
            <a:r>
              <a:rPr sz="1167" dirty="0">
                <a:latin typeface="Garamond"/>
                <a:cs typeface="Garamond"/>
              </a:rPr>
              <a:t>Setting	supporting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6149" y="5559320"/>
            <a:ext cx="37720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sound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5392632"/>
            <a:ext cx="1650823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objectives.</a:t>
            </a:r>
            <a:endParaRPr sz="1167">
              <a:latin typeface="Garamond"/>
              <a:cs typeface="Garamond"/>
            </a:endParaRPr>
          </a:p>
          <a:p>
            <a:pPr marL="12347" marR="4939" indent="592653">
              <a:lnSpc>
                <a:spcPts val="1312"/>
              </a:lnSpc>
              <a:spcBef>
                <a:spcPts val="73"/>
              </a:spcBef>
              <a:tabLst>
                <a:tab pos="869225" algn="l"/>
                <a:tab pos="1577939" algn="l"/>
              </a:tabLst>
            </a:pPr>
            <a:r>
              <a:rPr sz="1167" dirty="0">
                <a:latin typeface="Garamond"/>
                <a:cs typeface="Garamond"/>
              </a:rPr>
              <a:t>c).	Designing	a  </a:t>
            </a:r>
            <a:r>
              <a:rPr sz="1167" spc="-5" dirty="0">
                <a:latin typeface="Garamond"/>
                <a:cs typeface="Garamond"/>
              </a:rPr>
              <a:t>business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portfolio.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6020" y="5892695"/>
            <a:ext cx="153661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85852" algn="l"/>
                <a:tab pos="1313714" algn="l"/>
              </a:tabLst>
            </a:pPr>
            <a:r>
              <a:rPr sz="1167" dirty="0">
                <a:latin typeface="Garamond"/>
                <a:cs typeface="Garamond"/>
              </a:rPr>
              <a:t>d).	Planning	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6074199"/>
            <a:ext cx="212804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coordinating marketing </a:t>
            </a:r>
            <a:r>
              <a:rPr sz="1167" spc="-5" dirty="0">
                <a:latin typeface="Garamond"/>
                <a:cs typeface="Garamond"/>
              </a:rPr>
              <a:t>and other  </a:t>
            </a:r>
            <a:r>
              <a:rPr sz="1167" dirty="0">
                <a:latin typeface="Garamond"/>
                <a:cs typeface="Garamond"/>
              </a:rPr>
              <a:t>functional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7892944"/>
            <a:ext cx="5713677" cy="1362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633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a.   </a:t>
            </a:r>
            <a:r>
              <a:rPr sz="1167" b="1" u="sng" spc="-5" dirty="0">
                <a:latin typeface="Garamond"/>
                <a:cs typeface="Garamond"/>
              </a:rPr>
              <a:t>Defining </a:t>
            </a:r>
            <a:r>
              <a:rPr sz="1167" b="1" u="sng" dirty="0">
                <a:latin typeface="Garamond"/>
                <a:cs typeface="Garamond"/>
              </a:rPr>
              <a:t>the </a:t>
            </a:r>
            <a:r>
              <a:rPr sz="1167" b="1" u="sng" spc="-5" dirty="0">
                <a:latin typeface="Garamond"/>
                <a:cs typeface="Garamond"/>
              </a:rPr>
              <a:t>Company’s Business and</a:t>
            </a:r>
            <a:r>
              <a:rPr sz="1167" b="1" u="sng" spc="-19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Mission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An organization </a:t>
            </a:r>
            <a:r>
              <a:rPr sz="1167" dirty="0">
                <a:latin typeface="Garamond"/>
                <a:cs typeface="Garamond"/>
              </a:rPr>
              <a:t>exists to </a:t>
            </a:r>
            <a:r>
              <a:rPr sz="1167" spc="-5" dirty="0">
                <a:latin typeface="Garamond"/>
                <a:cs typeface="Garamond"/>
              </a:rPr>
              <a:t>accomplish something. When management </a:t>
            </a:r>
            <a:r>
              <a:rPr sz="1167" dirty="0">
                <a:latin typeface="Garamond"/>
                <a:cs typeface="Garamond"/>
              </a:rPr>
              <a:t>senses that the </a:t>
            </a:r>
            <a:r>
              <a:rPr sz="1167" spc="-5" dirty="0">
                <a:latin typeface="Garamond"/>
                <a:cs typeface="Garamond"/>
              </a:rPr>
              <a:t>organization is  drifting, it is </a:t>
            </a:r>
            <a:r>
              <a:rPr sz="1167" dirty="0">
                <a:latin typeface="Garamond"/>
                <a:cs typeface="Garamond"/>
              </a:rPr>
              <a:t>time to </a:t>
            </a:r>
            <a:r>
              <a:rPr sz="1167" spc="-5" dirty="0">
                <a:latin typeface="Garamond"/>
                <a:cs typeface="Garamond"/>
              </a:rPr>
              <a:t>renew its </a:t>
            </a:r>
            <a:r>
              <a:rPr sz="1167" dirty="0">
                <a:latin typeface="Garamond"/>
                <a:cs typeface="Garamond"/>
              </a:rPr>
              <a:t>search for </a:t>
            </a:r>
            <a:r>
              <a:rPr sz="1167" spc="-5" dirty="0">
                <a:latin typeface="Garamond"/>
                <a:cs typeface="Garamond"/>
              </a:rPr>
              <a:t>purpose by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asking:</a:t>
            </a:r>
            <a:endParaRPr sz="1167">
              <a:latin typeface="Garamond"/>
              <a:cs typeface="Garamond"/>
            </a:endParaRPr>
          </a:p>
          <a:p>
            <a:pPr marL="345714" marR="3910893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What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our business?  </a:t>
            </a: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Who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our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customer?</a:t>
            </a:r>
            <a:endParaRPr sz="1167">
              <a:latin typeface="Garamond"/>
              <a:cs typeface="Garamond"/>
            </a:endParaRPr>
          </a:p>
          <a:p>
            <a:pPr marL="527832" indent="-182117">
              <a:lnSpc>
                <a:spcPts val="1240"/>
              </a:lnSpc>
              <a:buAutoNum type="arabicParenR" startAt="3"/>
              <a:tabLst>
                <a:tab pos="528449" algn="l"/>
              </a:tabLst>
            </a:pPr>
            <a:r>
              <a:rPr sz="1167" spc="-5" dirty="0">
                <a:latin typeface="Garamond"/>
                <a:cs typeface="Garamond"/>
              </a:rPr>
              <a:t>What </a:t>
            </a:r>
            <a:r>
              <a:rPr sz="1167" dirty="0">
                <a:latin typeface="Garamond"/>
                <a:cs typeface="Garamond"/>
              </a:rPr>
              <a:t>do customers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value?</a:t>
            </a:r>
            <a:endParaRPr sz="1167">
              <a:latin typeface="Garamond"/>
              <a:cs typeface="Garamond"/>
            </a:endParaRPr>
          </a:p>
          <a:p>
            <a:pPr marL="527832" indent="-182117">
              <a:lnSpc>
                <a:spcPts val="1312"/>
              </a:lnSpc>
              <a:buAutoNum type="arabicParenR" startAt="3"/>
              <a:tabLst>
                <a:tab pos="528449" algn="l"/>
              </a:tabLst>
            </a:pPr>
            <a:r>
              <a:rPr sz="1167" spc="-5" dirty="0">
                <a:latin typeface="Garamond"/>
                <a:cs typeface="Garamond"/>
              </a:rPr>
              <a:t>What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our business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be?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The first step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strategic </a:t>
            </a:r>
            <a:r>
              <a:rPr sz="1167" spc="-5" dirty="0">
                <a:latin typeface="Garamond"/>
                <a:cs typeface="Garamond"/>
              </a:rPr>
              <a:t>planning process is </a:t>
            </a:r>
            <a:r>
              <a:rPr sz="1167" b="1" spc="-5" dirty="0">
                <a:latin typeface="Garamond"/>
                <a:cs typeface="Garamond"/>
              </a:rPr>
              <a:t>defining </a:t>
            </a:r>
            <a:r>
              <a:rPr sz="1167" b="1" dirty="0">
                <a:latin typeface="Garamond"/>
                <a:cs typeface="Garamond"/>
              </a:rPr>
              <a:t>the company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mission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78200" y="527854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19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378200" y="528965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378200" y="5294842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378200" y="5306695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378200" y="531854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378200" y="533558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378200" y="534077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378200" y="5352627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378200" y="5364480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378200" y="538189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378200" y="539300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378200" y="540448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191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378200" y="541596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378200" y="542152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378200" y="543337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378200" y="5445231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378200" y="546226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378200" y="5467455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378200" y="5479309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378200" y="549116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378200" y="550820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378200" y="551338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378200" y="5525240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378200" y="5537094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378200" y="555413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378200" y="5559319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378200" y="557117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378200" y="558821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378200" y="559339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378200" y="5605251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378200" y="561710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378200" y="563414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378200" y="5639329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378200" y="565118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378200" y="5663035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378200" y="568044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378200" y="569192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191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378200" y="570341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378200" y="571452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378200" y="5720080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378200" y="573193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378200" y="5743787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378200" y="5760826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378200" y="5766011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378200" y="5777865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378200" y="578971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378200" y="580675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378200" y="581194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378200" y="5823797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378200" y="584083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378200" y="5846022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378200" y="5857874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378200" y="586972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378200" y="588676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378200" y="589195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378200" y="5903806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378200" y="5915660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378200" y="593306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378200" y="594418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378200" y="5949737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378200" y="5961592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378200" y="597900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378200" y="598455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378200" y="5996410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378200" y="601345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378200" y="6018636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378200" y="6030489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378200" y="6042342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378200" y="605938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378200" y="606456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378200" y="6076421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378200" y="608827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378200" y="610531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3378200" y="6110499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378200" y="612235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378200" y="613939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378200" y="6144577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3378200" y="6156430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378200" y="6168284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378200" y="618532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378200" y="619050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378200" y="620236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378200" y="6214216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3378200" y="623162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378200" y="624273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378200" y="625422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192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378200" y="626570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3378200" y="6271260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378200" y="6283112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378200" y="6294967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378200" y="631200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378200" y="6317192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378200" y="6329044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3378200" y="6340897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378200" y="635793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3378200" y="636312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3378200" y="6374976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3378200" y="6386830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378200" y="640386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3378200" y="6409055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378200" y="642090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3378200" y="643794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378200" y="644313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3378200" y="6454987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3378200" y="6466839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3378200" y="648387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378200" y="6489064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2"/>
                </a:moveTo>
                <a:lnTo>
                  <a:pt x="3429000" y="12192"/>
                </a:lnTo>
                <a:lnTo>
                  <a:pt x="3429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3378200" y="650091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378200" y="6512772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3378200" y="653018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378200" y="654166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191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3378200" y="655314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378200" y="6564260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3378200" y="6569815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378200" y="6581669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3378200" y="659352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3378200" y="6610562"/>
            <a:ext cx="2611438" cy="0"/>
          </a:xfrm>
          <a:custGeom>
            <a:avLst/>
            <a:gdLst/>
            <a:ahLst/>
            <a:cxnLst/>
            <a:rect l="l" t="t" r="r" b="b"/>
            <a:pathLst>
              <a:path w="2686050">
                <a:moveTo>
                  <a:pt x="0" y="0"/>
                </a:moveTo>
                <a:lnTo>
                  <a:pt x="268605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3378200" y="6615748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378200" y="6627601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3378200" y="6639454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3378200" y="6656493"/>
            <a:ext cx="2611438" cy="0"/>
          </a:xfrm>
          <a:custGeom>
            <a:avLst/>
            <a:gdLst/>
            <a:ahLst/>
            <a:cxnLst/>
            <a:rect l="l" t="t" r="r" b="b"/>
            <a:pathLst>
              <a:path w="2686050">
                <a:moveTo>
                  <a:pt x="0" y="0"/>
                </a:moveTo>
                <a:lnTo>
                  <a:pt x="268605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3378200" y="6667606"/>
            <a:ext cx="2611438" cy="0"/>
          </a:xfrm>
          <a:custGeom>
            <a:avLst/>
            <a:gdLst/>
            <a:ahLst/>
            <a:cxnLst/>
            <a:rect l="l" t="t" r="r" b="b"/>
            <a:pathLst>
              <a:path w="2686050">
                <a:moveTo>
                  <a:pt x="0" y="0"/>
                </a:moveTo>
                <a:lnTo>
                  <a:pt x="2686050" y="0"/>
                </a:lnTo>
              </a:path>
            </a:pathLst>
          </a:custGeom>
          <a:ln w="1219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4850978" y="6679459"/>
            <a:ext cx="1139031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192" y="0"/>
                </a:lnTo>
              </a:path>
            </a:pathLst>
          </a:custGeom>
          <a:ln w="1219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4082735" y="6679459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219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4850978" y="6690572"/>
            <a:ext cx="1139031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192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4082735" y="6690572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4850978" y="6695758"/>
            <a:ext cx="1139031" cy="12347"/>
          </a:xfrm>
          <a:custGeom>
            <a:avLst/>
            <a:gdLst/>
            <a:ahLst/>
            <a:cxnLst/>
            <a:rect l="l" t="t" r="r" b="b"/>
            <a:pathLst>
              <a:path w="1171575" h="12700">
                <a:moveTo>
                  <a:pt x="0" y="12191"/>
                </a:moveTo>
                <a:lnTo>
                  <a:pt x="1171192" y="12191"/>
                </a:lnTo>
                <a:lnTo>
                  <a:pt x="117119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4082735" y="6695758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4850978" y="6707611"/>
            <a:ext cx="1139031" cy="12347"/>
          </a:xfrm>
          <a:custGeom>
            <a:avLst/>
            <a:gdLst/>
            <a:ahLst/>
            <a:cxnLst/>
            <a:rect l="l" t="t" r="r" b="b"/>
            <a:pathLst>
              <a:path w="1171575" h="12700">
                <a:moveTo>
                  <a:pt x="0" y="12191"/>
                </a:moveTo>
                <a:lnTo>
                  <a:pt x="1171192" y="12191"/>
                </a:lnTo>
                <a:lnTo>
                  <a:pt x="117119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4082735" y="6707611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4850978" y="6719464"/>
            <a:ext cx="1139031" cy="12347"/>
          </a:xfrm>
          <a:custGeom>
            <a:avLst/>
            <a:gdLst/>
            <a:ahLst/>
            <a:cxnLst/>
            <a:rect l="l" t="t" r="r" b="b"/>
            <a:pathLst>
              <a:path w="1171575" h="12700">
                <a:moveTo>
                  <a:pt x="0" y="12191"/>
                </a:moveTo>
                <a:lnTo>
                  <a:pt x="1171192" y="12191"/>
                </a:lnTo>
                <a:lnTo>
                  <a:pt x="117119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4082735" y="6719464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4850978" y="6736503"/>
            <a:ext cx="1139031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192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4082735" y="6736503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5714793" y="6741689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4850977" y="6741689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4082735" y="6741689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5714793" y="6753543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4850977" y="6753543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4082735" y="6753543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5714793" y="6765396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4850977" y="6765396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4082735" y="6765396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5714793" y="6782804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4850977" y="6782804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4082735" y="6782804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5714793" y="6793918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4850977" y="6793918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4082735" y="6793918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5714793" y="6799474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4850977" y="6799474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4082735" y="6799474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5714793" y="6811327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4850977" y="6811327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4082735" y="6811327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5714793" y="6828737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4850977" y="6828737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4082735" y="6828737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5714793" y="6834293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4850977" y="6834293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4082735" y="6834293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5714793" y="6846147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4850977" y="6846147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4082735" y="6846147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5714793" y="6863186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4850977" y="6863186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4082735" y="6863186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5714793" y="6868372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4850977" y="6868372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4082735" y="6868372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5714793" y="6880225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4850977" y="6880225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4082735" y="6880225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5714793" y="6892078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4850977" y="6892078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4082735" y="6892078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5714793" y="6909117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4850977" y="6909117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4082735" y="6909117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5714793" y="6914303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4850977" y="6914303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4082735" y="6914303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5714793" y="6926157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4850977" y="6926157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4082735" y="6926157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5714793" y="6938010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4850977" y="6938010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4082735" y="6938010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5714793" y="6955049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4850977" y="6955049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4082735" y="6955049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5714793" y="6960235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4850977" y="6960235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4082735" y="6960235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5714793" y="6972088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4850977" y="6972088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4082735" y="6972088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5714793" y="6989128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4850977" y="6989128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4082735" y="6989128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5714793" y="6994313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4850977" y="6994313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4082735" y="6994313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5714793" y="7006167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4850977" y="7006167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4082735" y="7006167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5714793" y="7018020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4850977" y="7018020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4082735" y="7018020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5714793" y="7035058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4850977" y="7035058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4082735" y="7035058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5714793" y="7040245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4850977" y="7040245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4082735" y="7040245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5714793" y="7052098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4850977" y="7052098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4082735" y="7052098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5714793" y="7063952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4850977" y="7063952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4082735" y="7063952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5714793" y="7081360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4850977" y="7081360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4082735" y="7081360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5714793" y="7092474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4850977" y="7092474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4082735" y="7092474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5714793" y="7103957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2191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4850977" y="7103957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2191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4082735" y="7103957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2191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5714793" y="7115440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4850977" y="7115440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4082735" y="7115440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5714793" y="7120996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4850977" y="7120996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4082735" y="7120996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5714793" y="7132849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4850977" y="7132849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4082735" y="7132849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5714793" y="7144703"/>
            <a:ext cx="275343" cy="12347"/>
          </a:xfrm>
          <a:custGeom>
            <a:avLst/>
            <a:gdLst/>
            <a:ahLst/>
            <a:cxnLst/>
            <a:rect l="l" t="t" r="r" b="b"/>
            <a:pathLst>
              <a:path w="283210" h="12700">
                <a:moveTo>
                  <a:pt x="0" y="12191"/>
                </a:moveTo>
                <a:lnTo>
                  <a:pt x="282696" y="12191"/>
                </a:lnTo>
                <a:lnTo>
                  <a:pt x="2826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4850977" y="7144703"/>
            <a:ext cx="100013" cy="12347"/>
          </a:xfrm>
          <a:custGeom>
            <a:avLst/>
            <a:gdLst/>
            <a:ahLst/>
            <a:cxnLst/>
            <a:rect l="l" t="t" r="r" b="b"/>
            <a:pathLst>
              <a:path w="102870" h="12700">
                <a:moveTo>
                  <a:pt x="0" y="12191"/>
                </a:moveTo>
                <a:lnTo>
                  <a:pt x="102874" y="12191"/>
                </a:lnTo>
                <a:lnTo>
                  <a:pt x="10287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4082735" y="7144703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5714793" y="7161742"/>
            <a:ext cx="275343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696" y="0"/>
                </a:lnTo>
              </a:path>
            </a:pathLst>
          </a:custGeom>
          <a:ln w="1066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4850977" y="7161742"/>
            <a:ext cx="100013" cy="0"/>
          </a:xfrm>
          <a:custGeom>
            <a:avLst/>
            <a:gdLst/>
            <a:ahLst/>
            <a:cxnLst/>
            <a:rect l="l" t="t" r="r" b="b"/>
            <a:pathLst>
              <a:path w="102870">
                <a:moveTo>
                  <a:pt x="0" y="0"/>
                </a:moveTo>
                <a:lnTo>
                  <a:pt x="102874" y="0"/>
                </a:lnTo>
              </a:path>
            </a:pathLst>
          </a:custGeom>
          <a:ln w="1066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4082735" y="7161742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066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4850978" y="7166928"/>
            <a:ext cx="1139031" cy="12347"/>
          </a:xfrm>
          <a:custGeom>
            <a:avLst/>
            <a:gdLst/>
            <a:ahLst/>
            <a:cxnLst/>
            <a:rect l="l" t="t" r="r" b="b"/>
            <a:pathLst>
              <a:path w="1171575" h="12700">
                <a:moveTo>
                  <a:pt x="0" y="12191"/>
                </a:moveTo>
                <a:lnTo>
                  <a:pt x="1171192" y="12191"/>
                </a:lnTo>
                <a:lnTo>
                  <a:pt x="117119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4082735" y="7166928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4850978" y="7178781"/>
            <a:ext cx="1139031" cy="12347"/>
          </a:xfrm>
          <a:custGeom>
            <a:avLst/>
            <a:gdLst/>
            <a:ahLst/>
            <a:cxnLst/>
            <a:rect l="l" t="t" r="r" b="b"/>
            <a:pathLst>
              <a:path w="1171575" h="12700">
                <a:moveTo>
                  <a:pt x="0" y="12191"/>
                </a:moveTo>
                <a:lnTo>
                  <a:pt x="1171192" y="12191"/>
                </a:lnTo>
                <a:lnTo>
                  <a:pt x="117119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4082735" y="7178781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4850978" y="7190634"/>
            <a:ext cx="1139031" cy="12347"/>
          </a:xfrm>
          <a:custGeom>
            <a:avLst/>
            <a:gdLst/>
            <a:ahLst/>
            <a:cxnLst/>
            <a:rect l="l" t="t" r="r" b="b"/>
            <a:pathLst>
              <a:path w="1171575" h="12700">
                <a:moveTo>
                  <a:pt x="0" y="12191"/>
                </a:moveTo>
                <a:lnTo>
                  <a:pt x="1171192" y="12191"/>
                </a:lnTo>
                <a:lnTo>
                  <a:pt x="117119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4082735" y="7190634"/>
            <a:ext cx="101865" cy="12347"/>
          </a:xfrm>
          <a:custGeom>
            <a:avLst/>
            <a:gdLst/>
            <a:ahLst/>
            <a:cxnLst/>
            <a:rect l="l" t="t" r="r" b="b"/>
            <a:pathLst>
              <a:path w="104775" h="12700">
                <a:moveTo>
                  <a:pt x="0" y="12191"/>
                </a:moveTo>
                <a:lnTo>
                  <a:pt x="104397" y="12191"/>
                </a:lnTo>
                <a:lnTo>
                  <a:pt x="10439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4850978" y="7207673"/>
            <a:ext cx="1139031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192" y="0"/>
                </a:lnTo>
              </a:path>
            </a:pathLst>
          </a:custGeom>
          <a:ln w="1066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4082735" y="7207673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066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4850978" y="7218785"/>
            <a:ext cx="1139031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192" y="0"/>
                </a:lnTo>
              </a:path>
            </a:pathLst>
          </a:custGeom>
          <a:ln w="12191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4082735" y="7218785"/>
            <a:ext cx="10186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7" y="0"/>
                </a:lnTo>
              </a:path>
            </a:pathLst>
          </a:custGeom>
          <a:ln w="12191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3378200" y="7224713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3378200" y="7236566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3378200" y="7253605"/>
            <a:ext cx="2611438" cy="0"/>
          </a:xfrm>
          <a:custGeom>
            <a:avLst/>
            <a:gdLst/>
            <a:ahLst/>
            <a:cxnLst/>
            <a:rect l="l" t="t" r="r" b="b"/>
            <a:pathLst>
              <a:path w="2686050">
                <a:moveTo>
                  <a:pt x="0" y="0"/>
                </a:moveTo>
                <a:lnTo>
                  <a:pt x="2686050" y="0"/>
                </a:lnTo>
              </a:path>
            </a:pathLst>
          </a:custGeom>
          <a:ln w="10667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3378200" y="7258791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3378200" y="7270644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3378200" y="7287683"/>
            <a:ext cx="2611438" cy="0"/>
          </a:xfrm>
          <a:custGeom>
            <a:avLst/>
            <a:gdLst/>
            <a:ahLst/>
            <a:cxnLst/>
            <a:rect l="l" t="t" r="r" b="b"/>
            <a:pathLst>
              <a:path w="2686050">
                <a:moveTo>
                  <a:pt x="0" y="0"/>
                </a:moveTo>
                <a:lnTo>
                  <a:pt x="2686050" y="0"/>
                </a:lnTo>
              </a:path>
            </a:pathLst>
          </a:custGeom>
          <a:ln w="1066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3378200" y="7292869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3378200" y="7304723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3378200" y="7316576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3378200" y="7333614"/>
            <a:ext cx="2611438" cy="0"/>
          </a:xfrm>
          <a:custGeom>
            <a:avLst/>
            <a:gdLst/>
            <a:ahLst/>
            <a:cxnLst/>
            <a:rect l="l" t="t" r="r" b="b"/>
            <a:pathLst>
              <a:path w="2686050">
                <a:moveTo>
                  <a:pt x="0" y="0"/>
                </a:moveTo>
                <a:lnTo>
                  <a:pt x="2686050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3378200" y="7338801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3378200" y="7350654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3378200" y="7362508"/>
            <a:ext cx="2611438" cy="12347"/>
          </a:xfrm>
          <a:custGeom>
            <a:avLst/>
            <a:gdLst/>
            <a:ahLst/>
            <a:cxnLst/>
            <a:rect l="l" t="t" r="r" b="b"/>
            <a:pathLst>
              <a:path w="2686050" h="12700">
                <a:moveTo>
                  <a:pt x="0" y="12191"/>
                </a:moveTo>
                <a:lnTo>
                  <a:pt x="2686050" y="12191"/>
                </a:lnTo>
                <a:lnTo>
                  <a:pt x="268605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3378200" y="7379916"/>
            <a:ext cx="2611438" cy="0"/>
          </a:xfrm>
          <a:custGeom>
            <a:avLst/>
            <a:gdLst/>
            <a:ahLst/>
            <a:cxnLst/>
            <a:rect l="l" t="t" r="r" b="b"/>
            <a:pathLst>
              <a:path w="2686050">
                <a:moveTo>
                  <a:pt x="0" y="0"/>
                </a:moveTo>
                <a:lnTo>
                  <a:pt x="2686050" y="0"/>
                </a:lnTo>
              </a:path>
            </a:pathLst>
          </a:custGeom>
          <a:ln w="1142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3378200" y="7391400"/>
            <a:ext cx="2611438" cy="0"/>
          </a:xfrm>
          <a:custGeom>
            <a:avLst/>
            <a:gdLst/>
            <a:ahLst/>
            <a:cxnLst/>
            <a:rect l="l" t="t" r="r" b="b"/>
            <a:pathLst>
              <a:path w="2686050">
                <a:moveTo>
                  <a:pt x="0" y="0"/>
                </a:moveTo>
                <a:lnTo>
                  <a:pt x="2686050" y="0"/>
                </a:lnTo>
              </a:path>
            </a:pathLst>
          </a:custGeom>
          <a:ln w="12191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3378200" y="740288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3378200" y="741399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3378200" y="7419552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3378200" y="7431405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3378200" y="744325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3378200" y="7460297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3378200" y="746548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3378200" y="7477337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3378200" y="7489190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3378200" y="750622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3378200" y="7511415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3378200" y="752326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3378200" y="754030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3378200" y="754549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3378200" y="7557347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3378200" y="7569200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3378200" y="7586239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3378200" y="7591425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3378200" y="760327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3378200" y="7615132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3378200" y="7632541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3378200" y="7643654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3378200" y="7649210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3378200" y="766106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3378200" y="7678473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3378200" y="7684029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3378200" y="7695883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3378200" y="771292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3378200" y="7718108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3378200" y="7729961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3378200" y="7741814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3378200" y="7758852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3378200" y="7764039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3378200" y="7775892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3378200" y="7787746"/>
            <a:ext cx="3333750" cy="12347"/>
          </a:xfrm>
          <a:custGeom>
            <a:avLst/>
            <a:gdLst/>
            <a:ahLst/>
            <a:cxnLst/>
            <a:rect l="l" t="t" r="r" b="b"/>
            <a:pathLst>
              <a:path w="3429000" h="12700">
                <a:moveTo>
                  <a:pt x="0" y="12191"/>
                </a:moveTo>
                <a:lnTo>
                  <a:pt x="3429000" y="12191"/>
                </a:lnTo>
                <a:lnTo>
                  <a:pt x="3429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3378200" y="7804785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3378200" y="7815898"/>
            <a:ext cx="333375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1219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3378199" y="6660191"/>
            <a:ext cx="705026" cy="582789"/>
          </a:xfrm>
          <a:custGeom>
            <a:avLst/>
            <a:gdLst/>
            <a:ahLst/>
            <a:cxnLst/>
            <a:rect l="l" t="t" r="r" b="b"/>
            <a:pathLst>
              <a:path w="725170" h="599440">
                <a:moveTo>
                  <a:pt x="724665" y="0"/>
                </a:moveTo>
                <a:lnTo>
                  <a:pt x="0" y="0"/>
                </a:lnTo>
                <a:lnTo>
                  <a:pt x="0" y="598933"/>
                </a:lnTo>
                <a:lnTo>
                  <a:pt x="724665" y="598933"/>
                </a:lnTo>
                <a:lnTo>
                  <a:pt x="724665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3378199" y="6660191"/>
            <a:ext cx="705026" cy="582789"/>
          </a:xfrm>
          <a:custGeom>
            <a:avLst/>
            <a:gdLst/>
            <a:ahLst/>
            <a:cxnLst/>
            <a:rect l="l" t="t" r="r" b="b"/>
            <a:pathLst>
              <a:path w="725170" h="599440">
                <a:moveTo>
                  <a:pt x="724665" y="0"/>
                </a:moveTo>
                <a:lnTo>
                  <a:pt x="0" y="0"/>
                </a:lnTo>
                <a:lnTo>
                  <a:pt x="0" y="598933"/>
                </a:lnTo>
                <a:lnTo>
                  <a:pt x="724665" y="598933"/>
                </a:lnTo>
                <a:lnTo>
                  <a:pt x="724665" y="0"/>
                </a:lnTo>
                <a:close/>
              </a:path>
            </a:pathLst>
          </a:custGeom>
          <a:ln w="480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 txBox="1"/>
          <p:nvPr/>
        </p:nvSpPr>
        <p:spPr>
          <a:xfrm>
            <a:off x="3495499" y="6677192"/>
            <a:ext cx="470429" cy="274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250" marR="4939" indent="-139520">
              <a:lnSpc>
                <a:spcPct val="101699"/>
              </a:lnSpc>
            </a:pPr>
            <a:r>
              <a:rPr sz="875" b="1" spc="-5" dirty="0">
                <a:latin typeface="Arial"/>
                <a:cs typeface="Arial"/>
              </a:rPr>
              <a:t>Def</a:t>
            </a:r>
            <a:r>
              <a:rPr sz="875" b="1" dirty="0">
                <a:latin typeface="Arial"/>
                <a:cs typeface="Arial"/>
              </a:rPr>
              <a:t>ini</a:t>
            </a:r>
            <a:r>
              <a:rPr sz="875" b="1" spc="-5" dirty="0">
                <a:latin typeface="Arial"/>
                <a:cs typeface="Arial"/>
              </a:rPr>
              <a:t>ng  the</a:t>
            </a:r>
            <a:endParaRPr sz="875">
              <a:latin typeface="Arial"/>
              <a:cs typeface="Arial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3464371" y="6948325"/>
            <a:ext cx="533400" cy="274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31" marR="4939" indent="-46301">
              <a:lnSpc>
                <a:spcPct val="101699"/>
              </a:lnSpc>
            </a:pPr>
            <a:r>
              <a:rPr sz="875" b="1" spc="-5" dirty="0">
                <a:latin typeface="Arial"/>
                <a:cs typeface="Arial"/>
              </a:rPr>
              <a:t>C</a:t>
            </a:r>
            <a:r>
              <a:rPr sz="875" b="1" dirty="0">
                <a:latin typeface="Arial"/>
                <a:cs typeface="Arial"/>
              </a:rPr>
              <a:t>omp</a:t>
            </a:r>
            <a:r>
              <a:rPr sz="875" b="1" spc="-10" dirty="0">
                <a:latin typeface="Arial"/>
                <a:cs typeface="Arial"/>
              </a:rPr>
              <a:t>a</a:t>
            </a:r>
            <a:r>
              <a:rPr sz="875" b="1" spc="5" dirty="0">
                <a:latin typeface="Arial"/>
                <a:cs typeface="Arial"/>
              </a:rPr>
              <a:t>ny  </a:t>
            </a:r>
            <a:r>
              <a:rPr sz="875" b="1" dirty="0">
                <a:latin typeface="Arial"/>
                <a:cs typeface="Arial"/>
              </a:rPr>
              <a:t>Mission</a:t>
            </a:r>
            <a:endParaRPr sz="875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4184233" y="6660191"/>
            <a:ext cx="666750" cy="582789"/>
          </a:xfrm>
          <a:custGeom>
            <a:avLst/>
            <a:gdLst/>
            <a:ahLst/>
            <a:cxnLst/>
            <a:rect l="l" t="t" r="r" b="b"/>
            <a:pathLst>
              <a:path w="685800" h="599440">
                <a:moveTo>
                  <a:pt x="685794" y="0"/>
                </a:moveTo>
                <a:lnTo>
                  <a:pt x="0" y="0"/>
                </a:lnTo>
                <a:lnTo>
                  <a:pt x="0" y="598933"/>
                </a:lnTo>
                <a:lnTo>
                  <a:pt x="685794" y="598933"/>
                </a:lnTo>
                <a:lnTo>
                  <a:pt x="68579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4184233" y="6660191"/>
            <a:ext cx="666750" cy="582789"/>
          </a:xfrm>
          <a:custGeom>
            <a:avLst/>
            <a:gdLst/>
            <a:ahLst/>
            <a:cxnLst/>
            <a:rect l="l" t="t" r="r" b="b"/>
            <a:pathLst>
              <a:path w="685800" h="599440">
                <a:moveTo>
                  <a:pt x="685794" y="0"/>
                </a:moveTo>
                <a:lnTo>
                  <a:pt x="0" y="0"/>
                </a:lnTo>
                <a:lnTo>
                  <a:pt x="0" y="598933"/>
                </a:lnTo>
                <a:lnTo>
                  <a:pt x="685794" y="598933"/>
                </a:lnTo>
                <a:lnTo>
                  <a:pt x="685794" y="0"/>
                </a:lnTo>
                <a:close/>
              </a:path>
            </a:pathLst>
          </a:custGeom>
          <a:ln w="4806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 txBox="1"/>
          <p:nvPr/>
        </p:nvSpPr>
        <p:spPr>
          <a:xfrm>
            <a:off x="4251148" y="6677192"/>
            <a:ext cx="534017" cy="274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4821">
              <a:lnSpc>
                <a:spcPct val="101699"/>
              </a:lnSpc>
            </a:pPr>
            <a:r>
              <a:rPr sz="875" b="1" spc="-5" dirty="0">
                <a:latin typeface="Arial"/>
                <a:cs typeface="Arial"/>
              </a:rPr>
              <a:t>Setting  C</a:t>
            </a:r>
            <a:r>
              <a:rPr sz="875" b="1" dirty="0">
                <a:latin typeface="Arial"/>
                <a:cs typeface="Arial"/>
              </a:rPr>
              <a:t>omp</a:t>
            </a:r>
            <a:r>
              <a:rPr sz="875" b="1" spc="-10" dirty="0">
                <a:latin typeface="Arial"/>
                <a:cs typeface="Arial"/>
              </a:rPr>
              <a:t>a</a:t>
            </a:r>
            <a:r>
              <a:rPr sz="875" b="1" spc="10" dirty="0">
                <a:latin typeface="Arial"/>
                <a:cs typeface="Arial"/>
              </a:rPr>
              <a:t>n</a:t>
            </a:r>
            <a:r>
              <a:rPr sz="875" b="1" spc="5" dirty="0">
                <a:latin typeface="Arial"/>
                <a:cs typeface="Arial"/>
              </a:rPr>
              <a:t>y</a:t>
            </a:r>
            <a:endParaRPr sz="875">
              <a:latin typeface="Arial"/>
              <a:cs typeface="Arial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4223750" y="6948325"/>
            <a:ext cx="588345" cy="274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94" marR="4939" indent="-12964">
              <a:lnSpc>
                <a:spcPct val="101699"/>
              </a:lnSpc>
            </a:pPr>
            <a:r>
              <a:rPr sz="875" b="1" spc="-10" dirty="0">
                <a:latin typeface="Arial"/>
                <a:cs typeface="Arial"/>
              </a:rPr>
              <a:t>Obje</a:t>
            </a:r>
            <a:r>
              <a:rPr sz="875" b="1" spc="-15" dirty="0">
                <a:latin typeface="Arial"/>
                <a:cs typeface="Arial"/>
              </a:rPr>
              <a:t>c</a:t>
            </a:r>
            <a:r>
              <a:rPr sz="875" b="1" spc="-5" dirty="0">
                <a:latin typeface="Arial"/>
                <a:cs typeface="Arial"/>
              </a:rPr>
              <a:t>t</a:t>
            </a:r>
            <a:r>
              <a:rPr sz="875" b="1" spc="10" dirty="0">
                <a:latin typeface="Arial"/>
                <a:cs typeface="Arial"/>
              </a:rPr>
              <a:t>i</a:t>
            </a:r>
            <a:r>
              <a:rPr sz="875" b="1" spc="-19" dirty="0">
                <a:latin typeface="Arial"/>
                <a:cs typeface="Arial"/>
              </a:rPr>
              <a:t>v</a:t>
            </a:r>
            <a:r>
              <a:rPr sz="875" b="1" dirty="0">
                <a:latin typeface="Arial"/>
                <a:cs typeface="Arial"/>
              </a:rPr>
              <a:t>e</a:t>
            </a:r>
            <a:r>
              <a:rPr sz="875" b="1" spc="5" dirty="0">
                <a:latin typeface="Arial"/>
                <a:cs typeface="Arial"/>
              </a:rPr>
              <a:t>s  </a:t>
            </a:r>
            <a:r>
              <a:rPr sz="875" b="1" dirty="0">
                <a:latin typeface="Arial"/>
                <a:cs typeface="Arial"/>
              </a:rPr>
              <a:t>and</a:t>
            </a:r>
            <a:r>
              <a:rPr sz="875" b="1" spc="-83" dirty="0">
                <a:latin typeface="Arial"/>
                <a:cs typeface="Arial"/>
              </a:rPr>
              <a:t> </a:t>
            </a:r>
            <a:r>
              <a:rPr sz="875" b="1" spc="-5" dirty="0">
                <a:latin typeface="Arial"/>
                <a:cs typeface="Arial"/>
              </a:rPr>
              <a:t>Goals</a:t>
            </a:r>
            <a:endParaRPr sz="875">
              <a:latin typeface="Arial"/>
              <a:cs typeface="Arial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4950994" y="6729096"/>
            <a:ext cx="764293" cy="446969"/>
          </a:xfrm>
          <a:custGeom>
            <a:avLst/>
            <a:gdLst/>
            <a:ahLst/>
            <a:cxnLst/>
            <a:rect l="l" t="t" r="r" b="b"/>
            <a:pathLst>
              <a:path w="786129" h="459740">
                <a:moveTo>
                  <a:pt x="785621" y="0"/>
                </a:moveTo>
                <a:lnTo>
                  <a:pt x="0" y="0"/>
                </a:lnTo>
                <a:lnTo>
                  <a:pt x="0" y="459492"/>
                </a:lnTo>
                <a:lnTo>
                  <a:pt x="785621" y="459492"/>
                </a:lnTo>
                <a:lnTo>
                  <a:pt x="785621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4950994" y="6729096"/>
            <a:ext cx="764293" cy="446969"/>
          </a:xfrm>
          <a:custGeom>
            <a:avLst/>
            <a:gdLst/>
            <a:ahLst/>
            <a:cxnLst/>
            <a:rect l="l" t="t" r="r" b="b"/>
            <a:pathLst>
              <a:path w="786129" h="459740">
                <a:moveTo>
                  <a:pt x="785621" y="0"/>
                </a:moveTo>
                <a:lnTo>
                  <a:pt x="0" y="0"/>
                </a:lnTo>
                <a:lnTo>
                  <a:pt x="0" y="459492"/>
                </a:lnTo>
                <a:lnTo>
                  <a:pt x="785621" y="459492"/>
                </a:lnTo>
                <a:lnTo>
                  <a:pt x="785621" y="0"/>
                </a:lnTo>
                <a:close/>
              </a:path>
            </a:pathLst>
          </a:custGeom>
          <a:ln w="4820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 txBox="1"/>
          <p:nvPr/>
        </p:nvSpPr>
        <p:spPr>
          <a:xfrm>
            <a:off x="4974943" y="6745349"/>
            <a:ext cx="716139" cy="274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77786">
              <a:lnSpc>
                <a:spcPct val="101699"/>
              </a:lnSpc>
            </a:pPr>
            <a:r>
              <a:rPr sz="875" b="1" spc="-5" dirty="0">
                <a:latin typeface="Arial"/>
                <a:cs typeface="Arial"/>
              </a:rPr>
              <a:t>Designing  </a:t>
            </a:r>
            <a:r>
              <a:rPr sz="875" b="1" dirty="0">
                <a:latin typeface="Arial"/>
                <a:cs typeface="Arial"/>
              </a:rPr>
              <a:t>the</a:t>
            </a:r>
            <a:r>
              <a:rPr sz="875" b="1" spc="-97" dirty="0">
                <a:latin typeface="Arial"/>
                <a:cs typeface="Arial"/>
              </a:rPr>
              <a:t> </a:t>
            </a:r>
            <a:r>
              <a:rPr sz="875" b="1" spc="-5" dirty="0">
                <a:latin typeface="Arial"/>
                <a:cs typeface="Arial"/>
              </a:rPr>
              <a:t>Business</a:t>
            </a:r>
            <a:endParaRPr sz="875">
              <a:latin typeface="Arial"/>
              <a:cs typeface="Arial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5091982" y="7019501"/>
            <a:ext cx="48215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5" dirty="0">
                <a:latin typeface="Arial"/>
                <a:cs typeface="Arial"/>
              </a:rPr>
              <a:t>Portfolio</a:t>
            </a:r>
            <a:endParaRPr sz="875">
              <a:latin typeface="Arial"/>
              <a:cs typeface="Arial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5989637" y="6587596"/>
            <a:ext cx="722313" cy="828498"/>
          </a:xfrm>
          <a:custGeom>
            <a:avLst/>
            <a:gdLst/>
            <a:ahLst/>
            <a:cxnLst/>
            <a:rect l="l" t="t" r="r" b="b"/>
            <a:pathLst>
              <a:path w="742950" h="852170">
                <a:moveTo>
                  <a:pt x="0" y="851916"/>
                </a:moveTo>
                <a:lnTo>
                  <a:pt x="742950" y="851916"/>
                </a:lnTo>
                <a:lnTo>
                  <a:pt x="742950" y="0"/>
                </a:lnTo>
                <a:lnTo>
                  <a:pt x="0" y="0"/>
                </a:lnTo>
                <a:lnTo>
                  <a:pt x="0" y="8519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 txBox="1"/>
          <p:nvPr/>
        </p:nvSpPr>
        <p:spPr>
          <a:xfrm>
            <a:off x="6069895" y="6603153"/>
            <a:ext cx="566120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-5" dirty="0">
                <a:latin typeface="Arial"/>
                <a:cs typeface="Arial"/>
              </a:rPr>
              <a:t>Planning,</a:t>
            </a:r>
            <a:endParaRPr sz="1021">
              <a:latin typeface="Arial"/>
              <a:cs typeface="Arial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6037297" y="6759476"/>
            <a:ext cx="629708" cy="64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77" marR="4939" indent="-12347" algn="just">
              <a:lnSpc>
                <a:spcPct val="101899"/>
              </a:lnSpc>
            </a:pPr>
            <a:r>
              <a:rPr sz="1021" spc="15" dirty="0">
                <a:latin typeface="Arial"/>
                <a:cs typeface="Arial"/>
              </a:rPr>
              <a:t>m</a:t>
            </a:r>
            <a:r>
              <a:rPr sz="1021" spc="-5" dirty="0">
                <a:latin typeface="Arial"/>
                <a:cs typeface="Arial"/>
              </a:rPr>
              <a:t>a</a:t>
            </a:r>
            <a:r>
              <a:rPr sz="1021" spc="-10" dirty="0">
                <a:latin typeface="Arial"/>
                <a:cs typeface="Arial"/>
              </a:rPr>
              <a:t>r</a:t>
            </a:r>
            <a:r>
              <a:rPr sz="1021" dirty="0">
                <a:latin typeface="Arial"/>
                <a:cs typeface="Arial"/>
              </a:rPr>
              <a:t>k</a:t>
            </a:r>
            <a:r>
              <a:rPr sz="1021" spc="-10" dirty="0">
                <a:latin typeface="Arial"/>
                <a:cs typeface="Arial"/>
              </a:rPr>
              <a:t>et</a:t>
            </a:r>
            <a:r>
              <a:rPr sz="1021" spc="-5" dirty="0">
                <a:latin typeface="Arial"/>
                <a:cs typeface="Arial"/>
              </a:rPr>
              <a:t>i</a:t>
            </a:r>
            <a:r>
              <a:rPr sz="1021" spc="-10" dirty="0">
                <a:latin typeface="Arial"/>
                <a:cs typeface="Arial"/>
              </a:rPr>
              <a:t>ng,  </a:t>
            </a:r>
            <a:r>
              <a:rPr sz="1021" dirty="0">
                <a:latin typeface="Arial"/>
                <a:cs typeface="Arial"/>
              </a:rPr>
              <a:t>and other  </a:t>
            </a:r>
            <a:r>
              <a:rPr sz="1021" spc="-5" dirty="0">
                <a:latin typeface="Arial"/>
                <a:cs typeface="Arial"/>
              </a:rPr>
              <a:t>functional  Strategies</a:t>
            </a:r>
            <a:endParaRPr sz="1021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3788127" y="5782310"/>
            <a:ext cx="1210645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dirty="0">
                <a:solidFill>
                  <a:srgbClr val="FDFD5D"/>
                </a:solidFill>
                <a:latin typeface="Arial"/>
                <a:cs typeface="Arial"/>
              </a:rPr>
              <a:t>Corporate</a:t>
            </a:r>
            <a:r>
              <a:rPr sz="1312" spc="-8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spc="-5" dirty="0">
                <a:solidFill>
                  <a:srgbClr val="FDFD5D"/>
                </a:solidFill>
                <a:latin typeface="Arial"/>
                <a:cs typeface="Arial"/>
              </a:rPr>
              <a:t>Level</a:t>
            </a:r>
            <a:endParaRPr sz="1312">
              <a:latin typeface="Arial"/>
              <a:cs typeface="Arial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5746892" y="5672637"/>
            <a:ext cx="832820" cy="64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ctr">
              <a:lnSpc>
                <a:spcPct val="102400"/>
              </a:lnSpc>
            </a:pPr>
            <a:r>
              <a:rPr sz="1021" spc="-5" dirty="0">
                <a:solidFill>
                  <a:srgbClr val="FDFD5D"/>
                </a:solidFill>
                <a:latin typeface="Arial"/>
                <a:cs typeface="Arial"/>
              </a:rPr>
              <a:t>Business</a:t>
            </a:r>
            <a:r>
              <a:rPr sz="1021" spc="-4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021" spc="-5" dirty="0">
                <a:solidFill>
                  <a:srgbClr val="FDFD5D"/>
                </a:solidFill>
                <a:latin typeface="Arial"/>
                <a:cs typeface="Arial"/>
              </a:rPr>
              <a:t>unit,  product,</a:t>
            </a:r>
            <a:endParaRPr sz="1021">
              <a:latin typeface="Arial"/>
              <a:cs typeface="Arial"/>
            </a:endParaRPr>
          </a:p>
          <a:p>
            <a:pPr marL="109270" marR="65439" algn="ctr">
              <a:lnSpc>
                <a:spcPts val="1254"/>
              </a:lnSpc>
              <a:spcBef>
                <a:spcPts val="39"/>
              </a:spcBef>
            </a:pPr>
            <a:r>
              <a:rPr sz="1021" dirty="0">
                <a:solidFill>
                  <a:srgbClr val="FDFD5D"/>
                </a:solidFill>
                <a:latin typeface="Arial"/>
                <a:cs typeface="Arial"/>
              </a:rPr>
              <a:t>and</a:t>
            </a:r>
            <a:r>
              <a:rPr sz="1021" spc="-7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021" spc="-5" dirty="0">
                <a:solidFill>
                  <a:srgbClr val="FDFD5D"/>
                </a:solidFill>
                <a:latin typeface="Arial"/>
                <a:cs typeface="Arial"/>
              </a:rPr>
              <a:t>market  level</a:t>
            </a:r>
            <a:endParaRPr sz="1021">
              <a:latin typeface="Arial"/>
              <a:cs typeface="Arial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4044950" y="6943936"/>
            <a:ext cx="138289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4180521" y="6895042"/>
            <a:ext cx="59267" cy="98778"/>
          </a:xfrm>
          <a:custGeom>
            <a:avLst/>
            <a:gdLst/>
            <a:ahLst/>
            <a:cxnLst/>
            <a:rect l="l" t="t" r="r" b="b"/>
            <a:pathLst>
              <a:path w="60960" h="101600">
                <a:moveTo>
                  <a:pt x="0" y="0"/>
                </a:moveTo>
                <a:lnTo>
                  <a:pt x="0" y="101346"/>
                </a:lnTo>
                <a:lnTo>
                  <a:pt x="60960" y="50292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4795414" y="6943936"/>
            <a:ext cx="81492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4874682" y="6895042"/>
            <a:ext cx="59267" cy="98778"/>
          </a:xfrm>
          <a:custGeom>
            <a:avLst/>
            <a:gdLst/>
            <a:ahLst/>
            <a:cxnLst/>
            <a:rect l="l" t="t" r="r" b="b"/>
            <a:pathLst>
              <a:path w="60960" h="101600">
                <a:moveTo>
                  <a:pt x="0" y="0"/>
                </a:moveTo>
                <a:lnTo>
                  <a:pt x="0" y="101346"/>
                </a:lnTo>
                <a:lnTo>
                  <a:pt x="60960" y="50292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5628852" y="6915414"/>
            <a:ext cx="276578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225" y="0"/>
                </a:lnTo>
              </a:path>
            </a:pathLst>
          </a:custGeom>
          <a:ln w="2971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5902959" y="6834292"/>
            <a:ext cx="59267" cy="164218"/>
          </a:xfrm>
          <a:custGeom>
            <a:avLst/>
            <a:gdLst/>
            <a:ahLst/>
            <a:cxnLst/>
            <a:rect l="l" t="t" r="r" b="b"/>
            <a:pathLst>
              <a:path w="60960" h="168909">
                <a:moveTo>
                  <a:pt x="0" y="0"/>
                </a:moveTo>
                <a:lnTo>
                  <a:pt x="0" y="168401"/>
                </a:lnTo>
                <a:lnTo>
                  <a:pt x="60960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5808874" y="7439554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6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5808874" y="7382879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971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5808874" y="7326207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6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5808874" y="7269532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971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5808874" y="7212859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6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5808874" y="7156184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971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5808874" y="7099512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6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5808874" y="7042837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971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5808874" y="6986164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5808874" y="6929860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5808874" y="6872816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5808874" y="6816512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5808874" y="6759469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5808874" y="6703165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5808874" y="6646121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5808874" y="6589817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5808874" y="6533144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971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5808874" y="6476471"/>
            <a:ext cx="28398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3107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147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20372" indent="592653" algn="just">
              <a:lnSpc>
                <a:spcPts val="1312"/>
              </a:lnSpc>
              <a:spcBef>
                <a:spcPts val="914"/>
              </a:spcBef>
              <a:buAutoNum type="alphaLcParenR"/>
              <a:tabLst>
                <a:tab pos="828479" algn="l"/>
              </a:tabLst>
            </a:pPr>
            <a:r>
              <a:rPr sz="1167" dirty="0">
                <a:latin typeface="Garamond"/>
                <a:cs typeface="Garamond"/>
              </a:rPr>
              <a:t>Faster pace </a:t>
            </a:r>
            <a:r>
              <a:rPr sz="1167" spc="-5" dirty="0">
                <a:latin typeface="Garamond"/>
                <a:cs typeface="Garamond"/>
              </a:rPr>
              <a:t>of technological </a:t>
            </a:r>
            <a:r>
              <a:rPr sz="1167" dirty="0">
                <a:latin typeface="Garamond"/>
                <a:cs typeface="Garamond"/>
              </a:rPr>
              <a:t>change. Products are </a:t>
            </a:r>
            <a:r>
              <a:rPr sz="1167" spc="-5" dirty="0">
                <a:latin typeface="Garamond"/>
                <a:cs typeface="Garamond"/>
              </a:rPr>
              <a:t>being technologically outdated </a:t>
            </a:r>
            <a:r>
              <a:rPr sz="1167" dirty="0">
                <a:latin typeface="Garamond"/>
                <a:cs typeface="Garamond"/>
              </a:rPr>
              <a:t>at  a </a:t>
            </a:r>
            <a:r>
              <a:rPr sz="1167" spc="-5" dirty="0">
                <a:latin typeface="Garamond"/>
                <a:cs typeface="Garamond"/>
              </a:rPr>
              <a:t>rapid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pace.</a:t>
            </a:r>
            <a:endParaRPr sz="1167">
              <a:latin typeface="Garamond"/>
              <a:cs typeface="Garamond"/>
            </a:endParaRPr>
          </a:p>
          <a:p>
            <a:pPr marL="12347" marR="18520" indent="592653" algn="just">
              <a:lnSpc>
                <a:spcPts val="1312"/>
              </a:lnSpc>
              <a:buAutoNum type="alphaLcParenR"/>
              <a:tabLst>
                <a:tab pos="848235" algn="l"/>
              </a:tabLst>
            </a:pPr>
            <a:r>
              <a:rPr sz="1167" dirty="0">
                <a:latin typeface="Garamond"/>
                <a:cs typeface="Garamond"/>
              </a:rPr>
              <a:t>There seems to </a:t>
            </a:r>
            <a:r>
              <a:rPr sz="1167" spc="-5" dirty="0">
                <a:latin typeface="Garamond"/>
                <a:cs typeface="Garamond"/>
              </a:rPr>
              <a:t>be almost </a:t>
            </a:r>
            <a:r>
              <a:rPr sz="1167" dirty="0">
                <a:latin typeface="Garamond"/>
                <a:cs typeface="Garamond"/>
              </a:rPr>
              <a:t>unlimited </a:t>
            </a:r>
            <a:r>
              <a:rPr sz="1167" spc="-5" dirty="0">
                <a:latin typeface="Garamond"/>
                <a:cs typeface="Garamond"/>
              </a:rPr>
              <a:t>opportunities being developed daily. Consider  </a:t>
            </a:r>
            <a:r>
              <a:rPr sz="1167" dirty="0">
                <a:latin typeface="Garamond"/>
                <a:cs typeface="Garamond"/>
              </a:rPr>
              <a:t>the expanding fields </a:t>
            </a:r>
            <a:r>
              <a:rPr sz="1167" spc="-5" dirty="0">
                <a:latin typeface="Garamond"/>
                <a:cs typeface="Garamond"/>
              </a:rPr>
              <a:t>of health </a:t>
            </a:r>
            <a:r>
              <a:rPr sz="1167" dirty="0">
                <a:latin typeface="Garamond"/>
                <a:cs typeface="Garamond"/>
              </a:rPr>
              <a:t>care, the </a:t>
            </a:r>
            <a:r>
              <a:rPr sz="1167" spc="-5" dirty="0">
                <a:latin typeface="Garamond"/>
                <a:cs typeface="Garamond"/>
              </a:rPr>
              <a:t>space </a:t>
            </a:r>
            <a:r>
              <a:rPr sz="1167" dirty="0">
                <a:latin typeface="Garamond"/>
                <a:cs typeface="Garamond"/>
              </a:rPr>
              <a:t>shuttle, </a:t>
            </a:r>
            <a:r>
              <a:rPr sz="1167" spc="-5" dirty="0">
                <a:latin typeface="Garamond"/>
                <a:cs typeface="Garamond"/>
              </a:rPr>
              <a:t>robotics, and biogenetic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industries.</a:t>
            </a:r>
            <a:endParaRPr sz="1167">
              <a:latin typeface="Garamond"/>
              <a:cs typeface="Garamond"/>
            </a:endParaRPr>
          </a:p>
          <a:p>
            <a:pPr marL="12347" marR="19138" indent="592653" algn="just">
              <a:lnSpc>
                <a:spcPts val="1312"/>
              </a:lnSpc>
              <a:buAutoNum type="alphaLcParenR"/>
              <a:tabLst>
                <a:tab pos="917378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challenge is not only </a:t>
            </a:r>
            <a:r>
              <a:rPr sz="1167" dirty="0">
                <a:latin typeface="Garamond"/>
                <a:cs typeface="Garamond"/>
              </a:rPr>
              <a:t>technical </a:t>
            </a:r>
            <a:r>
              <a:rPr sz="1167" spc="-5" dirty="0">
                <a:latin typeface="Garamond"/>
                <a:cs typeface="Garamond"/>
              </a:rPr>
              <a:t>but also commercial--to make practical,  affordable </a:t>
            </a:r>
            <a:r>
              <a:rPr sz="1167" dirty="0">
                <a:latin typeface="Garamond"/>
                <a:cs typeface="Garamond"/>
              </a:rPr>
              <a:t>versions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12347" marR="17286" indent="592653" algn="just">
              <a:lnSpc>
                <a:spcPts val="1312"/>
              </a:lnSpc>
              <a:buAutoNum type="alphaLcParenR"/>
              <a:tabLst>
                <a:tab pos="888362" algn="l"/>
              </a:tabLst>
            </a:pPr>
            <a:r>
              <a:rPr sz="1167" spc="-5" dirty="0">
                <a:latin typeface="Garamond"/>
                <a:cs typeface="Garamond"/>
              </a:rPr>
              <a:t>Increased regulation. Marketers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aware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regulations </a:t>
            </a:r>
            <a:r>
              <a:rPr sz="1167" dirty="0">
                <a:latin typeface="Garamond"/>
                <a:cs typeface="Garamond"/>
              </a:rPr>
              <a:t>concerning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safety, </a:t>
            </a:r>
            <a:r>
              <a:rPr sz="1167" spc="-5" dirty="0">
                <a:latin typeface="Garamond"/>
                <a:cs typeface="Garamond"/>
              </a:rPr>
              <a:t>individual privacy, and other areas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affect </a:t>
            </a:r>
            <a:r>
              <a:rPr sz="1167" dirty="0">
                <a:latin typeface="Garamond"/>
                <a:cs typeface="Garamond"/>
              </a:rPr>
              <a:t>technological changes. They </a:t>
            </a:r>
            <a:r>
              <a:rPr sz="1167" spc="-5" dirty="0">
                <a:latin typeface="Garamond"/>
                <a:cs typeface="Garamond"/>
              </a:rPr>
              <a:t>must  also be alert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any possible negative aspects of an </a:t>
            </a:r>
            <a:r>
              <a:rPr sz="1167" dirty="0">
                <a:latin typeface="Garamond"/>
                <a:cs typeface="Garamond"/>
              </a:rPr>
              <a:t>innovation that might </a:t>
            </a:r>
            <a:r>
              <a:rPr sz="1167" spc="-5" dirty="0">
                <a:latin typeface="Garamond"/>
                <a:cs typeface="Garamond"/>
              </a:rPr>
              <a:t>harm </a:t>
            </a:r>
            <a:r>
              <a:rPr sz="1167" dirty="0">
                <a:latin typeface="Garamond"/>
                <a:cs typeface="Garamond"/>
              </a:rPr>
              <a:t>users </a:t>
            </a:r>
            <a:r>
              <a:rPr sz="1167" spc="-5" dirty="0">
                <a:latin typeface="Garamond"/>
                <a:cs typeface="Garamond"/>
              </a:rPr>
              <a:t>or arouse  opposition.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19847">
              <a:lnSpc>
                <a:spcPts val="1356"/>
              </a:lnSpc>
              <a:tabLst>
                <a:tab pos="1363720" algn="l"/>
              </a:tabLst>
            </a:pPr>
            <a:r>
              <a:rPr sz="1167" b="1" dirty="0">
                <a:latin typeface="Garamond"/>
                <a:cs typeface="Garamond"/>
              </a:rPr>
              <a:t>e.</a:t>
            </a:r>
            <a:r>
              <a:rPr sz="1167" b="1" u="sng" dirty="0">
                <a:latin typeface="Garamond"/>
                <a:cs typeface="Garamond"/>
              </a:rPr>
              <a:t> 	Political</a:t>
            </a:r>
            <a:r>
              <a:rPr sz="1167" b="1" u="sng" spc="-102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political </a:t>
            </a:r>
            <a:r>
              <a:rPr sz="1167" i="1" dirty="0">
                <a:latin typeface="Garamond"/>
                <a:cs typeface="Garamond"/>
              </a:rPr>
              <a:t>environment </a:t>
            </a:r>
            <a:r>
              <a:rPr sz="1167" dirty="0">
                <a:latin typeface="Garamond"/>
                <a:cs typeface="Garamond"/>
              </a:rPr>
              <a:t>includes laws, government </a:t>
            </a:r>
            <a:r>
              <a:rPr sz="1167" spc="-5" dirty="0">
                <a:latin typeface="Garamond"/>
                <a:cs typeface="Garamond"/>
              </a:rPr>
              <a:t>agencies, and pressure groups </a:t>
            </a:r>
            <a:r>
              <a:rPr sz="1167" dirty="0">
                <a:latin typeface="Garamond"/>
                <a:cs typeface="Garamond"/>
              </a:rPr>
              <a:t>that influence </a:t>
            </a:r>
            <a:r>
              <a:rPr sz="1167" spc="-5" dirty="0">
                <a:latin typeface="Garamond"/>
                <a:cs typeface="Garamond"/>
              </a:rPr>
              <a:t>and  limit </a:t>
            </a:r>
            <a:r>
              <a:rPr sz="1167" dirty="0">
                <a:latin typeface="Garamond"/>
                <a:cs typeface="Garamond"/>
              </a:rPr>
              <a:t>various </a:t>
            </a:r>
            <a:r>
              <a:rPr sz="1167" spc="-5" dirty="0">
                <a:latin typeface="Garamond"/>
                <a:cs typeface="Garamond"/>
              </a:rPr>
              <a:t>organizations and individuals in </a:t>
            </a:r>
            <a:r>
              <a:rPr sz="1167" dirty="0">
                <a:latin typeface="Garamond"/>
                <a:cs typeface="Garamond"/>
              </a:rPr>
              <a:t>a given society. </a:t>
            </a:r>
            <a:r>
              <a:rPr sz="1167" spc="-5" dirty="0">
                <a:latin typeface="Garamond"/>
                <a:cs typeface="Garamond"/>
              </a:rPr>
              <a:t>Various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of legislation regulate  business.</a:t>
            </a:r>
            <a:endParaRPr sz="1167">
              <a:latin typeface="Garamond"/>
              <a:cs typeface="Garamond"/>
            </a:endParaRPr>
          </a:p>
          <a:p>
            <a:pPr marL="12347" marR="22224" indent="370408" algn="just">
              <a:lnSpc>
                <a:spcPts val="1312"/>
              </a:lnSpc>
              <a:buAutoNum type="arabicParenR"/>
              <a:tabLst>
                <a:tab pos="630311" algn="l"/>
              </a:tabLst>
            </a:pPr>
            <a:r>
              <a:rPr sz="1167" spc="-5" dirty="0">
                <a:latin typeface="Garamond"/>
                <a:cs typeface="Garamond"/>
              </a:rPr>
              <a:t>Governments develop </a:t>
            </a:r>
            <a:r>
              <a:rPr sz="1167" b="1" spc="-5" dirty="0">
                <a:latin typeface="Garamond"/>
                <a:cs typeface="Garamond"/>
              </a:rPr>
              <a:t>public policy </a:t>
            </a:r>
            <a:r>
              <a:rPr sz="1167" dirty="0">
                <a:latin typeface="Garamond"/>
                <a:cs typeface="Garamond"/>
              </a:rPr>
              <a:t>to guide commerce--sets </a:t>
            </a:r>
            <a:r>
              <a:rPr sz="1167" spc="-5" dirty="0">
                <a:latin typeface="Garamond"/>
                <a:cs typeface="Garamond"/>
              </a:rPr>
              <a:t>of laws and regulations  limiting business </a:t>
            </a:r>
            <a:r>
              <a:rPr sz="1167" dirty="0">
                <a:latin typeface="Garamond"/>
                <a:cs typeface="Garamond"/>
              </a:rPr>
              <a:t>for the good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society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whole.</a:t>
            </a:r>
            <a:endParaRPr sz="1167">
              <a:latin typeface="Garamond"/>
              <a:cs typeface="Garamond"/>
            </a:endParaRPr>
          </a:p>
          <a:p>
            <a:pPr marL="602531" indent="-219776">
              <a:lnSpc>
                <a:spcPts val="1240"/>
              </a:lnSpc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Almost </a:t>
            </a:r>
            <a:r>
              <a:rPr sz="1167" dirty="0">
                <a:latin typeface="Garamond"/>
                <a:cs typeface="Garamond"/>
              </a:rPr>
              <a:t>every </a:t>
            </a:r>
            <a:r>
              <a:rPr sz="1167" spc="-5" dirty="0">
                <a:latin typeface="Garamond"/>
                <a:cs typeface="Garamond"/>
              </a:rPr>
              <a:t>marketing activity is </a:t>
            </a:r>
            <a:r>
              <a:rPr sz="1167" dirty="0">
                <a:latin typeface="Garamond"/>
                <a:cs typeface="Garamond"/>
              </a:rPr>
              <a:t>subject to a wide </a:t>
            </a:r>
            <a:r>
              <a:rPr sz="1167" spc="-5" dirty="0">
                <a:latin typeface="Garamond"/>
                <a:cs typeface="Garamond"/>
              </a:rPr>
              <a:t>range of laws and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regulations.</a:t>
            </a:r>
            <a:endParaRPr sz="1167">
              <a:latin typeface="Garamond"/>
              <a:cs typeface="Garamond"/>
            </a:endParaRPr>
          </a:p>
          <a:p>
            <a:pPr marL="382755" marR="2882393" indent="-370408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trends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political </a:t>
            </a:r>
            <a:r>
              <a:rPr sz="1167" dirty="0">
                <a:latin typeface="Garamond"/>
                <a:cs typeface="Garamond"/>
              </a:rPr>
              <a:t>environment </a:t>
            </a:r>
            <a:r>
              <a:rPr sz="1167" spc="-5" dirty="0">
                <a:latin typeface="Garamond"/>
                <a:cs typeface="Garamond"/>
              </a:rPr>
              <a:t>include:  </a:t>
            </a:r>
            <a:r>
              <a:rPr sz="1167" dirty="0">
                <a:latin typeface="Garamond"/>
                <a:cs typeface="Garamond"/>
              </a:rPr>
              <a:t>1).  Increasing legislation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to:</a:t>
            </a:r>
            <a:endParaRPr sz="1167">
              <a:latin typeface="Garamond"/>
              <a:cs typeface="Garamond"/>
            </a:endParaRPr>
          </a:p>
          <a:p>
            <a:pPr marL="814281" lvl="1" indent="-209281">
              <a:lnSpc>
                <a:spcPts val="1240"/>
              </a:lnSpc>
              <a:buFont typeface="Garamond"/>
              <a:buAutoNum type="alphaLcParenR"/>
              <a:tabLst>
                <a:tab pos="814898" algn="l"/>
              </a:tabLst>
            </a:pPr>
            <a:r>
              <a:rPr sz="1167" b="1" dirty="0">
                <a:latin typeface="Garamond"/>
                <a:cs typeface="Garamond"/>
              </a:rPr>
              <a:t>Protect </a:t>
            </a:r>
            <a:r>
              <a:rPr sz="1167" b="1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from each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other.</a:t>
            </a:r>
            <a:endParaRPr sz="1167">
              <a:latin typeface="Garamond"/>
              <a:cs typeface="Garamond"/>
            </a:endParaRPr>
          </a:p>
          <a:p>
            <a:pPr marL="829714" lvl="1" indent="-224714">
              <a:lnSpc>
                <a:spcPts val="1312"/>
              </a:lnSpc>
              <a:buFont typeface="Garamond"/>
              <a:buAutoNum type="alphaLcParenR"/>
              <a:tabLst>
                <a:tab pos="830332" algn="l"/>
              </a:tabLst>
            </a:pPr>
            <a:r>
              <a:rPr sz="1167" b="1" dirty="0">
                <a:latin typeface="Garamond"/>
                <a:cs typeface="Garamond"/>
              </a:rPr>
              <a:t>Protecting consumers </a:t>
            </a:r>
            <a:r>
              <a:rPr sz="1167" dirty="0">
                <a:latin typeface="Garamond"/>
                <a:cs typeface="Garamond"/>
              </a:rPr>
              <a:t>from unfair </a:t>
            </a:r>
            <a:r>
              <a:rPr sz="1167" spc="-5" dirty="0">
                <a:latin typeface="Garamond"/>
                <a:cs typeface="Garamond"/>
              </a:rPr>
              <a:t>business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practices.</a:t>
            </a:r>
            <a:endParaRPr sz="1167">
              <a:latin typeface="Garamond"/>
              <a:cs typeface="Garamond"/>
            </a:endParaRPr>
          </a:p>
          <a:p>
            <a:pPr marL="816132" lvl="1" indent="-211133">
              <a:lnSpc>
                <a:spcPts val="1312"/>
              </a:lnSpc>
              <a:buFont typeface="Garamond"/>
              <a:buAutoNum type="alphaLcParenR"/>
              <a:tabLst>
                <a:tab pos="816132" algn="l"/>
              </a:tabLst>
            </a:pPr>
            <a:r>
              <a:rPr sz="1167" b="1" dirty="0">
                <a:latin typeface="Garamond"/>
                <a:cs typeface="Garamond"/>
              </a:rPr>
              <a:t>Protecting </a:t>
            </a:r>
            <a:r>
              <a:rPr sz="1167" b="1" spc="-5" dirty="0">
                <a:latin typeface="Garamond"/>
                <a:cs typeface="Garamond"/>
              </a:rPr>
              <a:t>interests of </a:t>
            </a:r>
            <a:r>
              <a:rPr sz="1167" b="1" dirty="0">
                <a:latin typeface="Garamond"/>
                <a:cs typeface="Garamond"/>
              </a:rPr>
              <a:t>society </a:t>
            </a:r>
            <a:r>
              <a:rPr sz="1167" spc="-5" dirty="0">
                <a:latin typeface="Garamond"/>
                <a:cs typeface="Garamond"/>
              </a:rPr>
              <a:t>against </a:t>
            </a:r>
            <a:r>
              <a:rPr sz="1167" dirty="0">
                <a:latin typeface="Garamond"/>
                <a:cs typeface="Garamond"/>
              </a:rPr>
              <a:t>unrestrained </a:t>
            </a:r>
            <a:r>
              <a:rPr sz="1167" spc="-5" dirty="0">
                <a:latin typeface="Garamond"/>
                <a:cs typeface="Garamond"/>
              </a:rPr>
              <a:t>business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behavior.</a:t>
            </a:r>
            <a:endParaRPr sz="1167">
              <a:latin typeface="Garamond"/>
              <a:cs typeface="Garamond"/>
            </a:endParaRPr>
          </a:p>
          <a:p>
            <a:pPr marL="12347" marR="17286" indent="370408" algn="just">
              <a:lnSpc>
                <a:spcPts val="1312"/>
              </a:lnSpc>
              <a:spcBef>
                <a:spcPts val="73"/>
              </a:spcBef>
              <a:buAutoNum type="arabicParenR" startAt="2"/>
              <a:tabLst>
                <a:tab pos="671674" algn="l"/>
              </a:tabLst>
            </a:pPr>
            <a:r>
              <a:rPr sz="1167" spc="-5" dirty="0">
                <a:latin typeface="Garamond"/>
                <a:cs typeface="Garamond"/>
              </a:rPr>
              <a:t>Changing </a:t>
            </a:r>
            <a:r>
              <a:rPr sz="1167" dirty="0">
                <a:latin typeface="Garamond"/>
                <a:cs typeface="Garamond"/>
              </a:rPr>
              <a:t>government </a:t>
            </a:r>
            <a:r>
              <a:rPr sz="1167" spc="-5" dirty="0">
                <a:latin typeface="Garamond"/>
                <a:cs typeface="Garamond"/>
              </a:rPr>
              <a:t>agency enforcement. </a:t>
            </a:r>
            <a:r>
              <a:rPr sz="1167" dirty="0">
                <a:latin typeface="Garamond"/>
                <a:cs typeface="Garamond"/>
              </a:rPr>
              <a:t>New laws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their enforcement will  continue </a:t>
            </a:r>
            <a:r>
              <a:rPr sz="1167" spc="-5" dirty="0">
                <a:latin typeface="Garamond"/>
                <a:cs typeface="Garamond"/>
              </a:rPr>
              <a:t>or increase. </a:t>
            </a:r>
            <a:r>
              <a:rPr sz="1167" dirty="0">
                <a:latin typeface="Garamond"/>
                <a:cs typeface="Garamond"/>
              </a:rPr>
              <a:t>(See Table 3.2 for the </a:t>
            </a:r>
            <a:r>
              <a:rPr sz="1167" spc="-5" dirty="0">
                <a:latin typeface="Garamond"/>
                <a:cs typeface="Garamond"/>
              </a:rPr>
              <a:t>various acts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regulate and protect </a:t>
            </a:r>
            <a:r>
              <a:rPr sz="1167" dirty="0">
                <a:latin typeface="Garamond"/>
                <a:cs typeface="Garamond"/>
              </a:rPr>
              <a:t>commerce  </a:t>
            </a:r>
            <a:r>
              <a:rPr sz="1167" spc="-5" dirty="0">
                <a:latin typeface="Garamond"/>
                <a:cs typeface="Garamond"/>
              </a:rPr>
              <a:t>and our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economy.)</a:t>
            </a:r>
            <a:endParaRPr sz="1167">
              <a:latin typeface="Garamond"/>
              <a:cs typeface="Garamond"/>
            </a:endParaRPr>
          </a:p>
          <a:p>
            <a:pPr marL="12347" marR="19755" indent="370408" algn="just">
              <a:lnSpc>
                <a:spcPts val="1312"/>
              </a:lnSpc>
              <a:buAutoNum type="arabicParenR" startAt="2"/>
              <a:tabLst>
                <a:tab pos="608087" algn="l"/>
              </a:tabLst>
            </a:pPr>
            <a:r>
              <a:rPr sz="1167" spc="-5" dirty="0">
                <a:latin typeface="Garamond"/>
                <a:cs typeface="Garamond"/>
              </a:rPr>
              <a:t>Increased </a:t>
            </a:r>
            <a:r>
              <a:rPr sz="1167" dirty="0">
                <a:latin typeface="Garamond"/>
                <a:cs typeface="Garamond"/>
              </a:rPr>
              <a:t>emphasis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ethics </a:t>
            </a:r>
            <a:r>
              <a:rPr sz="1167" spc="-5" dirty="0">
                <a:latin typeface="Garamond"/>
                <a:cs typeface="Garamond"/>
              </a:rPr>
              <a:t>and socially responsible actions. Socially responsible </a:t>
            </a:r>
            <a:r>
              <a:rPr sz="1167" dirty="0">
                <a:latin typeface="Garamond"/>
                <a:cs typeface="Garamond"/>
              </a:rPr>
              <a:t>firms  </a:t>
            </a:r>
            <a:r>
              <a:rPr sz="1167" spc="-5" dirty="0">
                <a:latin typeface="Garamond"/>
                <a:cs typeface="Garamond"/>
              </a:rPr>
              <a:t>actively </a:t>
            </a:r>
            <a:r>
              <a:rPr sz="1167" dirty="0">
                <a:latin typeface="Garamond"/>
                <a:cs typeface="Garamond"/>
              </a:rPr>
              <a:t>seek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ways to </a:t>
            </a:r>
            <a:r>
              <a:rPr sz="1167" spc="-5" dirty="0">
                <a:latin typeface="Garamond"/>
                <a:cs typeface="Garamond"/>
              </a:rPr>
              <a:t>protect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long-run interests of </a:t>
            </a:r>
            <a:r>
              <a:rPr sz="1167" dirty="0">
                <a:latin typeface="Garamond"/>
                <a:cs typeface="Garamond"/>
              </a:rPr>
              <a:t>their consumers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 marL="12347" marR="19138" lvl="1" indent="592653" algn="just">
              <a:lnSpc>
                <a:spcPts val="1312"/>
              </a:lnSpc>
              <a:buAutoNum type="alphaLcParenR"/>
              <a:tabLst>
                <a:tab pos="817985" algn="l"/>
              </a:tabLst>
            </a:pPr>
            <a:r>
              <a:rPr sz="1167" spc="-5" dirty="0">
                <a:latin typeface="Garamond"/>
                <a:cs typeface="Garamond"/>
              </a:rPr>
              <a:t>Enlightened </a:t>
            </a:r>
            <a:r>
              <a:rPr sz="1167" dirty="0">
                <a:latin typeface="Garamond"/>
                <a:cs typeface="Garamond"/>
              </a:rPr>
              <a:t>companies encourage their managers to look </a:t>
            </a:r>
            <a:r>
              <a:rPr sz="1167" spc="-5" dirty="0">
                <a:latin typeface="Garamond"/>
                <a:cs typeface="Garamond"/>
              </a:rPr>
              <a:t>beyond regulation and </a:t>
            </a:r>
            <a:r>
              <a:rPr sz="1167" dirty="0">
                <a:latin typeface="Garamond"/>
                <a:cs typeface="Garamond"/>
              </a:rPr>
              <a:t>“do  the </a:t>
            </a:r>
            <a:r>
              <a:rPr sz="1167" spc="-5" dirty="0">
                <a:latin typeface="Garamond"/>
                <a:cs typeface="Garamond"/>
              </a:rPr>
              <a:t>right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thing.”</a:t>
            </a:r>
            <a:endParaRPr sz="1167">
              <a:latin typeface="Garamond"/>
              <a:cs typeface="Garamond"/>
            </a:endParaRPr>
          </a:p>
          <a:p>
            <a:pPr marL="830332" lvl="1" indent="-225332">
              <a:lnSpc>
                <a:spcPts val="1240"/>
              </a:lnSpc>
              <a:buAutoNum type="alphaLcParenR"/>
              <a:tabLst>
                <a:tab pos="830949" algn="l"/>
              </a:tabLst>
            </a:pPr>
            <a:r>
              <a:rPr sz="1167" dirty="0">
                <a:latin typeface="Garamond"/>
                <a:cs typeface="Garamond"/>
              </a:rPr>
              <a:t>Recent scandals </a:t>
            </a:r>
            <a:r>
              <a:rPr sz="1167" spc="-5" dirty="0">
                <a:latin typeface="Garamond"/>
                <a:cs typeface="Garamond"/>
              </a:rPr>
              <a:t>have increased </a:t>
            </a:r>
            <a:r>
              <a:rPr sz="1167" dirty="0">
                <a:latin typeface="Garamond"/>
                <a:cs typeface="Garamond"/>
              </a:rPr>
              <a:t>concern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ethics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social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responsibility.</a:t>
            </a:r>
            <a:endParaRPr sz="1167">
              <a:latin typeface="Garamond"/>
              <a:cs typeface="Garamond"/>
            </a:endParaRPr>
          </a:p>
          <a:p>
            <a:pPr marL="12347" marR="19138" lvl="1" indent="592653" algn="just">
              <a:lnSpc>
                <a:spcPts val="1312"/>
              </a:lnSpc>
              <a:spcBef>
                <a:spcPts val="73"/>
              </a:spcBef>
              <a:buAutoNum type="alphaLcParenR"/>
              <a:tabLst>
                <a:tab pos="819837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boom in </a:t>
            </a:r>
            <a:r>
              <a:rPr sz="1167" dirty="0">
                <a:latin typeface="Garamond"/>
                <a:cs typeface="Garamond"/>
              </a:rPr>
              <a:t>e-commerce </a:t>
            </a:r>
            <a:r>
              <a:rPr sz="1167" spc="-5" dirty="0">
                <a:latin typeface="Garamond"/>
                <a:cs typeface="Garamond"/>
              </a:rPr>
              <a:t>and Internet marketing has </a:t>
            </a:r>
            <a:r>
              <a:rPr sz="1167" dirty="0">
                <a:latin typeface="Garamond"/>
                <a:cs typeface="Garamond"/>
              </a:rPr>
              <a:t>created 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social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ethical </a:t>
            </a:r>
            <a:r>
              <a:rPr sz="1167" spc="-5" dirty="0">
                <a:latin typeface="Garamond"/>
                <a:cs typeface="Garamond"/>
              </a:rPr>
              <a:t>issues.  Concerns are </a:t>
            </a:r>
            <a:r>
              <a:rPr sz="1167" dirty="0">
                <a:latin typeface="Garamond"/>
                <a:cs typeface="Garamond"/>
              </a:rPr>
              <a:t>Privacy, </a:t>
            </a:r>
            <a:r>
              <a:rPr sz="1167" spc="-5" dirty="0">
                <a:latin typeface="Garamond"/>
                <a:cs typeface="Garamond"/>
              </a:rPr>
              <a:t>Security, Access by </a:t>
            </a:r>
            <a:r>
              <a:rPr sz="1167" dirty="0">
                <a:latin typeface="Garamond"/>
                <a:cs typeface="Garamond"/>
              </a:rPr>
              <a:t>vulnerable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unauthorized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19847">
              <a:lnSpc>
                <a:spcPts val="1356"/>
              </a:lnSpc>
              <a:tabLst>
                <a:tab pos="1141475" algn="l"/>
                <a:tab pos="1363720" algn="l"/>
              </a:tabLst>
            </a:pPr>
            <a:r>
              <a:rPr sz="1167" b="1" spc="-5" dirty="0">
                <a:latin typeface="Garamond"/>
                <a:cs typeface="Garamond"/>
              </a:rPr>
              <a:t>f.	</a:t>
            </a:r>
            <a:r>
              <a:rPr sz="1167" b="1" u="sng" spc="-5" dirty="0">
                <a:latin typeface="Garamond"/>
                <a:cs typeface="Garamond"/>
              </a:rPr>
              <a:t> 	Cultural</a:t>
            </a:r>
            <a:r>
              <a:rPr sz="1167" b="1" u="sng" spc="-92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Environment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cultural environment </a:t>
            </a:r>
            <a:r>
              <a:rPr sz="1167" spc="-5" dirty="0">
                <a:latin typeface="Garamond"/>
                <a:cs typeface="Garamond"/>
              </a:rPr>
              <a:t>is made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of institutions and other </a:t>
            </a:r>
            <a:r>
              <a:rPr sz="1167" dirty="0">
                <a:latin typeface="Garamond"/>
                <a:cs typeface="Garamond"/>
              </a:rPr>
              <a:t>forces that </a:t>
            </a:r>
            <a:r>
              <a:rPr sz="1167" spc="-5" dirty="0">
                <a:latin typeface="Garamond"/>
                <a:cs typeface="Garamond"/>
              </a:rPr>
              <a:t>affect </a:t>
            </a:r>
            <a:r>
              <a:rPr sz="1167" dirty="0">
                <a:latin typeface="Garamond"/>
                <a:cs typeface="Garamond"/>
              </a:rPr>
              <a:t>society’s basic values,  </a:t>
            </a:r>
            <a:r>
              <a:rPr sz="1167" spc="-5" dirty="0">
                <a:latin typeface="Garamond"/>
                <a:cs typeface="Garamond"/>
              </a:rPr>
              <a:t>perceptions, preferences, and behaviors. Certain </a:t>
            </a:r>
            <a:r>
              <a:rPr sz="1167" dirty="0">
                <a:latin typeface="Garamond"/>
                <a:cs typeface="Garamond"/>
              </a:rPr>
              <a:t>cultural characteristics can </a:t>
            </a:r>
            <a:r>
              <a:rPr sz="1167" spc="-5" dirty="0">
                <a:latin typeface="Garamond"/>
                <a:cs typeface="Garamond"/>
              </a:rPr>
              <a:t>affect marketing  decision-making.  Among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dynamic </a:t>
            </a:r>
            <a:r>
              <a:rPr sz="1167" dirty="0">
                <a:latin typeface="Garamond"/>
                <a:cs typeface="Garamond"/>
              </a:rPr>
              <a:t>cultural characteristics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12347" marR="19755" indent="370408" algn="just">
              <a:lnSpc>
                <a:spcPts val="1312"/>
              </a:lnSpc>
              <a:buAutoNum type="arabicParenR"/>
              <a:tabLst>
                <a:tab pos="636485" algn="l"/>
              </a:tabLst>
            </a:pPr>
            <a:r>
              <a:rPr sz="1167" dirty="0">
                <a:latin typeface="Garamond"/>
                <a:cs typeface="Garamond"/>
              </a:rPr>
              <a:t>Persistence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cultural values. People’s core </a:t>
            </a:r>
            <a:r>
              <a:rPr sz="1167" spc="-5" dirty="0">
                <a:latin typeface="Garamond"/>
                <a:cs typeface="Garamond"/>
              </a:rPr>
              <a:t>beliefs and </a:t>
            </a:r>
            <a:r>
              <a:rPr sz="1167" dirty="0">
                <a:latin typeface="Garamond"/>
                <a:cs typeface="Garamond"/>
              </a:rPr>
              <a:t>values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high degree of  persistence. </a:t>
            </a:r>
            <a:r>
              <a:rPr sz="1167" b="1" spc="-5" dirty="0">
                <a:latin typeface="Garamond"/>
                <a:cs typeface="Garamond"/>
              </a:rPr>
              <a:t>Core </a:t>
            </a:r>
            <a:r>
              <a:rPr sz="1167" spc="-5" dirty="0">
                <a:latin typeface="Garamond"/>
                <a:cs typeface="Garamond"/>
              </a:rPr>
              <a:t>beliefs and </a:t>
            </a:r>
            <a:r>
              <a:rPr sz="1167" dirty="0">
                <a:latin typeface="Garamond"/>
                <a:cs typeface="Garamond"/>
              </a:rPr>
              <a:t>values are </a:t>
            </a:r>
            <a:r>
              <a:rPr sz="1167" spc="-5" dirty="0">
                <a:latin typeface="Garamond"/>
                <a:cs typeface="Garamond"/>
              </a:rPr>
              <a:t>passed on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parents </a:t>
            </a:r>
            <a:r>
              <a:rPr sz="1167" dirty="0">
                <a:latin typeface="Garamond"/>
                <a:cs typeface="Garamond"/>
              </a:rPr>
              <a:t>to children </a:t>
            </a:r>
            <a:r>
              <a:rPr sz="1167" spc="-5" dirty="0">
                <a:latin typeface="Garamond"/>
                <a:cs typeface="Garamond"/>
              </a:rPr>
              <a:t>and are reinforced by  </a:t>
            </a:r>
            <a:r>
              <a:rPr sz="1167" dirty="0">
                <a:latin typeface="Garamond"/>
                <a:cs typeface="Garamond"/>
              </a:rPr>
              <a:t>schools, churches, </a:t>
            </a:r>
            <a:r>
              <a:rPr sz="1167" spc="-5" dirty="0">
                <a:latin typeface="Garamond"/>
                <a:cs typeface="Garamond"/>
              </a:rPr>
              <a:t>business, 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government.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Secondary </a:t>
            </a:r>
            <a:r>
              <a:rPr sz="1167" spc="-5" dirty="0">
                <a:latin typeface="Garamond"/>
                <a:cs typeface="Garamond"/>
              </a:rPr>
              <a:t>beliefs and </a:t>
            </a:r>
            <a:r>
              <a:rPr sz="1167" dirty="0">
                <a:latin typeface="Garamond"/>
                <a:cs typeface="Garamond"/>
              </a:rPr>
              <a:t>values </a:t>
            </a:r>
            <a:r>
              <a:rPr sz="1167" spc="-5" dirty="0">
                <a:latin typeface="Garamond"/>
                <a:cs typeface="Garamond"/>
              </a:rPr>
              <a:t>are more open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change.</a:t>
            </a:r>
            <a:endParaRPr sz="1167">
              <a:latin typeface="Garamond"/>
              <a:cs typeface="Garamond"/>
            </a:endParaRPr>
          </a:p>
          <a:p>
            <a:pPr marL="12347" marR="19138" indent="370408" algn="just">
              <a:lnSpc>
                <a:spcPts val="1312"/>
              </a:lnSpc>
              <a:spcBef>
                <a:spcPts val="73"/>
              </a:spcBef>
              <a:buAutoNum type="arabicParenR" startAt="2"/>
              <a:tabLst>
                <a:tab pos="605000" algn="l"/>
              </a:tabLst>
            </a:pPr>
            <a:r>
              <a:rPr sz="1167" dirty="0">
                <a:latin typeface="Garamond"/>
                <a:cs typeface="Garamond"/>
              </a:rPr>
              <a:t>Shifts in secondary cultural </a:t>
            </a:r>
            <a:r>
              <a:rPr sz="1167" spc="-5" dirty="0">
                <a:latin typeface="Garamond"/>
                <a:cs typeface="Garamond"/>
              </a:rPr>
              <a:t>values. Since </a:t>
            </a:r>
            <a:r>
              <a:rPr sz="1167" dirty="0">
                <a:latin typeface="Garamond"/>
                <a:cs typeface="Garamond"/>
              </a:rPr>
              <a:t>secondary cultural values </a:t>
            </a:r>
            <a:r>
              <a:rPr sz="1167" spc="-5" dirty="0">
                <a:latin typeface="Garamond"/>
                <a:cs typeface="Garamond"/>
              </a:rPr>
              <a:t>and beliefs are open  </a:t>
            </a:r>
            <a:r>
              <a:rPr sz="1167" dirty="0">
                <a:latin typeface="Garamond"/>
                <a:cs typeface="Garamond"/>
              </a:rPr>
              <a:t>to change,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want to spot them </a:t>
            </a:r>
            <a:r>
              <a:rPr sz="1167" spc="-5" dirty="0">
                <a:latin typeface="Garamond"/>
                <a:cs typeface="Garamond"/>
              </a:rPr>
              <a:t>and be able </a:t>
            </a:r>
            <a:r>
              <a:rPr sz="1167" dirty="0">
                <a:latin typeface="Garamond"/>
                <a:cs typeface="Garamond"/>
              </a:rPr>
              <a:t>to capitalize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change potential. Society’s  </a:t>
            </a:r>
            <a:r>
              <a:rPr sz="1167" dirty="0">
                <a:latin typeface="Garamond"/>
                <a:cs typeface="Garamond"/>
              </a:rPr>
              <a:t>major cultural views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expressed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in:</a:t>
            </a:r>
            <a:endParaRPr sz="1167">
              <a:latin typeface="Garamond"/>
              <a:cs typeface="Garamond"/>
            </a:endParaRPr>
          </a:p>
          <a:p>
            <a:pPr marL="12347" marR="19755" indent="59265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b="1" dirty="0">
                <a:latin typeface="Garamond"/>
                <a:cs typeface="Garamond"/>
              </a:rPr>
              <a:t>People’s </a:t>
            </a:r>
            <a:r>
              <a:rPr sz="1167" b="1" spc="-5" dirty="0">
                <a:latin typeface="Garamond"/>
                <a:cs typeface="Garamond"/>
              </a:rPr>
              <a:t>views </a:t>
            </a:r>
            <a:r>
              <a:rPr sz="1167" b="1" dirty="0">
                <a:latin typeface="Garamond"/>
                <a:cs typeface="Garamond"/>
              </a:rPr>
              <a:t>of themselves. </a:t>
            </a:r>
            <a:r>
              <a:rPr sz="1167" dirty="0">
                <a:latin typeface="Garamond"/>
                <a:cs typeface="Garamond"/>
              </a:rPr>
              <a:t>People </a:t>
            </a:r>
            <a:r>
              <a:rPr sz="1167" spc="-5" dirty="0">
                <a:latin typeface="Garamond"/>
                <a:cs typeface="Garamond"/>
              </a:rPr>
              <a:t>vary in </a:t>
            </a:r>
            <a:r>
              <a:rPr sz="1167" dirty="0">
                <a:latin typeface="Garamond"/>
                <a:cs typeface="Garamond"/>
              </a:rPr>
              <a:t>their emphasis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serving  themselves versus serving </a:t>
            </a:r>
            <a:r>
              <a:rPr sz="1167" spc="-5" dirty="0">
                <a:latin typeface="Garamond"/>
                <a:cs typeface="Garamond"/>
              </a:rPr>
              <a:t>others.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1980s, personal ambition and materialism increased  </a:t>
            </a:r>
            <a:r>
              <a:rPr sz="1167" dirty="0">
                <a:latin typeface="Garamond"/>
                <a:cs typeface="Garamond"/>
              </a:rPr>
              <a:t>dramatically, with significant implications </a:t>
            </a:r>
            <a:r>
              <a:rPr sz="1167" spc="-5" dirty="0">
                <a:latin typeface="Garamond"/>
                <a:cs typeface="Garamond"/>
              </a:rPr>
              <a:t>for marketing.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leisure industry </a:t>
            </a:r>
            <a:r>
              <a:rPr sz="1167" dirty="0">
                <a:latin typeface="Garamond"/>
                <a:cs typeface="Garamond"/>
              </a:rPr>
              <a:t>was a chief  </a:t>
            </a:r>
            <a:r>
              <a:rPr sz="1167" spc="-5" dirty="0">
                <a:latin typeface="Garamond"/>
                <a:cs typeface="Garamond"/>
              </a:rPr>
              <a:t>beneficiary.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8292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29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indent="629694" algn="just">
              <a:lnSpc>
                <a:spcPts val="1312"/>
              </a:lnSpc>
              <a:spcBef>
                <a:spcPts val="914"/>
              </a:spcBef>
              <a:buFont typeface="Garamond"/>
              <a:buAutoNum type="alphaLcParenR" startAt="2"/>
              <a:tabLst>
                <a:tab pos="882189" algn="l"/>
              </a:tabLst>
            </a:pPr>
            <a:r>
              <a:rPr sz="1167" b="1" dirty="0">
                <a:latin typeface="Garamond"/>
                <a:cs typeface="Garamond"/>
              </a:rPr>
              <a:t>People’s </a:t>
            </a:r>
            <a:r>
              <a:rPr sz="1167" b="1" spc="-5" dirty="0">
                <a:latin typeface="Garamond"/>
                <a:cs typeface="Garamond"/>
              </a:rPr>
              <a:t>views of others. </a:t>
            </a:r>
            <a:r>
              <a:rPr sz="1167" spc="-5" dirty="0">
                <a:latin typeface="Garamond"/>
                <a:cs typeface="Garamond"/>
              </a:rPr>
              <a:t>Observers have noted </a:t>
            </a:r>
            <a:r>
              <a:rPr sz="1167" dirty="0">
                <a:latin typeface="Garamond"/>
                <a:cs typeface="Garamond"/>
              </a:rPr>
              <a:t>a shift from a “me-society” to a  “we-society.” </a:t>
            </a:r>
            <a:r>
              <a:rPr sz="1167" spc="-5" dirty="0">
                <a:latin typeface="Garamond"/>
                <a:cs typeface="Garamond"/>
              </a:rPr>
              <a:t>Consumers are </a:t>
            </a:r>
            <a:r>
              <a:rPr sz="1167" dirty="0">
                <a:latin typeface="Garamond"/>
                <a:cs typeface="Garamond"/>
              </a:rPr>
              <a:t>spending more </a:t>
            </a:r>
            <a:r>
              <a:rPr sz="1167" spc="-5" dirty="0">
                <a:latin typeface="Garamond"/>
                <a:cs typeface="Garamond"/>
              </a:rPr>
              <a:t>on products and </a:t>
            </a:r>
            <a:r>
              <a:rPr sz="1167" dirty="0">
                <a:latin typeface="Garamond"/>
                <a:cs typeface="Garamond"/>
              </a:rPr>
              <a:t>services that will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lives  rather </a:t>
            </a:r>
            <a:r>
              <a:rPr sz="1167" dirty="0">
                <a:latin typeface="Garamond"/>
                <a:cs typeface="Garamond"/>
              </a:rPr>
              <a:t>than their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image.</a:t>
            </a:r>
            <a:endParaRPr sz="1167">
              <a:latin typeface="Garamond"/>
              <a:cs typeface="Garamond"/>
            </a:endParaRPr>
          </a:p>
          <a:p>
            <a:pPr marL="12347" marR="19138" indent="592653" algn="just">
              <a:lnSpc>
                <a:spcPts val="1312"/>
              </a:lnSpc>
              <a:buFont typeface="Garamond"/>
              <a:buAutoNum type="alphaLcParenR" startAt="2"/>
              <a:tabLst>
                <a:tab pos="939601" algn="l"/>
              </a:tabLst>
            </a:pPr>
            <a:r>
              <a:rPr sz="1167" b="1" dirty="0">
                <a:latin typeface="Garamond"/>
                <a:cs typeface="Garamond"/>
              </a:rPr>
              <a:t>People’s </a:t>
            </a:r>
            <a:r>
              <a:rPr sz="1167" b="1" spc="-5" dirty="0">
                <a:latin typeface="Garamond"/>
                <a:cs typeface="Garamond"/>
              </a:rPr>
              <a:t>views of organizations. </a:t>
            </a:r>
            <a:r>
              <a:rPr sz="1167" dirty="0">
                <a:latin typeface="Garamond"/>
                <a:cs typeface="Garamond"/>
              </a:rPr>
              <a:t>People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willing to work for large  </a:t>
            </a:r>
            <a:r>
              <a:rPr sz="1167" spc="-5" dirty="0">
                <a:latin typeface="Garamond"/>
                <a:cs typeface="Garamond"/>
              </a:rPr>
              <a:t>organizations but </a:t>
            </a:r>
            <a:r>
              <a:rPr sz="1167" dirty="0">
                <a:latin typeface="Garamond"/>
                <a:cs typeface="Garamond"/>
              </a:rPr>
              <a:t>expect them to become </a:t>
            </a:r>
            <a:r>
              <a:rPr sz="1167" spc="-5" dirty="0">
                <a:latin typeface="Garamond"/>
                <a:cs typeface="Garamond"/>
              </a:rPr>
              <a:t>increasingly </a:t>
            </a:r>
            <a:r>
              <a:rPr sz="1167" dirty="0">
                <a:latin typeface="Garamond"/>
                <a:cs typeface="Garamond"/>
              </a:rPr>
              <a:t>socially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responsible.</a:t>
            </a:r>
            <a:endParaRPr sz="1167">
              <a:latin typeface="Garamond"/>
              <a:cs typeface="Garamond"/>
            </a:endParaRPr>
          </a:p>
          <a:p>
            <a:pPr marL="827245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linking </a:t>
            </a:r>
            <a:r>
              <a:rPr sz="1167" dirty="0">
                <a:latin typeface="Garamond"/>
                <a:cs typeface="Garamond"/>
              </a:rPr>
              <a:t>themselves to worthwhile causes.  </a:t>
            </a:r>
            <a:r>
              <a:rPr sz="1167" spc="-5" dirty="0">
                <a:latin typeface="Garamond"/>
                <a:cs typeface="Garamond"/>
              </a:rPr>
              <a:t>Honesty in appeals</a:t>
            </a:r>
            <a:r>
              <a:rPr sz="1167" spc="2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must.</a:t>
            </a:r>
            <a:endParaRPr sz="1167">
              <a:latin typeface="Garamond"/>
              <a:cs typeface="Garamond"/>
            </a:endParaRPr>
          </a:p>
          <a:p>
            <a:pPr marL="12347" marR="20372" indent="592653" algn="just">
              <a:lnSpc>
                <a:spcPts val="1312"/>
              </a:lnSpc>
              <a:spcBef>
                <a:spcPts val="73"/>
              </a:spcBef>
              <a:buFont typeface="Garamond"/>
              <a:buAutoNum type="alphaLcParenR" startAt="4"/>
              <a:tabLst>
                <a:tab pos="893918" algn="l"/>
              </a:tabLst>
            </a:pPr>
            <a:r>
              <a:rPr sz="1167" b="1" dirty="0">
                <a:latin typeface="Garamond"/>
                <a:cs typeface="Garamond"/>
              </a:rPr>
              <a:t>People’s </a:t>
            </a:r>
            <a:r>
              <a:rPr sz="1167" b="1" spc="-5" dirty="0">
                <a:latin typeface="Garamond"/>
                <a:cs typeface="Garamond"/>
              </a:rPr>
              <a:t>views </a:t>
            </a:r>
            <a:r>
              <a:rPr sz="1167" b="1" dirty="0">
                <a:latin typeface="Garamond"/>
                <a:cs typeface="Garamond"/>
              </a:rPr>
              <a:t>of society.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orientation influences </a:t>
            </a:r>
            <a:r>
              <a:rPr sz="1167" dirty="0">
                <a:latin typeface="Garamond"/>
                <a:cs typeface="Garamond"/>
              </a:rPr>
              <a:t>consumption </a:t>
            </a:r>
            <a:r>
              <a:rPr sz="1167" spc="-5" dirty="0">
                <a:latin typeface="Garamond"/>
                <a:cs typeface="Garamond"/>
              </a:rPr>
              <a:t>patterns.  </a:t>
            </a:r>
            <a:r>
              <a:rPr sz="1167" dirty="0">
                <a:latin typeface="Garamond"/>
                <a:cs typeface="Garamond"/>
              </a:rPr>
              <a:t>“Buy </a:t>
            </a:r>
            <a:r>
              <a:rPr sz="1167" spc="-5" dirty="0">
                <a:latin typeface="Garamond"/>
                <a:cs typeface="Garamond"/>
              </a:rPr>
              <a:t>American” </a:t>
            </a:r>
            <a:r>
              <a:rPr sz="1167" dirty="0">
                <a:latin typeface="Garamond"/>
                <a:cs typeface="Garamond"/>
              </a:rPr>
              <a:t>versus </a:t>
            </a:r>
            <a:r>
              <a:rPr sz="1167" spc="-5" dirty="0">
                <a:latin typeface="Garamond"/>
                <a:cs typeface="Garamond"/>
              </a:rPr>
              <a:t>buying abroad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an issue </a:t>
            </a:r>
            <a:r>
              <a:rPr sz="1167" dirty="0">
                <a:latin typeface="Garamond"/>
                <a:cs typeface="Garamond"/>
              </a:rPr>
              <a:t>that will continue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next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decade.</a:t>
            </a:r>
            <a:endParaRPr sz="1167">
              <a:latin typeface="Garamond"/>
              <a:cs typeface="Garamond"/>
            </a:endParaRPr>
          </a:p>
          <a:p>
            <a:pPr marL="12347" marR="19138" indent="592653" algn="just">
              <a:lnSpc>
                <a:spcPts val="1312"/>
              </a:lnSpc>
              <a:buFont typeface="Garamond"/>
              <a:buAutoNum type="alphaLcParenR" startAt="4"/>
              <a:tabLst>
                <a:tab pos="869842" algn="l"/>
              </a:tabLst>
            </a:pPr>
            <a:r>
              <a:rPr sz="1167" b="1" dirty="0">
                <a:latin typeface="Garamond"/>
                <a:cs typeface="Garamond"/>
              </a:rPr>
              <a:t>People’s </a:t>
            </a:r>
            <a:r>
              <a:rPr sz="1167" b="1" spc="-5" dirty="0">
                <a:latin typeface="Garamond"/>
                <a:cs typeface="Garamond"/>
              </a:rPr>
              <a:t>view of nature.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growing trend toward </a:t>
            </a:r>
            <a:r>
              <a:rPr sz="1167" spc="-5" dirty="0">
                <a:latin typeface="Garamond"/>
                <a:cs typeface="Garamond"/>
              </a:rPr>
              <a:t>people’s </a:t>
            </a:r>
            <a:r>
              <a:rPr sz="1167" dirty="0">
                <a:latin typeface="Garamond"/>
                <a:cs typeface="Garamond"/>
              </a:rPr>
              <a:t>feeling </a:t>
            </a:r>
            <a:r>
              <a:rPr sz="1167" spc="-5" dirty="0">
                <a:latin typeface="Garamond"/>
                <a:cs typeface="Garamond"/>
              </a:rPr>
              <a:t>of  mastery over nature </a:t>
            </a:r>
            <a:r>
              <a:rPr sz="1167" dirty="0">
                <a:latin typeface="Garamond"/>
                <a:cs typeface="Garamond"/>
              </a:rPr>
              <a:t>through technology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belief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nature is bountiful. However, nature is  </a:t>
            </a:r>
            <a:r>
              <a:rPr sz="1167" dirty="0">
                <a:latin typeface="Garamond"/>
                <a:cs typeface="Garamond"/>
              </a:rPr>
              <a:t>finite. Love </a:t>
            </a:r>
            <a:r>
              <a:rPr sz="1167" spc="-5" dirty="0">
                <a:latin typeface="Garamond"/>
                <a:cs typeface="Garamond"/>
              </a:rPr>
              <a:t>of nature </a:t>
            </a:r>
            <a:r>
              <a:rPr sz="1167" dirty="0">
                <a:latin typeface="Garamond"/>
                <a:cs typeface="Garamond"/>
              </a:rPr>
              <a:t>and sports </a:t>
            </a:r>
            <a:r>
              <a:rPr sz="1167" spc="-5" dirty="0">
                <a:latin typeface="Garamond"/>
                <a:cs typeface="Garamond"/>
              </a:rPr>
              <a:t>associated </a:t>
            </a:r>
            <a:r>
              <a:rPr sz="1167" dirty="0">
                <a:latin typeface="Garamond"/>
                <a:cs typeface="Garamond"/>
              </a:rPr>
              <a:t>with nature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expected to be significant trends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next </a:t>
            </a:r>
            <a:r>
              <a:rPr sz="1167" dirty="0">
                <a:latin typeface="Garamond"/>
                <a:cs typeface="Garamond"/>
              </a:rPr>
              <a:t>several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years.</a:t>
            </a:r>
            <a:endParaRPr sz="1167">
              <a:latin typeface="Garamond"/>
              <a:cs typeface="Garamond"/>
            </a:endParaRPr>
          </a:p>
          <a:p>
            <a:pPr marL="12347" marR="19138" indent="592653" algn="just">
              <a:lnSpc>
                <a:spcPts val="1312"/>
              </a:lnSpc>
              <a:buFont typeface="Garamond"/>
              <a:buAutoNum type="alphaLcParenR" startAt="4"/>
              <a:tabLst>
                <a:tab pos="874163" algn="l"/>
              </a:tabLst>
            </a:pPr>
            <a:r>
              <a:rPr sz="1167" b="1" dirty="0">
                <a:latin typeface="Garamond"/>
                <a:cs typeface="Garamond"/>
              </a:rPr>
              <a:t>People’s </a:t>
            </a:r>
            <a:r>
              <a:rPr sz="1167" b="1" spc="-5" dirty="0">
                <a:latin typeface="Garamond"/>
                <a:cs typeface="Garamond"/>
              </a:rPr>
              <a:t>views </a:t>
            </a:r>
            <a:r>
              <a:rPr sz="1167" b="1" dirty="0">
                <a:latin typeface="Garamond"/>
                <a:cs typeface="Garamond"/>
              </a:rPr>
              <a:t>of the </a:t>
            </a:r>
            <a:r>
              <a:rPr sz="1167" b="1" spc="-5" dirty="0">
                <a:latin typeface="Garamond"/>
                <a:cs typeface="Garamond"/>
              </a:rPr>
              <a:t>universe. </a:t>
            </a:r>
            <a:r>
              <a:rPr sz="1167" dirty="0">
                <a:latin typeface="Garamond"/>
                <a:cs typeface="Garamond"/>
              </a:rPr>
              <a:t>Studies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origin of </a:t>
            </a:r>
            <a:r>
              <a:rPr sz="1167" dirty="0">
                <a:latin typeface="Garamond"/>
                <a:cs typeface="Garamond"/>
              </a:rPr>
              <a:t>man, </a:t>
            </a:r>
            <a:r>
              <a:rPr sz="1167" spc="-5" dirty="0">
                <a:latin typeface="Garamond"/>
                <a:cs typeface="Garamond"/>
              </a:rPr>
              <a:t>religion, </a:t>
            </a:r>
            <a:r>
              <a:rPr sz="1167" dirty="0">
                <a:latin typeface="Garamond"/>
                <a:cs typeface="Garamond"/>
              </a:rPr>
              <a:t>and  thought-provoking </a:t>
            </a:r>
            <a:r>
              <a:rPr sz="1167" spc="-5" dirty="0">
                <a:latin typeface="Garamond"/>
                <a:cs typeface="Garamond"/>
              </a:rPr>
              <a:t>ad campaigns are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rise. Currently, Americans are on </a:t>
            </a:r>
            <a:r>
              <a:rPr sz="1167" dirty="0">
                <a:latin typeface="Garamond"/>
                <a:cs typeface="Garamond"/>
              </a:rPr>
              <a:t>a spiritual journey.  This will </a:t>
            </a:r>
            <a:r>
              <a:rPr sz="1167" spc="-5" dirty="0">
                <a:latin typeface="Garamond"/>
                <a:cs typeface="Garamond"/>
              </a:rPr>
              <a:t>probably </a:t>
            </a:r>
            <a:r>
              <a:rPr sz="1167" dirty="0">
                <a:latin typeface="Garamond"/>
                <a:cs typeface="Garamond"/>
              </a:rPr>
              <a:t>take the form </a:t>
            </a:r>
            <a:r>
              <a:rPr sz="1167" spc="-5" dirty="0">
                <a:latin typeface="Garamond"/>
                <a:cs typeface="Garamond"/>
              </a:rPr>
              <a:t>of  “spiritual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individualism.”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3453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959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>
              <a:lnSpc>
                <a:spcPts val="1312"/>
              </a:lnSpc>
              <a:spcBef>
                <a:spcPts val="914"/>
              </a:spcBef>
              <a:buAutoNum type="arabicParenR"/>
              <a:tabLst>
                <a:tab pos="242616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215" b="1" i="1" spc="-29" dirty="0">
                <a:latin typeface="Garamond"/>
                <a:cs typeface="Garamond"/>
              </a:rPr>
              <a:t>mission </a:t>
            </a:r>
            <a:r>
              <a:rPr sz="1215" b="1" i="1" spc="-24" dirty="0">
                <a:latin typeface="Garamond"/>
                <a:cs typeface="Garamond"/>
              </a:rPr>
              <a:t>statement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statement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organization’s purpose—what </a:t>
            </a:r>
            <a:r>
              <a:rPr sz="1167" dirty="0">
                <a:latin typeface="Garamond"/>
                <a:cs typeface="Garamond"/>
              </a:rPr>
              <a:t>it wants to  </a:t>
            </a:r>
            <a:r>
              <a:rPr sz="1167" spc="-5" dirty="0">
                <a:latin typeface="Garamond"/>
                <a:cs typeface="Garamond"/>
              </a:rPr>
              <a:t>accomplish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larger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  <a:buFont typeface="Garamond"/>
              <a:buAutoNum type="arabicParenR"/>
            </a:pPr>
            <a:endParaRPr sz="1021">
              <a:latin typeface="Times New Roman"/>
              <a:cs typeface="Times New Roman"/>
            </a:endParaRPr>
          </a:p>
          <a:p>
            <a:pPr marL="194464" indent="-182117">
              <a:buAutoNum type="arabicParenR"/>
              <a:tabLst>
                <a:tab pos="194464" algn="l"/>
              </a:tabLst>
            </a:pPr>
            <a:r>
              <a:rPr sz="1167" dirty="0">
                <a:latin typeface="Garamond"/>
                <a:cs typeface="Garamond"/>
              </a:rPr>
              <a:t>A clear mission statement </a:t>
            </a:r>
            <a:r>
              <a:rPr sz="1167" spc="-5" dirty="0">
                <a:latin typeface="Garamond"/>
                <a:cs typeface="Garamond"/>
              </a:rPr>
              <a:t>acts as </a:t>
            </a:r>
            <a:r>
              <a:rPr sz="1167" dirty="0">
                <a:latin typeface="Garamond"/>
                <a:cs typeface="Garamond"/>
              </a:rPr>
              <a:t>an “invisible </a:t>
            </a:r>
            <a:r>
              <a:rPr sz="1167" spc="-5" dirty="0">
                <a:latin typeface="Garamond"/>
                <a:cs typeface="Garamond"/>
              </a:rPr>
              <a:t>hand” </a:t>
            </a:r>
            <a:r>
              <a:rPr sz="1167" dirty="0">
                <a:latin typeface="Garamond"/>
                <a:cs typeface="Garamond"/>
              </a:rPr>
              <a:t>that guides </a:t>
            </a:r>
            <a:r>
              <a:rPr sz="1167" spc="-5" dirty="0">
                <a:latin typeface="Garamond"/>
                <a:cs typeface="Garamond"/>
              </a:rPr>
              <a:t>people 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852" y="1907010"/>
            <a:ext cx="2501547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04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3).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definitions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business are  better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product or technological  </a:t>
            </a:r>
            <a:r>
              <a:rPr sz="1167" dirty="0">
                <a:latin typeface="Garamond"/>
                <a:cs typeface="Garamond"/>
              </a:rPr>
              <a:t>definitions. Products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technologies can  </a:t>
            </a:r>
            <a:r>
              <a:rPr sz="1167" spc="-5" dirty="0">
                <a:latin typeface="Garamond"/>
                <a:cs typeface="Garamond"/>
              </a:rPr>
              <a:t>become outdated, but </a:t>
            </a:r>
            <a:r>
              <a:rPr sz="1167" dirty="0">
                <a:latin typeface="Garamond"/>
                <a:cs typeface="Garamond"/>
              </a:rPr>
              <a:t>basic </a:t>
            </a:r>
            <a:r>
              <a:rPr sz="1167" spc="-5" dirty="0">
                <a:latin typeface="Garamond"/>
                <a:cs typeface="Garamond"/>
              </a:rPr>
              <a:t>market needs  </a:t>
            </a:r>
            <a:r>
              <a:rPr sz="1167" dirty="0">
                <a:latin typeface="Garamond"/>
                <a:cs typeface="Garamond"/>
              </a:rPr>
              <a:t>may last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forever.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852" y="2907135"/>
            <a:ext cx="2501547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4). A </a:t>
            </a:r>
            <a:r>
              <a:rPr sz="1167" spc="-5" dirty="0">
                <a:latin typeface="Garamond"/>
                <a:cs typeface="Garamond"/>
              </a:rPr>
              <a:t>market-oriented </a:t>
            </a:r>
            <a:r>
              <a:rPr sz="1167" dirty="0">
                <a:latin typeface="Garamond"/>
                <a:cs typeface="Garamond"/>
              </a:rPr>
              <a:t>mission statement  defines the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in terms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satisfying  </a:t>
            </a:r>
            <a:r>
              <a:rPr sz="1167" spc="-5" dirty="0">
                <a:latin typeface="Garamond"/>
                <a:cs typeface="Garamond"/>
              </a:rPr>
              <a:t>basic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needs.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mission </a:t>
            </a:r>
            <a:r>
              <a:rPr sz="1167" dirty="0">
                <a:latin typeface="Garamond"/>
                <a:cs typeface="Garamond"/>
              </a:rPr>
              <a:t>statement </a:t>
            </a:r>
            <a:r>
              <a:rPr sz="1167" spc="-5" dirty="0">
                <a:latin typeface="Garamond"/>
                <a:cs typeface="Garamond"/>
              </a:rPr>
              <a:t>must avoid being 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narrow or </a:t>
            </a: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broad. Mission  statements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must: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227" y="4059131"/>
            <a:ext cx="2142243" cy="86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  <a:buAutoNum type="arabicParenR"/>
              <a:tabLst>
                <a:tab pos="195082" algn="l"/>
              </a:tabLst>
            </a:pPr>
            <a:r>
              <a:rPr sz="1167" dirty="0">
                <a:latin typeface="Garamond"/>
                <a:cs typeface="Garamond"/>
              </a:rPr>
              <a:t>Be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realistic.</a:t>
            </a:r>
            <a:endParaRPr sz="1167">
              <a:latin typeface="Garamond"/>
              <a:cs typeface="Garamond"/>
            </a:endParaRPr>
          </a:p>
          <a:p>
            <a:pPr marL="194464" indent="-182117">
              <a:lnSpc>
                <a:spcPts val="1312"/>
              </a:lnSpc>
              <a:buAutoNum type="arabicParenR"/>
              <a:tabLst>
                <a:tab pos="195082" algn="l"/>
              </a:tabLst>
            </a:pPr>
            <a:r>
              <a:rPr sz="1167" dirty="0">
                <a:latin typeface="Garamond"/>
                <a:cs typeface="Garamond"/>
              </a:rPr>
              <a:t>Be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specific.</a:t>
            </a:r>
            <a:endParaRPr sz="1167">
              <a:latin typeface="Garamond"/>
              <a:cs typeface="Garamond"/>
            </a:endParaRPr>
          </a:p>
          <a:p>
            <a:pPr marL="194464" indent="-182117">
              <a:lnSpc>
                <a:spcPts val="1312"/>
              </a:lnSpc>
              <a:buAutoNum type="arabicParenR"/>
              <a:tabLst>
                <a:tab pos="195082" algn="l"/>
              </a:tabLst>
            </a:pPr>
            <a:r>
              <a:rPr sz="1167" dirty="0">
                <a:latin typeface="Garamond"/>
                <a:cs typeface="Garamond"/>
              </a:rPr>
              <a:t>Fit the </a:t>
            </a: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194464" algn="l"/>
              </a:tabLst>
            </a:pPr>
            <a:r>
              <a:rPr sz="1167" spc="-5" dirty="0">
                <a:latin typeface="Garamond"/>
                <a:cs typeface="Garamond"/>
              </a:rPr>
              <a:t>Indicate distinctive </a:t>
            </a:r>
            <a:r>
              <a:rPr sz="1167" dirty="0">
                <a:latin typeface="Garamond"/>
                <a:cs typeface="Garamond"/>
              </a:rPr>
              <a:t>competencies.  5). Be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motivating.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5059257"/>
            <a:ext cx="5715529" cy="254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633">
              <a:lnSpc>
                <a:spcPts val="1356"/>
              </a:lnSpc>
              <a:tabLst>
                <a:tab pos="1284082" algn="l"/>
              </a:tabLst>
            </a:pPr>
            <a:r>
              <a:rPr sz="1167" b="1" spc="-5" dirty="0">
                <a:latin typeface="Garamond"/>
                <a:cs typeface="Garamond"/>
              </a:rPr>
              <a:t>b.</a:t>
            </a:r>
            <a:r>
              <a:rPr sz="1167" b="1" u="sng" spc="-5" dirty="0">
                <a:latin typeface="Garamond"/>
                <a:cs typeface="Garamond"/>
              </a:rPr>
              <a:t> 	Setting Company </a:t>
            </a:r>
            <a:r>
              <a:rPr sz="1167" b="1" u="sng" dirty="0">
                <a:latin typeface="Garamond"/>
                <a:cs typeface="Garamond"/>
              </a:rPr>
              <a:t>Objectives </a:t>
            </a:r>
            <a:r>
              <a:rPr sz="1167" b="1" u="sng" spc="-5" dirty="0">
                <a:latin typeface="Garamond"/>
                <a:cs typeface="Garamond"/>
              </a:rPr>
              <a:t>and</a:t>
            </a:r>
            <a:r>
              <a:rPr sz="1167" b="1" u="sng" spc="-78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Goals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company’s </a:t>
            </a:r>
            <a:r>
              <a:rPr sz="1167" spc="-5" dirty="0">
                <a:latin typeface="Garamond"/>
                <a:cs typeface="Garamond"/>
              </a:rPr>
              <a:t>mission needs </a:t>
            </a:r>
            <a:r>
              <a:rPr sz="1167" dirty="0">
                <a:latin typeface="Garamond"/>
                <a:cs typeface="Garamond"/>
              </a:rPr>
              <a:t>to be turned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detailed </a:t>
            </a:r>
            <a:r>
              <a:rPr sz="1167" spc="-5" dirty="0">
                <a:latin typeface="Garamond"/>
                <a:cs typeface="Garamond"/>
              </a:rPr>
              <a:t>supporting objectives </a:t>
            </a:r>
            <a:r>
              <a:rPr sz="1167" dirty="0">
                <a:latin typeface="Garamond"/>
                <a:cs typeface="Garamond"/>
              </a:rPr>
              <a:t>for each level </a:t>
            </a:r>
            <a:r>
              <a:rPr sz="1167" spc="-5" dirty="0">
                <a:latin typeface="Garamond"/>
                <a:cs typeface="Garamond"/>
              </a:rPr>
              <a:t>of  management. </a:t>
            </a:r>
            <a:r>
              <a:rPr sz="1167" dirty="0">
                <a:latin typeface="Garamond"/>
                <a:cs typeface="Garamond"/>
              </a:rPr>
              <a:t>This second step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strategic </a:t>
            </a:r>
            <a:r>
              <a:rPr sz="1167" spc="-5" dirty="0">
                <a:latin typeface="Garamond"/>
                <a:cs typeface="Garamond"/>
              </a:rPr>
              <a:t>planning process requires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manager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b="1" dirty="0">
                <a:latin typeface="Garamond"/>
                <a:cs typeface="Garamond"/>
              </a:rPr>
              <a:t>set  company goals and objectives </a:t>
            </a:r>
            <a:r>
              <a:rPr sz="1167" spc="-5" dirty="0">
                <a:latin typeface="Garamond"/>
                <a:cs typeface="Garamond"/>
              </a:rPr>
              <a:t>and be responsible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achieving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indent="333367">
              <a:lnSpc>
                <a:spcPts val="1312"/>
              </a:lnSpc>
              <a:buAutoNum type="arabicParenR"/>
              <a:tabLst>
                <a:tab pos="579071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mission leads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hierarchy of objectives including business and marketing  objectives.</a:t>
            </a:r>
            <a:endParaRPr sz="1167">
              <a:latin typeface="Garamond"/>
              <a:cs typeface="Garamond"/>
            </a:endParaRPr>
          </a:p>
          <a:p>
            <a:pPr marL="527832" indent="-182117">
              <a:lnSpc>
                <a:spcPts val="1283"/>
              </a:lnSpc>
              <a:buAutoNum type="arabicParenR"/>
              <a:tabLst>
                <a:tab pos="528449" algn="l"/>
              </a:tabLst>
            </a:pPr>
            <a:r>
              <a:rPr sz="1167" spc="-5" dirty="0">
                <a:latin typeface="Garamond"/>
                <a:cs typeface="Garamond"/>
              </a:rPr>
              <a:t>Objectives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as </a:t>
            </a:r>
            <a:r>
              <a:rPr sz="1167" dirty="0">
                <a:latin typeface="Garamond"/>
                <a:cs typeface="Garamond"/>
              </a:rPr>
              <a:t>specific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possible.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876633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c.    </a:t>
            </a:r>
            <a:r>
              <a:rPr sz="1167" b="1" u="sng" spc="-5" dirty="0">
                <a:latin typeface="Garamond"/>
                <a:cs typeface="Garamond"/>
              </a:rPr>
              <a:t>Designing </a:t>
            </a:r>
            <a:r>
              <a:rPr sz="1167" b="1" u="sng" dirty="0">
                <a:latin typeface="Garamond"/>
                <a:cs typeface="Garamond"/>
              </a:rPr>
              <a:t>the </a:t>
            </a:r>
            <a:r>
              <a:rPr sz="1167" b="1" u="sng" spc="-5" dirty="0">
                <a:latin typeface="Garamond"/>
                <a:cs typeface="Garamond"/>
              </a:rPr>
              <a:t>Business</a:t>
            </a:r>
            <a:r>
              <a:rPr sz="1167" b="1" u="sng" spc="-44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Portfolio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8"/>
              </a:lnSpc>
            </a:pPr>
            <a:r>
              <a:rPr sz="1167" dirty="0">
                <a:latin typeface="Garamond"/>
                <a:cs typeface="Garamond"/>
              </a:rPr>
              <a:t>The third step in the strategic </a:t>
            </a:r>
            <a:r>
              <a:rPr sz="1167" spc="-5" dirty="0">
                <a:latin typeface="Garamond"/>
                <a:cs typeface="Garamond"/>
              </a:rPr>
              <a:t>planning process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b="1" spc="-5" dirty="0">
                <a:latin typeface="Garamond"/>
                <a:cs typeface="Garamond"/>
              </a:rPr>
              <a:t>designing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business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portfolio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12347" marR="4939" indent="370408">
              <a:lnSpc>
                <a:spcPts val="1312"/>
              </a:lnSpc>
              <a:spcBef>
                <a:spcPts val="97"/>
              </a:spcBef>
              <a:buAutoNum type="arabicParenR"/>
              <a:tabLst>
                <a:tab pos="590184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215" b="1" i="1" spc="-29" dirty="0">
                <a:latin typeface="Garamond"/>
                <a:cs typeface="Garamond"/>
              </a:rPr>
              <a:t>business </a:t>
            </a:r>
            <a:r>
              <a:rPr sz="1215" b="1" i="1" spc="-24" dirty="0">
                <a:latin typeface="Garamond"/>
                <a:cs typeface="Garamond"/>
              </a:rPr>
              <a:t>portfolio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collection </a:t>
            </a:r>
            <a:r>
              <a:rPr sz="1167" spc="-5" dirty="0">
                <a:latin typeface="Garamond"/>
                <a:cs typeface="Garamond"/>
              </a:rPr>
              <a:t>of businesses and 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up the  company.</a:t>
            </a:r>
            <a:endParaRPr sz="1167">
              <a:latin typeface="Garamond"/>
              <a:cs typeface="Garamond"/>
            </a:endParaRPr>
          </a:p>
          <a:p>
            <a:pPr marL="12347" marR="3961516" indent="370408" algn="just">
              <a:lnSpc>
                <a:spcPts val="1312"/>
              </a:lnSpc>
              <a:buAutoNum type="arabicParenR"/>
              <a:tabLst>
                <a:tab pos="619199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business  portfolio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best  </a:t>
            </a:r>
            <a:r>
              <a:rPr sz="1167" dirty="0">
                <a:latin typeface="Garamond"/>
                <a:cs typeface="Garamond"/>
              </a:rPr>
              <a:t>fits  the  company’s </a:t>
            </a:r>
            <a:r>
              <a:rPr sz="1167" spc="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strengths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7726256"/>
            <a:ext cx="126435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98209" algn="l"/>
              </a:tabLst>
            </a:pP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weaknesses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1491" y="7741073"/>
            <a:ext cx="20619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111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  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7907760"/>
            <a:ext cx="124151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1118633" algn="l"/>
              </a:tabLst>
            </a:pPr>
            <a:r>
              <a:rPr sz="1167" spc="-5" dirty="0">
                <a:latin typeface="Garamond"/>
                <a:cs typeface="Garamond"/>
              </a:rPr>
              <a:t>opportunitie</a:t>
            </a:r>
            <a:r>
              <a:rPr sz="1167" dirty="0">
                <a:latin typeface="Garamond"/>
                <a:cs typeface="Garamond"/>
              </a:rPr>
              <a:t>s	in  environment.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4060" y="8226319"/>
            <a:ext cx="157303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b.  In  order 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design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852" y="8393006"/>
            <a:ext cx="17582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57485" algn="l"/>
                <a:tab pos="1564357" algn="l"/>
              </a:tabLst>
            </a:pPr>
            <a:r>
              <a:rPr sz="1167" spc="-5" dirty="0">
                <a:latin typeface="Garamond"/>
                <a:cs typeface="Garamond"/>
              </a:rPr>
              <a:t>busines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portfolio</a:t>
            </a:r>
            <a:r>
              <a:rPr sz="1167" dirty="0">
                <a:latin typeface="Garamond"/>
                <a:cs typeface="Garamond"/>
              </a:rPr>
              <a:t>,	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852" y="8559693"/>
            <a:ext cx="1759479" cy="862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business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must:</a:t>
            </a:r>
            <a:endParaRPr sz="1167">
              <a:latin typeface="Garamond"/>
              <a:cs typeface="Garamond"/>
            </a:endParaRPr>
          </a:p>
          <a:p>
            <a:pPr marL="12347" marR="4939" indent="37040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Analyze its </a:t>
            </a:r>
            <a:r>
              <a:rPr sz="1167" dirty="0">
                <a:latin typeface="Garamond"/>
                <a:cs typeface="Garamond"/>
              </a:rPr>
              <a:t>current  </a:t>
            </a:r>
            <a:r>
              <a:rPr sz="1167" spc="-5" dirty="0">
                <a:latin typeface="Garamond"/>
                <a:cs typeface="Garamond"/>
              </a:rPr>
              <a:t>business portfolio and decide 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receive  </a:t>
            </a:r>
            <a:r>
              <a:rPr sz="1167" dirty="0">
                <a:latin typeface="Garamond"/>
                <a:cs typeface="Garamond"/>
              </a:rPr>
              <a:t>more, less, </a:t>
            </a:r>
            <a:r>
              <a:rPr sz="1167" spc="-5" dirty="0">
                <a:latin typeface="Garamond"/>
                <a:cs typeface="Garamond"/>
              </a:rPr>
              <a:t>or no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investment.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04117" y="198776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304117" y="199776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304117" y="200739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304117" y="201739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304117" y="202776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304117" y="203776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304117" y="204776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304117" y="205814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304117" y="206851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304117" y="207814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304117" y="20877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304117" y="209814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304117" y="210814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304117" y="211814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304117" y="212852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304117" y="213889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304117" y="214852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304117" y="215815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304117" y="216852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304117" y="217889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304117" y="218889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304117" y="219889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304117" y="220890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304117" y="221890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304117" y="222890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304117" y="223890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304117" y="224927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304117" y="22589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304117" y="226853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304117" y="227890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304117" y="228928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304117" y="229928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304117" y="230928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304117" y="231965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304117" y="233002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304117" y="23396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304117" y="234928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304117" y="235965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304117" y="236966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304117" y="237966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304117" y="239003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304117" y="240040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304117" y="241003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304117" y="241966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304117" y="243003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304117" y="244041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304117" y="245041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304117" y="246004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304117" y="247004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304117" y="248004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304117" y="249004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304117" y="250041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304117" y="25107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304117" y="252042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304117" y="253005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304117" y="254042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304117" y="255079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304117" y="256079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304117" y="257079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304117" y="258116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304117" y="259154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304117" y="260117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304117" y="261080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304117" y="262117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304117" y="263117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304117" y="264117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304117" y="265154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304117" y="266155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304117" y="267118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304117" y="268118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3304117" y="269155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304117" y="270192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304117" y="271155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304117" y="272118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3304117" y="273155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304117" y="274156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304117" y="275156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304117" y="276193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304117" y="277230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304117" y="278193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3304117" y="279156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304117" y="280193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304117" y="281230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304117" y="282231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3304117" y="283231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304117" y="284268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304117" y="285231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304117" y="286194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304117" y="287231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304117" y="288268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3304117" y="28926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304117" y="290232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3304117" y="291232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3304117" y="292269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3304117" y="293269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304117" y="294269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3304117" y="295306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304117" y="296343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3304117" y="297306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304117" y="298270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3304117" y="299307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3304117" y="30030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3304117" y="30130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304117" y="302344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3304117" y="303381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304117" y="304344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3304117" y="305307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304117" y="306345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3304117" y="307382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304117" y="308382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3304117" y="309382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304117" y="310382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3304117" y="31134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3304117" y="31234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3304117" y="313383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304117" y="314420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3304117" y="315383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3304117" y="316346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3304117" y="317383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304117" y="31842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3304117" y="319420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3304117" y="320421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3304117" y="321458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3304117" y="322421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3304117" y="323384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3304117" y="324421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3304117" y="325458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304117" y="326458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3304117" y="32745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3304117" y="328496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3304117" y="329533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304117" y="330496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3304117" y="331459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304117" y="332496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3304117" y="333533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304117" y="334496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3304117" y="335459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3304117" y="336497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3304117" y="337497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304117" y="338497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3304117" y="339534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3304117" y="340571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3304117" y="341534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3304117" y="342497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3304117" y="343534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304117" y="344572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3304117" y="345572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304117" y="346572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3304117" y="347609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3304117" y="348572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3304117" y="34953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304117" y="350572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3304117" y="351610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304117" y="352610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3304117" y="353610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304117" y="35464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3304117" y="355647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3304117" y="35661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3304117" y="357610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304117" y="358647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3304117" y="359611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3304117" y="360574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3304117" y="361611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3304117" y="362648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3304117" y="363648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3304117" y="364648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3304117" y="365685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3304117" y="366723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3304117" y="367686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3304117" y="368649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3304117" y="369686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3304117" y="370723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3304117" y="371723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3304117" y="372723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3304117" y="373761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304117" y="374724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3304117" y="375687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3304117" y="376724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3304117" y="377761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304117" y="378761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3304117" y="379724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304117" y="380724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3304117" y="381762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304117" y="382762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3304117" y="383762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3304117" y="384799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3304117" y="385762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304117" y="386725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3304117" y="387762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304117" y="388799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3304117" y="389800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3304117" y="390800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3304117" y="391837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3304117" y="392874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3304117" y="393837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304117" y="39480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3304117" y="395837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3304117" y="396838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3304117" y="397838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304117" y="398875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3304117" y="399875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304117" y="400838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3304117" y="401838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304117" y="40287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3304117" y="403912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3304117" y="404876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3304117" y="405839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304117" y="406876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3304117" y="407913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3304117" y="408913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3304117" y="409913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3304117" y="41095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3304117" y="411913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3304117" y="412876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3304117" y="413914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304117" y="414951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3304117" y="415951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3304117" y="416951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3304117" y="417988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304117" y="419025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3304117" y="41998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3304117" y="420952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3330046" y="2627101"/>
            <a:ext cx="1187803" cy="211138"/>
          </a:xfrm>
          <a:custGeom>
            <a:avLst/>
            <a:gdLst/>
            <a:ahLst/>
            <a:cxnLst/>
            <a:rect l="l" t="t" r="r" b="b"/>
            <a:pathLst>
              <a:path w="1221739" h="217169">
                <a:moveTo>
                  <a:pt x="1190244" y="0"/>
                </a:moveTo>
                <a:lnTo>
                  <a:pt x="0" y="0"/>
                </a:lnTo>
                <a:lnTo>
                  <a:pt x="0" y="188213"/>
                </a:lnTo>
                <a:lnTo>
                  <a:pt x="31242" y="217170"/>
                </a:lnTo>
                <a:lnTo>
                  <a:pt x="1221486" y="217170"/>
                </a:lnTo>
                <a:lnTo>
                  <a:pt x="1221486" y="30479"/>
                </a:lnTo>
                <a:lnTo>
                  <a:pt x="1190244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3304117" y="2602652"/>
            <a:ext cx="1187803" cy="211138"/>
          </a:xfrm>
          <a:custGeom>
            <a:avLst/>
            <a:gdLst/>
            <a:ahLst/>
            <a:cxnLst/>
            <a:rect l="l" t="t" r="r" b="b"/>
            <a:pathLst>
              <a:path w="1221739" h="217169">
                <a:moveTo>
                  <a:pt x="1190243" y="0"/>
                </a:moveTo>
                <a:lnTo>
                  <a:pt x="0" y="0"/>
                </a:lnTo>
                <a:lnTo>
                  <a:pt x="0" y="188214"/>
                </a:lnTo>
                <a:lnTo>
                  <a:pt x="31241" y="217170"/>
                </a:lnTo>
                <a:lnTo>
                  <a:pt x="1221485" y="217170"/>
                </a:lnTo>
                <a:lnTo>
                  <a:pt x="1221485" y="29718"/>
                </a:lnTo>
                <a:lnTo>
                  <a:pt x="1190243" y="0"/>
                </a:lnTo>
                <a:close/>
              </a:path>
            </a:pathLst>
          </a:custGeom>
          <a:solidFill>
            <a:srgbClr val="D54F4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4461298" y="2602652"/>
            <a:ext cx="30868" cy="211138"/>
          </a:xfrm>
          <a:custGeom>
            <a:avLst/>
            <a:gdLst/>
            <a:ahLst/>
            <a:cxnLst/>
            <a:rect l="l" t="t" r="r" b="b"/>
            <a:pathLst>
              <a:path w="31750" h="217169">
                <a:moveTo>
                  <a:pt x="0" y="0"/>
                </a:moveTo>
                <a:lnTo>
                  <a:pt x="0" y="188214"/>
                </a:lnTo>
                <a:lnTo>
                  <a:pt x="31241" y="217170"/>
                </a:lnTo>
                <a:lnTo>
                  <a:pt x="31241" y="29718"/>
                </a:lnTo>
                <a:lnTo>
                  <a:pt x="0" y="0"/>
                </a:lnTo>
                <a:close/>
              </a:path>
            </a:pathLst>
          </a:custGeom>
          <a:solidFill>
            <a:srgbClr val="DE70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3304117" y="2799715"/>
            <a:ext cx="1187803" cy="0"/>
          </a:xfrm>
          <a:custGeom>
            <a:avLst/>
            <a:gdLst/>
            <a:ahLst/>
            <a:cxnLst/>
            <a:rect l="l" t="t" r="r" b="b"/>
            <a:pathLst>
              <a:path w="1221739">
                <a:moveTo>
                  <a:pt x="0" y="0"/>
                </a:moveTo>
                <a:lnTo>
                  <a:pt x="1221485" y="0"/>
                </a:lnTo>
              </a:path>
            </a:pathLst>
          </a:custGeom>
          <a:ln w="28955">
            <a:solidFill>
              <a:srgbClr val="AB3F3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3304108" y="2602657"/>
            <a:ext cx="1187803" cy="211138"/>
          </a:xfrm>
          <a:custGeom>
            <a:avLst/>
            <a:gdLst/>
            <a:ahLst/>
            <a:cxnLst/>
            <a:rect l="l" t="t" r="r" b="b"/>
            <a:pathLst>
              <a:path w="1221739" h="217169">
                <a:moveTo>
                  <a:pt x="1221493" y="29712"/>
                </a:moveTo>
                <a:lnTo>
                  <a:pt x="1190252" y="0"/>
                </a:lnTo>
                <a:lnTo>
                  <a:pt x="0" y="0"/>
                </a:lnTo>
                <a:lnTo>
                  <a:pt x="0" y="188204"/>
                </a:lnTo>
                <a:lnTo>
                  <a:pt x="31253" y="217171"/>
                </a:lnTo>
                <a:lnTo>
                  <a:pt x="1221493" y="217171"/>
                </a:lnTo>
                <a:lnTo>
                  <a:pt x="1221493" y="29712"/>
                </a:lnTo>
                <a:close/>
              </a:path>
            </a:pathLst>
          </a:custGeom>
          <a:ln w="4255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4461298" y="2602657"/>
            <a:ext cx="30868" cy="211138"/>
          </a:xfrm>
          <a:custGeom>
            <a:avLst/>
            <a:gdLst/>
            <a:ahLst/>
            <a:cxnLst/>
            <a:rect l="l" t="t" r="r" b="b"/>
            <a:pathLst>
              <a:path w="31750" h="217169">
                <a:moveTo>
                  <a:pt x="0" y="0"/>
                </a:moveTo>
                <a:lnTo>
                  <a:pt x="0" y="188204"/>
                </a:lnTo>
                <a:lnTo>
                  <a:pt x="31240" y="217171"/>
                </a:lnTo>
              </a:path>
            </a:pathLst>
          </a:custGeom>
          <a:ln w="4435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3304108" y="2785634"/>
            <a:ext cx="1157552" cy="0"/>
          </a:xfrm>
          <a:custGeom>
            <a:avLst/>
            <a:gdLst/>
            <a:ahLst/>
            <a:cxnLst/>
            <a:rect l="l" t="t" r="r" b="b"/>
            <a:pathLst>
              <a:path w="1190625">
                <a:moveTo>
                  <a:pt x="1190252" y="0"/>
                </a:moveTo>
                <a:lnTo>
                  <a:pt x="0" y="0"/>
                </a:lnTo>
              </a:path>
            </a:pathLst>
          </a:custGeom>
          <a:ln w="4249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 txBox="1"/>
          <p:nvPr/>
        </p:nvSpPr>
        <p:spPr>
          <a:xfrm>
            <a:off x="3475496" y="2632781"/>
            <a:ext cx="839611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M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a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r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k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O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r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n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d</a:t>
            </a:r>
            <a:endParaRPr sz="1167" baseline="-13888">
              <a:latin typeface="Arial"/>
              <a:cs typeface="Arial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4017540" y="2807123"/>
            <a:ext cx="277195" cy="117299"/>
          </a:xfrm>
          <a:custGeom>
            <a:avLst/>
            <a:gdLst/>
            <a:ahLst/>
            <a:cxnLst/>
            <a:rect l="l" t="t" r="r" b="b"/>
            <a:pathLst>
              <a:path w="285114" h="120650">
                <a:moveTo>
                  <a:pt x="284988" y="59435"/>
                </a:moveTo>
                <a:lnTo>
                  <a:pt x="0" y="59435"/>
                </a:lnTo>
                <a:lnTo>
                  <a:pt x="143256" y="120395"/>
                </a:lnTo>
                <a:lnTo>
                  <a:pt x="284988" y="59435"/>
                </a:lnTo>
                <a:close/>
              </a:path>
              <a:path w="285114" h="120650">
                <a:moveTo>
                  <a:pt x="214122" y="0"/>
                </a:moveTo>
                <a:lnTo>
                  <a:pt x="71627" y="0"/>
                </a:lnTo>
                <a:lnTo>
                  <a:pt x="71627" y="59435"/>
                </a:lnTo>
                <a:lnTo>
                  <a:pt x="214122" y="59435"/>
                </a:lnTo>
                <a:lnTo>
                  <a:pt x="21412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3570076" y="2946400"/>
            <a:ext cx="1188420" cy="192617"/>
          </a:xfrm>
          <a:custGeom>
            <a:avLst/>
            <a:gdLst/>
            <a:ahLst/>
            <a:cxnLst/>
            <a:rect l="l" t="t" r="r" b="b"/>
            <a:pathLst>
              <a:path w="1222375" h="198119">
                <a:moveTo>
                  <a:pt x="1194054" y="0"/>
                </a:moveTo>
                <a:lnTo>
                  <a:pt x="0" y="0"/>
                </a:lnTo>
                <a:lnTo>
                  <a:pt x="0" y="171450"/>
                </a:lnTo>
                <a:lnTo>
                  <a:pt x="27432" y="198120"/>
                </a:lnTo>
                <a:lnTo>
                  <a:pt x="1222248" y="198120"/>
                </a:lnTo>
                <a:lnTo>
                  <a:pt x="1222248" y="26670"/>
                </a:lnTo>
                <a:lnTo>
                  <a:pt x="1194054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3544147" y="2921952"/>
            <a:ext cx="1188420" cy="191999"/>
          </a:xfrm>
          <a:custGeom>
            <a:avLst/>
            <a:gdLst/>
            <a:ahLst/>
            <a:cxnLst/>
            <a:rect l="l" t="t" r="r" b="b"/>
            <a:pathLst>
              <a:path w="1222375" h="197485">
                <a:moveTo>
                  <a:pt x="1194053" y="0"/>
                </a:moveTo>
                <a:lnTo>
                  <a:pt x="0" y="0"/>
                </a:lnTo>
                <a:lnTo>
                  <a:pt x="0" y="171450"/>
                </a:lnTo>
                <a:lnTo>
                  <a:pt x="27431" y="197357"/>
                </a:lnTo>
                <a:lnTo>
                  <a:pt x="1222247" y="197357"/>
                </a:lnTo>
                <a:lnTo>
                  <a:pt x="1222247" y="26670"/>
                </a:lnTo>
                <a:lnTo>
                  <a:pt x="1194053" y="0"/>
                </a:lnTo>
                <a:close/>
              </a:path>
            </a:pathLst>
          </a:custGeom>
          <a:solidFill>
            <a:srgbClr val="D54F4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4705032" y="2921952"/>
            <a:ext cx="27781" cy="191999"/>
          </a:xfrm>
          <a:custGeom>
            <a:avLst/>
            <a:gdLst/>
            <a:ahLst/>
            <a:cxnLst/>
            <a:rect l="l" t="t" r="r" b="b"/>
            <a:pathLst>
              <a:path w="28575" h="197485">
                <a:moveTo>
                  <a:pt x="0" y="0"/>
                </a:moveTo>
                <a:lnTo>
                  <a:pt x="0" y="171450"/>
                </a:lnTo>
                <a:lnTo>
                  <a:pt x="28193" y="197357"/>
                </a:lnTo>
                <a:lnTo>
                  <a:pt x="28193" y="26670"/>
                </a:lnTo>
                <a:lnTo>
                  <a:pt x="0" y="0"/>
                </a:lnTo>
                <a:close/>
              </a:path>
            </a:pathLst>
          </a:custGeom>
          <a:solidFill>
            <a:srgbClr val="DE70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3544147" y="3101233"/>
            <a:ext cx="1188420" cy="0"/>
          </a:xfrm>
          <a:custGeom>
            <a:avLst/>
            <a:gdLst/>
            <a:ahLst/>
            <a:cxnLst/>
            <a:rect l="l" t="t" r="r" b="b"/>
            <a:pathLst>
              <a:path w="1222375">
                <a:moveTo>
                  <a:pt x="0" y="0"/>
                </a:moveTo>
                <a:lnTo>
                  <a:pt x="1222247" y="0"/>
                </a:lnTo>
              </a:path>
            </a:pathLst>
          </a:custGeom>
          <a:ln w="25907">
            <a:solidFill>
              <a:srgbClr val="AB3F3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3544140" y="2921952"/>
            <a:ext cx="1188420" cy="191999"/>
          </a:xfrm>
          <a:custGeom>
            <a:avLst/>
            <a:gdLst/>
            <a:ahLst/>
            <a:cxnLst/>
            <a:rect l="l" t="t" r="r" b="b"/>
            <a:pathLst>
              <a:path w="1222375" h="197485">
                <a:moveTo>
                  <a:pt x="1222246" y="26668"/>
                </a:moveTo>
                <a:lnTo>
                  <a:pt x="1194055" y="0"/>
                </a:lnTo>
                <a:lnTo>
                  <a:pt x="0" y="0"/>
                </a:lnTo>
                <a:lnTo>
                  <a:pt x="0" y="171453"/>
                </a:lnTo>
                <a:lnTo>
                  <a:pt x="27437" y="197363"/>
                </a:lnTo>
                <a:lnTo>
                  <a:pt x="1222246" y="197363"/>
                </a:lnTo>
                <a:lnTo>
                  <a:pt x="1222246" y="26668"/>
                </a:lnTo>
                <a:close/>
              </a:path>
            </a:pathLst>
          </a:custGeom>
          <a:ln w="4254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4705027" y="2921952"/>
            <a:ext cx="27781" cy="191999"/>
          </a:xfrm>
          <a:custGeom>
            <a:avLst/>
            <a:gdLst/>
            <a:ahLst/>
            <a:cxnLst/>
            <a:rect l="l" t="t" r="r" b="b"/>
            <a:pathLst>
              <a:path w="28575" h="197485">
                <a:moveTo>
                  <a:pt x="0" y="0"/>
                </a:moveTo>
                <a:lnTo>
                  <a:pt x="0" y="171453"/>
                </a:lnTo>
                <a:lnTo>
                  <a:pt x="28190" y="197363"/>
                </a:lnTo>
              </a:path>
            </a:pathLst>
          </a:custGeom>
          <a:ln w="4435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3544140" y="3088642"/>
            <a:ext cx="1161256" cy="0"/>
          </a:xfrm>
          <a:custGeom>
            <a:avLst/>
            <a:gdLst/>
            <a:ahLst/>
            <a:cxnLst/>
            <a:rect l="l" t="t" r="r" b="b"/>
            <a:pathLst>
              <a:path w="1194435">
                <a:moveTo>
                  <a:pt x="1194055" y="0"/>
                </a:moveTo>
                <a:lnTo>
                  <a:pt x="0" y="0"/>
                </a:lnTo>
              </a:path>
            </a:pathLst>
          </a:custGeom>
          <a:ln w="4249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 txBox="1"/>
          <p:nvPr/>
        </p:nvSpPr>
        <p:spPr>
          <a:xfrm>
            <a:off x="3899252" y="2943931"/>
            <a:ext cx="474751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-16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167" b="1" spc="-247" baseline="-13888" dirty="0">
                <a:solidFill>
                  <a:srgbClr val="919191"/>
                </a:solidFill>
                <a:latin typeface="Arial"/>
                <a:cs typeface="Arial"/>
              </a:rPr>
              <a:t>R</a:t>
            </a:r>
            <a:r>
              <a:rPr sz="778" b="1" spc="-16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-247" baseline="-13888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sz="778" b="1" spc="-16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167" b="1" spc="-247" baseline="-13888" dirty="0">
                <a:solidFill>
                  <a:srgbClr val="919191"/>
                </a:solidFill>
                <a:latin typeface="Arial"/>
                <a:cs typeface="Arial"/>
              </a:rPr>
              <a:t>a</a:t>
            </a:r>
            <a:r>
              <a:rPr sz="778" b="1" spc="-165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167" b="1" spc="-247" baseline="-13888" dirty="0">
                <a:solidFill>
                  <a:srgbClr val="919191"/>
                </a:solidFill>
                <a:latin typeface="Arial"/>
                <a:cs typeface="Arial"/>
              </a:rPr>
              <a:t>l</a:t>
            </a:r>
            <a:r>
              <a:rPr sz="778" b="1" spc="-16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247" baseline="-13888" dirty="0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sz="778" b="1" spc="-165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167" b="1" spc="-247" baseline="-13888" dirty="0">
                <a:solidFill>
                  <a:srgbClr val="919191"/>
                </a:solidFill>
                <a:latin typeface="Arial"/>
                <a:cs typeface="Arial"/>
              </a:rPr>
              <a:t>s</a:t>
            </a:r>
            <a:r>
              <a:rPr sz="778" b="1" spc="-16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167" b="1" spc="-247" baseline="-13888" dirty="0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sz="778" b="1" spc="-16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247" baseline="-13888" dirty="0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sz="778" b="1" spc="-165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167" b="1" spc="-247" baseline="-13888" dirty="0">
                <a:solidFill>
                  <a:srgbClr val="919191"/>
                </a:solidFill>
                <a:latin typeface="Arial"/>
                <a:cs typeface="Arial"/>
              </a:rPr>
              <a:t>c</a:t>
            </a:r>
            <a:endParaRPr sz="1167" baseline="-13888">
              <a:latin typeface="Arial"/>
              <a:cs typeface="Arial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4352396" y="3107160"/>
            <a:ext cx="277195" cy="116680"/>
          </a:xfrm>
          <a:custGeom>
            <a:avLst/>
            <a:gdLst/>
            <a:ahLst/>
            <a:cxnLst/>
            <a:rect l="l" t="t" r="r" b="b"/>
            <a:pathLst>
              <a:path w="285114" h="120014">
                <a:moveTo>
                  <a:pt x="284988" y="59435"/>
                </a:moveTo>
                <a:lnTo>
                  <a:pt x="0" y="59435"/>
                </a:lnTo>
                <a:lnTo>
                  <a:pt x="143255" y="119633"/>
                </a:lnTo>
                <a:lnTo>
                  <a:pt x="284988" y="59435"/>
                </a:lnTo>
                <a:close/>
              </a:path>
              <a:path w="285114" h="120014">
                <a:moveTo>
                  <a:pt x="214122" y="0"/>
                </a:moveTo>
                <a:lnTo>
                  <a:pt x="71627" y="0"/>
                </a:lnTo>
                <a:lnTo>
                  <a:pt x="71627" y="59435"/>
                </a:lnTo>
                <a:lnTo>
                  <a:pt x="214122" y="59435"/>
                </a:lnTo>
                <a:lnTo>
                  <a:pt x="21412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4651692" y="3413125"/>
            <a:ext cx="277195" cy="117916"/>
          </a:xfrm>
          <a:custGeom>
            <a:avLst/>
            <a:gdLst/>
            <a:ahLst/>
            <a:cxnLst/>
            <a:rect l="l" t="t" r="r" b="b"/>
            <a:pathLst>
              <a:path w="285114" h="121285">
                <a:moveTo>
                  <a:pt x="284988" y="60198"/>
                </a:moveTo>
                <a:lnTo>
                  <a:pt x="0" y="60198"/>
                </a:lnTo>
                <a:lnTo>
                  <a:pt x="141731" y="121158"/>
                </a:lnTo>
                <a:lnTo>
                  <a:pt x="284988" y="60198"/>
                </a:lnTo>
                <a:close/>
              </a:path>
              <a:path w="285114" h="121285">
                <a:moveTo>
                  <a:pt x="214122" y="0"/>
                </a:moveTo>
                <a:lnTo>
                  <a:pt x="70865" y="0"/>
                </a:lnTo>
                <a:lnTo>
                  <a:pt x="70865" y="60198"/>
                </a:lnTo>
                <a:lnTo>
                  <a:pt x="214122" y="60198"/>
                </a:lnTo>
                <a:lnTo>
                  <a:pt x="21412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4127182" y="3547957"/>
            <a:ext cx="1187803" cy="164835"/>
          </a:xfrm>
          <a:custGeom>
            <a:avLst/>
            <a:gdLst/>
            <a:ahLst/>
            <a:cxnLst/>
            <a:rect l="l" t="t" r="r" b="b"/>
            <a:pathLst>
              <a:path w="1221739" h="169545">
                <a:moveTo>
                  <a:pt x="1197864" y="0"/>
                </a:moveTo>
                <a:lnTo>
                  <a:pt x="0" y="0"/>
                </a:lnTo>
                <a:lnTo>
                  <a:pt x="0" y="147065"/>
                </a:lnTo>
                <a:lnTo>
                  <a:pt x="24384" y="169163"/>
                </a:lnTo>
                <a:lnTo>
                  <a:pt x="1221486" y="169163"/>
                </a:lnTo>
                <a:lnTo>
                  <a:pt x="1221486" y="23621"/>
                </a:lnTo>
                <a:lnTo>
                  <a:pt x="1197864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4101253" y="3523509"/>
            <a:ext cx="1187803" cy="164835"/>
          </a:xfrm>
          <a:custGeom>
            <a:avLst/>
            <a:gdLst/>
            <a:ahLst/>
            <a:cxnLst/>
            <a:rect l="l" t="t" r="r" b="b"/>
            <a:pathLst>
              <a:path w="1221739" h="169545">
                <a:moveTo>
                  <a:pt x="1197864" y="0"/>
                </a:moveTo>
                <a:lnTo>
                  <a:pt x="0" y="0"/>
                </a:lnTo>
                <a:lnTo>
                  <a:pt x="0" y="146303"/>
                </a:lnTo>
                <a:lnTo>
                  <a:pt x="24383" y="169163"/>
                </a:lnTo>
                <a:lnTo>
                  <a:pt x="1221485" y="169163"/>
                </a:lnTo>
                <a:lnTo>
                  <a:pt x="1221485" y="23622"/>
                </a:lnTo>
                <a:lnTo>
                  <a:pt x="1197864" y="0"/>
                </a:lnTo>
                <a:close/>
              </a:path>
            </a:pathLst>
          </a:custGeom>
          <a:solidFill>
            <a:srgbClr val="D54F4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5265843" y="3523509"/>
            <a:ext cx="23460" cy="164835"/>
          </a:xfrm>
          <a:custGeom>
            <a:avLst/>
            <a:gdLst/>
            <a:ahLst/>
            <a:cxnLst/>
            <a:rect l="l" t="t" r="r" b="b"/>
            <a:pathLst>
              <a:path w="24129" h="169545">
                <a:moveTo>
                  <a:pt x="0" y="0"/>
                </a:moveTo>
                <a:lnTo>
                  <a:pt x="0" y="146303"/>
                </a:lnTo>
                <a:lnTo>
                  <a:pt x="23621" y="169163"/>
                </a:lnTo>
                <a:lnTo>
                  <a:pt x="23621" y="23622"/>
                </a:lnTo>
                <a:lnTo>
                  <a:pt x="0" y="0"/>
                </a:lnTo>
                <a:close/>
              </a:path>
            </a:pathLst>
          </a:custGeom>
          <a:solidFill>
            <a:srgbClr val="DE70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4101253" y="3676862"/>
            <a:ext cx="1187803" cy="0"/>
          </a:xfrm>
          <a:custGeom>
            <a:avLst/>
            <a:gdLst/>
            <a:ahLst/>
            <a:cxnLst/>
            <a:rect l="l" t="t" r="r" b="b"/>
            <a:pathLst>
              <a:path w="1221739">
                <a:moveTo>
                  <a:pt x="0" y="0"/>
                </a:moveTo>
                <a:lnTo>
                  <a:pt x="1221485" y="0"/>
                </a:lnTo>
              </a:path>
            </a:pathLst>
          </a:custGeom>
          <a:ln w="22859">
            <a:solidFill>
              <a:srgbClr val="AB3F3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4101251" y="3523510"/>
            <a:ext cx="1187803" cy="164835"/>
          </a:xfrm>
          <a:custGeom>
            <a:avLst/>
            <a:gdLst/>
            <a:ahLst/>
            <a:cxnLst/>
            <a:rect l="l" t="t" r="r" b="b"/>
            <a:pathLst>
              <a:path w="1221739" h="169545">
                <a:moveTo>
                  <a:pt x="1221480" y="23623"/>
                </a:moveTo>
                <a:lnTo>
                  <a:pt x="1197858" y="0"/>
                </a:lnTo>
                <a:lnTo>
                  <a:pt x="0" y="0"/>
                </a:lnTo>
                <a:lnTo>
                  <a:pt x="0" y="146301"/>
                </a:lnTo>
                <a:lnTo>
                  <a:pt x="24387" y="169166"/>
                </a:lnTo>
                <a:lnTo>
                  <a:pt x="1221480" y="169166"/>
                </a:lnTo>
                <a:lnTo>
                  <a:pt x="1221480" y="23623"/>
                </a:lnTo>
                <a:close/>
              </a:path>
            </a:pathLst>
          </a:custGeom>
          <a:ln w="4253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5265835" y="3523510"/>
            <a:ext cx="23460" cy="164835"/>
          </a:xfrm>
          <a:custGeom>
            <a:avLst/>
            <a:gdLst/>
            <a:ahLst/>
            <a:cxnLst/>
            <a:rect l="l" t="t" r="r" b="b"/>
            <a:pathLst>
              <a:path w="24129" h="169545">
                <a:moveTo>
                  <a:pt x="0" y="0"/>
                </a:moveTo>
                <a:lnTo>
                  <a:pt x="0" y="146301"/>
                </a:lnTo>
                <a:lnTo>
                  <a:pt x="23622" y="169166"/>
                </a:lnTo>
              </a:path>
            </a:pathLst>
          </a:custGeom>
          <a:ln w="4435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4101252" y="3665746"/>
            <a:ext cx="1164960" cy="0"/>
          </a:xfrm>
          <a:custGeom>
            <a:avLst/>
            <a:gdLst/>
            <a:ahLst/>
            <a:cxnLst/>
            <a:rect l="l" t="t" r="r" b="b"/>
            <a:pathLst>
              <a:path w="1198245">
                <a:moveTo>
                  <a:pt x="1197858" y="0"/>
                </a:moveTo>
                <a:lnTo>
                  <a:pt x="0" y="0"/>
                </a:lnTo>
              </a:path>
            </a:pathLst>
          </a:custGeom>
          <a:ln w="4249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 txBox="1"/>
          <p:nvPr/>
        </p:nvSpPr>
        <p:spPr>
          <a:xfrm>
            <a:off x="4095574" y="3534374"/>
            <a:ext cx="1202002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F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F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M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a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r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k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n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v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r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o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n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m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n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t</a:t>
            </a:r>
            <a:endParaRPr sz="1167" baseline="-13888">
              <a:latin typeface="Arial"/>
              <a:cs typeface="Arial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5048778" y="3677603"/>
            <a:ext cx="277813" cy="117916"/>
          </a:xfrm>
          <a:custGeom>
            <a:avLst/>
            <a:gdLst/>
            <a:ahLst/>
            <a:cxnLst/>
            <a:rect l="l" t="t" r="r" b="b"/>
            <a:pathLst>
              <a:path w="285750" h="121285">
                <a:moveTo>
                  <a:pt x="285750" y="60197"/>
                </a:moveTo>
                <a:lnTo>
                  <a:pt x="0" y="60197"/>
                </a:lnTo>
                <a:lnTo>
                  <a:pt x="142494" y="121157"/>
                </a:lnTo>
                <a:lnTo>
                  <a:pt x="285750" y="60197"/>
                </a:lnTo>
                <a:close/>
              </a:path>
              <a:path w="285750" h="121285">
                <a:moveTo>
                  <a:pt x="214884" y="0"/>
                </a:moveTo>
                <a:lnTo>
                  <a:pt x="71628" y="0"/>
                </a:lnTo>
                <a:lnTo>
                  <a:pt x="71628" y="60197"/>
                </a:lnTo>
                <a:lnTo>
                  <a:pt x="214884" y="60197"/>
                </a:lnTo>
                <a:lnTo>
                  <a:pt x="21488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4600576" y="3810952"/>
            <a:ext cx="1188420" cy="162366"/>
          </a:xfrm>
          <a:custGeom>
            <a:avLst/>
            <a:gdLst/>
            <a:ahLst/>
            <a:cxnLst/>
            <a:rect l="l" t="t" r="r" b="b"/>
            <a:pathLst>
              <a:path w="1222375" h="167004">
                <a:moveTo>
                  <a:pt x="1199388" y="0"/>
                </a:moveTo>
                <a:lnTo>
                  <a:pt x="0" y="0"/>
                </a:lnTo>
                <a:lnTo>
                  <a:pt x="0" y="144017"/>
                </a:lnTo>
                <a:lnTo>
                  <a:pt x="24383" y="166877"/>
                </a:lnTo>
                <a:lnTo>
                  <a:pt x="1222247" y="166877"/>
                </a:lnTo>
                <a:lnTo>
                  <a:pt x="1222247" y="22098"/>
                </a:lnTo>
                <a:lnTo>
                  <a:pt x="119938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4574646" y="3785764"/>
            <a:ext cx="1188420" cy="162366"/>
          </a:xfrm>
          <a:custGeom>
            <a:avLst/>
            <a:gdLst/>
            <a:ahLst/>
            <a:cxnLst/>
            <a:rect l="l" t="t" r="r" b="b"/>
            <a:pathLst>
              <a:path w="1222375" h="167004">
                <a:moveTo>
                  <a:pt x="1199388" y="0"/>
                </a:moveTo>
                <a:lnTo>
                  <a:pt x="0" y="0"/>
                </a:lnTo>
                <a:lnTo>
                  <a:pt x="0" y="144779"/>
                </a:lnTo>
                <a:lnTo>
                  <a:pt x="24384" y="166877"/>
                </a:lnTo>
                <a:lnTo>
                  <a:pt x="1222248" y="166877"/>
                </a:lnTo>
                <a:lnTo>
                  <a:pt x="1222248" y="22098"/>
                </a:lnTo>
                <a:lnTo>
                  <a:pt x="1199388" y="0"/>
                </a:lnTo>
                <a:close/>
              </a:path>
            </a:pathLst>
          </a:custGeom>
          <a:solidFill>
            <a:srgbClr val="D54F4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5740718" y="3785764"/>
            <a:ext cx="22225" cy="162366"/>
          </a:xfrm>
          <a:custGeom>
            <a:avLst/>
            <a:gdLst/>
            <a:ahLst/>
            <a:cxnLst/>
            <a:rect l="l" t="t" r="r" b="b"/>
            <a:pathLst>
              <a:path w="22860" h="167004">
                <a:moveTo>
                  <a:pt x="0" y="0"/>
                </a:moveTo>
                <a:lnTo>
                  <a:pt x="0" y="144779"/>
                </a:lnTo>
                <a:lnTo>
                  <a:pt x="22860" y="166877"/>
                </a:lnTo>
                <a:lnTo>
                  <a:pt x="22860" y="22098"/>
                </a:lnTo>
                <a:lnTo>
                  <a:pt x="0" y="0"/>
                </a:lnTo>
                <a:close/>
              </a:path>
            </a:pathLst>
          </a:custGeom>
          <a:solidFill>
            <a:srgbClr val="DE70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4574646" y="3937265"/>
            <a:ext cx="1188420" cy="0"/>
          </a:xfrm>
          <a:custGeom>
            <a:avLst/>
            <a:gdLst/>
            <a:ahLst/>
            <a:cxnLst/>
            <a:rect l="l" t="t" r="r" b="b"/>
            <a:pathLst>
              <a:path w="1222375">
                <a:moveTo>
                  <a:pt x="0" y="0"/>
                </a:moveTo>
                <a:lnTo>
                  <a:pt x="1222248" y="0"/>
                </a:lnTo>
              </a:path>
            </a:pathLst>
          </a:custGeom>
          <a:ln w="22098">
            <a:solidFill>
              <a:srgbClr val="AB3F3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4574640" y="3785767"/>
            <a:ext cx="1188420" cy="162366"/>
          </a:xfrm>
          <a:custGeom>
            <a:avLst/>
            <a:gdLst/>
            <a:ahLst/>
            <a:cxnLst/>
            <a:rect l="l" t="t" r="r" b="b"/>
            <a:pathLst>
              <a:path w="1222375" h="167004">
                <a:moveTo>
                  <a:pt x="1222246" y="22094"/>
                </a:moveTo>
                <a:lnTo>
                  <a:pt x="1199389" y="0"/>
                </a:lnTo>
                <a:lnTo>
                  <a:pt x="0" y="0"/>
                </a:lnTo>
                <a:lnTo>
                  <a:pt x="0" y="144772"/>
                </a:lnTo>
                <a:lnTo>
                  <a:pt x="24387" y="166880"/>
                </a:lnTo>
                <a:lnTo>
                  <a:pt x="1222246" y="166880"/>
                </a:lnTo>
                <a:lnTo>
                  <a:pt x="1222246" y="22094"/>
                </a:lnTo>
                <a:close/>
              </a:path>
            </a:pathLst>
          </a:custGeom>
          <a:ln w="4253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5740712" y="3785767"/>
            <a:ext cx="22225" cy="162366"/>
          </a:xfrm>
          <a:custGeom>
            <a:avLst/>
            <a:gdLst/>
            <a:ahLst/>
            <a:cxnLst/>
            <a:rect l="l" t="t" r="r" b="b"/>
            <a:pathLst>
              <a:path w="22860" h="167004">
                <a:moveTo>
                  <a:pt x="0" y="0"/>
                </a:moveTo>
                <a:lnTo>
                  <a:pt x="0" y="144772"/>
                </a:lnTo>
                <a:lnTo>
                  <a:pt x="22856" y="166880"/>
                </a:lnTo>
              </a:path>
            </a:pathLst>
          </a:custGeom>
          <a:ln w="4435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4574640" y="3926518"/>
            <a:ext cx="1166195" cy="0"/>
          </a:xfrm>
          <a:custGeom>
            <a:avLst/>
            <a:gdLst/>
            <a:ahLst/>
            <a:cxnLst/>
            <a:rect l="l" t="t" r="r" b="b"/>
            <a:pathLst>
              <a:path w="1199514">
                <a:moveTo>
                  <a:pt x="1199389" y="0"/>
                </a:moveTo>
                <a:lnTo>
                  <a:pt x="0" y="0"/>
                </a:lnTo>
              </a:path>
            </a:pathLst>
          </a:custGeom>
          <a:ln w="4249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 txBox="1"/>
          <p:nvPr/>
        </p:nvSpPr>
        <p:spPr>
          <a:xfrm>
            <a:off x="4514885" y="3795889"/>
            <a:ext cx="131251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D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s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n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c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v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C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o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m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p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n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c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e</a:t>
            </a:r>
            <a:r>
              <a:rPr sz="778" b="1" spc="-185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167" b="1" spc="-276" baseline="-13888" dirty="0">
                <a:solidFill>
                  <a:srgbClr val="919191"/>
                </a:solidFill>
                <a:latin typeface="Arial"/>
                <a:cs typeface="Arial"/>
              </a:rPr>
              <a:t>s</a:t>
            </a:r>
            <a:endParaRPr sz="1167" baseline="-13888">
              <a:latin typeface="Arial"/>
              <a:cs typeface="Arial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5449569" y="3942820"/>
            <a:ext cx="277813" cy="117916"/>
          </a:xfrm>
          <a:custGeom>
            <a:avLst/>
            <a:gdLst/>
            <a:ahLst/>
            <a:cxnLst/>
            <a:rect l="l" t="t" r="r" b="b"/>
            <a:pathLst>
              <a:path w="285750" h="121285">
                <a:moveTo>
                  <a:pt x="285750" y="60960"/>
                </a:moveTo>
                <a:lnTo>
                  <a:pt x="0" y="60960"/>
                </a:lnTo>
                <a:lnTo>
                  <a:pt x="142493" y="121157"/>
                </a:lnTo>
                <a:lnTo>
                  <a:pt x="285750" y="60960"/>
                </a:lnTo>
                <a:close/>
              </a:path>
              <a:path w="285750" h="121285">
                <a:moveTo>
                  <a:pt x="214883" y="0"/>
                </a:moveTo>
                <a:lnTo>
                  <a:pt x="71627" y="0"/>
                </a:lnTo>
                <a:lnTo>
                  <a:pt x="71627" y="60960"/>
                </a:lnTo>
                <a:lnTo>
                  <a:pt x="214883" y="60960"/>
                </a:lnTo>
                <a:lnTo>
                  <a:pt x="21488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5019886" y="4075430"/>
            <a:ext cx="1188420" cy="139524"/>
          </a:xfrm>
          <a:custGeom>
            <a:avLst/>
            <a:gdLst/>
            <a:ahLst/>
            <a:cxnLst/>
            <a:rect l="l" t="t" r="r" b="b"/>
            <a:pathLst>
              <a:path w="1222375" h="143510">
                <a:moveTo>
                  <a:pt x="1197864" y="0"/>
                </a:moveTo>
                <a:lnTo>
                  <a:pt x="0" y="0"/>
                </a:lnTo>
                <a:lnTo>
                  <a:pt x="0" y="143255"/>
                </a:lnTo>
                <a:lnTo>
                  <a:pt x="1222248" y="143255"/>
                </a:lnTo>
                <a:lnTo>
                  <a:pt x="1222248" y="22859"/>
                </a:lnTo>
                <a:lnTo>
                  <a:pt x="1197864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4993957" y="4050242"/>
            <a:ext cx="1188420" cy="164835"/>
          </a:xfrm>
          <a:custGeom>
            <a:avLst/>
            <a:gdLst/>
            <a:ahLst/>
            <a:cxnLst/>
            <a:rect l="l" t="t" r="r" b="b"/>
            <a:pathLst>
              <a:path w="1222375" h="169545">
                <a:moveTo>
                  <a:pt x="1197864" y="0"/>
                </a:moveTo>
                <a:lnTo>
                  <a:pt x="0" y="0"/>
                </a:lnTo>
                <a:lnTo>
                  <a:pt x="0" y="145541"/>
                </a:lnTo>
                <a:lnTo>
                  <a:pt x="24384" y="169163"/>
                </a:lnTo>
                <a:lnTo>
                  <a:pt x="1222248" y="169163"/>
                </a:lnTo>
                <a:lnTo>
                  <a:pt x="1222248" y="23622"/>
                </a:lnTo>
                <a:lnTo>
                  <a:pt x="1197864" y="0"/>
                </a:lnTo>
                <a:close/>
              </a:path>
            </a:pathLst>
          </a:custGeom>
          <a:solidFill>
            <a:srgbClr val="D54F4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6158547" y="4050242"/>
            <a:ext cx="24077" cy="164835"/>
          </a:xfrm>
          <a:custGeom>
            <a:avLst/>
            <a:gdLst/>
            <a:ahLst/>
            <a:cxnLst/>
            <a:rect l="l" t="t" r="r" b="b"/>
            <a:pathLst>
              <a:path w="24764" h="169545">
                <a:moveTo>
                  <a:pt x="0" y="0"/>
                </a:moveTo>
                <a:lnTo>
                  <a:pt x="0" y="145541"/>
                </a:lnTo>
                <a:lnTo>
                  <a:pt x="24384" y="169163"/>
                </a:lnTo>
                <a:lnTo>
                  <a:pt x="24384" y="23622"/>
                </a:lnTo>
                <a:lnTo>
                  <a:pt x="0" y="0"/>
                </a:lnTo>
                <a:close/>
              </a:path>
            </a:pathLst>
          </a:custGeom>
          <a:solidFill>
            <a:srgbClr val="DE70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4993957" y="4203224"/>
            <a:ext cx="1188420" cy="0"/>
          </a:xfrm>
          <a:custGeom>
            <a:avLst/>
            <a:gdLst/>
            <a:ahLst/>
            <a:cxnLst/>
            <a:rect l="l" t="t" r="r" b="b"/>
            <a:pathLst>
              <a:path w="1222375">
                <a:moveTo>
                  <a:pt x="0" y="0"/>
                </a:moveTo>
                <a:lnTo>
                  <a:pt x="1222248" y="0"/>
                </a:lnTo>
              </a:path>
            </a:pathLst>
          </a:custGeom>
          <a:ln w="23622">
            <a:solidFill>
              <a:srgbClr val="AB3F3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4993955" y="4050246"/>
            <a:ext cx="1188420" cy="164835"/>
          </a:xfrm>
          <a:custGeom>
            <a:avLst/>
            <a:gdLst/>
            <a:ahLst/>
            <a:cxnLst/>
            <a:rect l="l" t="t" r="r" b="b"/>
            <a:pathLst>
              <a:path w="1222375" h="169545">
                <a:moveTo>
                  <a:pt x="1222246" y="23623"/>
                </a:moveTo>
                <a:lnTo>
                  <a:pt x="1197858" y="0"/>
                </a:lnTo>
                <a:lnTo>
                  <a:pt x="0" y="0"/>
                </a:lnTo>
                <a:lnTo>
                  <a:pt x="0" y="145543"/>
                </a:lnTo>
                <a:lnTo>
                  <a:pt x="24387" y="169154"/>
                </a:lnTo>
                <a:lnTo>
                  <a:pt x="1222246" y="169154"/>
                </a:lnTo>
                <a:lnTo>
                  <a:pt x="1222246" y="23623"/>
                </a:lnTo>
                <a:close/>
              </a:path>
            </a:pathLst>
          </a:custGeom>
          <a:ln w="4253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6158540" y="4050246"/>
            <a:ext cx="24077" cy="164835"/>
          </a:xfrm>
          <a:custGeom>
            <a:avLst/>
            <a:gdLst/>
            <a:ahLst/>
            <a:cxnLst/>
            <a:rect l="l" t="t" r="r" b="b"/>
            <a:pathLst>
              <a:path w="24764" h="169545">
                <a:moveTo>
                  <a:pt x="0" y="0"/>
                </a:moveTo>
                <a:lnTo>
                  <a:pt x="0" y="145543"/>
                </a:lnTo>
                <a:lnTo>
                  <a:pt x="24387" y="169154"/>
                </a:lnTo>
              </a:path>
            </a:pathLst>
          </a:custGeom>
          <a:ln w="4435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4993955" y="4191746"/>
            <a:ext cx="1164960" cy="0"/>
          </a:xfrm>
          <a:custGeom>
            <a:avLst/>
            <a:gdLst/>
            <a:ahLst/>
            <a:cxnLst/>
            <a:rect l="l" t="t" r="r" b="b"/>
            <a:pathLst>
              <a:path w="1198245">
                <a:moveTo>
                  <a:pt x="1197858" y="0"/>
                </a:moveTo>
                <a:lnTo>
                  <a:pt x="0" y="0"/>
                </a:lnTo>
              </a:path>
            </a:pathLst>
          </a:custGeom>
          <a:ln w="4249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 txBox="1"/>
          <p:nvPr/>
        </p:nvSpPr>
        <p:spPr>
          <a:xfrm>
            <a:off x="5304612" y="4060367"/>
            <a:ext cx="56673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-180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167" b="1" spc="-269" baseline="-13888" dirty="0">
                <a:solidFill>
                  <a:srgbClr val="919191"/>
                </a:solidFill>
                <a:latin typeface="Arial"/>
                <a:cs typeface="Arial"/>
              </a:rPr>
              <a:t>M</a:t>
            </a:r>
            <a:r>
              <a:rPr sz="778" b="1" spc="-180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167" b="1" spc="-269" baseline="-13888" dirty="0">
                <a:solidFill>
                  <a:srgbClr val="919191"/>
                </a:solidFill>
                <a:latin typeface="Arial"/>
                <a:cs typeface="Arial"/>
              </a:rPr>
              <a:t>o</a:t>
            </a:r>
            <a:r>
              <a:rPr sz="778" b="1" spc="-180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167" b="1" spc="-269" baseline="-13888" dirty="0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sz="778" b="1" spc="-18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269" baseline="-13888" dirty="0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sz="778" b="1" spc="-180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1167" b="1" spc="-269" baseline="-13888" dirty="0">
                <a:solidFill>
                  <a:srgbClr val="919191"/>
                </a:solidFill>
                <a:latin typeface="Arial"/>
                <a:cs typeface="Arial"/>
              </a:rPr>
              <a:t>v</a:t>
            </a:r>
            <a:r>
              <a:rPr sz="778" b="1" spc="-180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167" b="1" spc="-269" baseline="-13888" dirty="0">
                <a:solidFill>
                  <a:srgbClr val="919191"/>
                </a:solidFill>
                <a:latin typeface="Arial"/>
                <a:cs typeface="Arial"/>
              </a:rPr>
              <a:t>a</a:t>
            </a:r>
            <a:r>
              <a:rPr sz="778" b="1" spc="-180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167" b="1" spc="-269" baseline="-13888" dirty="0">
                <a:solidFill>
                  <a:srgbClr val="919191"/>
                </a:solidFill>
                <a:latin typeface="Arial"/>
                <a:cs typeface="Arial"/>
              </a:rPr>
              <a:t>t</a:t>
            </a:r>
            <a:r>
              <a:rPr sz="778" b="1" spc="-18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269" baseline="-13888" dirty="0">
                <a:solidFill>
                  <a:srgbClr val="919191"/>
                </a:solidFill>
                <a:latin typeface="Arial"/>
                <a:cs typeface="Arial"/>
              </a:rPr>
              <a:t>i</a:t>
            </a:r>
            <a:r>
              <a:rPr sz="778" b="1" spc="-180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167" b="1" spc="-269" baseline="-13888" dirty="0">
                <a:solidFill>
                  <a:srgbClr val="919191"/>
                </a:solidFill>
                <a:latin typeface="Arial"/>
                <a:cs typeface="Arial"/>
              </a:rPr>
              <a:t>n</a:t>
            </a:r>
            <a:r>
              <a:rPr sz="778" b="1" spc="-180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r>
              <a:rPr sz="1167" b="1" spc="-269" baseline="-13888" dirty="0">
                <a:solidFill>
                  <a:srgbClr val="919191"/>
                </a:solidFill>
                <a:latin typeface="Arial"/>
                <a:cs typeface="Arial"/>
              </a:rPr>
              <a:t>g</a:t>
            </a:r>
            <a:endParaRPr sz="1167" baseline="-13888">
              <a:latin typeface="Arial"/>
              <a:cs typeface="Arial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3871594" y="3250881"/>
            <a:ext cx="1264973" cy="187678"/>
          </a:xfrm>
          <a:custGeom>
            <a:avLst/>
            <a:gdLst/>
            <a:ahLst/>
            <a:cxnLst/>
            <a:rect l="l" t="t" r="r" b="b"/>
            <a:pathLst>
              <a:path w="1301114" h="193039">
                <a:moveTo>
                  <a:pt x="1274064" y="0"/>
                </a:moveTo>
                <a:lnTo>
                  <a:pt x="0" y="0"/>
                </a:lnTo>
                <a:lnTo>
                  <a:pt x="0" y="167640"/>
                </a:lnTo>
                <a:lnTo>
                  <a:pt x="27432" y="192786"/>
                </a:lnTo>
                <a:lnTo>
                  <a:pt x="1300734" y="192786"/>
                </a:lnTo>
                <a:lnTo>
                  <a:pt x="1300734" y="25907"/>
                </a:lnTo>
                <a:lnTo>
                  <a:pt x="1274064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3845665" y="3225695"/>
            <a:ext cx="1264973" cy="188295"/>
          </a:xfrm>
          <a:custGeom>
            <a:avLst/>
            <a:gdLst/>
            <a:ahLst/>
            <a:cxnLst/>
            <a:rect l="l" t="t" r="r" b="b"/>
            <a:pathLst>
              <a:path w="1301114" h="193675">
                <a:moveTo>
                  <a:pt x="1274064" y="0"/>
                </a:moveTo>
                <a:lnTo>
                  <a:pt x="0" y="0"/>
                </a:lnTo>
                <a:lnTo>
                  <a:pt x="0" y="168401"/>
                </a:lnTo>
                <a:lnTo>
                  <a:pt x="27432" y="193548"/>
                </a:lnTo>
                <a:lnTo>
                  <a:pt x="1300734" y="193548"/>
                </a:lnTo>
                <a:lnTo>
                  <a:pt x="1300734" y="26670"/>
                </a:lnTo>
                <a:lnTo>
                  <a:pt x="1274064" y="0"/>
                </a:lnTo>
                <a:close/>
              </a:path>
            </a:pathLst>
          </a:custGeom>
          <a:solidFill>
            <a:srgbClr val="D54F4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5084338" y="3225695"/>
            <a:ext cx="25929" cy="188295"/>
          </a:xfrm>
          <a:custGeom>
            <a:avLst/>
            <a:gdLst/>
            <a:ahLst/>
            <a:cxnLst/>
            <a:rect l="l" t="t" r="r" b="b"/>
            <a:pathLst>
              <a:path w="26670" h="193675">
                <a:moveTo>
                  <a:pt x="0" y="0"/>
                </a:moveTo>
                <a:lnTo>
                  <a:pt x="0" y="168401"/>
                </a:lnTo>
                <a:lnTo>
                  <a:pt x="26670" y="193548"/>
                </a:lnTo>
                <a:lnTo>
                  <a:pt x="26670" y="26670"/>
                </a:lnTo>
                <a:lnTo>
                  <a:pt x="0" y="0"/>
                </a:lnTo>
                <a:close/>
              </a:path>
            </a:pathLst>
          </a:custGeom>
          <a:solidFill>
            <a:srgbClr val="DE70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3845665" y="3401642"/>
            <a:ext cx="1264973" cy="0"/>
          </a:xfrm>
          <a:custGeom>
            <a:avLst/>
            <a:gdLst/>
            <a:ahLst/>
            <a:cxnLst/>
            <a:rect l="l" t="t" r="r" b="b"/>
            <a:pathLst>
              <a:path w="1301114">
                <a:moveTo>
                  <a:pt x="0" y="0"/>
                </a:moveTo>
                <a:lnTo>
                  <a:pt x="1300734" y="0"/>
                </a:lnTo>
              </a:path>
            </a:pathLst>
          </a:custGeom>
          <a:ln w="25146">
            <a:solidFill>
              <a:srgbClr val="AB3F3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3845661" y="3225697"/>
            <a:ext cx="1264973" cy="188295"/>
          </a:xfrm>
          <a:custGeom>
            <a:avLst/>
            <a:gdLst/>
            <a:ahLst/>
            <a:cxnLst/>
            <a:rect l="l" t="t" r="r" b="b"/>
            <a:pathLst>
              <a:path w="1301114" h="193675">
                <a:moveTo>
                  <a:pt x="1300731" y="26668"/>
                </a:moveTo>
                <a:lnTo>
                  <a:pt x="1274058" y="0"/>
                </a:lnTo>
                <a:lnTo>
                  <a:pt x="0" y="0"/>
                </a:lnTo>
                <a:lnTo>
                  <a:pt x="0" y="168396"/>
                </a:lnTo>
                <a:lnTo>
                  <a:pt x="27437" y="193548"/>
                </a:lnTo>
                <a:lnTo>
                  <a:pt x="1300731" y="193548"/>
                </a:lnTo>
                <a:lnTo>
                  <a:pt x="1300731" y="26668"/>
                </a:lnTo>
                <a:close/>
              </a:path>
            </a:pathLst>
          </a:custGeom>
          <a:ln w="4254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5084330" y="3225697"/>
            <a:ext cx="25929" cy="188295"/>
          </a:xfrm>
          <a:custGeom>
            <a:avLst/>
            <a:gdLst/>
            <a:ahLst/>
            <a:cxnLst/>
            <a:rect l="l" t="t" r="r" b="b"/>
            <a:pathLst>
              <a:path w="26670" h="193675">
                <a:moveTo>
                  <a:pt x="0" y="0"/>
                </a:moveTo>
                <a:lnTo>
                  <a:pt x="0" y="168396"/>
                </a:lnTo>
                <a:lnTo>
                  <a:pt x="26672" y="193548"/>
                </a:lnTo>
              </a:path>
            </a:pathLst>
          </a:custGeom>
          <a:ln w="4435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3845661" y="3389415"/>
            <a:ext cx="1239044" cy="0"/>
          </a:xfrm>
          <a:custGeom>
            <a:avLst/>
            <a:gdLst/>
            <a:ahLst/>
            <a:cxnLst/>
            <a:rect l="l" t="t" r="r" b="b"/>
            <a:pathLst>
              <a:path w="1274445">
                <a:moveTo>
                  <a:pt x="1274058" y="0"/>
                </a:moveTo>
                <a:lnTo>
                  <a:pt x="0" y="0"/>
                </a:lnTo>
              </a:path>
            </a:pathLst>
          </a:custGeom>
          <a:ln w="4249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 txBox="1"/>
          <p:nvPr/>
        </p:nvSpPr>
        <p:spPr>
          <a:xfrm>
            <a:off x="4178547" y="3241005"/>
            <a:ext cx="42104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24" dirty="0">
                <a:solidFill>
                  <a:srgbClr val="FDFD5D"/>
                </a:solidFill>
                <a:latin typeface="Arial"/>
                <a:cs typeface="Arial"/>
              </a:rPr>
              <a:t>Sp</a:t>
            </a:r>
            <a:r>
              <a:rPr sz="778" b="1" spc="15" dirty="0">
                <a:solidFill>
                  <a:srgbClr val="FDFD5D"/>
                </a:solidFill>
                <a:latin typeface="Arial"/>
                <a:cs typeface="Arial"/>
              </a:rPr>
              <a:t>eci</a:t>
            </a:r>
            <a:r>
              <a:rPr sz="778" b="1" spc="5" dirty="0">
                <a:solidFill>
                  <a:srgbClr val="FDFD5D"/>
                </a:solidFill>
                <a:latin typeface="Arial"/>
                <a:cs typeface="Arial"/>
              </a:rPr>
              <a:t>f</a:t>
            </a:r>
            <a:r>
              <a:rPr sz="778" b="1" spc="1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778" b="1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endParaRPr sz="778">
              <a:latin typeface="Arial"/>
              <a:cs typeface="Arial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4974696" y="2960476"/>
            <a:ext cx="58649" cy="156810"/>
          </a:xfrm>
          <a:custGeom>
            <a:avLst/>
            <a:gdLst/>
            <a:ahLst/>
            <a:cxnLst/>
            <a:rect l="l" t="t" r="r" b="b"/>
            <a:pathLst>
              <a:path w="60325" h="161289">
                <a:moveTo>
                  <a:pt x="60198" y="0"/>
                </a:moveTo>
                <a:lnTo>
                  <a:pt x="0" y="67055"/>
                </a:lnTo>
                <a:lnTo>
                  <a:pt x="0" y="160781"/>
                </a:lnTo>
                <a:lnTo>
                  <a:pt x="60198" y="94487"/>
                </a:lnTo>
                <a:lnTo>
                  <a:pt x="60198" y="0"/>
                </a:lnTo>
                <a:close/>
              </a:path>
            </a:pathLst>
          </a:custGeom>
          <a:solidFill>
            <a:srgbClr val="0089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4974695" y="2778230"/>
            <a:ext cx="330906" cy="64823"/>
          </a:xfrm>
          <a:custGeom>
            <a:avLst/>
            <a:gdLst/>
            <a:ahLst/>
            <a:cxnLst/>
            <a:rect l="l" t="t" r="r" b="b"/>
            <a:pathLst>
              <a:path w="340360" h="66675">
                <a:moveTo>
                  <a:pt x="339852" y="0"/>
                </a:moveTo>
                <a:lnTo>
                  <a:pt x="60198" y="0"/>
                </a:lnTo>
                <a:lnTo>
                  <a:pt x="0" y="66294"/>
                </a:lnTo>
                <a:lnTo>
                  <a:pt x="279654" y="66294"/>
                </a:lnTo>
                <a:lnTo>
                  <a:pt x="339852" y="0"/>
                </a:lnTo>
                <a:close/>
              </a:path>
            </a:pathLst>
          </a:custGeom>
          <a:solidFill>
            <a:srgbClr val="005C4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4974696" y="2686366"/>
            <a:ext cx="58649" cy="156810"/>
          </a:xfrm>
          <a:custGeom>
            <a:avLst/>
            <a:gdLst/>
            <a:ahLst/>
            <a:cxnLst/>
            <a:rect l="l" t="t" r="r" b="b"/>
            <a:pathLst>
              <a:path w="60325" h="161289">
                <a:moveTo>
                  <a:pt x="60198" y="0"/>
                </a:moveTo>
                <a:lnTo>
                  <a:pt x="0" y="67056"/>
                </a:lnTo>
                <a:lnTo>
                  <a:pt x="0" y="160782"/>
                </a:lnTo>
                <a:lnTo>
                  <a:pt x="60198" y="94488"/>
                </a:lnTo>
                <a:lnTo>
                  <a:pt x="60198" y="0"/>
                </a:lnTo>
                <a:close/>
              </a:path>
            </a:pathLst>
          </a:custGeom>
          <a:solidFill>
            <a:srgbClr val="0089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4702810" y="2686367"/>
            <a:ext cx="330906" cy="247562"/>
          </a:xfrm>
          <a:custGeom>
            <a:avLst/>
            <a:gdLst/>
            <a:ahLst/>
            <a:cxnLst/>
            <a:rect l="l" t="t" r="r" b="b"/>
            <a:pathLst>
              <a:path w="340360" h="254635">
                <a:moveTo>
                  <a:pt x="339851" y="0"/>
                </a:moveTo>
                <a:lnTo>
                  <a:pt x="60198" y="188214"/>
                </a:lnTo>
                <a:lnTo>
                  <a:pt x="0" y="254508"/>
                </a:lnTo>
                <a:lnTo>
                  <a:pt x="279653" y="67056"/>
                </a:lnTo>
                <a:lnTo>
                  <a:pt x="339851" y="0"/>
                </a:lnTo>
                <a:close/>
              </a:path>
            </a:pathLst>
          </a:custGeom>
          <a:solidFill>
            <a:srgbClr val="00725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6334126" y="2503382"/>
            <a:ext cx="58649" cy="796396"/>
          </a:xfrm>
          <a:custGeom>
            <a:avLst/>
            <a:gdLst/>
            <a:ahLst/>
            <a:cxnLst/>
            <a:rect l="l" t="t" r="r" b="b"/>
            <a:pathLst>
              <a:path w="60325" h="819150">
                <a:moveTo>
                  <a:pt x="60198" y="0"/>
                </a:moveTo>
                <a:lnTo>
                  <a:pt x="0" y="67055"/>
                </a:lnTo>
                <a:lnTo>
                  <a:pt x="0" y="819150"/>
                </a:lnTo>
                <a:lnTo>
                  <a:pt x="60198" y="752094"/>
                </a:lnTo>
                <a:lnTo>
                  <a:pt x="60198" y="0"/>
                </a:lnTo>
                <a:close/>
              </a:path>
            </a:pathLst>
          </a:custGeom>
          <a:solidFill>
            <a:srgbClr val="0089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5246582" y="2503382"/>
            <a:ext cx="1146440" cy="65440"/>
          </a:xfrm>
          <a:custGeom>
            <a:avLst/>
            <a:gdLst/>
            <a:ahLst/>
            <a:cxnLst/>
            <a:rect l="l" t="t" r="r" b="b"/>
            <a:pathLst>
              <a:path w="1179195" h="67310">
                <a:moveTo>
                  <a:pt x="1178814" y="0"/>
                </a:moveTo>
                <a:lnTo>
                  <a:pt x="60198" y="0"/>
                </a:lnTo>
                <a:lnTo>
                  <a:pt x="0" y="67055"/>
                </a:lnTo>
                <a:lnTo>
                  <a:pt x="1118615" y="67055"/>
                </a:lnTo>
                <a:lnTo>
                  <a:pt x="1178814" y="0"/>
                </a:lnTo>
                <a:close/>
              </a:path>
            </a:pathLst>
          </a:custGeom>
          <a:solidFill>
            <a:srgbClr val="005C4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4702811" y="2568575"/>
            <a:ext cx="1631685" cy="731573"/>
          </a:xfrm>
          <a:custGeom>
            <a:avLst/>
            <a:gdLst/>
            <a:ahLst/>
            <a:cxnLst/>
            <a:rect l="l" t="t" r="r" b="b"/>
            <a:pathLst>
              <a:path w="1678304" h="752475">
                <a:moveTo>
                  <a:pt x="1677924" y="470153"/>
                </a:moveTo>
                <a:lnTo>
                  <a:pt x="559308" y="470153"/>
                </a:lnTo>
                <a:lnTo>
                  <a:pt x="559308" y="752094"/>
                </a:lnTo>
                <a:lnTo>
                  <a:pt x="1677924" y="752094"/>
                </a:lnTo>
                <a:lnTo>
                  <a:pt x="1677924" y="470153"/>
                </a:lnTo>
                <a:close/>
              </a:path>
              <a:path w="1678304" h="752475">
                <a:moveTo>
                  <a:pt x="279653" y="188214"/>
                </a:moveTo>
                <a:lnTo>
                  <a:pt x="0" y="375666"/>
                </a:lnTo>
                <a:lnTo>
                  <a:pt x="279653" y="563879"/>
                </a:lnTo>
                <a:lnTo>
                  <a:pt x="279653" y="470153"/>
                </a:lnTo>
                <a:lnTo>
                  <a:pt x="1677924" y="470153"/>
                </a:lnTo>
                <a:lnTo>
                  <a:pt x="1677924" y="281940"/>
                </a:lnTo>
                <a:lnTo>
                  <a:pt x="279653" y="281940"/>
                </a:lnTo>
                <a:lnTo>
                  <a:pt x="279653" y="188214"/>
                </a:lnTo>
                <a:close/>
              </a:path>
              <a:path w="1678304" h="752475">
                <a:moveTo>
                  <a:pt x="1677924" y="0"/>
                </a:moveTo>
                <a:lnTo>
                  <a:pt x="559308" y="0"/>
                </a:lnTo>
                <a:lnTo>
                  <a:pt x="559308" y="281940"/>
                </a:lnTo>
                <a:lnTo>
                  <a:pt x="1677924" y="281940"/>
                </a:lnTo>
                <a:lnTo>
                  <a:pt x="1677924" y="0"/>
                </a:lnTo>
                <a:close/>
              </a:path>
            </a:pathLst>
          </a:custGeom>
          <a:solidFill>
            <a:srgbClr val="00775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 txBox="1"/>
          <p:nvPr/>
        </p:nvSpPr>
        <p:spPr>
          <a:xfrm>
            <a:off x="5371288" y="2724149"/>
            <a:ext cx="82294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29" dirty="0">
                <a:solidFill>
                  <a:srgbClr val="FDFD5D"/>
                </a:solidFill>
                <a:latin typeface="Arial"/>
                <a:cs typeface="Arial"/>
              </a:rPr>
              <a:t>Characteristics</a:t>
            </a:r>
            <a:endParaRPr sz="875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5479463" y="2857826"/>
            <a:ext cx="609335" cy="4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ctr">
              <a:lnSpc>
                <a:spcPct val="104200"/>
              </a:lnSpc>
            </a:pPr>
            <a:r>
              <a:rPr sz="875" spc="19" dirty="0">
                <a:solidFill>
                  <a:srgbClr val="FDFD5D"/>
                </a:solidFill>
                <a:latin typeface="Arial"/>
                <a:cs typeface="Arial"/>
              </a:rPr>
              <a:t>of a </a:t>
            </a:r>
            <a:r>
              <a:rPr sz="875" spc="39" dirty="0">
                <a:solidFill>
                  <a:srgbClr val="FDFD5D"/>
                </a:solidFill>
                <a:latin typeface="Arial"/>
                <a:cs typeface="Arial"/>
              </a:rPr>
              <a:t>Good  </a:t>
            </a:r>
            <a:r>
              <a:rPr sz="875" spc="29" dirty="0">
                <a:solidFill>
                  <a:srgbClr val="FDFD5D"/>
                </a:solidFill>
                <a:latin typeface="Arial"/>
                <a:cs typeface="Arial"/>
              </a:rPr>
              <a:t>Mission  </a:t>
            </a:r>
            <a:r>
              <a:rPr sz="875" spc="53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875" spc="1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875" spc="29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875" spc="1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875" spc="34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875" spc="73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875" spc="34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875" spc="29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875" spc="15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875" spc="10" dirty="0">
                <a:solidFill>
                  <a:srgbClr val="FDFD5D"/>
                </a:solidFill>
                <a:latin typeface="Arial"/>
                <a:cs typeface="Arial"/>
              </a:rPr>
              <a:t>:</a:t>
            </a:r>
            <a:endParaRPr sz="875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3473273" y="2116637"/>
            <a:ext cx="2770099" cy="320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418" marR="4939" indent="-579689">
              <a:lnSpc>
                <a:spcPct val="102400"/>
              </a:lnSpc>
            </a:pPr>
            <a:r>
              <a:rPr sz="1021" b="1" spc="15" dirty="0">
                <a:solidFill>
                  <a:srgbClr val="FDFD5D"/>
                </a:solidFill>
                <a:latin typeface="Arial"/>
                <a:cs typeface="Arial"/>
              </a:rPr>
              <a:t>A </a:t>
            </a:r>
            <a:r>
              <a:rPr sz="1021" b="1" i="1" spc="29" dirty="0">
                <a:solidFill>
                  <a:srgbClr val="FDFD5D"/>
                </a:solidFill>
                <a:latin typeface="Arial"/>
                <a:cs typeface="Arial"/>
              </a:rPr>
              <a:t>Mission Statement </a:t>
            </a:r>
            <a:r>
              <a:rPr sz="1021" b="1" spc="15" dirty="0">
                <a:solidFill>
                  <a:srgbClr val="FDFD5D"/>
                </a:solidFill>
                <a:latin typeface="Arial"/>
                <a:cs typeface="Arial"/>
              </a:rPr>
              <a:t>is </a:t>
            </a:r>
            <a:r>
              <a:rPr sz="1021" b="1" spc="10" dirty="0">
                <a:solidFill>
                  <a:srgbClr val="FDFD5D"/>
                </a:solidFill>
                <a:latin typeface="Arial"/>
                <a:cs typeface="Arial"/>
              </a:rPr>
              <a:t>a </a:t>
            </a:r>
            <a:r>
              <a:rPr sz="1021" b="1" spc="29" dirty="0">
                <a:solidFill>
                  <a:srgbClr val="FDFD5D"/>
                </a:solidFill>
                <a:latin typeface="Arial"/>
                <a:cs typeface="Arial"/>
              </a:rPr>
              <a:t>Statement </a:t>
            </a:r>
            <a:r>
              <a:rPr sz="1021" b="1" spc="19" dirty="0">
                <a:solidFill>
                  <a:srgbClr val="FDFD5D"/>
                </a:solidFill>
                <a:latin typeface="Arial"/>
                <a:cs typeface="Arial"/>
              </a:rPr>
              <a:t>of the  </a:t>
            </a:r>
            <a:r>
              <a:rPr sz="1021" b="1" spc="29" dirty="0">
                <a:solidFill>
                  <a:srgbClr val="FDFD5D"/>
                </a:solidFill>
                <a:latin typeface="Arial"/>
                <a:cs typeface="Arial"/>
              </a:rPr>
              <a:t>Organization’s</a:t>
            </a:r>
            <a:r>
              <a:rPr sz="1021" b="1" spc="-5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021" b="1" spc="29" dirty="0">
                <a:solidFill>
                  <a:srgbClr val="FDFD5D"/>
                </a:solidFill>
                <a:latin typeface="Arial"/>
                <a:cs typeface="Arial"/>
              </a:rPr>
              <a:t>Purpose.</a:t>
            </a:r>
            <a:endParaRPr sz="1021">
              <a:latin typeface="Arial"/>
              <a:cs typeface="Arial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2563283" y="712321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219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2563283" y="713433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2563283" y="7139517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2563283" y="7151370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2563283" y="716322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2563283" y="718063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2563283" y="718618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2563283" y="719804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2563283" y="7209896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2563283" y="722693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2563283" y="7232121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2563283" y="7243974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2563283" y="726101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2563283" y="726619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2563283" y="727805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2563283" y="7289906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2563283" y="730731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2563283" y="7312871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2563283" y="7324725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2563283" y="734213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2563283" y="735324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2563283" y="735880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2563283" y="7370657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2563283" y="7382510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2563283" y="739954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2563283" y="7404734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2563283" y="741658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2563283" y="743362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2563283" y="743881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2563283" y="7450667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2563283" y="7462520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2563283" y="747993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2563283" y="7485486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2563283" y="749733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2563283" y="750919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2563283" y="752623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2563283" y="753141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2563283" y="7543271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2563283" y="7560310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2563283" y="7565496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2563283" y="757734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2563283" y="7589202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2563283" y="7606612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2563283" y="761216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2563283" y="7624022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2563283" y="7635875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2563283" y="7652914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2563283" y="7658100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2563283" y="766995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2563283" y="768699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2563283" y="769217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2563283" y="7704032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2563283" y="7715885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2563283" y="773329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2563283" y="7738850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2563283" y="7750704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2563283" y="776811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2563283" y="7779226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2563283" y="778478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2563283" y="7796636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2563283" y="780848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2563283" y="782552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2563283" y="783071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2563283" y="784256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2563283" y="7859607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2563283" y="786479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2563283" y="7876646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2563283" y="788849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6220761" y="7905909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4697612" y="7905909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2563284" y="7905909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6220761" y="7911465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4697612" y="7911465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2563284" y="7911465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6220761" y="7923317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4697612" y="7923317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2563284" y="7923317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6220761" y="7935172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4697612" y="7935172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2563284" y="7935172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6220761" y="7952211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4702796" y="7947026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2563284" y="7952211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6220761" y="7957397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4697612" y="7957397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2563284" y="7957397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6220761" y="7969250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4697612" y="7969250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2563284" y="7969250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6220761" y="7986289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4702796" y="7981104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2563284" y="7986289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6220761" y="7991475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4697612" y="7991475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2563284" y="7991475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6220761" y="800332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4697612" y="800332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2563284" y="800332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6220761" y="8015181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4697612" y="8015181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2563284" y="8015181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6220761" y="8032591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4697612" y="8032591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2563284" y="8032591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6220761" y="803814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4697612" y="803814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2563284" y="803814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6220761" y="8050001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4697612" y="8050001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2563284" y="8050001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6220761" y="8061854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4697612" y="8061854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2563284" y="8061854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6220761" y="8078893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4702796" y="8073708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2563284" y="8078893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6220761" y="8084079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4697612" y="8084079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2563284" y="8084079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6220761" y="809593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4697612" y="809593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2563284" y="809593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6220761" y="8112972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4702796" y="8107785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2563284" y="8112972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6220761" y="811815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4697612" y="811815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2563284" y="811815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6220761" y="8130011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4697612" y="8130011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2563284" y="8130011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6220761" y="8141864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4697612" y="8141864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2563284" y="8141864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6220761" y="8159274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4697612" y="8159274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2563284" y="8159274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6220761" y="8164829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4697612" y="8164829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2563284" y="8164829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6220761" y="817668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4697612" y="817668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2563284" y="817668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6220761" y="8194092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4697612" y="8194092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2563284" y="8194092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6220761" y="8205205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4697612" y="8205205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2563284" y="8205205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6220761" y="8210762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4697612" y="8210762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2563284" y="8210762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6220761" y="8222615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4697612" y="8222615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2563284" y="8222615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6220761" y="823446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4697612" y="823446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2563284" y="823446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6220761" y="8251508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4702796" y="8246322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2563284" y="8251508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6220761" y="8256692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4697612" y="8256692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2563284" y="8256692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6220761" y="8268547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4697612" y="8268547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2563284" y="8268547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6220761" y="8285586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4702796" y="8280400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1066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2563284" y="8285586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6220761" y="8290772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4697612" y="8290772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2563284" y="8290772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6220761" y="8302625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4697612" y="8302625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2563284" y="8302625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6220761" y="831447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4697612" y="831447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2563284" y="831447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6220761" y="8331888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4697612" y="8331888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2563284" y="8331888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6220761" y="8337444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4697612" y="8337444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2563284" y="8337444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6220761" y="8349297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4697612" y="8349297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2563284" y="8349297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6220761" y="8361151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4697612" y="8361151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2563284" y="8361151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6220761" y="8378190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4702796" y="8373004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2563284" y="8378190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6220761" y="8383376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4697612" y="8383376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2563284" y="8383376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/>
          <p:nvPr/>
        </p:nvSpPr>
        <p:spPr>
          <a:xfrm>
            <a:off x="6220761" y="8395229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0" name="object 500"/>
          <p:cNvSpPr/>
          <p:nvPr/>
        </p:nvSpPr>
        <p:spPr>
          <a:xfrm>
            <a:off x="4697612" y="8395229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2563284" y="8395229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6220761" y="8412268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4702796" y="8407083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2563284" y="8412268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6220761" y="8417454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4697612" y="8417454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2563284" y="8417454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6220761" y="842930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4697612" y="842930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2563284" y="842930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6220761" y="8441160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4697612" y="8441160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2563284" y="8441160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6220761" y="8458570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4697612" y="8458570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2563284" y="8458570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6220761" y="8464127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4697612" y="8464127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/>
          <p:nvPr/>
        </p:nvSpPr>
        <p:spPr>
          <a:xfrm>
            <a:off x="2563284" y="8464127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0" name="object 520"/>
          <p:cNvSpPr/>
          <p:nvPr/>
        </p:nvSpPr>
        <p:spPr>
          <a:xfrm>
            <a:off x="6220761" y="8475980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/>
          <p:nvPr/>
        </p:nvSpPr>
        <p:spPr>
          <a:xfrm>
            <a:off x="4697612" y="8475980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2" name="object 522"/>
          <p:cNvSpPr/>
          <p:nvPr/>
        </p:nvSpPr>
        <p:spPr>
          <a:xfrm>
            <a:off x="2563284" y="8475980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/>
          <p:nvPr/>
        </p:nvSpPr>
        <p:spPr>
          <a:xfrm>
            <a:off x="6220761" y="848783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4" name="object 524"/>
          <p:cNvSpPr/>
          <p:nvPr/>
        </p:nvSpPr>
        <p:spPr>
          <a:xfrm>
            <a:off x="4697612" y="848783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/>
          <p:nvPr/>
        </p:nvSpPr>
        <p:spPr>
          <a:xfrm>
            <a:off x="2563284" y="848783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/>
          <p:nvPr/>
        </p:nvSpPr>
        <p:spPr>
          <a:xfrm>
            <a:off x="6220761" y="8504873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/>
          <p:nvPr/>
        </p:nvSpPr>
        <p:spPr>
          <a:xfrm>
            <a:off x="4702796" y="8499687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8" name="object 528"/>
          <p:cNvSpPr/>
          <p:nvPr/>
        </p:nvSpPr>
        <p:spPr>
          <a:xfrm>
            <a:off x="2563284" y="8504873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9" name="object 529"/>
          <p:cNvSpPr/>
          <p:nvPr/>
        </p:nvSpPr>
        <p:spPr>
          <a:xfrm>
            <a:off x="6220761" y="851005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4697612" y="851005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2563284" y="851005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6220761" y="8521912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4697612" y="8521912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2563284" y="8521912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6220761" y="8538951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4702796" y="8533766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2563284" y="8538951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6220761" y="8544137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4697612" y="8544137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2563284" y="8544137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6220761" y="8555990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4697612" y="8555990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2563284" y="8555990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4" name="object 544"/>
          <p:cNvSpPr/>
          <p:nvPr/>
        </p:nvSpPr>
        <p:spPr>
          <a:xfrm>
            <a:off x="6220761" y="856784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5" name="object 545"/>
          <p:cNvSpPr/>
          <p:nvPr/>
        </p:nvSpPr>
        <p:spPr>
          <a:xfrm>
            <a:off x="4697612" y="856784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6" name="object 546"/>
          <p:cNvSpPr/>
          <p:nvPr/>
        </p:nvSpPr>
        <p:spPr>
          <a:xfrm>
            <a:off x="2563284" y="856784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7" name="object 547"/>
          <p:cNvSpPr/>
          <p:nvPr/>
        </p:nvSpPr>
        <p:spPr>
          <a:xfrm>
            <a:off x="2563283" y="858525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8" name="object 548"/>
          <p:cNvSpPr/>
          <p:nvPr/>
        </p:nvSpPr>
        <p:spPr>
          <a:xfrm>
            <a:off x="2563283" y="859080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9" name="object 549"/>
          <p:cNvSpPr/>
          <p:nvPr/>
        </p:nvSpPr>
        <p:spPr>
          <a:xfrm>
            <a:off x="2563283" y="860266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0" name="object 550"/>
          <p:cNvSpPr/>
          <p:nvPr/>
        </p:nvSpPr>
        <p:spPr>
          <a:xfrm>
            <a:off x="6220761" y="8620071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1" name="object 551"/>
          <p:cNvSpPr/>
          <p:nvPr/>
        </p:nvSpPr>
        <p:spPr>
          <a:xfrm>
            <a:off x="4697612" y="8620071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2" name="object 552"/>
          <p:cNvSpPr/>
          <p:nvPr/>
        </p:nvSpPr>
        <p:spPr>
          <a:xfrm>
            <a:off x="2563284" y="8620071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3" name="object 553"/>
          <p:cNvSpPr/>
          <p:nvPr/>
        </p:nvSpPr>
        <p:spPr>
          <a:xfrm>
            <a:off x="6220761" y="8631185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4" name="object 554"/>
          <p:cNvSpPr/>
          <p:nvPr/>
        </p:nvSpPr>
        <p:spPr>
          <a:xfrm>
            <a:off x="4697612" y="8631185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5" name="object 555"/>
          <p:cNvSpPr/>
          <p:nvPr/>
        </p:nvSpPr>
        <p:spPr>
          <a:xfrm>
            <a:off x="2563284" y="8631185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6" name="object 556"/>
          <p:cNvSpPr/>
          <p:nvPr/>
        </p:nvSpPr>
        <p:spPr>
          <a:xfrm>
            <a:off x="6220761" y="8636741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7" name="object 557"/>
          <p:cNvSpPr/>
          <p:nvPr/>
        </p:nvSpPr>
        <p:spPr>
          <a:xfrm>
            <a:off x="4697612" y="8636741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8" name="object 558"/>
          <p:cNvSpPr/>
          <p:nvPr/>
        </p:nvSpPr>
        <p:spPr>
          <a:xfrm>
            <a:off x="2563284" y="8636741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9" name="object 559"/>
          <p:cNvSpPr/>
          <p:nvPr/>
        </p:nvSpPr>
        <p:spPr>
          <a:xfrm>
            <a:off x="6220761" y="8648594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0" name="object 560"/>
          <p:cNvSpPr/>
          <p:nvPr/>
        </p:nvSpPr>
        <p:spPr>
          <a:xfrm>
            <a:off x="4697612" y="8648594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1" name="object 561"/>
          <p:cNvSpPr/>
          <p:nvPr/>
        </p:nvSpPr>
        <p:spPr>
          <a:xfrm>
            <a:off x="2563284" y="8648594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2" name="object 562"/>
          <p:cNvSpPr/>
          <p:nvPr/>
        </p:nvSpPr>
        <p:spPr>
          <a:xfrm>
            <a:off x="6220761" y="866044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3" name="object 563"/>
          <p:cNvSpPr/>
          <p:nvPr/>
        </p:nvSpPr>
        <p:spPr>
          <a:xfrm>
            <a:off x="4697612" y="866044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4" name="object 564"/>
          <p:cNvSpPr/>
          <p:nvPr/>
        </p:nvSpPr>
        <p:spPr>
          <a:xfrm>
            <a:off x="2563284" y="866044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5" name="object 565"/>
          <p:cNvSpPr/>
          <p:nvPr/>
        </p:nvSpPr>
        <p:spPr>
          <a:xfrm>
            <a:off x="6220761" y="8677487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6" name="object 566"/>
          <p:cNvSpPr/>
          <p:nvPr/>
        </p:nvSpPr>
        <p:spPr>
          <a:xfrm>
            <a:off x="4702796" y="8672301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7" name="object 567"/>
          <p:cNvSpPr/>
          <p:nvPr/>
        </p:nvSpPr>
        <p:spPr>
          <a:xfrm>
            <a:off x="2563284" y="8677487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8" name="object 568"/>
          <p:cNvSpPr/>
          <p:nvPr/>
        </p:nvSpPr>
        <p:spPr>
          <a:xfrm>
            <a:off x="6220761" y="868267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9" name="object 569"/>
          <p:cNvSpPr/>
          <p:nvPr/>
        </p:nvSpPr>
        <p:spPr>
          <a:xfrm>
            <a:off x="4697612" y="868267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0" name="object 570"/>
          <p:cNvSpPr/>
          <p:nvPr/>
        </p:nvSpPr>
        <p:spPr>
          <a:xfrm>
            <a:off x="2563284" y="868267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1" name="object 571"/>
          <p:cNvSpPr/>
          <p:nvPr/>
        </p:nvSpPr>
        <p:spPr>
          <a:xfrm>
            <a:off x="6220761" y="8694526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2" name="object 572"/>
          <p:cNvSpPr/>
          <p:nvPr/>
        </p:nvSpPr>
        <p:spPr>
          <a:xfrm>
            <a:off x="4697612" y="8694526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3" name="object 573"/>
          <p:cNvSpPr/>
          <p:nvPr/>
        </p:nvSpPr>
        <p:spPr>
          <a:xfrm>
            <a:off x="2563284" y="8694526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4" name="object 574"/>
          <p:cNvSpPr/>
          <p:nvPr/>
        </p:nvSpPr>
        <p:spPr>
          <a:xfrm>
            <a:off x="6220761" y="8711565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5" name="object 575"/>
          <p:cNvSpPr/>
          <p:nvPr/>
        </p:nvSpPr>
        <p:spPr>
          <a:xfrm>
            <a:off x="4702796" y="8706380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6" name="object 576"/>
          <p:cNvSpPr/>
          <p:nvPr/>
        </p:nvSpPr>
        <p:spPr>
          <a:xfrm>
            <a:off x="2563284" y="8711565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7" name="object 577"/>
          <p:cNvSpPr/>
          <p:nvPr/>
        </p:nvSpPr>
        <p:spPr>
          <a:xfrm>
            <a:off x="6220761" y="8716751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8" name="object 578"/>
          <p:cNvSpPr/>
          <p:nvPr/>
        </p:nvSpPr>
        <p:spPr>
          <a:xfrm>
            <a:off x="4697612" y="8716751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9" name="object 579"/>
          <p:cNvSpPr/>
          <p:nvPr/>
        </p:nvSpPr>
        <p:spPr>
          <a:xfrm>
            <a:off x="2563284" y="8716751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0" name="object 580"/>
          <p:cNvSpPr/>
          <p:nvPr/>
        </p:nvSpPr>
        <p:spPr>
          <a:xfrm>
            <a:off x="6220761" y="8728604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1" name="object 581"/>
          <p:cNvSpPr/>
          <p:nvPr/>
        </p:nvSpPr>
        <p:spPr>
          <a:xfrm>
            <a:off x="4697612" y="8728604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2" name="object 582"/>
          <p:cNvSpPr/>
          <p:nvPr/>
        </p:nvSpPr>
        <p:spPr>
          <a:xfrm>
            <a:off x="2563284" y="8728604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3" name="object 583"/>
          <p:cNvSpPr/>
          <p:nvPr/>
        </p:nvSpPr>
        <p:spPr>
          <a:xfrm>
            <a:off x="6220761" y="874045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4" name="object 584"/>
          <p:cNvSpPr/>
          <p:nvPr/>
        </p:nvSpPr>
        <p:spPr>
          <a:xfrm>
            <a:off x="4697612" y="874045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5" name="object 585"/>
          <p:cNvSpPr/>
          <p:nvPr/>
        </p:nvSpPr>
        <p:spPr>
          <a:xfrm>
            <a:off x="2563284" y="874045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6" name="object 586"/>
          <p:cNvSpPr/>
          <p:nvPr/>
        </p:nvSpPr>
        <p:spPr>
          <a:xfrm>
            <a:off x="6220761" y="8757867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7" name="object 587"/>
          <p:cNvSpPr/>
          <p:nvPr/>
        </p:nvSpPr>
        <p:spPr>
          <a:xfrm>
            <a:off x="4697612" y="8757867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8" name="object 588"/>
          <p:cNvSpPr/>
          <p:nvPr/>
        </p:nvSpPr>
        <p:spPr>
          <a:xfrm>
            <a:off x="2563284" y="8757867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9" name="object 589"/>
          <p:cNvSpPr/>
          <p:nvPr/>
        </p:nvSpPr>
        <p:spPr>
          <a:xfrm>
            <a:off x="6220761" y="876342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0" name="object 590"/>
          <p:cNvSpPr/>
          <p:nvPr/>
        </p:nvSpPr>
        <p:spPr>
          <a:xfrm>
            <a:off x="4697612" y="876342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1" name="object 591"/>
          <p:cNvSpPr/>
          <p:nvPr/>
        </p:nvSpPr>
        <p:spPr>
          <a:xfrm>
            <a:off x="2563284" y="876342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2" name="object 592"/>
          <p:cNvSpPr/>
          <p:nvPr/>
        </p:nvSpPr>
        <p:spPr>
          <a:xfrm>
            <a:off x="6220761" y="8775277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3" name="object 593"/>
          <p:cNvSpPr/>
          <p:nvPr/>
        </p:nvSpPr>
        <p:spPr>
          <a:xfrm>
            <a:off x="4697612" y="8775277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4" name="object 594"/>
          <p:cNvSpPr/>
          <p:nvPr/>
        </p:nvSpPr>
        <p:spPr>
          <a:xfrm>
            <a:off x="2563284" y="8775277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5" name="object 595"/>
          <p:cNvSpPr/>
          <p:nvPr/>
        </p:nvSpPr>
        <p:spPr>
          <a:xfrm>
            <a:off x="6220761" y="8787130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6" name="object 596"/>
          <p:cNvSpPr/>
          <p:nvPr/>
        </p:nvSpPr>
        <p:spPr>
          <a:xfrm>
            <a:off x="4697612" y="8787130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7" name="object 597"/>
          <p:cNvSpPr/>
          <p:nvPr/>
        </p:nvSpPr>
        <p:spPr>
          <a:xfrm>
            <a:off x="2563284" y="8787130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8" name="object 598"/>
          <p:cNvSpPr/>
          <p:nvPr/>
        </p:nvSpPr>
        <p:spPr>
          <a:xfrm>
            <a:off x="6220761" y="8804169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9" name="object 599"/>
          <p:cNvSpPr/>
          <p:nvPr/>
        </p:nvSpPr>
        <p:spPr>
          <a:xfrm>
            <a:off x="4702796" y="8798984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0" name="object 600"/>
          <p:cNvSpPr/>
          <p:nvPr/>
        </p:nvSpPr>
        <p:spPr>
          <a:xfrm>
            <a:off x="2563284" y="8804169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1" name="object 601"/>
          <p:cNvSpPr/>
          <p:nvPr/>
        </p:nvSpPr>
        <p:spPr>
          <a:xfrm>
            <a:off x="6220761" y="8809355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2" name="object 602"/>
          <p:cNvSpPr/>
          <p:nvPr/>
        </p:nvSpPr>
        <p:spPr>
          <a:xfrm>
            <a:off x="4697612" y="8809355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3" name="object 603"/>
          <p:cNvSpPr/>
          <p:nvPr/>
        </p:nvSpPr>
        <p:spPr>
          <a:xfrm>
            <a:off x="2563284" y="8809355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4" name="object 604"/>
          <p:cNvSpPr/>
          <p:nvPr/>
        </p:nvSpPr>
        <p:spPr>
          <a:xfrm>
            <a:off x="6220761" y="882120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5" name="object 605"/>
          <p:cNvSpPr/>
          <p:nvPr/>
        </p:nvSpPr>
        <p:spPr>
          <a:xfrm>
            <a:off x="4697612" y="882120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6" name="object 606"/>
          <p:cNvSpPr/>
          <p:nvPr/>
        </p:nvSpPr>
        <p:spPr>
          <a:xfrm>
            <a:off x="2563284" y="882120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7" name="object 607"/>
          <p:cNvSpPr/>
          <p:nvPr/>
        </p:nvSpPr>
        <p:spPr>
          <a:xfrm>
            <a:off x="6220761" y="8838248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8" name="object 608"/>
          <p:cNvSpPr/>
          <p:nvPr/>
        </p:nvSpPr>
        <p:spPr>
          <a:xfrm>
            <a:off x="4702796" y="8833062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9" name="object 609"/>
          <p:cNvSpPr/>
          <p:nvPr/>
        </p:nvSpPr>
        <p:spPr>
          <a:xfrm>
            <a:off x="2563284" y="8838248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0" name="object 610"/>
          <p:cNvSpPr/>
          <p:nvPr/>
        </p:nvSpPr>
        <p:spPr>
          <a:xfrm>
            <a:off x="6220761" y="884343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1" name="object 611"/>
          <p:cNvSpPr/>
          <p:nvPr/>
        </p:nvSpPr>
        <p:spPr>
          <a:xfrm>
            <a:off x="4697612" y="884343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2" name="object 612"/>
          <p:cNvSpPr/>
          <p:nvPr/>
        </p:nvSpPr>
        <p:spPr>
          <a:xfrm>
            <a:off x="2563284" y="884343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3" name="object 613"/>
          <p:cNvSpPr/>
          <p:nvPr/>
        </p:nvSpPr>
        <p:spPr>
          <a:xfrm>
            <a:off x="6220761" y="8855287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4" name="object 614"/>
          <p:cNvSpPr/>
          <p:nvPr/>
        </p:nvSpPr>
        <p:spPr>
          <a:xfrm>
            <a:off x="4697612" y="8855287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5" name="object 615"/>
          <p:cNvSpPr/>
          <p:nvPr/>
        </p:nvSpPr>
        <p:spPr>
          <a:xfrm>
            <a:off x="2563284" y="8855287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6" name="object 616"/>
          <p:cNvSpPr/>
          <p:nvPr/>
        </p:nvSpPr>
        <p:spPr>
          <a:xfrm>
            <a:off x="6220761" y="8867140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7" name="object 617"/>
          <p:cNvSpPr/>
          <p:nvPr/>
        </p:nvSpPr>
        <p:spPr>
          <a:xfrm>
            <a:off x="4697612" y="8867140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8" name="object 618"/>
          <p:cNvSpPr/>
          <p:nvPr/>
        </p:nvSpPr>
        <p:spPr>
          <a:xfrm>
            <a:off x="2563284" y="8867140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9" name="object 619"/>
          <p:cNvSpPr/>
          <p:nvPr/>
        </p:nvSpPr>
        <p:spPr>
          <a:xfrm>
            <a:off x="6220761" y="8884550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0" name="object 620"/>
          <p:cNvSpPr/>
          <p:nvPr/>
        </p:nvSpPr>
        <p:spPr>
          <a:xfrm>
            <a:off x="4697612" y="8884550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1" name="object 621"/>
          <p:cNvSpPr/>
          <p:nvPr/>
        </p:nvSpPr>
        <p:spPr>
          <a:xfrm>
            <a:off x="2563284" y="8884550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2" name="object 622"/>
          <p:cNvSpPr/>
          <p:nvPr/>
        </p:nvSpPr>
        <p:spPr>
          <a:xfrm>
            <a:off x="6220761" y="8890106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3" name="object 623"/>
          <p:cNvSpPr/>
          <p:nvPr/>
        </p:nvSpPr>
        <p:spPr>
          <a:xfrm>
            <a:off x="4697612" y="8890106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4" name="object 624"/>
          <p:cNvSpPr/>
          <p:nvPr/>
        </p:nvSpPr>
        <p:spPr>
          <a:xfrm>
            <a:off x="2563284" y="8890106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5" name="object 625"/>
          <p:cNvSpPr/>
          <p:nvPr/>
        </p:nvSpPr>
        <p:spPr>
          <a:xfrm>
            <a:off x="6220761" y="8901959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6" name="object 626"/>
          <p:cNvSpPr/>
          <p:nvPr/>
        </p:nvSpPr>
        <p:spPr>
          <a:xfrm>
            <a:off x="4697612" y="8901959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7" name="object 627"/>
          <p:cNvSpPr/>
          <p:nvPr/>
        </p:nvSpPr>
        <p:spPr>
          <a:xfrm>
            <a:off x="2563284" y="8901959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8" name="object 628"/>
          <p:cNvSpPr/>
          <p:nvPr/>
        </p:nvSpPr>
        <p:spPr>
          <a:xfrm>
            <a:off x="6220761" y="891381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9" name="object 629"/>
          <p:cNvSpPr/>
          <p:nvPr/>
        </p:nvSpPr>
        <p:spPr>
          <a:xfrm>
            <a:off x="4697612" y="891381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0" name="object 630"/>
          <p:cNvSpPr/>
          <p:nvPr/>
        </p:nvSpPr>
        <p:spPr>
          <a:xfrm>
            <a:off x="2563284" y="891381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1" name="object 631"/>
          <p:cNvSpPr/>
          <p:nvPr/>
        </p:nvSpPr>
        <p:spPr>
          <a:xfrm>
            <a:off x="6220761" y="8930852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2" name="object 632"/>
          <p:cNvSpPr/>
          <p:nvPr/>
        </p:nvSpPr>
        <p:spPr>
          <a:xfrm>
            <a:off x="4702796" y="8925666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3" name="object 633"/>
          <p:cNvSpPr/>
          <p:nvPr/>
        </p:nvSpPr>
        <p:spPr>
          <a:xfrm>
            <a:off x="2563284" y="8930852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4" name="object 634"/>
          <p:cNvSpPr/>
          <p:nvPr/>
        </p:nvSpPr>
        <p:spPr>
          <a:xfrm>
            <a:off x="6220761" y="893603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5" name="object 635"/>
          <p:cNvSpPr/>
          <p:nvPr/>
        </p:nvSpPr>
        <p:spPr>
          <a:xfrm>
            <a:off x="4697612" y="893603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6" name="object 636"/>
          <p:cNvSpPr/>
          <p:nvPr/>
        </p:nvSpPr>
        <p:spPr>
          <a:xfrm>
            <a:off x="2563284" y="893603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7" name="object 637"/>
          <p:cNvSpPr/>
          <p:nvPr/>
        </p:nvSpPr>
        <p:spPr>
          <a:xfrm>
            <a:off x="6220761" y="8947891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8" name="object 638"/>
          <p:cNvSpPr/>
          <p:nvPr/>
        </p:nvSpPr>
        <p:spPr>
          <a:xfrm>
            <a:off x="4697612" y="8947891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9" name="object 639"/>
          <p:cNvSpPr/>
          <p:nvPr/>
        </p:nvSpPr>
        <p:spPr>
          <a:xfrm>
            <a:off x="2563284" y="8947891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0" name="object 640"/>
          <p:cNvSpPr/>
          <p:nvPr/>
        </p:nvSpPr>
        <p:spPr>
          <a:xfrm>
            <a:off x="6220761" y="8964930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1" name="object 641"/>
          <p:cNvSpPr/>
          <p:nvPr/>
        </p:nvSpPr>
        <p:spPr>
          <a:xfrm>
            <a:off x="4702796" y="8959745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2" name="object 642"/>
          <p:cNvSpPr/>
          <p:nvPr/>
        </p:nvSpPr>
        <p:spPr>
          <a:xfrm>
            <a:off x="2563284" y="8964930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3" name="object 643"/>
          <p:cNvSpPr/>
          <p:nvPr/>
        </p:nvSpPr>
        <p:spPr>
          <a:xfrm>
            <a:off x="6220761" y="8970116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4" name="object 644"/>
          <p:cNvSpPr/>
          <p:nvPr/>
        </p:nvSpPr>
        <p:spPr>
          <a:xfrm>
            <a:off x="4697612" y="8970116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5" name="object 645"/>
          <p:cNvSpPr/>
          <p:nvPr/>
        </p:nvSpPr>
        <p:spPr>
          <a:xfrm>
            <a:off x="2563284" y="8970116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6" name="object 646"/>
          <p:cNvSpPr/>
          <p:nvPr/>
        </p:nvSpPr>
        <p:spPr>
          <a:xfrm>
            <a:off x="6220761" y="8981969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7" name="object 647"/>
          <p:cNvSpPr/>
          <p:nvPr/>
        </p:nvSpPr>
        <p:spPr>
          <a:xfrm>
            <a:off x="4697612" y="8981969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8" name="object 648"/>
          <p:cNvSpPr/>
          <p:nvPr/>
        </p:nvSpPr>
        <p:spPr>
          <a:xfrm>
            <a:off x="2563284" y="8981969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9" name="object 649"/>
          <p:cNvSpPr/>
          <p:nvPr/>
        </p:nvSpPr>
        <p:spPr>
          <a:xfrm>
            <a:off x="6220761" y="899382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0" name="object 650"/>
          <p:cNvSpPr/>
          <p:nvPr/>
        </p:nvSpPr>
        <p:spPr>
          <a:xfrm>
            <a:off x="4697612" y="899382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1" name="object 651"/>
          <p:cNvSpPr/>
          <p:nvPr/>
        </p:nvSpPr>
        <p:spPr>
          <a:xfrm>
            <a:off x="2563284" y="899382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2" name="object 652"/>
          <p:cNvSpPr/>
          <p:nvPr/>
        </p:nvSpPr>
        <p:spPr>
          <a:xfrm>
            <a:off x="6220761" y="9011232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3" name="object 653"/>
          <p:cNvSpPr/>
          <p:nvPr/>
        </p:nvSpPr>
        <p:spPr>
          <a:xfrm>
            <a:off x="4697612" y="9011232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4" name="object 654"/>
          <p:cNvSpPr/>
          <p:nvPr/>
        </p:nvSpPr>
        <p:spPr>
          <a:xfrm>
            <a:off x="2563284" y="9011232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5" name="object 655"/>
          <p:cNvSpPr/>
          <p:nvPr/>
        </p:nvSpPr>
        <p:spPr>
          <a:xfrm>
            <a:off x="6220761" y="901678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6" name="object 656"/>
          <p:cNvSpPr/>
          <p:nvPr/>
        </p:nvSpPr>
        <p:spPr>
          <a:xfrm>
            <a:off x="4697612" y="901678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7" name="object 657"/>
          <p:cNvSpPr/>
          <p:nvPr/>
        </p:nvSpPr>
        <p:spPr>
          <a:xfrm>
            <a:off x="2563284" y="901678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8" name="object 658"/>
          <p:cNvSpPr/>
          <p:nvPr/>
        </p:nvSpPr>
        <p:spPr>
          <a:xfrm>
            <a:off x="6220761" y="9028642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9" name="object 659"/>
          <p:cNvSpPr/>
          <p:nvPr/>
        </p:nvSpPr>
        <p:spPr>
          <a:xfrm>
            <a:off x="4697612" y="9028642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0" name="object 660"/>
          <p:cNvSpPr/>
          <p:nvPr/>
        </p:nvSpPr>
        <p:spPr>
          <a:xfrm>
            <a:off x="2563284" y="9028642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1" name="object 661"/>
          <p:cNvSpPr/>
          <p:nvPr/>
        </p:nvSpPr>
        <p:spPr>
          <a:xfrm>
            <a:off x="6220761" y="9046050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2" name="object 662"/>
          <p:cNvSpPr/>
          <p:nvPr/>
        </p:nvSpPr>
        <p:spPr>
          <a:xfrm>
            <a:off x="4697612" y="9046050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3" name="object 663"/>
          <p:cNvSpPr/>
          <p:nvPr/>
        </p:nvSpPr>
        <p:spPr>
          <a:xfrm>
            <a:off x="2563284" y="9046050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4" name="object 664"/>
          <p:cNvSpPr/>
          <p:nvPr/>
        </p:nvSpPr>
        <p:spPr>
          <a:xfrm>
            <a:off x="6220761" y="9057164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5" name="object 665"/>
          <p:cNvSpPr/>
          <p:nvPr/>
        </p:nvSpPr>
        <p:spPr>
          <a:xfrm>
            <a:off x="4697612" y="9057164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6" name="object 666"/>
          <p:cNvSpPr/>
          <p:nvPr/>
        </p:nvSpPr>
        <p:spPr>
          <a:xfrm>
            <a:off x="2563284" y="9057164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7" name="object 667"/>
          <p:cNvSpPr/>
          <p:nvPr/>
        </p:nvSpPr>
        <p:spPr>
          <a:xfrm>
            <a:off x="6220761" y="9062720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8" name="object 668"/>
          <p:cNvSpPr/>
          <p:nvPr/>
        </p:nvSpPr>
        <p:spPr>
          <a:xfrm>
            <a:off x="4697612" y="9062720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9" name="object 669"/>
          <p:cNvSpPr/>
          <p:nvPr/>
        </p:nvSpPr>
        <p:spPr>
          <a:xfrm>
            <a:off x="2563284" y="9062720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0" name="object 670"/>
          <p:cNvSpPr/>
          <p:nvPr/>
        </p:nvSpPr>
        <p:spPr>
          <a:xfrm>
            <a:off x="6220761" y="907457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1" name="object 671"/>
          <p:cNvSpPr/>
          <p:nvPr/>
        </p:nvSpPr>
        <p:spPr>
          <a:xfrm>
            <a:off x="4697612" y="907457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2" name="object 672"/>
          <p:cNvSpPr/>
          <p:nvPr/>
        </p:nvSpPr>
        <p:spPr>
          <a:xfrm>
            <a:off x="2563284" y="907457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3" name="object 673"/>
          <p:cNvSpPr/>
          <p:nvPr/>
        </p:nvSpPr>
        <p:spPr>
          <a:xfrm>
            <a:off x="6220761" y="9086427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4" name="object 674"/>
          <p:cNvSpPr/>
          <p:nvPr/>
        </p:nvSpPr>
        <p:spPr>
          <a:xfrm>
            <a:off x="4697612" y="9086427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5" name="object 675"/>
          <p:cNvSpPr/>
          <p:nvPr/>
        </p:nvSpPr>
        <p:spPr>
          <a:xfrm>
            <a:off x="2563284" y="9086427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6" name="object 676"/>
          <p:cNvSpPr/>
          <p:nvPr/>
        </p:nvSpPr>
        <p:spPr>
          <a:xfrm>
            <a:off x="6220761" y="9103466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7" name="object 677"/>
          <p:cNvSpPr/>
          <p:nvPr/>
        </p:nvSpPr>
        <p:spPr>
          <a:xfrm>
            <a:off x="4702796" y="9098281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8" name="object 678"/>
          <p:cNvSpPr/>
          <p:nvPr/>
        </p:nvSpPr>
        <p:spPr>
          <a:xfrm>
            <a:off x="2563284" y="9103466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9" name="object 679"/>
          <p:cNvSpPr/>
          <p:nvPr/>
        </p:nvSpPr>
        <p:spPr>
          <a:xfrm>
            <a:off x="6220761" y="9108652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0" name="object 680"/>
          <p:cNvSpPr/>
          <p:nvPr/>
        </p:nvSpPr>
        <p:spPr>
          <a:xfrm>
            <a:off x="4697612" y="9108652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1" name="object 681"/>
          <p:cNvSpPr/>
          <p:nvPr/>
        </p:nvSpPr>
        <p:spPr>
          <a:xfrm>
            <a:off x="2563284" y="9108652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2" name="object 682"/>
          <p:cNvSpPr/>
          <p:nvPr/>
        </p:nvSpPr>
        <p:spPr>
          <a:xfrm>
            <a:off x="6220761" y="9120505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3" name="object 683"/>
          <p:cNvSpPr/>
          <p:nvPr/>
        </p:nvSpPr>
        <p:spPr>
          <a:xfrm>
            <a:off x="4697612" y="9120505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4" name="object 684"/>
          <p:cNvSpPr/>
          <p:nvPr/>
        </p:nvSpPr>
        <p:spPr>
          <a:xfrm>
            <a:off x="2563284" y="9120505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5" name="object 685"/>
          <p:cNvSpPr/>
          <p:nvPr/>
        </p:nvSpPr>
        <p:spPr>
          <a:xfrm>
            <a:off x="6220761" y="9137544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6" name="object 686"/>
          <p:cNvSpPr/>
          <p:nvPr/>
        </p:nvSpPr>
        <p:spPr>
          <a:xfrm>
            <a:off x="4702796" y="9132359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7" name="object 687"/>
          <p:cNvSpPr/>
          <p:nvPr/>
        </p:nvSpPr>
        <p:spPr>
          <a:xfrm>
            <a:off x="2563284" y="9137544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8" name="object 688"/>
          <p:cNvSpPr/>
          <p:nvPr/>
        </p:nvSpPr>
        <p:spPr>
          <a:xfrm>
            <a:off x="6220761" y="9142730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9" name="object 689"/>
          <p:cNvSpPr/>
          <p:nvPr/>
        </p:nvSpPr>
        <p:spPr>
          <a:xfrm>
            <a:off x="4697612" y="9142730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0" name="object 690"/>
          <p:cNvSpPr/>
          <p:nvPr/>
        </p:nvSpPr>
        <p:spPr>
          <a:xfrm>
            <a:off x="2563284" y="9142730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1" name="object 691"/>
          <p:cNvSpPr/>
          <p:nvPr/>
        </p:nvSpPr>
        <p:spPr>
          <a:xfrm>
            <a:off x="6220761" y="915458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2" name="object 692"/>
          <p:cNvSpPr/>
          <p:nvPr/>
        </p:nvSpPr>
        <p:spPr>
          <a:xfrm>
            <a:off x="4697612" y="915458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3" name="object 693"/>
          <p:cNvSpPr/>
          <p:nvPr/>
        </p:nvSpPr>
        <p:spPr>
          <a:xfrm>
            <a:off x="2563284" y="915458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4" name="object 694"/>
          <p:cNvSpPr/>
          <p:nvPr/>
        </p:nvSpPr>
        <p:spPr>
          <a:xfrm>
            <a:off x="6220761" y="9166437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5" name="object 695"/>
          <p:cNvSpPr/>
          <p:nvPr/>
        </p:nvSpPr>
        <p:spPr>
          <a:xfrm>
            <a:off x="4697612" y="9166437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6" name="object 696"/>
          <p:cNvSpPr/>
          <p:nvPr/>
        </p:nvSpPr>
        <p:spPr>
          <a:xfrm>
            <a:off x="2563284" y="9166437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7" name="object 697"/>
          <p:cNvSpPr/>
          <p:nvPr/>
        </p:nvSpPr>
        <p:spPr>
          <a:xfrm>
            <a:off x="6220761" y="9183846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8" name="object 698"/>
          <p:cNvSpPr/>
          <p:nvPr/>
        </p:nvSpPr>
        <p:spPr>
          <a:xfrm>
            <a:off x="4697612" y="9183846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9" name="object 699"/>
          <p:cNvSpPr/>
          <p:nvPr/>
        </p:nvSpPr>
        <p:spPr>
          <a:xfrm>
            <a:off x="2563284" y="9183846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0" name="object 700"/>
          <p:cNvSpPr/>
          <p:nvPr/>
        </p:nvSpPr>
        <p:spPr>
          <a:xfrm>
            <a:off x="6220761" y="918940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1" name="object 701"/>
          <p:cNvSpPr/>
          <p:nvPr/>
        </p:nvSpPr>
        <p:spPr>
          <a:xfrm>
            <a:off x="4697612" y="918940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2" name="object 702"/>
          <p:cNvSpPr/>
          <p:nvPr/>
        </p:nvSpPr>
        <p:spPr>
          <a:xfrm>
            <a:off x="2563284" y="918940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3" name="object 703"/>
          <p:cNvSpPr/>
          <p:nvPr/>
        </p:nvSpPr>
        <p:spPr>
          <a:xfrm>
            <a:off x="6220761" y="9201256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4" name="object 704"/>
          <p:cNvSpPr/>
          <p:nvPr/>
        </p:nvSpPr>
        <p:spPr>
          <a:xfrm>
            <a:off x="4697612" y="9201256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5" name="object 705"/>
          <p:cNvSpPr/>
          <p:nvPr/>
        </p:nvSpPr>
        <p:spPr>
          <a:xfrm>
            <a:off x="2563284" y="9201256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6" name="object 706"/>
          <p:cNvSpPr/>
          <p:nvPr/>
        </p:nvSpPr>
        <p:spPr>
          <a:xfrm>
            <a:off x="6220761" y="9213109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7" name="object 707"/>
          <p:cNvSpPr/>
          <p:nvPr/>
        </p:nvSpPr>
        <p:spPr>
          <a:xfrm>
            <a:off x="4697612" y="9213109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8" name="object 708"/>
          <p:cNvSpPr/>
          <p:nvPr/>
        </p:nvSpPr>
        <p:spPr>
          <a:xfrm>
            <a:off x="2563284" y="9213109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9" name="object 709"/>
          <p:cNvSpPr/>
          <p:nvPr/>
        </p:nvSpPr>
        <p:spPr>
          <a:xfrm>
            <a:off x="6220761" y="9230148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0" name="object 710"/>
          <p:cNvSpPr/>
          <p:nvPr/>
        </p:nvSpPr>
        <p:spPr>
          <a:xfrm>
            <a:off x="4702796" y="9224963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1" name="object 711"/>
          <p:cNvSpPr/>
          <p:nvPr/>
        </p:nvSpPr>
        <p:spPr>
          <a:xfrm>
            <a:off x="2563284" y="9230148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2" name="object 712"/>
          <p:cNvSpPr/>
          <p:nvPr/>
        </p:nvSpPr>
        <p:spPr>
          <a:xfrm>
            <a:off x="6220761" y="9235334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3" name="object 713"/>
          <p:cNvSpPr/>
          <p:nvPr/>
        </p:nvSpPr>
        <p:spPr>
          <a:xfrm>
            <a:off x="4697612" y="9235334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4" name="object 714"/>
          <p:cNvSpPr/>
          <p:nvPr/>
        </p:nvSpPr>
        <p:spPr>
          <a:xfrm>
            <a:off x="2563284" y="9235334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5" name="object 715"/>
          <p:cNvSpPr/>
          <p:nvPr/>
        </p:nvSpPr>
        <p:spPr>
          <a:xfrm>
            <a:off x="6220761" y="9247188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6" name="object 716"/>
          <p:cNvSpPr/>
          <p:nvPr/>
        </p:nvSpPr>
        <p:spPr>
          <a:xfrm>
            <a:off x="4697612" y="9247188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7" name="object 717"/>
          <p:cNvSpPr/>
          <p:nvPr/>
        </p:nvSpPr>
        <p:spPr>
          <a:xfrm>
            <a:off x="2563284" y="9247188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8" name="object 718"/>
          <p:cNvSpPr/>
          <p:nvPr/>
        </p:nvSpPr>
        <p:spPr>
          <a:xfrm>
            <a:off x="6220761" y="9264227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0667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9" name="object 719"/>
          <p:cNvSpPr/>
          <p:nvPr/>
        </p:nvSpPr>
        <p:spPr>
          <a:xfrm>
            <a:off x="4702796" y="9259041"/>
            <a:ext cx="0" cy="104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10667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0" name="object 720"/>
          <p:cNvSpPr/>
          <p:nvPr/>
        </p:nvSpPr>
        <p:spPr>
          <a:xfrm>
            <a:off x="2563284" y="9264227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0667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1" name="object 721"/>
          <p:cNvSpPr/>
          <p:nvPr/>
        </p:nvSpPr>
        <p:spPr>
          <a:xfrm>
            <a:off x="6220761" y="9269413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2" name="object 722"/>
          <p:cNvSpPr/>
          <p:nvPr/>
        </p:nvSpPr>
        <p:spPr>
          <a:xfrm>
            <a:off x="4697612" y="9269413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3" name="object 723"/>
          <p:cNvSpPr/>
          <p:nvPr/>
        </p:nvSpPr>
        <p:spPr>
          <a:xfrm>
            <a:off x="2563284" y="9269413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4" name="object 724"/>
          <p:cNvSpPr/>
          <p:nvPr/>
        </p:nvSpPr>
        <p:spPr>
          <a:xfrm>
            <a:off x="6220761" y="9281266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5" name="object 725"/>
          <p:cNvSpPr/>
          <p:nvPr/>
        </p:nvSpPr>
        <p:spPr>
          <a:xfrm>
            <a:off x="4697612" y="9281266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6" name="object 726"/>
          <p:cNvSpPr/>
          <p:nvPr/>
        </p:nvSpPr>
        <p:spPr>
          <a:xfrm>
            <a:off x="2563284" y="9281266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7" name="object 727"/>
          <p:cNvSpPr/>
          <p:nvPr/>
        </p:nvSpPr>
        <p:spPr>
          <a:xfrm>
            <a:off x="6220761" y="9293119"/>
            <a:ext cx="232128" cy="12347"/>
          </a:xfrm>
          <a:custGeom>
            <a:avLst/>
            <a:gdLst/>
            <a:ahLst/>
            <a:cxnLst/>
            <a:rect l="l" t="t" r="r" b="b"/>
            <a:pathLst>
              <a:path w="238759" h="12700">
                <a:moveTo>
                  <a:pt x="0" y="12191"/>
                </a:moveTo>
                <a:lnTo>
                  <a:pt x="238522" y="12191"/>
                </a:lnTo>
                <a:lnTo>
                  <a:pt x="23852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8" name="object 728"/>
          <p:cNvSpPr/>
          <p:nvPr/>
        </p:nvSpPr>
        <p:spPr>
          <a:xfrm>
            <a:off x="4697612" y="9293119"/>
            <a:ext cx="10495" cy="12347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6" y="12191"/>
                </a:lnTo>
                <a:lnTo>
                  <a:pt x="1066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9" name="object 729"/>
          <p:cNvSpPr/>
          <p:nvPr/>
        </p:nvSpPr>
        <p:spPr>
          <a:xfrm>
            <a:off x="2563284" y="9293119"/>
            <a:ext cx="621683" cy="12347"/>
          </a:xfrm>
          <a:custGeom>
            <a:avLst/>
            <a:gdLst/>
            <a:ahLst/>
            <a:cxnLst/>
            <a:rect l="l" t="t" r="r" b="b"/>
            <a:pathLst>
              <a:path w="639445" h="12700">
                <a:moveTo>
                  <a:pt x="0" y="12191"/>
                </a:moveTo>
                <a:lnTo>
                  <a:pt x="639307" y="12191"/>
                </a:lnTo>
                <a:lnTo>
                  <a:pt x="639307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0" name="object 730"/>
          <p:cNvSpPr/>
          <p:nvPr/>
        </p:nvSpPr>
        <p:spPr>
          <a:xfrm>
            <a:off x="6220761" y="9310529"/>
            <a:ext cx="232128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522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1" name="object 731"/>
          <p:cNvSpPr/>
          <p:nvPr/>
        </p:nvSpPr>
        <p:spPr>
          <a:xfrm>
            <a:off x="4697612" y="9310529"/>
            <a:ext cx="104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6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2" name="object 732"/>
          <p:cNvSpPr/>
          <p:nvPr/>
        </p:nvSpPr>
        <p:spPr>
          <a:xfrm>
            <a:off x="2563284" y="9310529"/>
            <a:ext cx="621683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307" y="0"/>
                </a:lnTo>
              </a:path>
            </a:pathLst>
          </a:custGeom>
          <a:ln w="1142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3" name="object 733"/>
          <p:cNvSpPr/>
          <p:nvPr/>
        </p:nvSpPr>
        <p:spPr>
          <a:xfrm>
            <a:off x="2563283" y="9316085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4" name="object 734"/>
          <p:cNvSpPr/>
          <p:nvPr/>
        </p:nvSpPr>
        <p:spPr>
          <a:xfrm>
            <a:off x="2563283" y="932793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5" name="object 735"/>
          <p:cNvSpPr/>
          <p:nvPr/>
        </p:nvSpPr>
        <p:spPr>
          <a:xfrm>
            <a:off x="2563283" y="9339792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6" name="object 736"/>
          <p:cNvSpPr/>
          <p:nvPr/>
        </p:nvSpPr>
        <p:spPr>
          <a:xfrm>
            <a:off x="2563283" y="935683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7" name="object 737"/>
          <p:cNvSpPr/>
          <p:nvPr/>
        </p:nvSpPr>
        <p:spPr>
          <a:xfrm>
            <a:off x="2563283" y="9362017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8" name="object 738"/>
          <p:cNvSpPr/>
          <p:nvPr/>
        </p:nvSpPr>
        <p:spPr>
          <a:xfrm>
            <a:off x="2563283" y="9373870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9" name="object 739"/>
          <p:cNvSpPr/>
          <p:nvPr/>
        </p:nvSpPr>
        <p:spPr>
          <a:xfrm>
            <a:off x="2563283" y="939090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0" name="object 740"/>
          <p:cNvSpPr/>
          <p:nvPr/>
        </p:nvSpPr>
        <p:spPr>
          <a:xfrm>
            <a:off x="2563283" y="9396095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1" name="object 741"/>
          <p:cNvSpPr/>
          <p:nvPr/>
        </p:nvSpPr>
        <p:spPr>
          <a:xfrm>
            <a:off x="2563283" y="940794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2" name="object 742"/>
          <p:cNvSpPr/>
          <p:nvPr/>
        </p:nvSpPr>
        <p:spPr>
          <a:xfrm>
            <a:off x="2563283" y="9419802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3" name="object 743"/>
          <p:cNvSpPr/>
          <p:nvPr/>
        </p:nvSpPr>
        <p:spPr>
          <a:xfrm>
            <a:off x="2563283" y="9437211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4" name="object 744"/>
          <p:cNvSpPr/>
          <p:nvPr/>
        </p:nvSpPr>
        <p:spPr>
          <a:xfrm>
            <a:off x="2563283" y="9442768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5" name="object 745"/>
          <p:cNvSpPr/>
          <p:nvPr/>
        </p:nvSpPr>
        <p:spPr>
          <a:xfrm>
            <a:off x="2563283" y="9454621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6" name="object 746"/>
          <p:cNvSpPr/>
          <p:nvPr/>
        </p:nvSpPr>
        <p:spPr>
          <a:xfrm>
            <a:off x="2563283" y="947202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7" name="object 747"/>
          <p:cNvSpPr/>
          <p:nvPr/>
        </p:nvSpPr>
        <p:spPr>
          <a:xfrm>
            <a:off x="2563283" y="9483143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8" name="object 748"/>
          <p:cNvSpPr/>
          <p:nvPr/>
        </p:nvSpPr>
        <p:spPr>
          <a:xfrm>
            <a:off x="2563283" y="9488699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9" name="object 749"/>
          <p:cNvSpPr/>
          <p:nvPr/>
        </p:nvSpPr>
        <p:spPr>
          <a:xfrm>
            <a:off x="2563283" y="9500553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0" name="object 750"/>
          <p:cNvSpPr/>
          <p:nvPr/>
        </p:nvSpPr>
        <p:spPr>
          <a:xfrm>
            <a:off x="2563283" y="9512406"/>
            <a:ext cx="3889375" cy="12347"/>
          </a:xfrm>
          <a:custGeom>
            <a:avLst/>
            <a:gdLst/>
            <a:ahLst/>
            <a:cxnLst/>
            <a:rect l="l" t="t" r="r" b="b"/>
            <a:pathLst>
              <a:path w="4000500" h="12700">
                <a:moveTo>
                  <a:pt x="0" y="12191"/>
                </a:moveTo>
                <a:lnTo>
                  <a:pt x="4000500" y="12191"/>
                </a:lnTo>
                <a:lnTo>
                  <a:pt x="40005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1" name="object 751"/>
          <p:cNvSpPr/>
          <p:nvPr/>
        </p:nvSpPr>
        <p:spPr>
          <a:xfrm>
            <a:off x="2563283" y="9529445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0667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2" name="object 752"/>
          <p:cNvSpPr/>
          <p:nvPr/>
        </p:nvSpPr>
        <p:spPr>
          <a:xfrm>
            <a:off x="2563283" y="9540558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2191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3" name="object 753"/>
          <p:cNvSpPr/>
          <p:nvPr/>
        </p:nvSpPr>
        <p:spPr>
          <a:xfrm>
            <a:off x="5639963" y="9552410"/>
            <a:ext cx="813064" cy="0"/>
          </a:xfrm>
          <a:custGeom>
            <a:avLst/>
            <a:gdLst/>
            <a:ahLst/>
            <a:cxnLst/>
            <a:rect l="l" t="t" r="r" b="b"/>
            <a:pathLst>
              <a:path w="836295">
                <a:moveTo>
                  <a:pt x="0" y="0"/>
                </a:moveTo>
                <a:lnTo>
                  <a:pt x="835913" y="0"/>
                </a:lnTo>
              </a:path>
            </a:pathLst>
          </a:custGeom>
          <a:ln w="12191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4" name="object 754"/>
          <p:cNvSpPr/>
          <p:nvPr/>
        </p:nvSpPr>
        <p:spPr>
          <a:xfrm>
            <a:off x="2563284" y="9552410"/>
            <a:ext cx="1202002" cy="0"/>
          </a:xfrm>
          <a:custGeom>
            <a:avLst/>
            <a:gdLst/>
            <a:ahLst/>
            <a:cxnLst/>
            <a:rect l="l" t="t" r="r" b="b"/>
            <a:pathLst>
              <a:path w="1236345">
                <a:moveTo>
                  <a:pt x="0" y="0"/>
                </a:moveTo>
                <a:lnTo>
                  <a:pt x="1235964" y="0"/>
                </a:lnTo>
              </a:path>
            </a:pathLst>
          </a:custGeom>
          <a:ln w="12191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5" name="object 755"/>
          <p:cNvSpPr/>
          <p:nvPr/>
        </p:nvSpPr>
        <p:spPr>
          <a:xfrm>
            <a:off x="5639963" y="9563523"/>
            <a:ext cx="813064" cy="0"/>
          </a:xfrm>
          <a:custGeom>
            <a:avLst/>
            <a:gdLst/>
            <a:ahLst/>
            <a:cxnLst/>
            <a:rect l="l" t="t" r="r" b="b"/>
            <a:pathLst>
              <a:path w="836295">
                <a:moveTo>
                  <a:pt x="0" y="0"/>
                </a:moveTo>
                <a:lnTo>
                  <a:pt x="835913" y="0"/>
                </a:lnTo>
              </a:path>
            </a:pathLst>
          </a:custGeom>
          <a:ln w="10667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6" name="object 756"/>
          <p:cNvSpPr/>
          <p:nvPr/>
        </p:nvSpPr>
        <p:spPr>
          <a:xfrm>
            <a:off x="2563284" y="9563523"/>
            <a:ext cx="1202002" cy="0"/>
          </a:xfrm>
          <a:custGeom>
            <a:avLst/>
            <a:gdLst/>
            <a:ahLst/>
            <a:cxnLst/>
            <a:rect l="l" t="t" r="r" b="b"/>
            <a:pathLst>
              <a:path w="1236345">
                <a:moveTo>
                  <a:pt x="0" y="0"/>
                </a:moveTo>
                <a:lnTo>
                  <a:pt x="1235964" y="0"/>
                </a:lnTo>
              </a:path>
            </a:pathLst>
          </a:custGeom>
          <a:ln w="10667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7" name="object 757"/>
          <p:cNvSpPr/>
          <p:nvPr/>
        </p:nvSpPr>
        <p:spPr>
          <a:xfrm>
            <a:off x="5639963" y="9568709"/>
            <a:ext cx="813064" cy="12347"/>
          </a:xfrm>
          <a:custGeom>
            <a:avLst/>
            <a:gdLst/>
            <a:ahLst/>
            <a:cxnLst/>
            <a:rect l="l" t="t" r="r" b="b"/>
            <a:pathLst>
              <a:path w="836295" h="12700">
                <a:moveTo>
                  <a:pt x="0" y="12192"/>
                </a:moveTo>
                <a:lnTo>
                  <a:pt x="835913" y="12192"/>
                </a:lnTo>
                <a:lnTo>
                  <a:pt x="835913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8" name="object 758"/>
          <p:cNvSpPr/>
          <p:nvPr/>
        </p:nvSpPr>
        <p:spPr>
          <a:xfrm>
            <a:off x="2563284" y="9568709"/>
            <a:ext cx="1202002" cy="12347"/>
          </a:xfrm>
          <a:custGeom>
            <a:avLst/>
            <a:gdLst/>
            <a:ahLst/>
            <a:cxnLst/>
            <a:rect l="l" t="t" r="r" b="b"/>
            <a:pathLst>
              <a:path w="1236345" h="12700">
                <a:moveTo>
                  <a:pt x="0" y="12192"/>
                </a:moveTo>
                <a:lnTo>
                  <a:pt x="1235964" y="12192"/>
                </a:lnTo>
                <a:lnTo>
                  <a:pt x="1235964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9" name="object 759"/>
          <p:cNvSpPr/>
          <p:nvPr/>
        </p:nvSpPr>
        <p:spPr>
          <a:xfrm>
            <a:off x="5639963" y="9580563"/>
            <a:ext cx="813064" cy="12347"/>
          </a:xfrm>
          <a:custGeom>
            <a:avLst/>
            <a:gdLst/>
            <a:ahLst/>
            <a:cxnLst/>
            <a:rect l="l" t="t" r="r" b="b"/>
            <a:pathLst>
              <a:path w="836295" h="12700">
                <a:moveTo>
                  <a:pt x="0" y="12191"/>
                </a:moveTo>
                <a:lnTo>
                  <a:pt x="835913" y="12191"/>
                </a:lnTo>
                <a:lnTo>
                  <a:pt x="83591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0" name="object 760"/>
          <p:cNvSpPr/>
          <p:nvPr/>
        </p:nvSpPr>
        <p:spPr>
          <a:xfrm>
            <a:off x="2563284" y="9580563"/>
            <a:ext cx="1202002" cy="12347"/>
          </a:xfrm>
          <a:custGeom>
            <a:avLst/>
            <a:gdLst/>
            <a:ahLst/>
            <a:cxnLst/>
            <a:rect l="l" t="t" r="r" b="b"/>
            <a:pathLst>
              <a:path w="1236345" h="12700">
                <a:moveTo>
                  <a:pt x="0" y="12191"/>
                </a:moveTo>
                <a:lnTo>
                  <a:pt x="1235964" y="12191"/>
                </a:lnTo>
                <a:lnTo>
                  <a:pt x="123596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1" name="object 761"/>
          <p:cNvSpPr/>
          <p:nvPr/>
        </p:nvSpPr>
        <p:spPr>
          <a:xfrm>
            <a:off x="5639963" y="9592415"/>
            <a:ext cx="813064" cy="12347"/>
          </a:xfrm>
          <a:custGeom>
            <a:avLst/>
            <a:gdLst/>
            <a:ahLst/>
            <a:cxnLst/>
            <a:rect l="l" t="t" r="r" b="b"/>
            <a:pathLst>
              <a:path w="836295" h="12700">
                <a:moveTo>
                  <a:pt x="0" y="12191"/>
                </a:moveTo>
                <a:lnTo>
                  <a:pt x="835913" y="12191"/>
                </a:lnTo>
                <a:lnTo>
                  <a:pt x="83591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2" name="object 762"/>
          <p:cNvSpPr/>
          <p:nvPr/>
        </p:nvSpPr>
        <p:spPr>
          <a:xfrm>
            <a:off x="2563284" y="9592415"/>
            <a:ext cx="1202002" cy="12347"/>
          </a:xfrm>
          <a:custGeom>
            <a:avLst/>
            <a:gdLst/>
            <a:ahLst/>
            <a:cxnLst/>
            <a:rect l="l" t="t" r="r" b="b"/>
            <a:pathLst>
              <a:path w="1236345" h="12700">
                <a:moveTo>
                  <a:pt x="0" y="12191"/>
                </a:moveTo>
                <a:lnTo>
                  <a:pt x="1235964" y="12191"/>
                </a:lnTo>
                <a:lnTo>
                  <a:pt x="123596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3" name="object 763"/>
          <p:cNvSpPr/>
          <p:nvPr/>
        </p:nvSpPr>
        <p:spPr>
          <a:xfrm>
            <a:off x="5639963" y="9609825"/>
            <a:ext cx="813064" cy="0"/>
          </a:xfrm>
          <a:custGeom>
            <a:avLst/>
            <a:gdLst/>
            <a:ahLst/>
            <a:cxnLst/>
            <a:rect l="l" t="t" r="r" b="b"/>
            <a:pathLst>
              <a:path w="836295">
                <a:moveTo>
                  <a:pt x="0" y="0"/>
                </a:moveTo>
                <a:lnTo>
                  <a:pt x="835913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4" name="object 764"/>
          <p:cNvSpPr/>
          <p:nvPr/>
        </p:nvSpPr>
        <p:spPr>
          <a:xfrm>
            <a:off x="2563284" y="9609825"/>
            <a:ext cx="1202002" cy="0"/>
          </a:xfrm>
          <a:custGeom>
            <a:avLst/>
            <a:gdLst/>
            <a:ahLst/>
            <a:cxnLst/>
            <a:rect l="l" t="t" r="r" b="b"/>
            <a:pathLst>
              <a:path w="1236345">
                <a:moveTo>
                  <a:pt x="0" y="0"/>
                </a:moveTo>
                <a:lnTo>
                  <a:pt x="1235964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5" name="object 765"/>
          <p:cNvSpPr/>
          <p:nvPr/>
        </p:nvSpPr>
        <p:spPr>
          <a:xfrm>
            <a:off x="5639963" y="9615381"/>
            <a:ext cx="813064" cy="12347"/>
          </a:xfrm>
          <a:custGeom>
            <a:avLst/>
            <a:gdLst/>
            <a:ahLst/>
            <a:cxnLst/>
            <a:rect l="l" t="t" r="r" b="b"/>
            <a:pathLst>
              <a:path w="836295" h="12700">
                <a:moveTo>
                  <a:pt x="0" y="12192"/>
                </a:moveTo>
                <a:lnTo>
                  <a:pt x="835913" y="12192"/>
                </a:lnTo>
                <a:lnTo>
                  <a:pt x="835913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6" name="object 766"/>
          <p:cNvSpPr/>
          <p:nvPr/>
        </p:nvSpPr>
        <p:spPr>
          <a:xfrm>
            <a:off x="2563284" y="9615381"/>
            <a:ext cx="1202002" cy="12347"/>
          </a:xfrm>
          <a:custGeom>
            <a:avLst/>
            <a:gdLst/>
            <a:ahLst/>
            <a:cxnLst/>
            <a:rect l="l" t="t" r="r" b="b"/>
            <a:pathLst>
              <a:path w="1236345" h="12700">
                <a:moveTo>
                  <a:pt x="0" y="12192"/>
                </a:moveTo>
                <a:lnTo>
                  <a:pt x="1235964" y="12192"/>
                </a:lnTo>
                <a:lnTo>
                  <a:pt x="1235964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7" name="object 767"/>
          <p:cNvSpPr/>
          <p:nvPr/>
        </p:nvSpPr>
        <p:spPr>
          <a:xfrm>
            <a:off x="5639963" y="9627234"/>
            <a:ext cx="813064" cy="12347"/>
          </a:xfrm>
          <a:custGeom>
            <a:avLst/>
            <a:gdLst/>
            <a:ahLst/>
            <a:cxnLst/>
            <a:rect l="l" t="t" r="r" b="b"/>
            <a:pathLst>
              <a:path w="836295" h="12700">
                <a:moveTo>
                  <a:pt x="0" y="12191"/>
                </a:moveTo>
                <a:lnTo>
                  <a:pt x="835913" y="12191"/>
                </a:lnTo>
                <a:lnTo>
                  <a:pt x="83591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8" name="object 768"/>
          <p:cNvSpPr/>
          <p:nvPr/>
        </p:nvSpPr>
        <p:spPr>
          <a:xfrm>
            <a:off x="2563284" y="9627234"/>
            <a:ext cx="1202002" cy="12347"/>
          </a:xfrm>
          <a:custGeom>
            <a:avLst/>
            <a:gdLst/>
            <a:ahLst/>
            <a:cxnLst/>
            <a:rect l="l" t="t" r="r" b="b"/>
            <a:pathLst>
              <a:path w="1236345" h="12700">
                <a:moveTo>
                  <a:pt x="0" y="12191"/>
                </a:moveTo>
                <a:lnTo>
                  <a:pt x="1235964" y="12191"/>
                </a:lnTo>
                <a:lnTo>
                  <a:pt x="123596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9" name="object 769"/>
          <p:cNvSpPr/>
          <p:nvPr/>
        </p:nvSpPr>
        <p:spPr>
          <a:xfrm>
            <a:off x="5639963" y="9639088"/>
            <a:ext cx="813064" cy="12347"/>
          </a:xfrm>
          <a:custGeom>
            <a:avLst/>
            <a:gdLst/>
            <a:ahLst/>
            <a:cxnLst/>
            <a:rect l="l" t="t" r="r" b="b"/>
            <a:pathLst>
              <a:path w="836295" h="12700">
                <a:moveTo>
                  <a:pt x="0" y="12191"/>
                </a:moveTo>
                <a:lnTo>
                  <a:pt x="835913" y="12191"/>
                </a:lnTo>
                <a:lnTo>
                  <a:pt x="835913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0" name="object 770"/>
          <p:cNvSpPr/>
          <p:nvPr/>
        </p:nvSpPr>
        <p:spPr>
          <a:xfrm>
            <a:off x="2563284" y="9639088"/>
            <a:ext cx="1202002" cy="12347"/>
          </a:xfrm>
          <a:custGeom>
            <a:avLst/>
            <a:gdLst/>
            <a:ahLst/>
            <a:cxnLst/>
            <a:rect l="l" t="t" r="r" b="b"/>
            <a:pathLst>
              <a:path w="1236345" h="12700">
                <a:moveTo>
                  <a:pt x="0" y="12191"/>
                </a:moveTo>
                <a:lnTo>
                  <a:pt x="1235964" y="12191"/>
                </a:lnTo>
                <a:lnTo>
                  <a:pt x="123596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1" name="object 771"/>
          <p:cNvSpPr/>
          <p:nvPr/>
        </p:nvSpPr>
        <p:spPr>
          <a:xfrm>
            <a:off x="5639963" y="9656128"/>
            <a:ext cx="813064" cy="0"/>
          </a:xfrm>
          <a:custGeom>
            <a:avLst/>
            <a:gdLst/>
            <a:ahLst/>
            <a:cxnLst/>
            <a:rect l="l" t="t" r="r" b="b"/>
            <a:pathLst>
              <a:path w="836295">
                <a:moveTo>
                  <a:pt x="0" y="0"/>
                </a:moveTo>
                <a:lnTo>
                  <a:pt x="835913" y="0"/>
                </a:lnTo>
              </a:path>
            </a:pathLst>
          </a:custGeom>
          <a:ln w="1066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2" name="object 772"/>
          <p:cNvSpPr/>
          <p:nvPr/>
        </p:nvSpPr>
        <p:spPr>
          <a:xfrm>
            <a:off x="2563284" y="9656128"/>
            <a:ext cx="1202002" cy="0"/>
          </a:xfrm>
          <a:custGeom>
            <a:avLst/>
            <a:gdLst/>
            <a:ahLst/>
            <a:cxnLst/>
            <a:rect l="l" t="t" r="r" b="b"/>
            <a:pathLst>
              <a:path w="1236345">
                <a:moveTo>
                  <a:pt x="0" y="0"/>
                </a:moveTo>
                <a:lnTo>
                  <a:pt x="1235964" y="0"/>
                </a:lnTo>
              </a:path>
            </a:pathLst>
          </a:custGeom>
          <a:ln w="1066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3" name="object 773"/>
          <p:cNvSpPr/>
          <p:nvPr/>
        </p:nvSpPr>
        <p:spPr>
          <a:xfrm>
            <a:off x="2563283" y="9667239"/>
            <a:ext cx="3889375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2192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4" name="object 774"/>
          <p:cNvSpPr/>
          <p:nvPr/>
        </p:nvSpPr>
        <p:spPr>
          <a:xfrm>
            <a:off x="3184832" y="7888494"/>
            <a:ext cx="1513152" cy="701940"/>
          </a:xfrm>
          <a:custGeom>
            <a:avLst/>
            <a:gdLst/>
            <a:ahLst/>
            <a:cxnLst/>
            <a:rect l="l" t="t" r="r" b="b"/>
            <a:pathLst>
              <a:path w="1556385" h="721995">
                <a:moveTo>
                  <a:pt x="1556002" y="0"/>
                </a:moveTo>
                <a:lnTo>
                  <a:pt x="0" y="0"/>
                </a:lnTo>
                <a:lnTo>
                  <a:pt x="0" y="721619"/>
                </a:lnTo>
                <a:lnTo>
                  <a:pt x="1556002" y="721619"/>
                </a:lnTo>
                <a:lnTo>
                  <a:pt x="155600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5" name="object 775"/>
          <p:cNvSpPr/>
          <p:nvPr/>
        </p:nvSpPr>
        <p:spPr>
          <a:xfrm>
            <a:off x="3184832" y="7888494"/>
            <a:ext cx="1513152" cy="701940"/>
          </a:xfrm>
          <a:custGeom>
            <a:avLst/>
            <a:gdLst/>
            <a:ahLst/>
            <a:cxnLst/>
            <a:rect l="l" t="t" r="r" b="b"/>
            <a:pathLst>
              <a:path w="1556385" h="721995">
                <a:moveTo>
                  <a:pt x="1556002" y="0"/>
                </a:moveTo>
                <a:lnTo>
                  <a:pt x="0" y="0"/>
                </a:lnTo>
                <a:lnTo>
                  <a:pt x="0" y="721619"/>
                </a:lnTo>
                <a:lnTo>
                  <a:pt x="1556002" y="721619"/>
                </a:lnTo>
                <a:lnTo>
                  <a:pt x="1556002" y="0"/>
                </a:lnTo>
                <a:close/>
              </a:path>
            </a:pathLst>
          </a:custGeom>
          <a:ln w="9966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6" name="object 776"/>
          <p:cNvSpPr/>
          <p:nvPr/>
        </p:nvSpPr>
        <p:spPr>
          <a:xfrm>
            <a:off x="4703100" y="7879182"/>
            <a:ext cx="1522543" cy="1453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7" name="object 777"/>
          <p:cNvSpPr/>
          <p:nvPr/>
        </p:nvSpPr>
        <p:spPr>
          <a:xfrm>
            <a:off x="3184832" y="8598954"/>
            <a:ext cx="1513152" cy="729103"/>
          </a:xfrm>
          <a:custGeom>
            <a:avLst/>
            <a:gdLst/>
            <a:ahLst/>
            <a:cxnLst/>
            <a:rect l="l" t="t" r="r" b="b"/>
            <a:pathLst>
              <a:path w="1556385" h="749934">
                <a:moveTo>
                  <a:pt x="1556002" y="0"/>
                </a:moveTo>
                <a:lnTo>
                  <a:pt x="0" y="0"/>
                </a:lnTo>
                <a:lnTo>
                  <a:pt x="0" y="749811"/>
                </a:lnTo>
                <a:lnTo>
                  <a:pt x="1556002" y="749811"/>
                </a:lnTo>
                <a:lnTo>
                  <a:pt x="1556002" y="0"/>
                </a:lnTo>
                <a:close/>
              </a:path>
            </a:pathLst>
          </a:custGeom>
          <a:solidFill>
            <a:srgbClr val="FAFD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8" name="object 778"/>
          <p:cNvSpPr/>
          <p:nvPr/>
        </p:nvSpPr>
        <p:spPr>
          <a:xfrm>
            <a:off x="3184832" y="8598954"/>
            <a:ext cx="1513152" cy="729103"/>
          </a:xfrm>
          <a:custGeom>
            <a:avLst/>
            <a:gdLst/>
            <a:ahLst/>
            <a:cxnLst/>
            <a:rect l="l" t="t" r="r" b="b"/>
            <a:pathLst>
              <a:path w="1556385" h="749934">
                <a:moveTo>
                  <a:pt x="1556002" y="0"/>
                </a:moveTo>
                <a:lnTo>
                  <a:pt x="0" y="0"/>
                </a:lnTo>
                <a:lnTo>
                  <a:pt x="0" y="749811"/>
                </a:lnTo>
                <a:lnTo>
                  <a:pt x="1556002" y="749811"/>
                </a:lnTo>
                <a:lnTo>
                  <a:pt x="1556002" y="0"/>
                </a:lnTo>
                <a:close/>
              </a:path>
            </a:pathLst>
          </a:custGeom>
          <a:ln w="9981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9" name="object 779"/>
          <p:cNvSpPr txBox="1"/>
          <p:nvPr/>
        </p:nvSpPr>
        <p:spPr>
          <a:xfrm>
            <a:off x="4846779" y="8079634"/>
            <a:ext cx="11976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15" dirty="0">
                <a:solidFill>
                  <a:srgbClr val="786950"/>
                </a:solidFill>
                <a:latin typeface="Arial"/>
                <a:cs typeface="Arial"/>
              </a:rPr>
              <a:t>3</a:t>
            </a:r>
            <a:endParaRPr sz="1312">
              <a:latin typeface="Arial"/>
              <a:cs typeface="Arial"/>
            </a:endParaRPr>
          </a:p>
        </p:txBody>
      </p:sp>
      <p:sp>
        <p:nvSpPr>
          <p:cNvPr id="780" name="object 780"/>
          <p:cNvSpPr/>
          <p:nvPr/>
        </p:nvSpPr>
        <p:spPr>
          <a:xfrm>
            <a:off x="3244109" y="7912206"/>
            <a:ext cx="624152" cy="617361"/>
          </a:xfrm>
          <a:custGeom>
            <a:avLst/>
            <a:gdLst/>
            <a:ahLst/>
            <a:cxnLst/>
            <a:rect l="l" t="t" r="r" b="b"/>
            <a:pathLst>
              <a:path w="641985" h="635000">
                <a:moveTo>
                  <a:pt x="255420" y="427482"/>
                </a:moveTo>
                <a:lnTo>
                  <a:pt x="245363" y="427482"/>
                </a:lnTo>
                <a:lnTo>
                  <a:pt x="344424" y="634746"/>
                </a:lnTo>
                <a:lnTo>
                  <a:pt x="342900" y="612648"/>
                </a:lnTo>
                <a:lnTo>
                  <a:pt x="255420" y="427482"/>
                </a:lnTo>
                <a:close/>
              </a:path>
              <a:path w="641985" h="635000">
                <a:moveTo>
                  <a:pt x="482909" y="22098"/>
                </a:moveTo>
                <a:lnTo>
                  <a:pt x="474725" y="22098"/>
                </a:lnTo>
                <a:lnTo>
                  <a:pt x="425957" y="243840"/>
                </a:lnTo>
                <a:lnTo>
                  <a:pt x="621029" y="335280"/>
                </a:lnTo>
                <a:lnTo>
                  <a:pt x="395477" y="388620"/>
                </a:lnTo>
                <a:lnTo>
                  <a:pt x="342900" y="612648"/>
                </a:lnTo>
                <a:lnTo>
                  <a:pt x="344424" y="634746"/>
                </a:lnTo>
                <a:lnTo>
                  <a:pt x="403860" y="397002"/>
                </a:lnTo>
                <a:lnTo>
                  <a:pt x="641603" y="336042"/>
                </a:lnTo>
                <a:lnTo>
                  <a:pt x="435863" y="240030"/>
                </a:lnTo>
                <a:lnTo>
                  <a:pt x="482909" y="22098"/>
                </a:lnTo>
                <a:close/>
              </a:path>
              <a:path w="641985" h="635000">
                <a:moveTo>
                  <a:pt x="96012" y="86868"/>
                </a:moveTo>
                <a:lnTo>
                  <a:pt x="182117" y="294894"/>
                </a:lnTo>
                <a:lnTo>
                  <a:pt x="0" y="478536"/>
                </a:lnTo>
                <a:lnTo>
                  <a:pt x="62256" y="465582"/>
                </a:lnTo>
                <a:lnTo>
                  <a:pt x="22098" y="465582"/>
                </a:lnTo>
                <a:lnTo>
                  <a:pt x="191262" y="295656"/>
                </a:lnTo>
                <a:lnTo>
                  <a:pt x="109727" y="99822"/>
                </a:lnTo>
                <a:lnTo>
                  <a:pt x="125266" y="99822"/>
                </a:lnTo>
                <a:lnTo>
                  <a:pt x="96012" y="86868"/>
                </a:lnTo>
                <a:close/>
              </a:path>
              <a:path w="641985" h="635000">
                <a:moveTo>
                  <a:pt x="251460" y="419100"/>
                </a:moveTo>
                <a:lnTo>
                  <a:pt x="22098" y="465582"/>
                </a:lnTo>
                <a:lnTo>
                  <a:pt x="62256" y="465582"/>
                </a:lnTo>
                <a:lnTo>
                  <a:pt x="245363" y="427482"/>
                </a:lnTo>
                <a:lnTo>
                  <a:pt x="255420" y="427482"/>
                </a:lnTo>
                <a:lnTo>
                  <a:pt x="251460" y="419100"/>
                </a:lnTo>
                <a:close/>
              </a:path>
              <a:path w="641985" h="635000">
                <a:moveTo>
                  <a:pt x="125266" y="99822"/>
                </a:moveTo>
                <a:lnTo>
                  <a:pt x="109727" y="99822"/>
                </a:lnTo>
                <a:lnTo>
                  <a:pt x="305562" y="187452"/>
                </a:lnTo>
                <a:lnTo>
                  <a:pt x="314916" y="178308"/>
                </a:lnTo>
                <a:lnTo>
                  <a:pt x="302513" y="178308"/>
                </a:lnTo>
                <a:lnTo>
                  <a:pt x="125266" y="99822"/>
                </a:lnTo>
                <a:close/>
              </a:path>
              <a:path w="641985" h="635000">
                <a:moveTo>
                  <a:pt x="487679" y="0"/>
                </a:moveTo>
                <a:lnTo>
                  <a:pt x="302513" y="178308"/>
                </a:lnTo>
                <a:lnTo>
                  <a:pt x="314916" y="178308"/>
                </a:lnTo>
                <a:lnTo>
                  <a:pt x="474725" y="22098"/>
                </a:lnTo>
                <a:lnTo>
                  <a:pt x="482909" y="22098"/>
                </a:lnTo>
                <a:lnTo>
                  <a:pt x="487679" y="0"/>
                </a:lnTo>
                <a:close/>
              </a:path>
            </a:pathLst>
          </a:custGeom>
          <a:solidFill>
            <a:srgbClr val="79001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1" name="object 781"/>
          <p:cNvSpPr/>
          <p:nvPr/>
        </p:nvSpPr>
        <p:spPr>
          <a:xfrm>
            <a:off x="3295227" y="7961100"/>
            <a:ext cx="523522" cy="517349"/>
          </a:xfrm>
          <a:custGeom>
            <a:avLst/>
            <a:gdLst/>
            <a:ahLst/>
            <a:cxnLst/>
            <a:rect l="l" t="t" r="r" b="b"/>
            <a:pathLst>
              <a:path w="538479" h="532129">
                <a:moveTo>
                  <a:pt x="327337" y="357377"/>
                </a:moveTo>
                <a:lnTo>
                  <a:pt x="204215" y="357377"/>
                </a:lnTo>
                <a:lnTo>
                  <a:pt x="286512" y="531876"/>
                </a:lnTo>
                <a:lnTo>
                  <a:pt x="327337" y="357377"/>
                </a:lnTo>
                <a:close/>
              </a:path>
              <a:path w="538479" h="532129">
                <a:moveTo>
                  <a:pt x="74675" y="70103"/>
                </a:moveTo>
                <a:lnTo>
                  <a:pt x="153162" y="246887"/>
                </a:lnTo>
                <a:lnTo>
                  <a:pt x="0" y="400050"/>
                </a:lnTo>
                <a:lnTo>
                  <a:pt x="204215" y="357377"/>
                </a:lnTo>
                <a:lnTo>
                  <a:pt x="327337" y="357377"/>
                </a:lnTo>
                <a:lnTo>
                  <a:pt x="333756" y="329945"/>
                </a:lnTo>
                <a:lnTo>
                  <a:pt x="537972" y="283463"/>
                </a:lnTo>
                <a:lnTo>
                  <a:pt x="362712" y="200406"/>
                </a:lnTo>
                <a:lnTo>
                  <a:pt x="373971" y="149351"/>
                </a:lnTo>
                <a:lnTo>
                  <a:pt x="251460" y="149351"/>
                </a:lnTo>
                <a:lnTo>
                  <a:pt x="74675" y="70103"/>
                </a:lnTo>
                <a:close/>
              </a:path>
              <a:path w="538479" h="532129">
                <a:moveTo>
                  <a:pt x="406908" y="0"/>
                </a:moveTo>
                <a:lnTo>
                  <a:pt x="251460" y="149351"/>
                </a:lnTo>
                <a:lnTo>
                  <a:pt x="373971" y="149351"/>
                </a:lnTo>
                <a:lnTo>
                  <a:pt x="406908" y="0"/>
                </a:lnTo>
                <a:close/>
              </a:path>
            </a:pathLst>
          </a:custGeom>
          <a:solidFill>
            <a:srgbClr val="79001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2" name="object 782"/>
          <p:cNvSpPr txBox="1"/>
          <p:nvPr/>
        </p:nvSpPr>
        <p:spPr>
          <a:xfrm>
            <a:off x="5084585" y="7977152"/>
            <a:ext cx="300038" cy="501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3257" b="1" spc="15" dirty="0">
                <a:solidFill>
                  <a:srgbClr val="FF0101"/>
                </a:solidFill>
                <a:latin typeface="Bookman Old Style"/>
                <a:cs typeface="Bookman Old Style"/>
              </a:rPr>
              <a:t>?</a:t>
            </a:r>
            <a:endParaRPr sz="3257">
              <a:latin typeface="Bookman Old Style"/>
              <a:cs typeface="Bookman Old Style"/>
            </a:endParaRPr>
          </a:p>
        </p:txBody>
      </p:sp>
      <p:sp>
        <p:nvSpPr>
          <p:cNvPr id="783" name="object 783"/>
          <p:cNvSpPr/>
          <p:nvPr/>
        </p:nvSpPr>
        <p:spPr>
          <a:xfrm>
            <a:off x="3255222" y="9074573"/>
            <a:ext cx="18521" cy="140758"/>
          </a:xfrm>
          <a:custGeom>
            <a:avLst/>
            <a:gdLst/>
            <a:ahLst/>
            <a:cxnLst/>
            <a:rect l="l" t="t" r="r" b="b"/>
            <a:pathLst>
              <a:path w="19050" h="144779">
                <a:moveTo>
                  <a:pt x="9144" y="0"/>
                </a:moveTo>
                <a:lnTo>
                  <a:pt x="0" y="0"/>
                </a:lnTo>
                <a:lnTo>
                  <a:pt x="3048" y="59436"/>
                </a:lnTo>
                <a:lnTo>
                  <a:pt x="3810" y="87630"/>
                </a:lnTo>
                <a:lnTo>
                  <a:pt x="3048" y="108204"/>
                </a:lnTo>
                <a:lnTo>
                  <a:pt x="5334" y="137922"/>
                </a:lnTo>
                <a:lnTo>
                  <a:pt x="9144" y="144780"/>
                </a:lnTo>
                <a:lnTo>
                  <a:pt x="12954" y="140970"/>
                </a:lnTo>
                <a:lnTo>
                  <a:pt x="16763" y="130302"/>
                </a:lnTo>
                <a:lnTo>
                  <a:pt x="19050" y="115824"/>
                </a:lnTo>
                <a:lnTo>
                  <a:pt x="18287" y="103632"/>
                </a:lnTo>
                <a:lnTo>
                  <a:pt x="16001" y="93726"/>
                </a:lnTo>
                <a:lnTo>
                  <a:pt x="13716" y="87630"/>
                </a:lnTo>
                <a:lnTo>
                  <a:pt x="12954" y="85344"/>
                </a:lnTo>
                <a:lnTo>
                  <a:pt x="9144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4" name="object 784"/>
          <p:cNvSpPr/>
          <p:nvPr/>
        </p:nvSpPr>
        <p:spPr>
          <a:xfrm>
            <a:off x="3255222" y="9074573"/>
            <a:ext cx="18521" cy="140758"/>
          </a:xfrm>
          <a:custGeom>
            <a:avLst/>
            <a:gdLst/>
            <a:ahLst/>
            <a:cxnLst/>
            <a:rect l="l" t="t" r="r" b="b"/>
            <a:pathLst>
              <a:path w="19050" h="144779">
                <a:moveTo>
                  <a:pt x="9144" y="0"/>
                </a:moveTo>
                <a:lnTo>
                  <a:pt x="12954" y="85344"/>
                </a:lnTo>
                <a:lnTo>
                  <a:pt x="13716" y="87630"/>
                </a:lnTo>
                <a:lnTo>
                  <a:pt x="16001" y="93726"/>
                </a:lnTo>
                <a:lnTo>
                  <a:pt x="18287" y="103632"/>
                </a:lnTo>
                <a:lnTo>
                  <a:pt x="19050" y="115824"/>
                </a:lnTo>
                <a:lnTo>
                  <a:pt x="16763" y="130302"/>
                </a:lnTo>
                <a:lnTo>
                  <a:pt x="12954" y="140970"/>
                </a:lnTo>
                <a:lnTo>
                  <a:pt x="9144" y="144780"/>
                </a:lnTo>
                <a:lnTo>
                  <a:pt x="5334" y="137922"/>
                </a:lnTo>
                <a:lnTo>
                  <a:pt x="3048" y="108204"/>
                </a:lnTo>
                <a:lnTo>
                  <a:pt x="3810" y="87630"/>
                </a:lnTo>
                <a:lnTo>
                  <a:pt x="3048" y="59436"/>
                </a:lnTo>
                <a:lnTo>
                  <a:pt x="0" y="0"/>
                </a:lnTo>
                <a:lnTo>
                  <a:pt x="9144" y="0"/>
                </a:lnTo>
                <a:close/>
              </a:path>
            </a:pathLst>
          </a:custGeom>
          <a:ln w="3175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5" name="object 785"/>
          <p:cNvSpPr/>
          <p:nvPr/>
        </p:nvSpPr>
        <p:spPr>
          <a:xfrm>
            <a:off x="3285596" y="9074573"/>
            <a:ext cx="412397" cy="180269"/>
          </a:xfrm>
          <a:custGeom>
            <a:avLst/>
            <a:gdLst/>
            <a:ahLst/>
            <a:cxnLst/>
            <a:rect l="l" t="t" r="r" b="b"/>
            <a:pathLst>
              <a:path w="424179" h="185420">
                <a:moveTo>
                  <a:pt x="401414" y="51816"/>
                </a:moveTo>
                <a:lnTo>
                  <a:pt x="50291" y="51816"/>
                </a:lnTo>
                <a:lnTo>
                  <a:pt x="58472" y="67859"/>
                </a:lnTo>
                <a:lnTo>
                  <a:pt x="53487" y="82224"/>
                </a:lnTo>
                <a:lnTo>
                  <a:pt x="50715" y="100245"/>
                </a:lnTo>
                <a:lnTo>
                  <a:pt x="65531" y="127254"/>
                </a:lnTo>
                <a:lnTo>
                  <a:pt x="69882" y="135669"/>
                </a:lnTo>
                <a:lnTo>
                  <a:pt x="74056" y="144160"/>
                </a:lnTo>
                <a:lnTo>
                  <a:pt x="77969" y="152771"/>
                </a:lnTo>
                <a:lnTo>
                  <a:pt x="83057" y="165354"/>
                </a:lnTo>
                <a:lnTo>
                  <a:pt x="85343" y="169926"/>
                </a:lnTo>
                <a:lnTo>
                  <a:pt x="89915" y="172212"/>
                </a:lnTo>
                <a:lnTo>
                  <a:pt x="95250" y="172212"/>
                </a:lnTo>
                <a:lnTo>
                  <a:pt x="96012" y="176784"/>
                </a:lnTo>
                <a:lnTo>
                  <a:pt x="99821" y="184404"/>
                </a:lnTo>
                <a:lnTo>
                  <a:pt x="101345" y="185166"/>
                </a:lnTo>
                <a:lnTo>
                  <a:pt x="123443" y="185166"/>
                </a:lnTo>
                <a:lnTo>
                  <a:pt x="121919" y="179070"/>
                </a:lnTo>
                <a:lnTo>
                  <a:pt x="118109" y="175260"/>
                </a:lnTo>
                <a:lnTo>
                  <a:pt x="114300" y="173736"/>
                </a:lnTo>
                <a:lnTo>
                  <a:pt x="112775" y="172212"/>
                </a:lnTo>
                <a:lnTo>
                  <a:pt x="112013" y="169164"/>
                </a:lnTo>
                <a:lnTo>
                  <a:pt x="110489" y="166878"/>
                </a:lnTo>
                <a:lnTo>
                  <a:pt x="108203" y="165354"/>
                </a:lnTo>
                <a:lnTo>
                  <a:pt x="106679" y="164592"/>
                </a:lnTo>
                <a:lnTo>
                  <a:pt x="106679" y="162306"/>
                </a:lnTo>
                <a:lnTo>
                  <a:pt x="105155" y="160020"/>
                </a:lnTo>
                <a:lnTo>
                  <a:pt x="102869" y="156972"/>
                </a:lnTo>
                <a:lnTo>
                  <a:pt x="99059" y="154686"/>
                </a:lnTo>
                <a:lnTo>
                  <a:pt x="94487" y="149352"/>
                </a:lnTo>
                <a:lnTo>
                  <a:pt x="89915" y="137922"/>
                </a:lnTo>
                <a:lnTo>
                  <a:pt x="85669" y="119854"/>
                </a:lnTo>
                <a:lnTo>
                  <a:pt x="85415" y="100045"/>
                </a:lnTo>
                <a:lnTo>
                  <a:pt x="88935" y="80505"/>
                </a:lnTo>
                <a:lnTo>
                  <a:pt x="96012" y="63246"/>
                </a:lnTo>
                <a:lnTo>
                  <a:pt x="393020" y="63246"/>
                </a:lnTo>
                <a:lnTo>
                  <a:pt x="401253" y="51988"/>
                </a:lnTo>
                <a:lnTo>
                  <a:pt x="401414" y="51816"/>
                </a:lnTo>
                <a:close/>
              </a:path>
              <a:path w="424179" h="185420">
                <a:moveTo>
                  <a:pt x="423671" y="0"/>
                </a:moveTo>
                <a:lnTo>
                  <a:pt x="3047" y="0"/>
                </a:lnTo>
                <a:lnTo>
                  <a:pt x="14739" y="39423"/>
                </a:lnTo>
                <a:lnTo>
                  <a:pt x="12882" y="55716"/>
                </a:lnTo>
                <a:lnTo>
                  <a:pt x="5346" y="68535"/>
                </a:lnTo>
                <a:lnTo>
                  <a:pt x="0" y="97536"/>
                </a:lnTo>
                <a:lnTo>
                  <a:pt x="3047" y="105156"/>
                </a:lnTo>
                <a:lnTo>
                  <a:pt x="3809" y="112776"/>
                </a:lnTo>
                <a:lnTo>
                  <a:pt x="4571" y="121158"/>
                </a:lnTo>
                <a:lnTo>
                  <a:pt x="6857" y="144018"/>
                </a:lnTo>
                <a:lnTo>
                  <a:pt x="5524" y="154686"/>
                </a:lnTo>
                <a:lnTo>
                  <a:pt x="5460" y="156972"/>
                </a:lnTo>
                <a:lnTo>
                  <a:pt x="6095" y="160782"/>
                </a:lnTo>
                <a:lnTo>
                  <a:pt x="8381" y="163830"/>
                </a:lnTo>
                <a:lnTo>
                  <a:pt x="11429" y="165354"/>
                </a:lnTo>
                <a:lnTo>
                  <a:pt x="12191" y="167640"/>
                </a:lnTo>
                <a:lnTo>
                  <a:pt x="14477" y="176022"/>
                </a:lnTo>
                <a:lnTo>
                  <a:pt x="16001" y="181356"/>
                </a:lnTo>
                <a:lnTo>
                  <a:pt x="38100" y="181356"/>
                </a:lnTo>
                <a:lnTo>
                  <a:pt x="36575" y="172974"/>
                </a:lnTo>
                <a:lnTo>
                  <a:pt x="32765" y="166878"/>
                </a:lnTo>
                <a:lnTo>
                  <a:pt x="28955" y="163830"/>
                </a:lnTo>
                <a:lnTo>
                  <a:pt x="27431" y="163068"/>
                </a:lnTo>
                <a:lnTo>
                  <a:pt x="27317" y="159067"/>
                </a:lnTo>
                <a:lnTo>
                  <a:pt x="25145" y="155448"/>
                </a:lnTo>
                <a:lnTo>
                  <a:pt x="22859" y="152400"/>
                </a:lnTo>
                <a:lnTo>
                  <a:pt x="21335" y="148590"/>
                </a:lnTo>
                <a:lnTo>
                  <a:pt x="19812" y="134112"/>
                </a:lnTo>
                <a:lnTo>
                  <a:pt x="21335" y="115824"/>
                </a:lnTo>
                <a:lnTo>
                  <a:pt x="23621" y="108966"/>
                </a:lnTo>
                <a:lnTo>
                  <a:pt x="30616" y="95366"/>
                </a:lnTo>
                <a:lnTo>
                  <a:pt x="38390" y="82834"/>
                </a:lnTo>
                <a:lnTo>
                  <a:pt x="45447" y="69080"/>
                </a:lnTo>
                <a:lnTo>
                  <a:pt x="50291" y="51816"/>
                </a:lnTo>
                <a:lnTo>
                  <a:pt x="401414" y="51816"/>
                </a:lnTo>
                <a:lnTo>
                  <a:pt x="413037" y="39366"/>
                </a:lnTo>
                <a:lnTo>
                  <a:pt x="420804" y="25159"/>
                </a:lnTo>
                <a:lnTo>
                  <a:pt x="423671" y="0"/>
                </a:lnTo>
                <a:close/>
              </a:path>
              <a:path w="424179" h="185420">
                <a:moveTo>
                  <a:pt x="390791" y="66294"/>
                </a:moveTo>
                <a:lnTo>
                  <a:pt x="313181" y="66294"/>
                </a:lnTo>
                <a:lnTo>
                  <a:pt x="320801" y="67818"/>
                </a:lnTo>
                <a:lnTo>
                  <a:pt x="323850" y="83058"/>
                </a:lnTo>
                <a:lnTo>
                  <a:pt x="329183" y="97536"/>
                </a:lnTo>
                <a:lnTo>
                  <a:pt x="336041" y="108966"/>
                </a:lnTo>
                <a:lnTo>
                  <a:pt x="342138" y="115062"/>
                </a:lnTo>
                <a:lnTo>
                  <a:pt x="341457" y="134112"/>
                </a:lnTo>
                <a:lnTo>
                  <a:pt x="354329" y="169164"/>
                </a:lnTo>
                <a:lnTo>
                  <a:pt x="355091" y="172212"/>
                </a:lnTo>
                <a:lnTo>
                  <a:pt x="356615" y="175260"/>
                </a:lnTo>
                <a:lnTo>
                  <a:pt x="358139" y="177546"/>
                </a:lnTo>
                <a:lnTo>
                  <a:pt x="358901" y="179070"/>
                </a:lnTo>
                <a:lnTo>
                  <a:pt x="377951" y="179070"/>
                </a:lnTo>
                <a:lnTo>
                  <a:pt x="375665" y="173736"/>
                </a:lnTo>
                <a:lnTo>
                  <a:pt x="371093" y="169926"/>
                </a:lnTo>
                <a:lnTo>
                  <a:pt x="367283" y="166878"/>
                </a:lnTo>
                <a:lnTo>
                  <a:pt x="364997" y="166116"/>
                </a:lnTo>
                <a:lnTo>
                  <a:pt x="363474" y="161544"/>
                </a:lnTo>
                <a:lnTo>
                  <a:pt x="360425" y="155448"/>
                </a:lnTo>
                <a:lnTo>
                  <a:pt x="357377" y="148590"/>
                </a:lnTo>
                <a:lnTo>
                  <a:pt x="354329" y="140208"/>
                </a:lnTo>
                <a:lnTo>
                  <a:pt x="353567" y="130302"/>
                </a:lnTo>
                <a:lnTo>
                  <a:pt x="355091" y="120396"/>
                </a:lnTo>
                <a:lnTo>
                  <a:pt x="356615" y="112014"/>
                </a:lnTo>
                <a:lnTo>
                  <a:pt x="358139" y="106680"/>
                </a:lnTo>
                <a:lnTo>
                  <a:pt x="359663" y="100584"/>
                </a:lnTo>
                <a:lnTo>
                  <a:pt x="361188" y="98298"/>
                </a:lnTo>
                <a:lnTo>
                  <a:pt x="381794" y="98298"/>
                </a:lnTo>
                <a:lnTo>
                  <a:pt x="381953" y="86624"/>
                </a:lnTo>
                <a:lnTo>
                  <a:pt x="386344" y="72375"/>
                </a:lnTo>
                <a:lnTo>
                  <a:pt x="390791" y="66294"/>
                </a:lnTo>
                <a:close/>
              </a:path>
              <a:path w="424179" h="185420">
                <a:moveTo>
                  <a:pt x="381794" y="98298"/>
                </a:moveTo>
                <a:lnTo>
                  <a:pt x="361188" y="98298"/>
                </a:lnTo>
                <a:lnTo>
                  <a:pt x="364235" y="99060"/>
                </a:lnTo>
                <a:lnTo>
                  <a:pt x="367283" y="107442"/>
                </a:lnTo>
                <a:lnTo>
                  <a:pt x="368045" y="121158"/>
                </a:lnTo>
                <a:lnTo>
                  <a:pt x="368807" y="135636"/>
                </a:lnTo>
                <a:lnTo>
                  <a:pt x="368889" y="144160"/>
                </a:lnTo>
                <a:lnTo>
                  <a:pt x="371855" y="149352"/>
                </a:lnTo>
                <a:lnTo>
                  <a:pt x="380265" y="159067"/>
                </a:lnTo>
                <a:lnTo>
                  <a:pt x="382962" y="161848"/>
                </a:lnTo>
                <a:lnTo>
                  <a:pt x="384047" y="172212"/>
                </a:lnTo>
                <a:lnTo>
                  <a:pt x="404621" y="172212"/>
                </a:lnTo>
                <a:lnTo>
                  <a:pt x="403859" y="166878"/>
                </a:lnTo>
                <a:lnTo>
                  <a:pt x="400812" y="161544"/>
                </a:lnTo>
                <a:lnTo>
                  <a:pt x="397001" y="157734"/>
                </a:lnTo>
                <a:lnTo>
                  <a:pt x="394715" y="156210"/>
                </a:lnTo>
                <a:lnTo>
                  <a:pt x="394715" y="154686"/>
                </a:lnTo>
                <a:lnTo>
                  <a:pt x="393953" y="151638"/>
                </a:lnTo>
                <a:lnTo>
                  <a:pt x="390143" y="146304"/>
                </a:lnTo>
                <a:lnTo>
                  <a:pt x="385571" y="135636"/>
                </a:lnTo>
                <a:lnTo>
                  <a:pt x="383522" y="119854"/>
                </a:lnTo>
                <a:lnTo>
                  <a:pt x="381723" y="103503"/>
                </a:lnTo>
                <a:lnTo>
                  <a:pt x="381794" y="98298"/>
                </a:lnTo>
                <a:close/>
              </a:path>
              <a:path w="424179" h="185420">
                <a:moveTo>
                  <a:pt x="393020" y="63246"/>
                </a:moveTo>
                <a:lnTo>
                  <a:pt x="96012" y="63246"/>
                </a:lnTo>
                <a:lnTo>
                  <a:pt x="169042" y="72375"/>
                </a:lnTo>
                <a:lnTo>
                  <a:pt x="211909" y="76272"/>
                </a:lnTo>
                <a:lnTo>
                  <a:pt x="228566" y="76933"/>
                </a:lnTo>
                <a:lnTo>
                  <a:pt x="245431" y="76465"/>
                </a:lnTo>
                <a:lnTo>
                  <a:pt x="264413" y="74676"/>
                </a:lnTo>
                <a:lnTo>
                  <a:pt x="277439" y="72375"/>
                </a:lnTo>
                <a:lnTo>
                  <a:pt x="288797" y="70104"/>
                </a:lnTo>
                <a:lnTo>
                  <a:pt x="297941" y="67818"/>
                </a:lnTo>
                <a:lnTo>
                  <a:pt x="306324" y="66294"/>
                </a:lnTo>
                <a:lnTo>
                  <a:pt x="390791" y="66294"/>
                </a:lnTo>
                <a:lnTo>
                  <a:pt x="393020" y="63246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6" name="object 786"/>
          <p:cNvSpPr/>
          <p:nvPr/>
        </p:nvSpPr>
        <p:spPr>
          <a:xfrm>
            <a:off x="3285596" y="9074573"/>
            <a:ext cx="412397" cy="180269"/>
          </a:xfrm>
          <a:custGeom>
            <a:avLst/>
            <a:gdLst/>
            <a:ahLst/>
            <a:cxnLst/>
            <a:rect l="l" t="t" r="r" b="b"/>
            <a:pathLst>
              <a:path w="424179" h="185420">
                <a:moveTo>
                  <a:pt x="423671" y="0"/>
                </a:moveTo>
                <a:lnTo>
                  <a:pt x="420804" y="25159"/>
                </a:lnTo>
                <a:lnTo>
                  <a:pt x="413037" y="39366"/>
                </a:lnTo>
                <a:lnTo>
                  <a:pt x="401253" y="51988"/>
                </a:lnTo>
                <a:lnTo>
                  <a:pt x="386333" y="72390"/>
                </a:lnTo>
                <a:lnTo>
                  <a:pt x="381953" y="86624"/>
                </a:lnTo>
                <a:lnTo>
                  <a:pt x="381723" y="103503"/>
                </a:lnTo>
                <a:lnTo>
                  <a:pt x="383608" y="120637"/>
                </a:lnTo>
                <a:lnTo>
                  <a:pt x="385571" y="135636"/>
                </a:lnTo>
                <a:lnTo>
                  <a:pt x="390143" y="146304"/>
                </a:lnTo>
                <a:lnTo>
                  <a:pt x="393953" y="151638"/>
                </a:lnTo>
                <a:lnTo>
                  <a:pt x="394715" y="154686"/>
                </a:lnTo>
                <a:lnTo>
                  <a:pt x="394715" y="156210"/>
                </a:lnTo>
                <a:lnTo>
                  <a:pt x="397001" y="157734"/>
                </a:lnTo>
                <a:lnTo>
                  <a:pt x="400812" y="161544"/>
                </a:lnTo>
                <a:lnTo>
                  <a:pt x="403859" y="166878"/>
                </a:lnTo>
                <a:lnTo>
                  <a:pt x="404621" y="172212"/>
                </a:lnTo>
                <a:lnTo>
                  <a:pt x="384047" y="172212"/>
                </a:lnTo>
                <a:lnTo>
                  <a:pt x="383153" y="164096"/>
                </a:lnTo>
                <a:lnTo>
                  <a:pt x="382962" y="161848"/>
                </a:lnTo>
                <a:lnTo>
                  <a:pt x="380265" y="159067"/>
                </a:lnTo>
                <a:lnTo>
                  <a:pt x="371855" y="149352"/>
                </a:lnTo>
                <a:lnTo>
                  <a:pt x="368807" y="144018"/>
                </a:lnTo>
                <a:lnTo>
                  <a:pt x="368807" y="135636"/>
                </a:lnTo>
                <a:lnTo>
                  <a:pt x="368045" y="121158"/>
                </a:lnTo>
                <a:lnTo>
                  <a:pt x="367283" y="107442"/>
                </a:lnTo>
                <a:lnTo>
                  <a:pt x="364235" y="99060"/>
                </a:lnTo>
                <a:lnTo>
                  <a:pt x="361188" y="98298"/>
                </a:lnTo>
                <a:lnTo>
                  <a:pt x="359663" y="100584"/>
                </a:lnTo>
                <a:lnTo>
                  <a:pt x="358901" y="103632"/>
                </a:lnTo>
                <a:lnTo>
                  <a:pt x="358139" y="106680"/>
                </a:lnTo>
                <a:lnTo>
                  <a:pt x="356615" y="112014"/>
                </a:lnTo>
                <a:lnTo>
                  <a:pt x="355091" y="120396"/>
                </a:lnTo>
                <a:lnTo>
                  <a:pt x="353567" y="130302"/>
                </a:lnTo>
                <a:lnTo>
                  <a:pt x="354329" y="140208"/>
                </a:lnTo>
                <a:lnTo>
                  <a:pt x="357377" y="148590"/>
                </a:lnTo>
                <a:lnTo>
                  <a:pt x="360425" y="155448"/>
                </a:lnTo>
                <a:lnTo>
                  <a:pt x="363474" y="161544"/>
                </a:lnTo>
                <a:lnTo>
                  <a:pt x="364997" y="166116"/>
                </a:lnTo>
                <a:lnTo>
                  <a:pt x="367283" y="166878"/>
                </a:lnTo>
                <a:lnTo>
                  <a:pt x="371093" y="169926"/>
                </a:lnTo>
                <a:lnTo>
                  <a:pt x="375665" y="173736"/>
                </a:lnTo>
                <a:lnTo>
                  <a:pt x="377951" y="179070"/>
                </a:lnTo>
                <a:lnTo>
                  <a:pt x="358901" y="179070"/>
                </a:lnTo>
                <a:lnTo>
                  <a:pt x="358139" y="177546"/>
                </a:lnTo>
                <a:lnTo>
                  <a:pt x="356615" y="175260"/>
                </a:lnTo>
                <a:lnTo>
                  <a:pt x="355091" y="172212"/>
                </a:lnTo>
                <a:lnTo>
                  <a:pt x="354329" y="169164"/>
                </a:lnTo>
                <a:lnTo>
                  <a:pt x="352043" y="168402"/>
                </a:lnTo>
                <a:lnTo>
                  <a:pt x="348995" y="166116"/>
                </a:lnTo>
                <a:lnTo>
                  <a:pt x="345185" y="162306"/>
                </a:lnTo>
                <a:lnTo>
                  <a:pt x="342138" y="158496"/>
                </a:lnTo>
                <a:lnTo>
                  <a:pt x="341375" y="136398"/>
                </a:lnTo>
                <a:lnTo>
                  <a:pt x="342138" y="115062"/>
                </a:lnTo>
                <a:lnTo>
                  <a:pt x="336041" y="108966"/>
                </a:lnTo>
                <a:lnTo>
                  <a:pt x="329183" y="97536"/>
                </a:lnTo>
                <a:lnTo>
                  <a:pt x="323850" y="83058"/>
                </a:lnTo>
                <a:lnTo>
                  <a:pt x="320801" y="67818"/>
                </a:lnTo>
                <a:lnTo>
                  <a:pt x="313181" y="66294"/>
                </a:lnTo>
                <a:lnTo>
                  <a:pt x="306324" y="66294"/>
                </a:lnTo>
                <a:lnTo>
                  <a:pt x="297941" y="67818"/>
                </a:lnTo>
                <a:lnTo>
                  <a:pt x="288797" y="70104"/>
                </a:lnTo>
                <a:lnTo>
                  <a:pt x="277367" y="72390"/>
                </a:lnTo>
                <a:lnTo>
                  <a:pt x="264413" y="74676"/>
                </a:lnTo>
                <a:lnTo>
                  <a:pt x="245431" y="76465"/>
                </a:lnTo>
                <a:lnTo>
                  <a:pt x="228566" y="76933"/>
                </a:lnTo>
                <a:lnTo>
                  <a:pt x="211909" y="76272"/>
                </a:lnTo>
                <a:lnTo>
                  <a:pt x="193547" y="74676"/>
                </a:lnTo>
                <a:lnTo>
                  <a:pt x="169042" y="72375"/>
                </a:lnTo>
                <a:lnTo>
                  <a:pt x="144713" y="69380"/>
                </a:lnTo>
                <a:lnTo>
                  <a:pt x="120417" y="66174"/>
                </a:lnTo>
                <a:lnTo>
                  <a:pt x="96012" y="63246"/>
                </a:lnTo>
                <a:lnTo>
                  <a:pt x="88935" y="80505"/>
                </a:lnTo>
                <a:lnTo>
                  <a:pt x="85415" y="100045"/>
                </a:lnTo>
                <a:lnTo>
                  <a:pt x="85669" y="119854"/>
                </a:lnTo>
                <a:lnTo>
                  <a:pt x="89915" y="137922"/>
                </a:lnTo>
                <a:lnTo>
                  <a:pt x="94487" y="149352"/>
                </a:lnTo>
                <a:lnTo>
                  <a:pt x="99059" y="154686"/>
                </a:lnTo>
                <a:lnTo>
                  <a:pt x="102869" y="156972"/>
                </a:lnTo>
                <a:lnTo>
                  <a:pt x="105155" y="160020"/>
                </a:lnTo>
                <a:lnTo>
                  <a:pt x="106679" y="162306"/>
                </a:lnTo>
                <a:lnTo>
                  <a:pt x="106679" y="164592"/>
                </a:lnTo>
                <a:lnTo>
                  <a:pt x="108203" y="165354"/>
                </a:lnTo>
                <a:lnTo>
                  <a:pt x="110489" y="166878"/>
                </a:lnTo>
                <a:lnTo>
                  <a:pt x="112013" y="169164"/>
                </a:lnTo>
                <a:lnTo>
                  <a:pt x="112775" y="172212"/>
                </a:lnTo>
                <a:lnTo>
                  <a:pt x="114300" y="173736"/>
                </a:lnTo>
                <a:lnTo>
                  <a:pt x="118109" y="175260"/>
                </a:lnTo>
                <a:lnTo>
                  <a:pt x="121919" y="179070"/>
                </a:lnTo>
                <a:lnTo>
                  <a:pt x="123443" y="185166"/>
                </a:lnTo>
                <a:lnTo>
                  <a:pt x="101345" y="185166"/>
                </a:lnTo>
                <a:lnTo>
                  <a:pt x="99821" y="184404"/>
                </a:lnTo>
                <a:lnTo>
                  <a:pt x="96012" y="176784"/>
                </a:lnTo>
                <a:lnTo>
                  <a:pt x="95250" y="172212"/>
                </a:lnTo>
                <a:lnTo>
                  <a:pt x="89915" y="172212"/>
                </a:lnTo>
                <a:lnTo>
                  <a:pt x="85343" y="169926"/>
                </a:lnTo>
                <a:lnTo>
                  <a:pt x="83057" y="165354"/>
                </a:lnTo>
                <a:lnTo>
                  <a:pt x="81533" y="161544"/>
                </a:lnTo>
                <a:lnTo>
                  <a:pt x="77969" y="152771"/>
                </a:lnTo>
                <a:lnTo>
                  <a:pt x="74056" y="144160"/>
                </a:lnTo>
                <a:lnTo>
                  <a:pt x="69882" y="135669"/>
                </a:lnTo>
                <a:lnTo>
                  <a:pt x="65531" y="127254"/>
                </a:lnTo>
                <a:lnTo>
                  <a:pt x="50715" y="100245"/>
                </a:lnTo>
                <a:lnTo>
                  <a:pt x="53487" y="82224"/>
                </a:lnTo>
                <a:lnTo>
                  <a:pt x="58472" y="67859"/>
                </a:lnTo>
                <a:lnTo>
                  <a:pt x="50291" y="51816"/>
                </a:lnTo>
                <a:lnTo>
                  <a:pt x="45447" y="69080"/>
                </a:lnTo>
                <a:lnTo>
                  <a:pt x="38390" y="82834"/>
                </a:lnTo>
                <a:lnTo>
                  <a:pt x="30616" y="95366"/>
                </a:lnTo>
                <a:lnTo>
                  <a:pt x="23621" y="108966"/>
                </a:lnTo>
                <a:lnTo>
                  <a:pt x="21335" y="115824"/>
                </a:lnTo>
                <a:lnTo>
                  <a:pt x="19812" y="134112"/>
                </a:lnTo>
                <a:lnTo>
                  <a:pt x="21335" y="148590"/>
                </a:lnTo>
                <a:lnTo>
                  <a:pt x="22859" y="152400"/>
                </a:lnTo>
                <a:lnTo>
                  <a:pt x="25145" y="155448"/>
                </a:lnTo>
                <a:lnTo>
                  <a:pt x="27431" y="159258"/>
                </a:lnTo>
                <a:lnTo>
                  <a:pt x="27431" y="163068"/>
                </a:lnTo>
                <a:lnTo>
                  <a:pt x="28955" y="163830"/>
                </a:lnTo>
                <a:lnTo>
                  <a:pt x="32765" y="166878"/>
                </a:lnTo>
                <a:lnTo>
                  <a:pt x="36575" y="172974"/>
                </a:lnTo>
                <a:lnTo>
                  <a:pt x="38100" y="181356"/>
                </a:lnTo>
                <a:lnTo>
                  <a:pt x="16001" y="181356"/>
                </a:lnTo>
                <a:lnTo>
                  <a:pt x="14477" y="176022"/>
                </a:lnTo>
                <a:lnTo>
                  <a:pt x="12191" y="167640"/>
                </a:lnTo>
                <a:lnTo>
                  <a:pt x="11429" y="165354"/>
                </a:lnTo>
                <a:lnTo>
                  <a:pt x="8381" y="163830"/>
                </a:lnTo>
                <a:lnTo>
                  <a:pt x="6095" y="160782"/>
                </a:lnTo>
                <a:lnTo>
                  <a:pt x="5333" y="156210"/>
                </a:lnTo>
                <a:lnTo>
                  <a:pt x="6857" y="144018"/>
                </a:lnTo>
                <a:lnTo>
                  <a:pt x="4571" y="121158"/>
                </a:lnTo>
                <a:lnTo>
                  <a:pt x="3809" y="112776"/>
                </a:lnTo>
                <a:lnTo>
                  <a:pt x="3047" y="105156"/>
                </a:lnTo>
                <a:lnTo>
                  <a:pt x="0" y="97536"/>
                </a:lnTo>
                <a:lnTo>
                  <a:pt x="5346" y="68535"/>
                </a:lnTo>
                <a:lnTo>
                  <a:pt x="12882" y="55716"/>
                </a:lnTo>
                <a:lnTo>
                  <a:pt x="14739" y="39423"/>
                </a:lnTo>
                <a:lnTo>
                  <a:pt x="3047" y="0"/>
                </a:lnTo>
                <a:lnTo>
                  <a:pt x="423671" y="0"/>
                </a:lnTo>
                <a:close/>
              </a:path>
            </a:pathLst>
          </a:custGeom>
          <a:ln w="3175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7" name="object 787"/>
          <p:cNvSpPr/>
          <p:nvPr/>
        </p:nvSpPr>
        <p:spPr>
          <a:xfrm>
            <a:off x="3249295" y="8893810"/>
            <a:ext cx="568590" cy="180887"/>
          </a:xfrm>
          <a:custGeom>
            <a:avLst/>
            <a:gdLst/>
            <a:ahLst/>
            <a:cxnLst/>
            <a:rect l="l" t="t" r="r" b="b"/>
            <a:pathLst>
              <a:path w="584835" h="186054">
                <a:moveTo>
                  <a:pt x="100752" y="63878"/>
                </a:moveTo>
                <a:lnTo>
                  <a:pt x="69341" y="66294"/>
                </a:lnTo>
                <a:lnTo>
                  <a:pt x="55205" y="68175"/>
                </a:lnTo>
                <a:lnTo>
                  <a:pt x="41043" y="69799"/>
                </a:lnTo>
                <a:lnTo>
                  <a:pt x="26933" y="71766"/>
                </a:lnTo>
                <a:lnTo>
                  <a:pt x="12953" y="74676"/>
                </a:lnTo>
                <a:lnTo>
                  <a:pt x="3809" y="83058"/>
                </a:lnTo>
                <a:lnTo>
                  <a:pt x="0" y="98298"/>
                </a:lnTo>
                <a:lnTo>
                  <a:pt x="91" y="114757"/>
                </a:lnTo>
                <a:lnTo>
                  <a:pt x="2285" y="125730"/>
                </a:lnTo>
                <a:lnTo>
                  <a:pt x="4571" y="146304"/>
                </a:lnTo>
                <a:lnTo>
                  <a:pt x="6095" y="185928"/>
                </a:lnTo>
                <a:lnTo>
                  <a:pt x="15239" y="185928"/>
                </a:lnTo>
                <a:lnTo>
                  <a:pt x="12953" y="137160"/>
                </a:lnTo>
                <a:lnTo>
                  <a:pt x="471782" y="137160"/>
                </a:lnTo>
                <a:lnTo>
                  <a:pt x="477345" y="125095"/>
                </a:lnTo>
                <a:lnTo>
                  <a:pt x="491489" y="113538"/>
                </a:lnTo>
                <a:lnTo>
                  <a:pt x="500608" y="112204"/>
                </a:lnTo>
                <a:lnTo>
                  <a:pt x="510852" y="112204"/>
                </a:lnTo>
                <a:lnTo>
                  <a:pt x="512063" y="112014"/>
                </a:lnTo>
                <a:lnTo>
                  <a:pt x="518159" y="110490"/>
                </a:lnTo>
                <a:lnTo>
                  <a:pt x="527303" y="107442"/>
                </a:lnTo>
                <a:lnTo>
                  <a:pt x="583945" y="107442"/>
                </a:lnTo>
                <a:lnTo>
                  <a:pt x="568451" y="86106"/>
                </a:lnTo>
                <a:lnTo>
                  <a:pt x="563879" y="79248"/>
                </a:lnTo>
                <a:lnTo>
                  <a:pt x="559307" y="70866"/>
                </a:lnTo>
                <a:lnTo>
                  <a:pt x="559070" y="70390"/>
                </a:lnTo>
                <a:lnTo>
                  <a:pt x="164059" y="70390"/>
                </a:lnTo>
                <a:lnTo>
                  <a:pt x="132345" y="66779"/>
                </a:lnTo>
                <a:lnTo>
                  <a:pt x="100752" y="63878"/>
                </a:lnTo>
                <a:close/>
              </a:path>
              <a:path w="584835" h="186054">
                <a:moveTo>
                  <a:pt x="471782" y="137160"/>
                </a:moveTo>
                <a:lnTo>
                  <a:pt x="12953" y="137160"/>
                </a:lnTo>
                <a:lnTo>
                  <a:pt x="22005" y="147916"/>
                </a:lnTo>
                <a:lnTo>
                  <a:pt x="29136" y="160039"/>
                </a:lnTo>
                <a:lnTo>
                  <a:pt x="35035" y="172914"/>
                </a:lnTo>
                <a:lnTo>
                  <a:pt x="40385" y="185928"/>
                </a:lnTo>
                <a:lnTo>
                  <a:pt x="461009" y="185928"/>
                </a:lnTo>
                <a:lnTo>
                  <a:pt x="463116" y="167083"/>
                </a:lnTo>
                <a:lnTo>
                  <a:pt x="468225" y="144875"/>
                </a:lnTo>
                <a:lnTo>
                  <a:pt x="471782" y="137160"/>
                </a:lnTo>
                <a:close/>
              </a:path>
              <a:path w="584835" h="186054">
                <a:moveTo>
                  <a:pt x="583945" y="107442"/>
                </a:moveTo>
                <a:lnTo>
                  <a:pt x="531113" y="107442"/>
                </a:lnTo>
                <a:lnTo>
                  <a:pt x="534695" y="108775"/>
                </a:lnTo>
                <a:lnTo>
                  <a:pt x="539102" y="114757"/>
                </a:lnTo>
                <a:lnTo>
                  <a:pt x="544829" y="115824"/>
                </a:lnTo>
                <a:lnTo>
                  <a:pt x="547115" y="116586"/>
                </a:lnTo>
                <a:lnTo>
                  <a:pt x="550163" y="117348"/>
                </a:lnTo>
                <a:lnTo>
                  <a:pt x="553973" y="118872"/>
                </a:lnTo>
                <a:lnTo>
                  <a:pt x="559307" y="118872"/>
                </a:lnTo>
                <a:lnTo>
                  <a:pt x="564641" y="118110"/>
                </a:lnTo>
                <a:lnTo>
                  <a:pt x="569213" y="113538"/>
                </a:lnTo>
                <a:lnTo>
                  <a:pt x="571500" y="112776"/>
                </a:lnTo>
                <a:lnTo>
                  <a:pt x="573785" y="112776"/>
                </a:lnTo>
                <a:lnTo>
                  <a:pt x="576071" y="111252"/>
                </a:lnTo>
                <a:lnTo>
                  <a:pt x="579119" y="109728"/>
                </a:lnTo>
                <a:lnTo>
                  <a:pt x="583691" y="108204"/>
                </a:lnTo>
                <a:lnTo>
                  <a:pt x="583945" y="107442"/>
                </a:lnTo>
                <a:close/>
              </a:path>
              <a:path w="584835" h="186054">
                <a:moveTo>
                  <a:pt x="510852" y="112204"/>
                </a:moveTo>
                <a:lnTo>
                  <a:pt x="500608" y="112204"/>
                </a:lnTo>
                <a:lnTo>
                  <a:pt x="503262" y="113398"/>
                </a:lnTo>
                <a:lnTo>
                  <a:pt x="510852" y="112204"/>
                </a:lnTo>
                <a:close/>
              </a:path>
              <a:path w="584835" h="186054">
                <a:moveTo>
                  <a:pt x="457200" y="19050"/>
                </a:moveTo>
                <a:lnTo>
                  <a:pt x="458723" y="28194"/>
                </a:lnTo>
                <a:lnTo>
                  <a:pt x="464057" y="38100"/>
                </a:lnTo>
                <a:lnTo>
                  <a:pt x="467867" y="45720"/>
                </a:lnTo>
                <a:lnTo>
                  <a:pt x="464819" y="49530"/>
                </a:lnTo>
                <a:lnTo>
                  <a:pt x="460247" y="50292"/>
                </a:lnTo>
                <a:lnTo>
                  <a:pt x="454151" y="51054"/>
                </a:lnTo>
                <a:lnTo>
                  <a:pt x="447293" y="52578"/>
                </a:lnTo>
                <a:lnTo>
                  <a:pt x="394768" y="61412"/>
                </a:lnTo>
                <a:lnTo>
                  <a:pt x="378733" y="62144"/>
                </a:lnTo>
                <a:lnTo>
                  <a:pt x="321069" y="66362"/>
                </a:lnTo>
                <a:lnTo>
                  <a:pt x="279353" y="68241"/>
                </a:lnTo>
                <a:lnTo>
                  <a:pt x="237598" y="69337"/>
                </a:lnTo>
                <a:lnTo>
                  <a:pt x="164059" y="70390"/>
                </a:lnTo>
                <a:lnTo>
                  <a:pt x="559070" y="70390"/>
                </a:lnTo>
                <a:lnTo>
                  <a:pt x="554735" y="61722"/>
                </a:lnTo>
                <a:lnTo>
                  <a:pt x="551688" y="54864"/>
                </a:lnTo>
                <a:lnTo>
                  <a:pt x="552123" y="45347"/>
                </a:lnTo>
                <a:lnTo>
                  <a:pt x="558274" y="39571"/>
                </a:lnTo>
                <a:lnTo>
                  <a:pt x="567038" y="33059"/>
                </a:lnTo>
                <a:lnTo>
                  <a:pt x="568320" y="31242"/>
                </a:lnTo>
                <a:lnTo>
                  <a:pt x="489965" y="31242"/>
                </a:lnTo>
                <a:lnTo>
                  <a:pt x="482190" y="27102"/>
                </a:lnTo>
                <a:lnTo>
                  <a:pt x="474121" y="23255"/>
                </a:lnTo>
                <a:lnTo>
                  <a:pt x="465782" y="20353"/>
                </a:lnTo>
                <a:lnTo>
                  <a:pt x="457200" y="19050"/>
                </a:lnTo>
                <a:close/>
              </a:path>
              <a:path w="584835" h="186054">
                <a:moveTo>
                  <a:pt x="545591" y="3048"/>
                </a:moveTo>
                <a:lnTo>
                  <a:pt x="528935" y="3472"/>
                </a:lnTo>
                <a:lnTo>
                  <a:pt x="512168" y="7767"/>
                </a:lnTo>
                <a:lnTo>
                  <a:pt x="498207" y="16751"/>
                </a:lnTo>
                <a:lnTo>
                  <a:pt x="489965" y="31242"/>
                </a:lnTo>
                <a:lnTo>
                  <a:pt x="568320" y="31242"/>
                </a:lnTo>
                <a:lnTo>
                  <a:pt x="574234" y="22860"/>
                </a:lnTo>
                <a:lnTo>
                  <a:pt x="511301" y="22860"/>
                </a:lnTo>
                <a:lnTo>
                  <a:pt x="513588" y="17526"/>
                </a:lnTo>
                <a:lnTo>
                  <a:pt x="518159" y="12954"/>
                </a:lnTo>
                <a:lnTo>
                  <a:pt x="523493" y="9144"/>
                </a:lnTo>
                <a:lnTo>
                  <a:pt x="529589" y="6858"/>
                </a:lnTo>
                <a:lnTo>
                  <a:pt x="535685" y="5334"/>
                </a:lnTo>
                <a:lnTo>
                  <a:pt x="541019" y="3810"/>
                </a:lnTo>
                <a:lnTo>
                  <a:pt x="544067" y="3810"/>
                </a:lnTo>
                <a:lnTo>
                  <a:pt x="545591" y="3048"/>
                </a:lnTo>
                <a:close/>
              </a:path>
              <a:path w="584835" h="186054">
                <a:moveTo>
                  <a:pt x="527278" y="18224"/>
                </a:moveTo>
                <a:lnTo>
                  <a:pt x="519480" y="21894"/>
                </a:lnTo>
                <a:lnTo>
                  <a:pt x="511301" y="22860"/>
                </a:lnTo>
                <a:lnTo>
                  <a:pt x="558545" y="22860"/>
                </a:lnTo>
                <a:lnTo>
                  <a:pt x="560374" y="19812"/>
                </a:lnTo>
                <a:lnTo>
                  <a:pt x="542543" y="19812"/>
                </a:lnTo>
                <a:lnTo>
                  <a:pt x="540257" y="19050"/>
                </a:lnTo>
                <a:lnTo>
                  <a:pt x="535685" y="19050"/>
                </a:lnTo>
                <a:lnTo>
                  <a:pt x="527278" y="18224"/>
                </a:lnTo>
                <a:close/>
              </a:path>
              <a:path w="584835" h="186054">
                <a:moveTo>
                  <a:pt x="572262" y="20574"/>
                </a:moveTo>
                <a:lnTo>
                  <a:pt x="566927" y="21336"/>
                </a:lnTo>
                <a:lnTo>
                  <a:pt x="560831" y="22098"/>
                </a:lnTo>
                <a:lnTo>
                  <a:pt x="558545" y="22860"/>
                </a:lnTo>
                <a:lnTo>
                  <a:pt x="574234" y="22860"/>
                </a:lnTo>
                <a:lnTo>
                  <a:pt x="575309" y="21336"/>
                </a:lnTo>
                <a:lnTo>
                  <a:pt x="572262" y="20574"/>
                </a:lnTo>
                <a:close/>
              </a:path>
              <a:path w="584835" h="186054">
                <a:moveTo>
                  <a:pt x="560831" y="0"/>
                </a:moveTo>
                <a:lnTo>
                  <a:pt x="560069" y="8382"/>
                </a:lnTo>
                <a:lnTo>
                  <a:pt x="553212" y="14478"/>
                </a:lnTo>
                <a:lnTo>
                  <a:pt x="546353" y="18288"/>
                </a:lnTo>
                <a:lnTo>
                  <a:pt x="542543" y="19812"/>
                </a:lnTo>
                <a:lnTo>
                  <a:pt x="560374" y="19812"/>
                </a:lnTo>
                <a:lnTo>
                  <a:pt x="565403" y="11430"/>
                </a:lnTo>
                <a:lnTo>
                  <a:pt x="566165" y="4572"/>
                </a:lnTo>
                <a:lnTo>
                  <a:pt x="563117" y="762"/>
                </a:lnTo>
                <a:lnTo>
                  <a:pt x="560831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8" name="object 788"/>
          <p:cNvSpPr/>
          <p:nvPr/>
        </p:nvSpPr>
        <p:spPr>
          <a:xfrm>
            <a:off x="3249295" y="8893810"/>
            <a:ext cx="568590" cy="180887"/>
          </a:xfrm>
          <a:custGeom>
            <a:avLst/>
            <a:gdLst/>
            <a:ahLst/>
            <a:cxnLst/>
            <a:rect l="l" t="t" r="r" b="b"/>
            <a:pathLst>
              <a:path w="584835" h="186054">
                <a:moveTo>
                  <a:pt x="6095" y="185928"/>
                </a:moveTo>
                <a:lnTo>
                  <a:pt x="4571" y="146304"/>
                </a:lnTo>
                <a:lnTo>
                  <a:pt x="2285" y="125730"/>
                </a:lnTo>
                <a:lnTo>
                  <a:pt x="0" y="114300"/>
                </a:lnTo>
                <a:lnTo>
                  <a:pt x="0" y="98298"/>
                </a:lnTo>
                <a:lnTo>
                  <a:pt x="41043" y="69799"/>
                </a:lnTo>
                <a:lnTo>
                  <a:pt x="55205" y="68175"/>
                </a:lnTo>
                <a:lnTo>
                  <a:pt x="69341" y="66294"/>
                </a:lnTo>
                <a:lnTo>
                  <a:pt x="100752" y="63878"/>
                </a:lnTo>
                <a:lnTo>
                  <a:pt x="132345" y="66779"/>
                </a:lnTo>
                <a:lnTo>
                  <a:pt x="164059" y="70390"/>
                </a:lnTo>
                <a:lnTo>
                  <a:pt x="195833" y="70104"/>
                </a:lnTo>
                <a:lnTo>
                  <a:pt x="237598" y="69337"/>
                </a:lnTo>
                <a:lnTo>
                  <a:pt x="279353" y="68241"/>
                </a:lnTo>
                <a:lnTo>
                  <a:pt x="321069" y="66362"/>
                </a:lnTo>
                <a:lnTo>
                  <a:pt x="362712" y="63246"/>
                </a:lnTo>
                <a:lnTo>
                  <a:pt x="378733" y="62144"/>
                </a:lnTo>
                <a:lnTo>
                  <a:pt x="426719" y="58674"/>
                </a:lnTo>
                <a:lnTo>
                  <a:pt x="447293" y="52578"/>
                </a:lnTo>
                <a:lnTo>
                  <a:pt x="454151" y="51054"/>
                </a:lnTo>
                <a:lnTo>
                  <a:pt x="460247" y="50292"/>
                </a:lnTo>
                <a:lnTo>
                  <a:pt x="464819" y="49530"/>
                </a:lnTo>
                <a:lnTo>
                  <a:pt x="467867" y="45720"/>
                </a:lnTo>
                <a:lnTo>
                  <a:pt x="464057" y="38100"/>
                </a:lnTo>
                <a:lnTo>
                  <a:pt x="458723" y="28194"/>
                </a:lnTo>
                <a:lnTo>
                  <a:pt x="457200" y="19050"/>
                </a:lnTo>
                <a:lnTo>
                  <a:pt x="465782" y="20353"/>
                </a:lnTo>
                <a:lnTo>
                  <a:pt x="474121" y="23255"/>
                </a:lnTo>
                <a:lnTo>
                  <a:pt x="482190" y="27102"/>
                </a:lnTo>
                <a:lnTo>
                  <a:pt x="489965" y="31242"/>
                </a:lnTo>
                <a:lnTo>
                  <a:pt x="498207" y="16751"/>
                </a:lnTo>
                <a:lnTo>
                  <a:pt x="512168" y="7767"/>
                </a:lnTo>
                <a:lnTo>
                  <a:pt x="528935" y="3472"/>
                </a:lnTo>
                <a:lnTo>
                  <a:pt x="545591" y="3048"/>
                </a:lnTo>
                <a:lnTo>
                  <a:pt x="544067" y="3810"/>
                </a:lnTo>
                <a:lnTo>
                  <a:pt x="541019" y="3810"/>
                </a:lnTo>
                <a:lnTo>
                  <a:pt x="535685" y="5334"/>
                </a:lnTo>
                <a:lnTo>
                  <a:pt x="511301" y="22860"/>
                </a:lnTo>
                <a:lnTo>
                  <a:pt x="519480" y="21894"/>
                </a:lnTo>
                <a:lnTo>
                  <a:pt x="527278" y="18224"/>
                </a:lnTo>
                <a:lnTo>
                  <a:pt x="535685" y="19050"/>
                </a:lnTo>
                <a:lnTo>
                  <a:pt x="540257" y="19050"/>
                </a:lnTo>
                <a:lnTo>
                  <a:pt x="542543" y="19812"/>
                </a:lnTo>
                <a:lnTo>
                  <a:pt x="546353" y="18288"/>
                </a:lnTo>
                <a:lnTo>
                  <a:pt x="553212" y="14478"/>
                </a:lnTo>
                <a:lnTo>
                  <a:pt x="560069" y="8382"/>
                </a:lnTo>
                <a:lnTo>
                  <a:pt x="560831" y="0"/>
                </a:lnTo>
                <a:lnTo>
                  <a:pt x="563117" y="762"/>
                </a:lnTo>
                <a:lnTo>
                  <a:pt x="566165" y="4572"/>
                </a:lnTo>
                <a:lnTo>
                  <a:pt x="565403" y="11430"/>
                </a:lnTo>
                <a:lnTo>
                  <a:pt x="558545" y="22860"/>
                </a:lnTo>
                <a:lnTo>
                  <a:pt x="560831" y="22098"/>
                </a:lnTo>
                <a:lnTo>
                  <a:pt x="566927" y="21336"/>
                </a:lnTo>
                <a:lnTo>
                  <a:pt x="572262" y="20574"/>
                </a:lnTo>
                <a:lnTo>
                  <a:pt x="575309" y="21336"/>
                </a:lnTo>
                <a:lnTo>
                  <a:pt x="567038" y="33059"/>
                </a:lnTo>
                <a:lnTo>
                  <a:pt x="558274" y="39571"/>
                </a:lnTo>
                <a:lnTo>
                  <a:pt x="552123" y="45347"/>
                </a:lnTo>
                <a:lnTo>
                  <a:pt x="568451" y="86106"/>
                </a:lnTo>
                <a:lnTo>
                  <a:pt x="573785" y="89916"/>
                </a:lnTo>
                <a:lnTo>
                  <a:pt x="579119" y="96012"/>
                </a:lnTo>
                <a:lnTo>
                  <a:pt x="582929" y="101346"/>
                </a:lnTo>
                <a:lnTo>
                  <a:pt x="584453" y="105918"/>
                </a:lnTo>
                <a:lnTo>
                  <a:pt x="583691" y="108204"/>
                </a:lnTo>
                <a:lnTo>
                  <a:pt x="579119" y="109728"/>
                </a:lnTo>
                <a:lnTo>
                  <a:pt x="576071" y="111252"/>
                </a:lnTo>
                <a:lnTo>
                  <a:pt x="573785" y="112776"/>
                </a:lnTo>
                <a:lnTo>
                  <a:pt x="571500" y="112776"/>
                </a:lnTo>
                <a:lnTo>
                  <a:pt x="569213" y="113538"/>
                </a:lnTo>
                <a:lnTo>
                  <a:pt x="564641" y="118110"/>
                </a:lnTo>
                <a:lnTo>
                  <a:pt x="559307" y="118872"/>
                </a:lnTo>
                <a:lnTo>
                  <a:pt x="553973" y="118872"/>
                </a:lnTo>
                <a:lnTo>
                  <a:pt x="550163" y="117348"/>
                </a:lnTo>
                <a:lnTo>
                  <a:pt x="547115" y="116586"/>
                </a:lnTo>
                <a:lnTo>
                  <a:pt x="544829" y="115824"/>
                </a:lnTo>
                <a:lnTo>
                  <a:pt x="539102" y="114757"/>
                </a:lnTo>
                <a:lnTo>
                  <a:pt x="534695" y="108775"/>
                </a:lnTo>
                <a:lnTo>
                  <a:pt x="531113" y="107442"/>
                </a:lnTo>
                <a:lnTo>
                  <a:pt x="527303" y="107442"/>
                </a:lnTo>
                <a:lnTo>
                  <a:pt x="518159" y="110490"/>
                </a:lnTo>
                <a:lnTo>
                  <a:pt x="512063" y="112014"/>
                </a:lnTo>
                <a:lnTo>
                  <a:pt x="503262" y="113398"/>
                </a:lnTo>
                <a:lnTo>
                  <a:pt x="500608" y="112204"/>
                </a:lnTo>
                <a:lnTo>
                  <a:pt x="491489" y="113538"/>
                </a:lnTo>
                <a:lnTo>
                  <a:pt x="477345" y="125095"/>
                </a:lnTo>
                <a:lnTo>
                  <a:pt x="468225" y="144875"/>
                </a:lnTo>
                <a:lnTo>
                  <a:pt x="463116" y="167083"/>
                </a:lnTo>
                <a:lnTo>
                  <a:pt x="461009" y="185928"/>
                </a:lnTo>
                <a:lnTo>
                  <a:pt x="40385" y="185928"/>
                </a:lnTo>
                <a:lnTo>
                  <a:pt x="35035" y="172914"/>
                </a:lnTo>
                <a:lnTo>
                  <a:pt x="29136" y="160039"/>
                </a:lnTo>
                <a:lnTo>
                  <a:pt x="22005" y="147916"/>
                </a:lnTo>
                <a:lnTo>
                  <a:pt x="12953" y="137160"/>
                </a:lnTo>
                <a:lnTo>
                  <a:pt x="15239" y="185928"/>
                </a:lnTo>
                <a:lnTo>
                  <a:pt x="6095" y="185928"/>
                </a:lnTo>
                <a:close/>
              </a:path>
            </a:pathLst>
          </a:custGeom>
          <a:ln w="3175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9" name="object 789"/>
          <p:cNvSpPr txBox="1"/>
          <p:nvPr/>
        </p:nvSpPr>
        <p:spPr>
          <a:xfrm>
            <a:off x="3181386" y="9353865"/>
            <a:ext cx="232745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663" baseline="3086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875" b="1" spc="24" dirty="0">
                <a:latin typeface="Arial"/>
                <a:cs typeface="Arial"/>
              </a:rPr>
              <a:t>1</a:t>
            </a:r>
            <a:r>
              <a:rPr sz="1312" b="1" spc="-671" baseline="3086" dirty="0">
                <a:solidFill>
                  <a:srgbClr val="FDFD5D"/>
                </a:solidFill>
                <a:latin typeface="Arial"/>
                <a:cs typeface="Arial"/>
              </a:rPr>
              <a:t>0</a:t>
            </a:r>
            <a:r>
              <a:rPr sz="875" b="1" spc="39" dirty="0">
                <a:latin typeface="Arial"/>
                <a:cs typeface="Arial"/>
              </a:rPr>
              <a:t>0</a:t>
            </a:r>
            <a:r>
              <a:rPr sz="1312" b="1" spc="15" baseline="3086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endParaRPr sz="1312" baseline="3086">
              <a:latin typeface="Arial"/>
              <a:cs typeface="Arial"/>
            </a:endParaRPr>
          </a:p>
        </p:txBody>
      </p:sp>
      <p:sp>
        <p:nvSpPr>
          <p:cNvPr id="790" name="object 790"/>
          <p:cNvSpPr txBox="1"/>
          <p:nvPr/>
        </p:nvSpPr>
        <p:spPr>
          <a:xfrm>
            <a:off x="2869494" y="7878127"/>
            <a:ext cx="32041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663" baseline="3086" dirty="0">
                <a:solidFill>
                  <a:srgbClr val="FDFD5D"/>
                </a:solidFill>
                <a:latin typeface="Arial"/>
                <a:cs typeface="Arial"/>
              </a:rPr>
              <a:t>2</a:t>
            </a:r>
            <a:r>
              <a:rPr sz="875" b="1" spc="24" dirty="0">
                <a:latin typeface="Arial"/>
                <a:cs typeface="Arial"/>
              </a:rPr>
              <a:t>2</a:t>
            </a:r>
            <a:r>
              <a:rPr sz="1312" b="1" spc="-671" baseline="3086" dirty="0">
                <a:solidFill>
                  <a:srgbClr val="FDFD5D"/>
                </a:solidFill>
                <a:latin typeface="Arial"/>
                <a:cs typeface="Arial"/>
              </a:rPr>
              <a:t>0</a:t>
            </a:r>
            <a:r>
              <a:rPr sz="875" b="1" spc="49" dirty="0">
                <a:latin typeface="Arial"/>
                <a:cs typeface="Arial"/>
              </a:rPr>
              <a:t>0</a:t>
            </a:r>
            <a:r>
              <a:rPr sz="1312" b="1" spc="21" baseline="3086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7" baseline="3086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12" baseline="3086">
              <a:latin typeface="Arial"/>
              <a:cs typeface="Arial"/>
            </a:endParaRPr>
          </a:p>
        </p:txBody>
      </p:sp>
      <p:sp>
        <p:nvSpPr>
          <p:cNvPr id="791" name="object 791"/>
          <p:cNvSpPr txBox="1"/>
          <p:nvPr/>
        </p:nvSpPr>
        <p:spPr>
          <a:xfrm>
            <a:off x="2869494" y="8014441"/>
            <a:ext cx="320410" cy="673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663" baseline="3086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875" b="1" spc="24" dirty="0">
                <a:latin typeface="Arial"/>
                <a:cs typeface="Arial"/>
              </a:rPr>
              <a:t>1</a:t>
            </a:r>
            <a:r>
              <a:rPr sz="1312" b="1" spc="-671" baseline="3086" dirty="0">
                <a:solidFill>
                  <a:srgbClr val="FDFD5D"/>
                </a:solidFill>
                <a:latin typeface="Arial"/>
                <a:cs typeface="Arial"/>
              </a:rPr>
              <a:t>8</a:t>
            </a:r>
            <a:r>
              <a:rPr sz="875" b="1" spc="49" dirty="0">
                <a:latin typeface="Arial"/>
                <a:cs typeface="Arial"/>
              </a:rPr>
              <a:t>8</a:t>
            </a:r>
            <a:r>
              <a:rPr sz="1312" b="1" spc="21" baseline="3086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7" baseline="3086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12" baseline="3086">
              <a:latin typeface="Arial"/>
              <a:cs typeface="Arial"/>
            </a:endParaRPr>
          </a:p>
          <a:p>
            <a:pPr marL="12347">
              <a:spcBef>
                <a:spcPts val="24"/>
              </a:spcBef>
            </a:pPr>
            <a:r>
              <a:rPr sz="1312" b="1" spc="-663" baseline="3086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875" b="1" spc="24" dirty="0">
                <a:latin typeface="Arial"/>
                <a:cs typeface="Arial"/>
              </a:rPr>
              <a:t>1</a:t>
            </a:r>
            <a:r>
              <a:rPr sz="1312" b="1" spc="-671" baseline="3086" dirty="0">
                <a:solidFill>
                  <a:srgbClr val="FDFD5D"/>
                </a:solidFill>
                <a:latin typeface="Arial"/>
                <a:cs typeface="Arial"/>
              </a:rPr>
              <a:t>6</a:t>
            </a:r>
            <a:r>
              <a:rPr sz="875" b="1" spc="49" dirty="0">
                <a:latin typeface="Arial"/>
                <a:cs typeface="Arial"/>
              </a:rPr>
              <a:t>6</a:t>
            </a:r>
            <a:r>
              <a:rPr sz="1312" b="1" spc="21" baseline="3086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7" baseline="3086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12" baseline="3086">
              <a:latin typeface="Arial"/>
              <a:cs typeface="Arial"/>
            </a:endParaRPr>
          </a:p>
          <a:p>
            <a:pPr marL="12347">
              <a:spcBef>
                <a:spcPts val="15"/>
              </a:spcBef>
            </a:pPr>
            <a:r>
              <a:rPr sz="1312" b="1" spc="-663" baseline="3086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875" b="1" spc="24" dirty="0">
                <a:latin typeface="Arial"/>
                <a:cs typeface="Arial"/>
              </a:rPr>
              <a:t>1</a:t>
            </a:r>
            <a:r>
              <a:rPr sz="1312" b="1" spc="-671" baseline="3086" dirty="0">
                <a:solidFill>
                  <a:srgbClr val="FDFD5D"/>
                </a:solidFill>
                <a:latin typeface="Arial"/>
                <a:cs typeface="Arial"/>
              </a:rPr>
              <a:t>4</a:t>
            </a:r>
            <a:r>
              <a:rPr sz="875" b="1" spc="49" dirty="0">
                <a:latin typeface="Arial"/>
                <a:cs typeface="Arial"/>
              </a:rPr>
              <a:t>4</a:t>
            </a:r>
            <a:r>
              <a:rPr sz="1312" b="1" spc="21" baseline="3086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7" baseline="3086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12" baseline="3086">
              <a:latin typeface="Arial"/>
              <a:cs typeface="Arial"/>
            </a:endParaRPr>
          </a:p>
          <a:p>
            <a:pPr marL="12347">
              <a:spcBef>
                <a:spcPts val="24"/>
              </a:spcBef>
            </a:pPr>
            <a:r>
              <a:rPr sz="1312" b="1" spc="-663" baseline="3086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875" b="1" spc="24" dirty="0">
                <a:latin typeface="Arial"/>
                <a:cs typeface="Arial"/>
              </a:rPr>
              <a:t>1</a:t>
            </a:r>
            <a:r>
              <a:rPr sz="1312" b="1" spc="-671" baseline="3086" dirty="0">
                <a:solidFill>
                  <a:srgbClr val="FDFD5D"/>
                </a:solidFill>
                <a:latin typeface="Arial"/>
                <a:cs typeface="Arial"/>
              </a:rPr>
              <a:t>2</a:t>
            </a:r>
            <a:r>
              <a:rPr sz="875" b="1" spc="49" dirty="0">
                <a:latin typeface="Arial"/>
                <a:cs typeface="Arial"/>
              </a:rPr>
              <a:t>2</a:t>
            </a:r>
            <a:r>
              <a:rPr sz="1312" b="1" spc="21" baseline="3086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7" baseline="3086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12" baseline="3086">
              <a:latin typeface="Arial"/>
              <a:cs typeface="Arial"/>
            </a:endParaRPr>
          </a:p>
          <a:p>
            <a:pPr marL="12347">
              <a:spcBef>
                <a:spcPts val="19"/>
              </a:spcBef>
            </a:pPr>
            <a:r>
              <a:rPr sz="1312" b="1" spc="-663" baseline="3086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875" b="1" spc="24" dirty="0">
                <a:latin typeface="Arial"/>
                <a:cs typeface="Arial"/>
              </a:rPr>
              <a:t>1</a:t>
            </a:r>
            <a:r>
              <a:rPr sz="1312" b="1" spc="-671" baseline="3086" dirty="0">
                <a:solidFill>
                  <a:srgbClr val="FDFD5D"/>
                </a:solidFill>
                <a:latin typeface="Arial"/>
                <a:cs typeface="Arial"/>
              </a:rPr>
              <a:t>0</a:t>
            </a:r>
            <a:r>
              <a:rPr sz="875" b="1" spc="49" dirty="0">
                <a:latin typeface="Arial"/>
                <a:cs typeface="Arial"/>
              </a:rPr>
              <a:t>0</a:t>
            </a:r>
            <a:r>
              <a:rPr sz="1312" b="1" spc="21" baseline="3086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7" baseline="3086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1312" baseline="3086">
              <a:latin typeface="Arial"/>
              <a:cs typeface="Arial"/>
            </a:endParaRPr>
          </a:p>
        </p:txBody>
      </p:sp>
      <p:sp>
        <p:nvSpPr>
          <p:cNvPr id="792" name="object 792"/>
          <p:cNvSpPr txBox="1"/>
          <p:nvPr/>
        </p:nvSpPr>
        <p:spPr>
          <a:xfrm>
            <a:off x="2942788" y="8690056"/>
            <a:ext cx="247562" cy="673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75" b="1" spc="83" dirty="0">
                <a:solidFill>
                  <a:srgbClr val="FDFD5D"/>
                </a:solidFill>
                <a:latin typeface="Arial"/>
                <a:cs typeface="Arial"/>
              </a:rPr>
              <a:t>8</a:t>
            </a:r>
            <a:r>
              <a:rPr sz="875" b="1" spc="97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875" b="1" spc="5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875">
              <a:latin typeface="Arial"/>
              <a:cs typeface="Arial"/>
            </a:endParaRPr>
          </a:p>
          <a:p>
            <a:pPr algn="ctr">
              <a:spcBef>
                <a:spcPts val="24"/>
              </a:spcBef>
            </a:pPr>
            <a:r>
              <a:rPr sz="875" b="1" spc="83" dirty="0">
                <a:solidFill>
                  <a:srgbClr val="FDFD5D"/>
                </a:solidFill>
                <a:latin typeface="Arial"/>
                <a:cs typeface="Arial"/>
              </a:rPr>
              <a:t>6</a:t>
            </a:r>
            <a:r>
              <a:rPr sz="875" b="1" spc="97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875" b="1" spc="5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875">
              <a:latin typeface="Arial"/>
              <a:cs typeface="Arial"/>
            </a:endParaRPr>
          </a:p>
          <a:p>
            <a:pPr algn="ctr">
              <a:spcBef>
                <a:spcPts val="15"/>
              </a:spcBef>
            </a:pPr>
            <a:r>
              <a:rPr sz="875" b="1" spc="83" dirty="0">
                <a:solidFill>
                  <a:srgbClr val="FDFD5D"/>
                </a:solidFill>
                <a:latin typeface="Arial"/>
                <a:cs typeface="Arial"/>
              </a:rPr>
              <a:t>4</a:t>
            </a:r>
            <a:r>
              <a:rPr sz="875" b="1" spc="97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875" b="1" spc="5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875">
              <a:latin typeface="Arial"/>
              <a:cs typeface="Arial"/>
            </a:endParaRPr>
          </a:p>
          <a:p>
            <a:pPr algn="ctr">
              <a:spcBef>
                <a:spcPts val="19"/>
              </a:spcBef>
            </a:pPr>
            <a:r>
              <a:rPr sz="875" b="1" spc="83" dirty="0">
                <a:solidFill>
                  <a:srgbClr val="FDFD5D"/>
                </a:solidFill>
                <a:latin typeface="Arial"/>
                <a:cs typeface="Arial"/>
              </a:rPr>
              <a:t>2</a:t>
            </a:r>
            <a:r>
              <a:rPr sz="875" b="1" spc="97" dirty="0">
                <a:solidFill>
                  <a:srgbClr val="FDFD5D"/>
                </a:solidFill>
                <a:latin typeface="Arial"/>
                <a:cs typeface="Arial"/>
              </a:rPr>
              <a:t>%</a:t>
            </a:r>
            <a:r>
              <a:rPr sz="875" b="1" spc="5" dirty="0">
                <a:solidFill>
                  <a:srgbClr val="FDFD5D"/>
                </a:solidFill>
                <a:latin typeface="Arial"/>
                <a:cs typeface="Arial"/>
              </a:rPr>
              <a:t>-</a:t>
            </a:r>
            <a:endParaRPr sz="875">
              <a:latin typeface="Arial"/>
              <a:cs typeface="Arial"/>
            </a:endParaRPr>
          </a:p>
          <a:p>
            <a:pPr marL="71612" algn="ctr">
              <a:spcBef>
                <a:spcPts val="19"/>
              </a:spcBef>
            </a:pPr>
            <a:r>
              <a:rPr sz="875" b="1" spc="10" dirty="0">
                <a:solidFill>
                  <a:srgbClr val="FDFD5D"/>
                </a:solidFill>
                <a:latin typeface="Arial"/>
                <a:cs typeface="Arial"/>
              </a:rPr>
              <a:t>0</a:t>
            </a:r>
            <a:endParaRPr sz="875">
              <a:latin typeface="Arial"/>
              <a:cs typeface="Arial"/>
            </a:endParaRPr>
          </a:p>
        </p:txBody>
      </p:sp>
      <p:sp>
        <p:nvSpPr>
          <p:cNvPr id="793" name="object 793"/>
          <p:cNvSpPr txBox="1"/>
          <p:nvPr/>
        </p:nvSpPr>
        <p:spPr>
          <a:xfrm>
            <a:off x="2638604" y="7917869"/>
            <a:ext cx="166712" cy="137980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347">
              <a:lnSpc>
                <a:spcPts val="1298"/>
              </a:lnSpc>
            </a:pPr>
            <a:r>
              <a:rPr sz="1167" b="1" dirty="0">
                <a:solidFill>
                  <a:srgbClr val="FAFD00"/>
                </a:solidFill>
                <a:latin typeface="Arial"/>
                <a:cs typeface="Arial"/>
              </a:rPr>
              <a:t>M</a:t>
            </a:r>
            <a:r>
              <a:rPr sz="1167" b="1" spc="-5" dirty="0">
                <a:solidFill>
                  <a:srgbClr val="FAFD00"/>
                </a:solidFill>
                <a:latin typeface="Arial"/>
                <a:cs typeface="Arial"/>
              </a:rPr>
              <a:t>a</a:t>
            </a:r>
            <a:r>
              <a:rPr sz="1167" b="1" dirty="0">
                <a:solidFill>
                  <a:srgbClr val="FAFD00"/>
                </a:solidFill>
                <a:latin typeface="Arial"/>
                <a:cs typeface="Arial"/>
              </a:rPr>
              <a:t>r</a:t>
            </a:r>
            <a:r>
              <a:rPr sz="1167" b="1" spc="-5" dirty="0">
                <a:solidFill>
                  <a:srgbClr val="FAFD00"/>
                </a:solidFill>
                <a:latin typeface="Arial"/>
                <a:cs typeface="Arial"/>
              </a:rPr>
              <a:t>k</a:t>
            </a:r>
            <a:r>
              <a:rPr sz="1167" b="1" dirty="0">
                <a:solidFill>
                  <a:srgbClr val="FAFD00"/>
                </a:solidFill>
                <a:latin typeface="Arial"/>
                <a:cs typeface="Arial"/>
              </a:rPr>
              <a:t>et</a:t>
            </a:r>
            <a:r>
              <a:rPr sz="1167" b="1" spc="10" dirty="0">
                <a:solidFill>
                  <a:srgbClr val="FAFD00"/>
                </a:solidFill>
                <a:latin typeface="Arial"/>
                <a:cs typeface="Arial"/>
              </a:rPr>
              <a:t> </a:t>
            </a:r>
            <a:r>
              <a:rPr sz="1167" b="1" dirty="0">
                <a:solidFill>
                  <a:srgbClr val="FAFD00"/>
                </a:solidFill>
                <a:latin typeface="Arial"/>
                <a:cs typeface="Arial"/>
              </a:rPr>
              <a:t>g</a:t>
            </a:r>
            <a:r>
              <a:rPr sz="1167" b="1" spc="-5" dirty="0">
                <a:solidFill>
                  <a:srgbClr val="FAFD00"/>
                </a:solidFill>
                <a:latin typeface="Arial"/>
                <a:cs typeface="Arial"/>
              </a:rPr>
              <a:t>r</a:t>
            </a:r>
            <a:r>
              <a:rPr sz="1167" b="1" spc="-29" dirty="0">
                <a:solidFill>
                  <a:srgbClr val="FAFD00"/>
                </a:solidFill>
                <a:latin typeface="Arial"/>
                <a:cs typeface="Arial"/>
              </a:rPr>
              <a:t>o</a:t>
            </a:r>
            <a:r>
              <a:rPr sz="1167" b="1" spc="34" dirty="0">
                <a:solidFill>
                  <a:srgbClr val="FAFD00"/>
                </a:solidFill>
                <a:latin typeface="Arial"/>
                <a:cs typeface="Arial"/>
              </a:rPr>
              <a:t>w</a:t>
            </a:r>
            <a:r>
              <a:rPr sz="1167" b="1" spc="-10" dirty="0">
                <a:solidFill>
                  <a:srgbClr val="FAFD00"/>
                </a:solidFill>
                <a:latin typeface="Arial"/>
                <a:cs typeface="Arial"/>
              </a:rPr>
              <a:t>t</a:t>
            </a:r>
            <a:r>
              <a:rPr sz="1167" b="1" dirty="0">
                <a:solidFill>
                  <a:srgbClr val="FAFD00"/>
                </a:solidFill>
                <a:latin typeface="Arial"/>
                <a:cs typeface="Arial"/>
              </a:rPr>
              <a:t>h </a:t>
            </a:r>
            <a:r>
              <a:rPr sz="1167" b="1" spc="-5" dirty="0">
                <a:solidFill>
                  <a:srgbClr val="FAFD00"/>
                </a:solidFill>
                <a:latin typeface="Arial"/>
                <a:cs typeface="Arial"/>
              </a:rPr>
              <a:t>ra</a:t>
            </a:r>
            <a:r>
              <a:rPr sz="1167" b="1" dirty="0">
                <a:solidFill>
                  <a:srgbClr val="FAFD00"/>
                </a:solidFill>
                <a:latin typeface="Arial"/>
                <a:cs typeface="Arial"/>
              </a:rPr>
              <a:t>te</a:t>
            </a:r>
            <a:endParaRPr sz="1167">
              <a:latin typeface="Arial"/>
              <a:cs typeface="Arial"/>
            </a:endParaRPr>
          </a:p>
        </p:txBody>
      </p:sp>
      <p:sp>
        <p:nvSpPr>
          <p:cNvPr id="794" name="object 794"/>
          <p:cNvSpPr/>
          <p:nvPr/>
        </p:nvSpPr>
        <p:spPr>
          <a:xfrm>
            <a:off x="3764915" y="9536112"/>
            <a:ext cx="1875543" cy="137054"/>
          </a:xfrm>
          <a:custGeom>
            <a:avLst/>
            <a:gdLst/>
            <a:ahLst/>
            <a:cxnLst/>
            <a:rect l="l" t="t" r="r" b="b"/>
            <a:pathLst>
              <a:path w="1929129" h="140970">
                <a:moveTo>
                  <a:pt x="0" y="140970"/>
                </a:moveTo>
                <a:lnTo>
                  <a:pt x="1928622" y="140970"/>
                </a:lnTo>
                <a:lnTo>
                  <a:pt x="1928622" y="0"/>
                </a:lnTo>
                <a:lnTo>
                  <a:pt x="0" y="0"/>
                </a:lnTo>
                <a:lnTo>
                  <a:pt x="0" y="140970"/>
                </a:lnTo>
                <a:close/>
              </a:path>
            </a:pathLst>
          </a:custGeom>
          <a:solidFill>
            <a:srgbClr val="79001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5" name="object 795"/>
          <p:cNvSpPr txBox="1"/>
          <p:nvPr/>
        </p:nvSpPr>
        <p:spPr>
          <a:xfrm>
            <a:off x="3804425" y="7903315"/>
            <a:ext cx="392642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11" dirty="0">
                <a:latin typeface="Arial"/>
                <a:cs typeface="Arial"/>
              </a:rPr>
              <a:t>S</a:t>
            </a:r>
            <a:r>
              <a:rPr sz="1021" b="1" spc="53" dirty="0">
                <a:latin typeface="Arial"/>
                <a:cs typeface="Arial"/>
              </a:rPr>
              <a:t>t</a:t>
            </a:r>
            <a:r>
              <a:rPr sz="1021" b="1" spc="87" dirty="0">
                <a:latin typeface="Arial"/>
                <a:cs typeface="Arial"/>
              </a:rPr>
              <a:t>a</a:t>
            </a:r>
            <a:r>
              <a:rPr sz="1021" b="1" spc="63" dirty="0">
                <a:latin typeface="Arial"/>
                <a:cs typeface="Arial"/>
              </a:rPr>
              <a:t>r</a:t>
            </a:r>
            <a:r>
              <a:rPr sz="1021" b="1" spc="10" dirty="0">
                <a:latin typeface="Arial"/>
                <a:cs typeface="Arial"/>
              </a:rPr>
              <a:t>s</a:t>
            </a:r>
            <a:endParaRPr sz="1021">
              <a:latin typeface="Arial"/>
              <a:cs typeface="Arial"/>
            </a:endParaRPr>
          </a:p>
        </p:txBody>
      </p:sp>
      <p:sp>
        <p:nvSpPr>
          <p:cNvPr id="796" name="object 796"/>
          <p:cNvSpPr txBox="1"/>
          <p:nvPr/>
        </p:nvSpPr>
        <p:spPr>
          <a:xfrm>
            <a:off x="3608106" y="8641914"/>
            <a:ext cx="715522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78" dirty="0">
                <a:latin typeface="Arial"/>
                <a:cs typeface="Arial"/>
              </a:rPr>
              <a:t>Cash</a:t>
            </a:r>
            <a:r>
              <a:rPr sz="1021" b="1" spc="49" dirty="0">
                <a:latin typeface="Arial"/>
                <a:cs typeface="Arial"/>
              </a:rPr>
              <a:t> </a:t>
            </a:r>
            <a:r>
              <a:rPr sz="1021" b="1" spc="68" dirty="0">
                <a:latin typeface="Arial"/>
                <a:cs typeface="Arial"/>
              </a:rPr>
              <a:t>cow</a:t>
            </a:r>
            <a:endParaRPr sz="1021">
              <a:latin typeface="Arial"/>
              <a:cs typeface="Arial"/>
            </a:endParaRPr>
          </a:p>
        </p:txBody>
      </p:sp>
      <p:sp>
        <p:nvSpPr>
          <p:cNvPr id="797" name="object 797"/>
          <p:cNvSpPr txBox="1"/>
          <p:nvPr/>
        </p:nvSpPr>
        <p:spPr>
          <a:xfrm>
            <a:off x="4912713" y="7903315"/>
            <a:ext cx="115878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78" dirty="0">
                <a:latin typeface="Arial"/>
                <a:cs typeface="Arial"/>
              </a:rPr>
              <a:t>Question </a:t>
            </a:r>
            <a:r>
              <a:rPr sz="1021" b="1" spc="19" dirty="0">
                <a:latin typeface="Arial"/>
                <a:cs typeface="Arial"/>
              </a:rPr>
              <a:t>m</a:t>
            </a:r>
            <a:r>
              <a:rPr sz="1021" b="1" spc="-175" dirty="0">
                <a:latin typeface="Arial"/>
                <a:cs typeface="Arial"/>
              </a:rPr>
              <a:t> </a:t>
            </a:r>
            <a:r>
              <a:rPr sz="1021" b="1" spc="63" dirty="0">
                <a:latin typeface="Arial"/>
                <a:cs typeface="Arial"/>
              </a:rPr>
              <a:t>arks</a:t>
            </a:r>
            <a:endParaRPr sz="1021">
              <a:latin typeface="Arial"/>
              <a:cs typeface="Arial"/>
            </a:endParaRPr>
          </a:p>
        </p:txBody>
      </p:sp>
      <p:sp>
        <p:nvSpPr>
          <p:cNvPr id="798" name="object 798"/>
          <p:cNvSpPr txBox="1"/>
          <p:nvPr/>
        </p:nvSpPr>
        <p:spPr>
          <a:xfrm>
            <a:off x="5327579" y="8613774"/>
            <a:ext cx="392642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b="1" spc="122" dirty="0">
                <a:latin typeface="Arial"/>
                <a:cs typeface="Arial"/>
              </a:rPr>
              <a:t>D</a:t>
            </a:r>
            <a:r>
              <a:rPr sz="1021" b="1" spc="92" dirty="0">
                <a:latin typeface="Arial"/>
                <a:cs typeface="Arial"/>
              </a:rPr>
              <a:t>o</a:t>
            </a:r>
            <a:r>
              <a:rPr sz="1021" b="1" spc="97" dirty="0">
                <a:latin typeface="Arial"/>
                <a:cs typeface="Arial"/>
              </a:rPr>
              <a:t>g</a:t>
            </a:r>
            <a:r>
              <a:rPr sz="1021" b="1" spc="10" dirty="0">
                <a:latin typeface="Arial"/>
                <a:cs typeface="Arial"/>
              </a:rPr>
              <a:t>s</a:t>
            </a:r>
            <a:endParaRPr sz="1021">
              <a:latin typeface="Arial"/>
              <a:cs typeface="Arial"/>
            </a:endParaRPr>
          </a:p>
        </p:txBody>
      </p:sp>
      <p:sp>
        <p:nvSpPr>
          <p:cNvPr id="799" name="object 799"/>
          <p:cNvSpPr txBox="1"/>
          <p:nvPr/>
        </p:nvSpPr>
        <p:spPr>
          <a:xfrm rot="18660000">
            <a:off x="4872130" y="8288444"/>
            <a:ext cx="349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sz="2431" b="1" spc="10" dirty="0">
                <a:solidFill>
                  <a:srgbClr val="438F00"/>
                </a:solidFill>
                <a:latin typeface="Times New Roman"/>
                <a:cs typeface="Times New Roman"/>
              </a:rPr>
              <a:t>?</a:t>
            </a:r>
            <a:endParaRPr sz="2431">
              <a:latin typeface="Times New Roman"/>
              <a:cs typeface="Times New Roman"/>
            </a:endParaRPr>
          </a:p>
        </p:txBody>
      </p:sp>
      <p:sp>
        <p:nvSpPr>
          <p:cNvPr id="800" name="object 800"/>
          <p:cNvSpPr txBox="1"/>
          <p:nvPr/>
        </p:nvSpPr>
        <p:spPr>
          <a:xfrm rot="2400000">
            <a:off x="5743723" y="8282292"/>
            <a:ext cx="377391" cy="310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45"/>
              </a:lnSpc>
            </a:pPr>
            <a:r>
              <a:rPr sz="2431" b="1" spc="15" dirty="0">
                <a:solidFill>
                  <a:srgbClr val="E9E2B6"/>
                </a:solidFill>
                <a:latin typeface="Bookman Old Style"/>
                <a:cs typeface="Bookman Old Style"/>
              </a:rPr>
              <a:t>?</a:t>
            </a:r>
            <a:endParaRPr sz="2431">
              <a:latin typeface="Bookman Old Style"/>
              <a:cs typeface="Bookman Old Style"/>
            </a:endParaRPr>
          </a:p>
        </p:txBody>
      </p:sp>
      <p:sp>
        <p:nvSpPr>
          <p:cNvPr id="801" name="object 801"/>
          <p:cNvSpPr/>
          <p:nvPr/>
        </p:nvSpPr>
        <p:spPr>
          <a:xfrm>
            <a:off x="3797498" y="8341146"/>
            <a:ext cx="222250" cy="194469"/>
          </a:xfrm>
          <a:custGeom>
            <a:avLst/>
            <a:gdLst/>
            <a:ahLst/>
            <a:cxnLst/>
            <a:rect l="l" t="t" r="r" b="b"/>
            <a:pathLst>
              <a:path w="228600" h="200025">
                <a:moveTo>
                  <a:pt x="114303" y="199650"/>
                </a:moveTo>
                <a:lnTo>
                  <a:pt x="69765" y="191767"/>
                </a:lnTo>
                <a:lnTo>
                  <a:pt x="33437" y="170311"/>
                </a:lnTo>
                <a:lnTo>
                  <a:pt x="8967" y="138568"/>
                </a:lnTo>
                <a:lnTo>
                  <a:pt x="0" y="99825"/>
                </a:lnTo>
                <a:lnTo>
                  <a:pt x="8967" y="60761"/>
                </a:lnTo>
                <a:lnTo>
                  <a:pt x="33437" y="29053"/>
                </a:lnTo>
                <a:lnTo>
                  <a:pt x="69765" y="7775"/>
                </a:lnTo>
                <a:lnTo>
                  <a:pt x="114303" y="0"/>
                </a:lnTo>
                <a:lnTo>
                  <a:pt x="158527" y="7775"/>
                </a:lnTo>
                <a:lnTo>
                  <a:pt x="194890" y="29053"/>
                </a:lnTo>
                <a:lnTo>
                  <a:pt x="219535" y="60761"/>
                </a:lnTo>
                <a:lnTo>
                  <a:pt x="228607" y="99825"/>
                </a:lnTo>
                <a:lnTo>
                  <a:pt x="219535" y="138568"/>
                </a:lnTo>
                <a:lnTo>
                  <a:pt x="194890" y="170311"/>
                </a:lnTo>
                <a:lnTo>
                  <a:pt x="158527" y="191767"/>
                </a:lnTo>
                <a:lnTo>
                  <a:pt x="114303" y="199650"/>
                </a:lnTo>
                <a:close/>
              </a:path>
            </a:pathLst>
          </a:custGeom>
          <a:solidFill>
            <a:srgbClr val="FF0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2" name="object 802"/>
          <p:cNvSpPr/>
          <p:nvPr/>
        </p:nvSpPr>
        <p:spPr>
          <a:xfrm>
            <a:off x="3797498" y="8341146"/>
            <a:ext cx="222250" cy="194469"/>
          </a:xfrm>
          <a:custGeom>
            <a:avLst/>
            <a:gdLst/>
            <a:ahLst/>
            <a:cxnLst/>
            <a:rect l="l" t="t" r="r" b="b"/>
            <a:pathLst>
              <a:path w="228600" h="200025">
                <a:moveTo>
                  <a:pt x="228607" y="99825"/>
                </a:moveTo>
                <a:lnTo>
                  <a:pt x="219535" y="60761"/>
                </a:lnTo>
                <a:lnTo>
                  <a:pt x="194890" y="29053"/>
                </a:lnTo>
                <a:lnTo>
                  <a:pt x="158527" y="7775"/>
                </a:lnTo>
                <a:lnTo>
                  <a:pt x="114303" y="0"/>
                </a:lnTo>
                <a:lnTo>
                  <a:pt x="69765" y="7775"/>
                </a:lnTo>
                <a:lnTo>
                  <a:pt x="33437" y="29053"/>
                </a:lnTo>
                <a:lnTo>
                  <a:pt x="8967" y="60761"/>
                </a:lnTo>
                <a:lnTo>
                  <a:pt x="0" y="99825"/>
                </a:lnTo>
                <a:lnTo>
                  <a:pt x="8967" y="138568"/>
                </a:lnTo>
                <a:lnTo>
                  <a:pt x="33437" y="170311"/>
                </a:lnTo>
                <a:lnTo>
                  <a:pt x="69765" y="191767"/>
                </a:lnTo>
                <a:lnTo>
                  <a:pt x="114303" y="199650"/>
                </a:lnTo>
                <a:lnTo>
                  <a:pt x="158527" y="191767"/>
                </a:lnTo>
                <a:lnTo>
                  <a:pt x="194890" y="170311"/>
                </a:lnTo>
                <a:lnTo>
                  <a:pt x="219535" y="138568"/>
                </a:lnTo>
                <a:lnTo>
                  <a:pt x="228607" y="99825"/>
                </a:lnTo>
                <a:close/>
              </a:path>
            </a:pathLst>
          </a:custGeom>
          <a:ln w="5159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3" name="object 803"/>
          <p:cNvSpPr txBox="1"/>
          <p:nvPr/>
        </p:nvSpPr>
        <p:spPr>
          <a:xfrm>
            <a:off x="3842208" y="8335221"/>
            <a:ext cx="11976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15" dirty="0">
                <a:solidFill>
                  <a:srgbClr val="786950"/>
                </a:solidFill>
                <a:latin typeface="Arial"/>
                <a:cs typeface="Arial"/>
              </a:rPr>
              <a:t>5</a:t>
            </a:r>
            <a:endParaRPr sz="1312">
              <a:latin typeface="Arial"/>
              <a:cs typeface="Arial"/>
            </a:endParaRPr>
          </a:p>
        </p:txBody>
      </p:sp>
      <p:sp>
        <p:nvSpPr>
          <p:cNvPr id="804" name="object 804"/>
          <p:cNvSpPr/>
          <p:nvPr/>
        </p:nvSpPr>
        <p:spPr>
          <a:xfrm>
            <a:off x="4219044" y="7971471"/>
            <a:ext cx="222250" cy="195086"/>
          </a:xfrm>
          <a:custGeom>
            <a:avLst/>
            <a:gdLst/>
            <a:ahLst/>
            <a:cxnLst/>
            <a:rect l="l" t="t" r="r" b="b"/>
            <a:pathLst>
              <a:path w="228600" h="200659">
                <a:moveTo>
                  <a:pt x="114290" y="200410"/>
                </a:moveTo>
                <a:lnTo>
                  <a:pt x="69753" y="192516"/>
                </a:lnTo>
                <a:lnTo>
                  <a:pt x="33430" y="170976"/>
                </a:lnTo>
                <a:lnTo>
                  <a:pt x="8964" y="139007"/>
                </a:lnTo>
                <a:lnTo>
                  <a:pt x="0" y="99825"/>
                </a:lnTo>
                <a:lnTo>
                  <a:pt x="8964" y="60761"/>
                </a:lnTo>
                <a:lnTo>
                  <a:pt x="33430" y="29053"/>
                </a:lnTo>
                <a:lnTo>
                  <a:pt x="69753" y="7775"/>
                </a:lnTo>
                <a:lnTo>
                  <a:pt x="114290" y="0"/>
                </a:lnTo>
                <a:lnTo>
                  <a:pt x="158514" y="7775"/>
                </a:lnTo>
                <a:lnTo>
                  <a:pt x="194876" y="29053"/>
                </a:lnTo>
                <a:lnTo>
                  <a:pt x="219522" y="60761"/>
                </a:lnTo>
                <a:lnTo>
                  <a:pt x="228594" y="99825"/>
                </a:lnTo>
                <a:lnTo>
                  <a:pt x="219522" y="139007"/>
                </a:lnTo>
                <a:lnTo>
                  <a:pt x="194876" y="170976"/>
                </a:lnTo>
                <a:lnTo>
                  <a:pt x="158514" y="192516"/>
                </a:lnTo>
                <a:lnTo>
                  <a:pt x="114290" y="200410"/>
                </a:lnTo>
                <a:close/>
              </a:path>
            </a:pathLst>
          </a:custGeom>
          <a:solidFill>
            <a:srgbClr val="FF0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5" name="object 805"/>
          <p:cNvSpPr/>
          <p:nvPr/>
        </p:nvSpPr>
        <p:spPr>
          <a:xfrm>
            <a:off x="4219044" y="7971471"/>
            <a:ext cx="222250" cy="195086"/>
          </a:xfrm>
          <a:custGeom>
            <a:avLst/>
            <a:gdLst/>
            <a:ahLst/>
            <a:cxnLst/>
            <a:rect l="l" t="t" r="r" b="b"/>
            <a:pathLst>
              <a:path w="228600" h="200659">
                <a:moveTo>
                  <a:pt x="228594" y="99825"/>
                </a:moveTo>
                <a:lnTo>
                  <a:pt x="219522" y="60761"/>
                </a:lnTo>
                <a:lnTo>
                  <a:pt x="194876" y="29053"/>
                </a:lnTo>
                <a:lnTo>
                  <a:pt x="158514" y="7775"/>
                </a:lnTo>
                <a:lnTo>
                  <a:pt x="114290" y="0"/>
                </a:lnTo>
                <a:lnTo>
                  <a:pt x="69753" y="7775"/>
                </a:lnTo>
                <a:lnTo>
                  <a:pt x="33430" y="29053"/>
                </a:lnTo>
                <a:lnTo>
                  <a:pt x="8964" y="60761"/>
                </a:lnTo>
                <a:lnTo>
                  <a:pt x="0" y="99825"/>
                </a:lnTo>
                <a:lnTo>
                  <a:pt x="8964" y="139007"/>
                </a:lnTo>
                <a:lnTo>
                  <a:pt x="33430" y="170976"/>
                </a:lnTo>
                <a:lnTo>
                  <a:pt x="69753" y="192516"/>
                </a:lnTo>
                <a:lnTo>
                  <a:pt x="114290" y="200410"/>
                </a:lnTo>
                <a:lnTo>
                  <a:pt x="158514" y="192516"/>
                </a:lnTo>
                <a:lnTo>
                  <a:pt x="194876" y="170976"/>
                </a:lnTo>
                <a:lnTo>
                  <a:pt x="219522" y="139007"/>
                </a:lnTo>
                <a:lnTo>
                  <a:pt x="228594" y="99825"/>
                </a:lnTo>
                <a:close/>
              </a:path>
            </a:pathLst>
          </a:custGeom>
          <a:ln w="516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6" name="object 806"/>
          <p:cNvSpPr txBox="1"/>
          <p:nvPr/>
        </p:nvSpPr>
        <p:spPr>
          <a:xfrm>
            <a:off x="4263002" y="7965545"/>
            <a:ext cx="11976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15" dirty="0">
                <a:solidFill>
                  <a:srgbClr val="786950"/>
                </a:solidFill>
                <a:latin typeface="Arial"/>
                <a:cs typeface="Arial"/>
              </a:rPr>
              <a:t>4</a:t>
            </a:r>
            <a:endParaRPr sz="1312">
              <a:latin typeface="Arial"/>
              <a:cs typeface="Arial"/>
            </a:endParaRPr>
          </a:p>
        </p:txBody>
      </p:sp>
      <p:sp>
        <p:nvSpPr>
          <p:cNvPr id="807" name="object 807"/>
          <p:cNvSpPr/>
          <p:nvPr/>
        </p:nvSpPr>
        <p:spPr>
          <a:xfrm>
            <a:off x="5450301" y="8341146"/>
            <a:ext cx="222250" cy="194469"/>
          </a:xfrm>
          <a:custGeom>
            <a:avLst/>
            <a:gdLst/>
            <a:ahLst/>
            <a:cxnLst/>
            <a:rect l="l" t="t" r="r" b="b"/>
            <a:pathLst>
              <a:path w="228600" h="200025">
                <a:moveTo>
                  <a:pt x="114303" y="199650"/>
                </a:moveTo>
                <a:lnTo>
                  <a:pt x="69759" y="191767"/>
                </a:lnTo>
                <a:lnTo>
                  <a:pt x="33432" y="170311"/>
                </a:lnTo>
                <a:lnTo>
                  <a:pt x="8965" y="138568"/>
                </a:lnTo>
                <a:lnTo>
                  <a:pt x="0" y="99825"/>
                </a:lnTo>
                <a:lnTo>
                  <a:pt x="8965" y="60761"/>
                </a:lnTo>
                <a:lnTo>
                  <a:pt x="33432" y="29053"/>
                </a:lnTo>
                <a:lnTo>
                  <a:pt x="69759" y="7775"/>
                </a:lnTo>
                <a:lnTo>
                  <a:pt x="114303" y="0"/>
                </a:lnTo>
                <a:lnTo>
                  <a:pt x="158519" y="7775"/>
                </a:lnTo>
                <a:lnTo>
                  <a:pt x="194878" y="29053"/>
                </a:lnTo>
                <a:lnTo>
                  <a:pt x="219522" y="60761"/>
                </a:lnTo>
                <a:lnTo>
                  <a:pt x="228594" y="99825"/>
                </a:lnTo>
                <a:lnTo>
                  <a:pt x="219522" y="138568"/>
                </a:lnTo>
                <a:lnTo>
                  <a:pt x="194878" y="170311"/>
                </a:lnTo>
                <a:lnTo>
                  <a:pt x="158519" y="191767"/>
                </a:lnTo>
                <a:lnTo>
                  <a:pt x="114303" y="199650"/>
                </a:lnTo>
                <a:close/>
              </a:path>
            </a:pathLst>
          </a:custGeom>
          <a:solidFill>
            <a:srgbClr val="FF0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8" name="object 808"/>
          <p:cNvSpPr/>
          <p:nvPr/>
        </p:nvSpPr>
        <p:spPr>
          <a:xfrm>
            <a:off x="5450301" y="8341146"/>
            <a:ext cx="222250" cy="194469"/>
          </a:xfrm>
          <a:custGeom>
            <a:avLst/>
            <a:gdLst/>
            <a:ahLst/>
            <a:cxnLst/>
            <a:rect l="l" t="t" r="r" b="b"/>
            <a:pathLst>
              <a:path w="228600" h="200025">
                <a:moveTo>
                  <a:pt x="228594" y="99825"/>
                </a:moveTo>
                <a:lnTo>
                  <a:pt x="219522" y="60761"/>
                </a:lnTo>
                <a:lnTo>
                  <a:pt x="194878" y="29053"/>
                </a:lnTo>
                <a:lnTo>
                  <a:pt x="158519" y="7775"/>
                </a:lnTo>
                <a:lnTo>
                  <a:pt x="114303" y="0"/>
                </a:lnTo>
                <a:lnTo>
                  <a:pt x="69759" y="7775"/>
                </a:lnTo>
                <a:lnTo>
                  <a:pt x="33432" y="29053"/>
                </a:lnTo>
                <a:lnTo>
                  <a:pt x="8965" y="60761"/>
                </a:lnTo>
                <a:lnTo>
                  <a:pt x="0" y="99825"/>
                </a:lnTo>
                <a:lnTo>
                  <a:pt x="8965" y="138568"/>
                </a:lnTo>
                <a:lnTo>
                  <a:pt x="33432" y="170311"/>
                </a:lnTo>
                <a:lnTo>
                  <a:pt x="69759" y="191767"/>
                </a:lnTo>
                <a:lnTo>
                  <a:pt x="114303" y="199650"/>
                </a:lnTo>
                <a:lnTo>
                  <a:pt x="158519" y="191767"/>
                </a:lnTo>
                <a:lnTo>
                  <a:pt x="194878" y="170311"/>
                </a:lnTo>
                <a:lnTo>
                  <a:pt x="219522" y="138568"/>
                </a:lnTo>
                <a:lnTo>
                  <a:pt x="228594" y="99825"/>
                </a:lnTo>
                <a:close/>
              </a:path>
            </a:pathLst>
          </a:custGeom>
          <a:ln w="5159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9" name="object 809"/>
          <p:cNvSpPr txBox="1"/>
          <p:nvPr/>
        </p:nvSpPr>
        <p:spPr>
          <a:xfrm>
            <a:off x="5495008" y="7959866"/>
            <a:ext cx="259909" cy="575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750"/>
            <a:r>
              <a:rPr sz="2431" b="1" spc="15" dirty="0">
                <a:solidFill>
                  <a:srgbClr val="704400"/>
                </a:solidFill>
                <a:latin typeface="Times New Roman"/>
                <a:cs typeface="Times New Roman"/>
              </a:rPr>
              <a:t>?</a:t>
            </a:r>
            <a:endParaRPr sz="2431">
              <a:latin typeface="Times New Roman"/>
              <a:cs typeface="Times New Roman"/>
            </a:endParaRPr>
          </a:p>
          <a:p>
            <a:pPr marL="12347">
              <a:spcBef>
                <a:spcPts val="39"/>
              </a:spcBef>
            </a:pPr>
            <a:r>
              <a:rPr sz="1312" b="1" spc="15" dirty="0">
                <a:solidFill>
                  <a:srgbClr val="786950"/>
                </a:solidFill>
                <a:latin typeface="Arial"/>
                <a:cs typeface="Arial"/>
              </a:rPr>
              <a:t>2</a:t>
            </a:r>
            <a:endParaRPr sz="1312">
              <a:latin typeface="Arial"/>
              <a:cs typeface="Arial"/>
            </a:endParaRPr>
          </a:p>
        </p:txBody>
      </p:sp>
      <p:sp>
        <p:nvSpPr>
          <p:cNvPr id="810" name="object 810"/>
          <p:cNvSpPr/>
          <p:nvPr/>
        </p:nvSpPr>
        <p:spPr>
          <a:xfrm>
            <a:off x="5904434" y="8056667"/>
            <a:ext cx="222250" cy="195086"/>
          </a:xfrm>
          <a:custGeom>
            <a:avLst/>
            <a:gdLst/>
            <a:ahLst/>
            <a:cxnLst/>
            <a:rect l="l" t="t" r="r" b="b"/>
            <a:pathLst>
              <a:path w="228600" h="200659">
                <a:moveTo>
                  <a:pt x="114290" y="200410"/>
                </a:moveTo>
                <a:lnTo>
                  <a:pt x="69753" y="192516"/>
                </a:lnTo>
                <a:lnTo>
                  <a:pt x="33430" y="170976"/>
                </a:lnTo>
                <a:lnTo>
                  <a:pt x="8964" y="139007"/>
                </a:lnTo>
                <a:lnTo>
                  <a:pt x="0" y="99825"/>
                </a:lnTo>
                <a:lnTo>
                  <a:pt x="8964" y="60756"/>
                </a:lnTo>
                <a:lnTo>
                  <a:pt x="33430" y="29049"/>
                </a:lnTo>
                <a:lnTo>
                  <a:pt x="69753" y="7773"/>
                </a:lnTo>
                <a:lnTo>
                  <a:pt x="114290" y="0"/>
                </a:lnTo>
                <a:lnTo>
                  <a:pt x="158514" y="7773"/>
                </a:lnTo>
                <a:lnTo>
                  <a:pt x="194876" y="29049"/>
                </a:lnTo>
                <a:lnTo>
                  <a:pt x="219522" y="60756"/>
                </a:lnTo>
                <a:lnTo>
                  <a:pt x="228594" y="99825"/>
                </a:lnTo>
                <a:lnTo>
                  <a:pt x="219522" y="139007"/>
                </a:lnTo>
                <a:lnTo>
                  <a:pt x="194876" y="170976"/>
                </a:lnTo>
                <a:lnTo>
                  <a:pt x="158514" y="192516"/>
                </a:lnTo>
                <a:lnTo>
                  <a:pt x="114290" y="200410"/>
                </a:lnTo>
                <a:close/>
              </a:path>
            </a:pathLst>
          </a:custGeom>
          <a:solidFill>
            <a:srgbClr val="FF0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1" name="object 811"/>
          <p:cNvSpPr/>
          <p:nvPr/>
        </p:nvSpPr>
        <p:spPr>
          <a:xfrm>
            <a:off x="5904434" y="8056667"/>
            <a:ext cx="222250" cy="195086"/>
          </a:xfrm>
          <a:custGeom>
            <a:avLst/>
            <a:gdLst/>
            <a:ahLst/>
            <a:cxnLst/>
            <a:rect l="l" t="t" r="r" b="b"/>
            <a:pathLst>
              <a:path w="228600" h="200659">
                <a:moveTo>
                  <a:pt x="228594" y="99825"/>
                </a:moveTo>
                <a:lnTo>
                  <a:pt x="219522" y="60756"/>
                </a:lnTo>
                <a:lnTo>
                  <a:pt x="194876" y="29049"/>
                </a:lnTo>
                <a:lnTo>
                  <a:pt x="158514" y="7773"/>
                </a:lnTo>
                <a:lnTo>
                  <a:pt x="114290" y="0"/>
                </a:lnTo>
                <a:lnTo>
                  <a:pt x="69753" y="7773"/>
                </a:lnTo>
                <a:lnTo>
                  <a:pt x="33430" y="29049"/>
                </a:lnTo>
                <a:lnTo>
                  <a:pt x="8964" y="60756"/>
                </a:lnTo>
                <a:lnTo>
                  <a:pt x="0" y="99825"/>
                </a:lnTo>
                <a:lnTo>
                  <a:pt x="8964" y="139007"/>
                </a:lnTo>
                <a:lnTo>
                  <a:pt x="33430" y="170976"/>
                </a:lnTo>
                <a:lnTo>
                  <a:pt x="69753" y="192516"/>
                </a:lnTo>
                <a:lnTo>
                  <a:pt x="114290" y="200410"/>
                </a:lnTo>
                <a:lnTo>
                  <a:pt x="158514" y="192516"/>
                </a:lnTo>
                <a:lnTo>
                  <a:pt x="194876" y="170976"/>
                </a:lnTo>
                <a:lnTo>
                  <a:pt x="219522" y="139007"/>
                </a:lnTo>
                <a:lnTo>
                  <a:pt x="228594" y="99825"/>
                </a:lnTo>
                <a:close/>
              </a:path>
            </a:pathLst>
          </a:custGeom>
          <a:ln w="516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2" name="object 812"/>
          <p:cNvSpPr txBox="1"/>
          <p:nvPr/>
        </p:nvSpPr>
        <p:spPr>
          <a:xfrm>
            <a:off x="5948398" y="8050742"/>
            <a:ext cx="11976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15" dirty="0">
                <a:solidFill>
                  <a:srgbClr val="786950"/>
                </a:solidFill>
                <a:latin typeface="Arial"/>
                <a:cs typeface="Arial"/>
              </a:rPr>
              <a:t>1</a:t>
            </a:r>
            <a:endParaRPr sz="1312">
              <a:latin typeface="Arial"/>
              <a:cs typeface="Arial"/>
            </a:endParaRPr>
          </a:p>
        </p:txBody>
      </p:sp>
      <p:sp>
        <p:nvSpPr>
          <p:cNvPr id="813" name="object 813"/>
          <p:cNvSpPr/>
          <p:nvPr/>
        </p:nvSpPr>
        <p:spPr>
          <a:xfrm>
            <a:off x="3827569" y="8861194"/>
            <a:ext cx="793008" cy="410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4" name="object 814"/>
          <p:cNvSpPr txBox="1"/>
          <p:nvPr/>
        </p:nvSpPr>
        <p:spPr>
          <a:xfrm>
            <a:off x="3874065" y="9044941"/>
            <a:ext cx="11976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15" dirty="0">
                <a:solidFill>
                  <a:srgbClr val="786950"/>
                </a:solidFill>
                <a:latin typeface="Arial"/>
                <a:cs typeface="Arial"/>
              </a:rPr>
              <a:t>6</a:t>
            </a:r>
            <a:endParaRPr sz="1312">
              <a:latin typeface="Arial"/>
              <a:cs typeface="Arial"/>
            </a:endParaRPr>
          </a:p>
        </p:txBody>
      </p:sp>
      <p:sp>
        <p:nvSpPr>
          <p:cNvPr id="815" name="object 815"/>
          <p:cNvSpPr/>
          <p:nvPr/>
        </p:nvSpPr>
        <p:spPr>
          <a:xfrm>
            <a:off x="5904434" y="8823425"/>
            <a:ext cx="222250" cy="195086"/>
          </a:xfrm>
          <a:custGeom>
            <a:avLst/>
            <a:gdLst/>
            <a:ahLst/>
            <a:cxnLst/>
            <a:rect l="l" t="t" r="r" b="b"/>
            <a:pathLst>
              <a:path w="228600" h="200659">
                <a:moveTo>
                  <a:pt x="114290" y="200410"/>
                </a:moveTo>
                <a:lnTo>
                  <a:pt x="69753" y="192516"/>
                </a:lnTo>
                <a:lnTo>
                  <a:pt x="33430" y="170976"/>
                </a:lnTo>
                <a:lnTo>
                  <a:pt x="8964" y="139007"/>
                </a:lnTo>
                <a:lnTo>
                  <a:pt x="0" y="99825"/>
                </a:lnTo>
                <a:lnTo>
                  <a:pt x="8964" y="60761"/>
                </a:lnTo>
                <a:lnTo>
                  <a:pt x="33430" y="29053"/>
                </a:lnTo>
                <a:lnTo>
                  <a:pt x="69753" y="7775"/>
                </a:lnTo>
                <a:lnTo>
                  <a:pt x="114290" y="0"/>
                </a:lnTo>
                <a:lnTo>
                  <a:pt x="158514" y="7775"/>
                </a:lnTo>
                <a:lnTo>
                  <a:pt x="194876" y="29053"/>
                </a:lnTo>
                <a:lnTo>
                  <a:pt x="219522" y="60761"/>
                </a:lnTo>
                <a:lnTo>
                  <a:pt x="228594" y="99825"/>
                </a:lnTo>
                <a:lnTo>
                  <a:pt x="219522" y="139007"/>
                </a:lnTo>
                <a:lnTo>
                  <a:pt x="194876" y="170976"/>
                </a:lnTo>
                <a:lnTo>
                  <a:pt x="158514" y="192516"/>
                </a:lnTo>
                <a:lnTo>
                  <a:pt x="114290" y="200410"/>
                </a:lnTo>
                <a:close/>
              </a:path>
            </a:pathLst>
          </a:custGeom>
          <a:solidFill>
            <a:srgbClr val="FF0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6" name="object 816"/>
          <p:cNvSpPr/>
          <p:nvPr/>
        </p:nvSpPr>
        <p:spPr>
          <a:xfrm>
            <a:off x="5904434" y="8823425"/>
            <a:ext cx="222250" cy="195086"/>
          </a:xfrm>
          <a:custGeom>
            <a:avLst/>
            <a:gdLst/>
            <a:ahLst/>
            <a:cxnLst/>
            <a:rect l="l" t="t" r="r" b="b"/>
            <a:pathLst>
              <a:path w="228600" h="200659">
                <a:moveTo>
                  <a:pt x="228594" y="99825"/>
                </a:moveTo>
                <a:lnTo>
                  <a:pt x="219522" y="60761"/>
                </a:lnTo>
                <a:lnTo>
                  <a:pt x="194876" y="29053"/>
                </a:lnTo>
                <a:lnTo>
                  <a:pt x="158514" y="7775"/>
                </a:lnTo>
                <a:lnTo>
                  <a:pt x="114290" y="0"/>
                </a:lnTo>
                <a:lnTo>
                  <a:pt x="69753" y="7775"/>
                </a:lnTo>
                <a:lnTo>
                  <a:pt x="33430" y="29053"/>
                </a:lnTo>
                <a:lnTo>
                  <a:pt x="8964" y="60761"/>
                </a:lnTo>
                <a:lnTo>
                  <a:pt x="0" y="99825"/>
                </a:lnTo>
                <a:lnTo>
                  <a:pt x="8964" y="139007"/>
                </a:lnTo>
                <a:lnTo>
                  <a:pt x="33430" y="170976"/>
                </a:lnTo>
                <a:lnTo>
                  <a:pt x="69753" y="192516"/>
                </a:lnTo>
                <a:lnTo>
                  <a:pt x="114290" y="200410"/>
                </a:lnTo>
                <a:lnTo>
                  <a:pt x="158514" y="192516"/>
                </a:lnTo>
                <a:lnTo>
                  <a:pt x="194876" y="170976"/>
                </a:lnTo>
                <a:lnTo>
                  <a:pt x="219522" y="139007"/>
                </a:lnTo>
                <a:lnTo>
                  <a:pt x="228594" y="99825"/>
                </a:lnTo>
                <a:close/>
              </a:path>
            </a:pathLst>
          </a:custGeom>
          <a:ln w="516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7" name="object 817"/>
          <p:cNvSpPr txBox="1"/>
          <p:nvPr/>
        </p:nvSpPr>
        <p:spPr>
          <a:xfrm>
            <a:off x="5948398" y="8817504"/>
            <a:ext cx="11976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15" dirty="0">
                <a:solidFill>
                  <a:srgbClr val="786950"/>
                </a:solidFill>
                <a:latin typeface="Arial"/>
                <a:cs typeface="Arial"/>
              </a:rPr>
              <a:t>8</a:t>
            </a:r>
            <a:endParaRPr sz="1312">
              <a:latin typeface="Arial"/>
              <a:cs typeface="Arial"/>
            </a:endParaRPr>
          </a:p>
        </p:txBody>
      </p:sp>
      <p:sp>
        <p:nvSpPr>
          <p:cNvPr id="818" name="object 818"/>
          <p:cNvSpPr/>
          <p:nvPr/>
        </p:nvSpPr>
        <p:spPr>
          <a:xfrm>
            <a:off x="5061369" y="9107914"/>
            <a:ext cx="222250" cy="194469"/>
          </a:xfrm>
          <a:custGeom>
            <a:avLst/>
            <a:gdLst/>
            <a:ahLst/>
            <a:cxnLst/>
            <a:rect l="l" t="t" r="r" b="b"/>
            <a:pathLst>
              <a:path w="228600" h="200025">
                <a:moveTo>
                  <a:pt x="114290" y="199638"/>
                </a:moveTo>
                <a:lnTo>
                  <a:pt x="69753" y="191755"/>
                </a:lnTo>
                <a:lnTo>
                  <a:pt x="33430" y="170299"/>
                </a:lnTo>
                <a:lnTo>
                  <a:pt x="8964" y="138556"/>
                </a:lnTo>
                <a:lnTo>
                  <a:pt x="0" y="99813"/>
                </a:lnTo>
                <a:lnTo>
                  <a:pt x="8964" y="60751"/>
                </a:lnTo>
                <a:lnTo>
                  <a:pt x="33430" y="29047"/>
                </a:lnTo>
                <a:lnTo>
                  <a:pt x="69753" y="7773"/>
                </a:lnTo>
                <a:lnTo>
                  <a:pt x="114290" y="0"/>
                </a:lnTo>
                <a:lnTo>
                  <a:pt x="158514" y="7773"/>
                </a:lnTo>
                <a:lnTo>
                  <a:pt x="194876" y="29047"/>
                </a:lnTo>
                <a:lnTo>
                  <a:pt x="219522" y="60751"/>
                </a:lnTo>
                <a:lnTo>
                  <a:pt x="228594" y="99813"/>
                </a:lnTo>
                <a:lnTo>
                  <a:pt x="219522" y="138556"/>
                </a:lnTo>
                <a:lnTo>
                  <a:pt x="194876" y="170299"/>
                </a:lnTo>
                <a:lnTo>
                  <a:pt x="158514" y="191755"/>
                </a:lnTo>
                <a:lnTo>
                  <a:pt x="114290" y="199638"/>
                </a:lnTo>
                <a:close/>
              </a:path>
            </a:pathLst>
          </a:custGeom>
          <a:solidFill>
            <a:srgbClr val="FF01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9" name="object 819"/>
          <p:cNvSpPr/>
          <p:nvPr/>
        </p:nvSpPr>
        <p:spPr>
          <a:xfrm>
            <a:off x="5061369" y="9107914"/>
            <a:ext cx="222250" cy="194469"/>
          </a:xfrm>
          <a:custGeom>
            <a:avLst/>
            <a:gdLst/>
            <a:ahLst/>
            <a:cxnLst/>
            <a:rect l="l" t="t" r="r" b="b"/>
            <a:pathLst>
              <a:path w="228600" h="200025">
                <a:moveTo>
                  <a:pt x="228594" y="99813"/>
                </a:moveTo>
                <a:lnTo>
                  <a:pt x="219522" y="60751"/>
                </a:lnTo>
                <a:lnTo>
                  <a:pt x="194876" y="29047"/>
                </a:lnTo>
                <a:lnTo>
                  <a:pt x="158514" y="7773"/>
                </a:lnTo>
                <a:lnTo>
                  <a:pt x="114290" y="0"/>
                </a:lnTo>
                <a:lnTo>
                  <a:pt x="69753" y="7773"/>
                </a:lnTo>
                <a:lnTo>
                  <a:pt x="33430" y="29047"/>
                </a:lnTo>
                <a:lnTo>
                  <a:pt x="8964" y="60751"/>
                </a:lnTo>
                <a:lnTo>
                  <a:pt x="0" y="99813"/>
                </a:lnTo>
                <a:lnTo>
                  <a:pt x="8964" y="138556"/>
                </a:lnTo>
                <a:lnTo>
                  <a:pt x="33430" y="170299"/>
                </a:lnTo>
                <a:lnTo>
                  <a:pt x="69753" y="191755"/>
                </a:lnTo>
                <a:lnTo>
                  <a:pt x="114290" y="199638"/>
                </a:lnTo>
                <a:lnTo>
                  <a:pt x="158514" y="191755"/>
                </a:lnTo>
                <a:lnTo>
                  <a:pt x="194876" y="170299"/>
                </a:lnTo>
                <a:lnTo>
                  <a:pt x="219522" y="138556"/>
                </a:lnTo>
                <a:lnTo>
                  <a:pt x="228594" y="99813"/>
                </a:lnTo>
                <a:close/>
              </a:path>
            </a:pathLst>
          </a:custGeom>
          <a:ln w="5159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0" name="object 820"/>
          <p:cNvSpPr txBox="1"/>
          <p:nvPr/>
        </p:nvSpPr>
        <p:spPr>
          <a:xfrm>
            <a:off x="5106071" y="9101985"/>
            <a:ext cx="119767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15" dirty="0">
                <a:solidFill>
                  <a:srgbClr val="786950"/>
                </a:solidFill>
                <a:latin typeface="Arial"/>
                <a:cs typeface="Arial"/>
              </a:rPr>
              <a:t>7</a:t>
            </a:r>
            <a:endParaRPr sz="1312">
              <a:latin typeface="Arial"/>
              <a:cs typeface="Arial"/>
            </a:endParaRPr>
          </a:p>
        </p:txBody>
      </p:sp>
      <p:sp>
        <p:nvSpPr>
          <p:cNvPr id="821" name="object 821"/>
          <p:cNvSpPr txBox="1"/>
          <p:nvPr/>
        </p:nvSpPr>
        <p:spPr>
          <a:xfrm>
            <a:off x="3686727" y="9353866"/>
            <a:ext cx="2502782" cy="339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5219" algn="l"/>
                <a:tab pos="983434" algn="l"/>
                <a:tab pos="1310010" algn="l"/>
              </a:tabLst>
            </a:pPr>
            <a:r>
              <a:rPr sz="1312" b="1" spc="-321" baseline="3086" dirty="0">
                <a:solidFill>
                  <a:srgbClr val="FDFD5D"/>
                </a:solidFill>
                <a:latin typeface="Arial"/>
                <a:cs typeface="Arial"/>
              </a:rPr>
              <a:t>4</a:t>
            </a:r>
            <a:r>
              <a:rPr sz="875" b="1" spc="-214" dirty="0">
                <a:latin typeface="Arial"/>
                <a:cs typeface="Arial"/>
              </a:rPr>
              <a:t>4</a:t>
            </a:r>
            <a:r>
              <a:rPr sz="1312" b="1" spc="-321" baseline="3086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875" b="1" spc="-214" dirty="0">
                <a:latin typeface="Arial"/>
                <a:cs typeface="Arial"/>
              </a:rPr>
              <a:t>x	</a:t>
            </a:r>
            <a:r>
              <a:rPr sz="1312" b="1" spc="58" baseline="3086" dirty="0">
                <a:solidFill>
                  <a:srgbClr val="FDFD5D"/>
                </a:solidFill>
                <a:latin typeface="Arial"/>
                <a:cs typeface="Arial"/>
              </a:rPr>
              <a:t>2x </a:t>
            </a:r>
            <a:r>
              <a:rPr sz="1312" b="1" spc="182" baseline="308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-276" baseline="3086" dirty="0">
                <a:solidFill>
                  <a:srgbClr val="FDFD5D"/>
                </a:solidFill>
                <a:latin typeface="Arial"/>
                <a:cs typeface="Arial"/>
              </a:rPr>
              <a:t>1</a:t>
            </a:r>
            <a:r>
              <a:rPr sz="875" b="1" spc="-185" dirty="0">
                <a:latin typeface="Arial"/>
                <a:cs typeface="Arial"/>
              </a:rPr>
              <a:t>1</a:t>
            </a:r>
            <a:r>
              <a:rPr sz="1312" b="1" spc="-276" baseline="3086" dirty="0">
                <a:solidFill>
                  <a:srgbClr val="FDFD5D"/>
                </a:solidFill>
                <a:latin typeface="Arial"/>
                <a:cs typeface="Arial"/>
              </a:rPr>
              <a:t>.</a:t>
            </a:r>
            <a:r>
              <a:rPr sz="875" b="1" spc="-185" dirty="0">
                <a:latin typeface="Arial"/>
                <a:cs typeface="Arial"/>
              </a:rPr>
              <a:t>.</a:t>
            </a:r>
            <a:r>
              <a:rPr sz="1312" b="1" spc="-276" baseline="3086" dirty="0">
                <a:solidFill>
                  <a:srgbClr val="FDFD5D"/>
                </a:solidFill>
                <a:latin typeface="Arial"/>
                <a:cs typeface="Arial"/>
              </a:rPr>
              <a:t>5</a:t>
            </a:r>
            <a:r>
              <a:rPr sz="875" b="1" spc="-185" dirty="0">
                <a:latin typeface="Arial"/>
                <a:cs typeface="Arial"/>
              </a:rPr>
              <a:t>5</a:t>
            </a:r>
            <a:r>
              <a:rPr sz="1312" b="1" spc="-276" baseline="3086" dirty="0">
                <a:solidFill>
                  <a:srgbClr val="FDFD5D"/>
                </a:solidFill>
                <a:latin typeface="Arial"/>
                <a:cs typeface="Arial"/>
              </a:rPr>
              <a:t>x</a:t>
            </a:r>
            <a:r>
              <a:rPr sz="875" b="1" spc="-185" dirty="0">
                <a:latin typeface="Arial"/>
                <a:cs typeface="Arial"/>
              </a:rPr>
              <a:t>x	</a:t>
            </a:r>
            <a:r>
              <a:rPr sz="1312" b="1" spc="58" baseline="3086" dirty="0">
                <a:solidFill>
                  <a:srgbClr val="FDFD5D"/>
                </a:solidFill>
                <a:latin typeface="Arial"/>
                <a:cs typeface="Arial"/>
              </a:rPr>
              <a:t>1x	.5x  .4x  .3x  .2x </a:t>
            </a:r>
            <a:r>
              <a:rPr sz="1312" b="1" spc="407" baseline="308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58" baseline="3086" dirty="0">
                <a:solidFill>
                  <a:srgbClr val="FDFD5D"/>
                </a:solidFill>
                <a:latin typeface="Arial"/>
                <a:cs typeface="Arial"/>
              </a:rPr>
              <a:t>.1x</a:t>
            </a:r>
            <a:endParaRPr sz="1312" baseline="3086">
              <a:latin typeface="Arial"/>
              <a:cs typeface="Arial"/>
            </a:endParaRPr>
          </a:p>
          <a:p>
            <a:pPr marL="122851">
              <a:spcBef>
                <a:spcPts val="203"/>
              </a:spcBef>
            </a:pPr>
            <a:r>
              <a:rPr sz="1167" b="1" spc="73" dirty="0">
                <a:solidFill>
                  <a:srgbClr val="FAFD00"/>
                </a:solidFill>
                <a:latin typeface="Arial"/>
                <a:cs typeface="Arial"/>
              </a:rPr>
              <a:t>Relative </a:t>
            </a:r>
            <a:r>
              <a:rPr sz="1167" b="1" spc="92" dirty="0">
                <a:solidFill>
                  <a:srgbClr val="FAFD00"/>
                </a:solidFill>
                <a:latin typeface="Arial"/>
                <a:cs typeface="Arial"/>
              </a:rPr>
              <a:t>market</a:t>
            </a:r>
            <a:r>
              <a:rPr sz="1167" b="1" spc="151" dirty="0">
                <a:solidFill>
                  <a:srgbClr val="FAFD00"/>
                </a:solidFill>
                <a:latin typeface="Arial"/>
                <a:cs typeface="Arial"/>
              </a:rPr>
              <a:t> </a:t>
            </a:r>
            <a:r>
              <a:rPr sz="1167" b="1" spc="78" dirty="0">
                <a:solidFill>
                  <a:srgbClr val="FAFD00"/>
                </a:solidFill>
                <a:latin typeface="Arial"/>
                <a:cs typeface="Arial"/>
              </a:rPr>
              <a:t>share</a:t>
            </a:r>
            <a:endParaRPr sz="1167">
              <a:latin typeface="Arial"/>
              <a:cs typeface="Arial"/>
            </a:endParaRPr>
          </a:p>
        </p:txBody>
      </p:sp>
      <p:sp>
        <p:nvSpPr>
          <p:cNvPr id="822" name="object 822"/>
          <p:cNvSpPr/>
          <p:nvPr/>
        </p:nvSpPr>
        <p:spPr>
          <a:xfrm>
            <a:off x="4119034" y="8185572"/>
            <a:ext cx="454995" cy="437092"/>
          </a:xfrm>
          <a:custGeom>
            <a:avLst/>
            <a:gdLst/>
            <a:ahLst/>
            <a:cxnLst/>
            <a:rect l="l" t="t" r="r" b="b"/>
            <a:pathLst>
              <a:path w="467995" h="449579">
                <a:moveTo>
                  <a:pt x="97535" y="0"/>
                </a:moveTo>
                <a:lnTo>
                  <a:pt x="143255" y="168402"/>
                </a:lnTo>
                <a:lnTo>
                  <a:pt x="0" y="241554"/>
                </a:lnTo>
                <a:lnTo>
                  <a:pt x="173735" y="278892"/>
                </a:lnTo>
                <a:lnTo>
                  <a:pt x="224789" y="449580"/>
                </a:lnTo>
                <a:lnTo>
                  <a:pt x="232263" y="432054"/>
                </a:lnTo>
                <a:lnTo>
                  <a:pt x="224789" y="432054"/>
                </a:lnTo>
                <a:lnTo>
                  <a:pt x="179069" y="274320"/>
                </a:lnTo>
                <a:lnTo>
                  <a:pt x="13715" y="238506"/>
                </a:lnTo>
                <a:lnTo>
                  <a:pt x="151637" y="172212"/>
                </a:lnTo>
                <a:lnTo>
                  <a:pt x="108203" y="14478"/>
                </a:lnTo>
                <a:lnTo>
                  <a:pt x="114056" y="14478"/>
                </a:lnTo>
                <a:lnTo>
                  <a:pt x="97535" y="0"/>
                </a:lnTo>
                <a:close/>
              </a:path>
              <a:path w="467995" h="449579">
                <a:moveTo>
                  <a:pt x="284988" y="293370"/>
                </a:moveTo>
                <a:lnTo>
                  <a:pt x="224789" y="432054"/>
                </a:lnTo>
                <a:lnTo>
                  <a:pt x="232263" y="432054"/>
                </a:lnTo>
                <a:lnTo>
                  <a:pt x="288797" y="299466"/>
                </a:lnTo>
                <a:lnTo>
                  <a:pt x="319375" y="299466"/>
                </a:lnTo>
                <a:lnTo>
                  <a:pt x="284988" y="293370"/>
                </a:lnTo>
                <a:close/>
              </a:path>
              <a:path w="467995" h="449579">
                <a:moveTo>
                  <a:pt x="319375" y="299466"/>
                </a:moveTo>
                <a:lnTo>
                  <a:pt x="288797" y="299466"/>
                </a:lnTo>
                <a:lnTo>
                  <a:pt x="467867" y="331470"/>
                </a:lnTo>
                <a:lnTo>
                  <a:pt x="452627" y="323088"/>
                </a:lnTo>
                <a:lnTo>
                  <a:pt x="319375" y="299466"/>
                </a:lnTo>
                <a:close/>
              </a:path>
              <a:path w="467995" h="449579">
                <a:moveTo>
                  <a:pt x="380765" y="66294"/>
                </a:moveTo>
                <a:lnTo>
                  <a:pt x="376427" y="66294"/>
                </a:lnTo>
                <a:lnTo>
                  <a:pt x="322325" y="204978"/>
                </a:lnTo>
                <a:lnTo>
                  <a:pt x="452627" y="323088"/>
                </a:lnTo>
                <a:lnTo>
                  <a:pt x="467867" y="331470"/>
                </a:lnTo>
                <a:lnTo>
                  <a:pt x="332231" y="203454"/>
                </a:lnTo>
                <a:lnTo>
                  <a:pt x="380765" y="66294"/>
                </a:lnTo>
                <a:close/>
              </a:path>
              <a:path w="467995" h="449579">
                <a:moveTo>
                  <a:pt x="114056" y="14478"/>
                </a:moveTo>
                <a:lnTo>
                  <a:pt x="108203" y="14478"/>
                </a:lnTo>
                <a:lnTo>
                  <a:pt x="237743" y="130302"/>
                </a:lnTo>
                <a:lnTo>
                  <a:pt x="250951" y="124206"/>
                </a:lnTo>
                <a:lnTo>
                  <a:pt x="239267" y="124206"/>
                </a:lnTo>
                <a:lnTo>
                  <a:pt x="114056" y="14478"/>
                </a:lnTo>
                <a:close/>
              </a:path>
              <a:path w="467995" h="449579">
                <a:moveTo>
                  <a:pt x="384809" y="54864"/>
                </a:moveTo>
                <a:lnTo>
                  <a:pt x="239267" y="124206"/>
                </a:lnTo>
                <a:lnTo>
                  <a:pt x="250951" y="124206"/>
                </a:lnTo>
                <a:lnTo>
                  <a:pt x="376427" y="66294"/>
                </a:lnTo>
                <a:lnTo>
                  <a:pt x="380765" y="66294"/>
                </a:lnTo>
                <a:lnTo>
                  <a:pt x="384809" y="54864"/>
                </a:lnTo>
                <a:close/>
              </a:path>
            </a:pathLst>
          </a:custGeom>
          <a:solidFill>
            <a:srgbClr val="F092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3" name="object 823"/>
          <p:cNvSpPr/>
          <p:nvPr/>
        </p:nvSpPr>
        <p:spPr>
          <a:xfrm>
            <a:off x="4119024" y="8185565"/>
            <a:ext cx="454995" cy="437092"/>
          </a:xfrm>
          <a:custGeom>
            <a:avLst/>
            <a:gdLst/>
            <a:ahLst/>
            <a:cxnLst/>
            <a:rect l="l" t="t" r="r" b="b"/>
            <a:pathLst>
              <a:path w="467995" h="449579">
                <a:moveTo>
                  <a:pt x="467868" y="331470"/>
                </a:moveTo>
                <a:lnTo>
                  <a:pt x="288792" y="299475"/>
                </a:lnTo>
                <a:lnTo>
                  <a:pt x="224794" y="449587"/>
                </a:lnTo>
                <a:lnTo>
                  <a:pt x="173742" y="278901"/>
                </a:lnTo>
                <a:lnTo>
                  <a:pt x="0" y="241558"/>
                </a:lnTo>
                <a:lnTo>
                  <a:pt x="143263" y="168403"/>
                </a:lnTo>
                <a:lnTo>
                  <a:pt x="97530" y="0"/>
                </a:lnTo>
                <a:lnTo>
                  <a:pt x="239274" y="124213"/>
                </a:lnTo>
                <a:lnTo>
                  <a:pt x="384817" y="54874"/>
                </a:lnTo>
                <a:lnTo>
                  <a:pt x="332231" y="203465"/>
                </a:lnTo>
                <a:lnTo>
                  <a:pt x="467868" y="331470"/>
                </a:lnTo>
                <a:lnTo>
                  <a:pt x="452629" y="323091"/>
                </a:lnTo>
                <a:lnTo>
                  <a:pt x="322325" y="204986"/>
                </a:lnTo>
                <a:lnTo>
                  <a:pt x="376430" y="66296"/>
                </a:lnTo>
                <a:lnTo>
                  <a:pt x="237740" y="130311"/>
                </a:lnTo>
                <a:lnTo>
                  <a:pt x="108210" y="14488"/>
                </a:lnTo>
                <a:lnTo>
                  <a:pt x="151636" y="172218"/>
                </a:lnTo>
                <a:lnTo>
                  <a:pt x="13719" y="238515"/>
                </a:lnTo>
                <a:lnTo>
                  <a:pt x="179075" y="274325"/>
                </a:lnTo>
                <a:lnTo>
                  <a:pt x="224794" y="432056"/>
                </a:lnTo>
                <a:lnTo>
                  <a:pt x="284993" y="293378"/>
                </a:lnTo>
                <a:lnTo>
                  <a:pt x="452629" y="323091"/>
                </a:lnTo>
                <a:lnTo>
                  <a:pt x="467868" y="331470"/>
                </a:lnTo>
              </a:path>
            </a:pathLst>
          </a:custGeom>
          <a:ln w="5191">
            <a:solidFill>
              <a:srgbClr val="79001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4" name="object 824"/>
          <p:cNvSpPr/>
          <p:nvPr/>
        </p:nvSpPr>
        <p:spPr>
          <a:xfrm>
            <a:off x="4153852" y="8218910"/>
            <a:ext cx="383999" cy="366095"/>
          </a:xfrm>
          <a:custGeom>
            <a:avLst/>
            <a:gdLst/>
            <a:ahLst/>
            <a:cxnLst/>
            <a:rect l="l" t="t" r="r" b="b"/>
            <a:pathLst>
              <a:path w="394970" h="376554">
                <a:moveTo>
                  <a:pt x="83819" y="0"/>
                </a:moveTo>
                <a:lnTo>
                  <a:pt x="124205" y="142494"/>
                </a:lnTo>
                <a:lnTo>
                  <a:pt x="0" y="203453"/>
                </a:lnTo>
                <a:lnTo>
                  <a:pt x="150113" y="233933"/>
                </a:lnTo>
                <a:lnTo>
                  <a:pt x="192024" y="376427"/>
                </a:lnTo>
                <a:lnTo>
                  <a:pt x="244601" y="250698"/>
                </a:lnTo>
                <a:lnTo>
                  <a:pt x="363276" y="250698"/>
                </a:lnTo>
                <a:lnTo>
                  <a:pt x="276605" y="172974"/>
                </a:lnTo>
                <a:lnTo>
                  <a:pt x="304699" y="104393"/>
                </a:lnTo>
                <a:lnTo>
                  <a:pt x="201929" y="104393"/>
                </a:lnTo>
                <a:lnTo>
                  <a:pt x="83819" y="0"/>
                </a:lnTo>
                <a:close/>
              </a:path>
              <a:path w="394970" h="376554">
                <a:moveTo>
                  <a:pt x="363276" y="250698"/>
                </a:moveTo>
                <a:lnTo>
                  <a:pt x="244601" y="250698"/>
                </a:lnTo>
                <a:lnTo>
                  <a:pt x="394715" y="278892"/>
                </a:lnTo>
                <a:lnTo>
                  <a:pt x="363276" y="250698"/>
                </a:lnTo>
                <a:close/>
              </a:path>
              <a:path w="394970" h="376554">
                <a:moveTo>
                  <a:pt x="328421" y="46481"/>
                </a:moveTo>
                <a:lnTo>
                  <a:pt x="201929" y="104393"/>
                </a:lnTo>
                <a:lnTo>
                  <a:pt x="304699" y="104393"/>
                </a:lnTo>
                <a:lnTo>
                  <a:pt x="328421" y="46481"/>
                </a:lnTo>
                <a:close/>
              </a:path>
            </a:pathLst>
          </a:custGeom>
          <a:solidFill>
            <a:srgbClr val="F092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36292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2" y="794032"/>
            <a:ext cx="5729728" cy="845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indent="37040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growth strategies for </a:t>
            </a:r>
            <a:r>
              <a:rPr sz="1167" spc="-5" dirty="0">
                <a:latin typeface="Garamond"/>
                <a:cs typeface="Garamond"/>
              </a:rPr>
              <a:t>adding new products or businesses </a:t>
            </a:r>
            <a:r>
              <a:rPr sz="1167" dirty="0">
                <a:latin typeface="Garamond"/>
                <a:cs typeface="Garamond"/>
              </a:rPr>
              <a:t>to the  portfolio.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32"/>
              </a:lnSpc>
            </a:pPr>
            <a:r>
              <a:rPr sz="1167" u="sng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Analyzing </a:t>
            </a:r>
            <a:r>
              <a:rPr sz="1167" u="sng" dirty="0">
                <a:latin typeface="Garamond"/>
                <a:cs typeface="Garamond"/>
              </a:rPr>
              <a:t>the </a:t>
            </a:r>
            <a:r>
              <a:rPr sz="1167" u="sng" spc="-5" dirty="0">
                <a:latin typeface="Garamond"/>
                <a:cs typeface="Garamond"/>
              </a:rPr>
              <a:t>Current </a:t>
            </a:r>
            <a:r>
              <a:rPr sz="1167" u="sng" dirty="0">
                <a:latin typeface="Garamond"/>
                <a:cs typeface="Garamond"/>
              </a:rPr>
              <a:t>Business</a:t>
            </a:r>
            <a:r>
              <a:rPr sz="1167" u="sng" spc="-87" dirty="0">
                <a:latin typeface="Garamond"/>
                <a:cs typeface="Garamond"/>
              </a:rPr>
              <a:t> </a:t>
            </a:r>
            <a:r>
              <a:rPr sz="1167" u="sng" dirty="0">
                <a:latin typeface="Garamond"/>
                <a:cs typeface="Garamond"/>
              </a:rPr>
              <a:t>Portfolio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7"/>
              </a:spcBef>
            </a:pP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analyze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current business portfolio,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must </a:t>
            </a:r>
            <a:r>
              <a:rPr sz="1167" dirty="0">
                <a:latin typeface="Garamond"/>
                <a:cs typeface="Garamond"/>
              </a:rPr>
              <a:t>conduct </a:t>
            </a:r>
            <a:r>
              <a:rPr sz="1167" spc="-5" dirty="0">
                <a:latin typeface="Garamond"/>
                <a:cs typeface="Garamond"/>
              </a:rPr>
              <a:t>portfolio </a:t>
            </a:r>
            <a:r>
              <a:rPr sz="1215" b="1" i="1" spc="-24" dirty="0">
                <a:latin typeface="Garamond"/>
                <a:cs typeface="Garamond"/>
              </a:rPr>
              <a:t>analysis </a:t>
            </a:r>
            <a:r>
              <a:rPr sz="1167" spc="5" dirty="0">
                <a:latin typeface="Garamond"/>
                <a:cs typeface="Garamond"/>
              </a:rPr>
              <a:t>(a  </a:t>
            </a:r>
            <a:r>
              <a:rPr sz="1167" dirty="0">
                <a:latin typeface="Garamond"/>
                <a:cs typeface="Garamond"/>
              </a:rPr>
              <a:t>tool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management identifies and evaluates </a:t>
            </a:r>
            <a:r>
              <a:rPr sz="1167" dirty="0">
                <a:latin typeface="Garamond"/>
                <a:cs typeface="Garamond"/>
              </a:rPr>
              <a:t>the various </a:t>
            </a:r>
            <a:r>
              <a:rPr sz="1167" spc="-5" dirty="0">
                <a:latin typeface="Garamond"/>
                <a:cs typeface="Garamond"/>
              </a:rPr>
              <a:t>businesses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up the  company). Two steps </a:t>
            </a:r>
            <a:r>
              <a:rPr sz="1167" spc="-5" dirty="0">
                <a:latin typeface="Garamond"/>
                <a:cs typeface="Garamond"/>
              </a:rPr>
              <a:t>are important in </a:t>
            </a:r>
            <a:r>
              <a:rPr sz="1167" dirty="0">
                <a:latin typeface="Garamond"/>
                <a:cs typeface="Garamond"/>
              </a:rPr>
              <a:t>this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analysis:</a:t>
            </a:r>
            <a:endParaRPr sz="1167">
              <a:latin typeface="Garamond"/>
              <a:cs typeface="Garamond"/>
            </a:endParaRPr>
          </a:p>
          <a:p>
            <a:pPr marL="12347" marR="20372" indent="370408" algn="just">
              <a:lnSpc>
                <a:spcPts val="1312"/>
              </a:lnSpc>
              <a:buAutoNum type="arabicParenR"/>
              <a:tabLst>
                <a:tab pos="590184" algn="l"/>
              </a:tabLst>
            </a:pPr>
            <a:r>
              <a:rPr sz="1167" dirty="0">
                <a:latin typeface="Garamond"/>
                <a:cs typeface="Garamond"/>
              </a:rPr>
              <a:t>The first step is to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 key businesses (SBUs). The </a:t>
            </a:r>
            <a:r>
              <a:rPr sz="1215" b="1" i="1" spc="-24" dirty="0">
                <a:latin typeface="Garamond"/>
                <a:cs typeface="Garamond"/>
              </a:rPr>
              <a:t>strategic business </a:t>
            </a:r>
            <a:r>
              <a:rPr sz="1215" b="1" i="1" spc="-29" dirty="0">
                <a:latin typeface="Garamond"/>
                <a:cs typeface="Garamond"/>
              </a:rPr>
              <a:t>unit  </a:t>
            </a:r>
            <a:r>
              <a:rPr sz="1215" b="1" i="1" spc="-34" dirty="0">
                <a:latin typeface="Garamond"/>
                <a:cs typeface="Garamond"/>
              </a:rPr>
              <a:t>(SBU)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unit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company that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separate mission and objectives and </a:t>
            </a:r>
            <a:r>
              <a:rPr sz="1167" dirty="0">
                <a:latin typeface="Garamond"/>
                <a:cs typeface="Garamond"/>
              </a:rPr>
              <a:t>which can be  </a:t>
            </a:r>
            <a:r>
              <a:rPr sz="1167" spc="-5" dirty="0">
                <a:latin typeface="Garamond"/>
                <a:cs typeface="Garamond"/>
              </a:rPr>
              <a:t>planned </a:t>
            </a:r>
            <a:r>
              <a:rPr sz="1167" dirty="0">
                <a:latin typeface="Garamond"/>
                <a:cs typeface="Garamond"/>
              </a:rPr>
              <a:t>independently from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businesses.</a:t>
            </a:r>
            <a:endParaRPr sz="1167">
              <a:latin typeface="Garamond"/>
              <a:cs typeface="Garamond"/>
            </a:endParaRPr>
          </a:p>
          <a:p>
            <a:pPr marL="12347" marR="19755" indent="370408" algn="just">
              <a:lnSpc>
                <a:spcPts val="1312"/>
              </a:lnSpc>
              <a:buAutoNum type="arabicParenR"/>
              <a:tabLst>
                <a:tab pos="579689" algn="l"/>
              </a:tabLst>
            </a:pPr>
            <a:r>
              <a:rPr sz="1167" dirty="0">
                <a:latin typeface="Garamond"/>
                <a:cs typeface="Garamond"/>
              </a:rPr>
              <a:t>The SBU can be a company division,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line within a division,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even a single  </a:t>
            </a:r>
            <a:r>
              <a:rPr sz="1167" spc="-5" dirty="0">
                <a:latin typeface="Garamond"/>
                <a:cs typeface="Garamond"/>
              </a:rPr>
              <a:t>product or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brand.</a:t>
            </a:r>
            <a:endParaRPr sz="1167">
              <a:latin typeface="Garamond"/>
              <a:cs typeface="Garamond"/>
            </a:endParaRPr>
          </a:p>
          <a:p>
            <a:pPr marL="12347" marR="17903" indent="370408" algn="just">
              <a:lnSpc>
                <a:spcPts val="1312"/>
              </a:lnSpc>
              <a:buAutoNum type="arabicParenR"/>
              <a:tabLst>
                <a:tab pos="569811" algn="l"/>
              </a:tabLst>
            </a:pPr>
            <a:r>
              <a:rPr sz="1167" dirty="0">
                <a:latin typeface="Garamond"/>
                <a:cs typeface="Garamond"/>
              </a:rPr>
              <a:t>The second step is to </a:t>
            </a:r>
            <a:r>
              <a:rPr sz="1167" spc="-5" dirty="0">
                <a:latin typeface="Garamond"/>
                <a:cs typeface="Garamond"/>
              </a:rPr>
              <a:t>assess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attractiveness of </a:t>
            </a:r>
            <a:r>
              <a:rPr sz="1167" dirty="0">
                <a:latin typeface="Garamond"/>
                <a:cs typeface="Garamond"/>
              </a:rPr>
              <a:t>its various SBUs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decide how much  support each deserves. The </a:t>
            </a:r>
            <a:r>
              <a:rPr sz="1167" spc="-5" dirty="0">
                <a:latin typeface="Garamond"/>
                <a:cs typeface="Garamond"/>
              </a:rPr>
              <a:t>best-known portfolio planning </a:t>
            </a:r>
            <a:r>
              <a:rPr sz="1167" dirty="0">
                <a:latin typeface="Garamond"/>
                <a:cs typeface="Garamond"/>
              </a:rPr>
              <a:t>method is the Boston </a:t>
            </a:r>
            <a:r>
              <a:rPr sz="1167" spc="-5" dirty="0">
                <a:latin typeface="Garamond"/>
                <a:cs typeface="Garamond"/>
              </a:rPr>
              <a:t>Consulting  Group </a:t>
            </a:r>
            <a:r>
              <a:rPr sz="1167" dirty="0">
                <a:latin typeface="Garamond"/>
                <a:cs typeface="Garamond"/>
              </a:rPr>
              <a:t>(BCG)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matrix:</a:t>
            </a:r>
            <a:endParaRPr sz="1167">
              <a:latin typeface="Garamond"/>
              <a:cs typeface="Garamond"/>
            </a:endParaRPr>
          </a:p>
          <a:p>
            <a:pPr marL="593888" indent="-211133">
              <a:lnSpc>
                <a:spcPts val="1215"/>
              </a:lnSpc>
              <a:buAutoNum type="arabicParenR"/>
              <a:tabLst>
                <a:tab pos="594505" algn="l"/>
              </a:tabLst>
            </a:pPr>
            <a:r>
              <a:rPr sz="1167" spc="-5" dirty="0">
                <a:latin typeface="Garamond"/>
                <a:cs typeface="Garamond"/>
              </a:rPr>
              <a:t>Using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BCG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approach,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where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company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classifies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all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its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SBUs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according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42"/>
              </a:lnSpc>
            </a:pPr>
            <a:r>
              <a:rPr sz="1215" b="1" i="1" spc="-24" dirty="0">
                <a:latin typeface="Garamond"/>
                <a:cs typeface="Garamond"/>
              </a:rPr>
              <a:t>growth-share</a:t>
            </a:r>
            <a:r>
              <a:rPr sz="1215" b="1" i="1" spc="-73" dirty="0">
                <a:latin typeface="Garamond"/>
                <a:cs typeface="Garamond"/>
              </a:rPr>
              <a:t> </a:t>
            </a:r>
            <a:r>
              <a:rPr sz="1215" b="1" i="1" spc="-24" dirty="0">
                <a:latin typeface="Garamond"/>
                <a:cs typeface="Garamond"/>
              </a:rPr>
              <a:t>matrix</a:t>
            </a:r>
            <a:r>
              <a:rPr sz="1167" spc="-24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642041" marR="19755">
              <a:lnSpc>
                <a:spcPts val="1312"/>
              </a:lnSpc>
              <a:spcBef>
                <a:spcPts val="68"/>
              </a:spcBef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The vertical </a:t>
            </a:r>
            <a:r>
              <a:rPr sz="1167" spc="-5" dirty="0">
                <a:latin typeface="Garamond"/>
                <a:cs typeface="Garamond"/>
              </a:rPr>
              <a:t>axis, </a:t>
            </a:r>
            <a:r>
              <a:rPr sz="1167" dirty="0">
                <a:latin typeface="Garamond"/>
                <a:cs typeface="Garamond"/>
              </a:rPr>
              <a:t>market growth </a:t>
            </a:r>
            <a:r>
              <a:rPr sz="1167" spc="-5" dirty="0">
                <a:latin typeface="Garamond"/>
                <a:cs typeface="Garamond"/>
              </a:rPr>
              <a:t>rate, provides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measure of market attractiveness.  b).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horizontal axis, relative market </a:t>
            </a:r>
            <a:r>
              <a:rPr sz="1167" dirty="0">
                <a:latin typeface="Garamond"/>
                <a:cs typeface="Garamond"/>
              </a:rPr>
              <a:t>share, serves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measure of </a:t>
            </a:r>
            <a:r>
              <a:rPr sz="1167" dirty="0">
                <a:latin typeface="Garamond"/>
                <a:cs typeface="Garamond"/>
              </a:rPr>
              <a:t>company  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strength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in the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601913" indent="-182117">
              <a:lnSpc>
                <a:spcPts val="1312"/>
              </a:lnSpc>
              <a:buAutoNum type="arabicParenR" startAt="2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the matrix, four 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SBUs can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identified: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12"/>
              </a:lnSpc>
              <a:buAutoNum type="alphaLcPeriod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Stars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12"/>
              </a:lnSpc>
              <a:buAutoNum type="alphaLcPeriod"/>
              <a:tabLst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Cash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Cows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12"/>
              </a:lnSpc>
              <a:buAutoNum type="alphaLcPeriod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Question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Marks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312"/>
              </a:lnSpc>
              <a:buAutoNum type="alphaLcPeriod"/>
              <a:tabLst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Dogs</a:t>
            </a:r>
            <a:endParaRPr sz="1167">
              <a:latin typeface="Garamond"/>
              <a:cs typeface="Garamond"/>
            </a:endParaRPr>
          </a:p>
          <a:p>
            <a:pPr marL="12347" marR="19755" indent="629694">
              <a:lnSpc>
                <a:spcPts val="1312"/>
              </a:lnSpc>
              <a:spcBef>
                <a:spcPts val="73"/>
              </a:spcBef>
              <a:buFont typeface="Garamond"/>
              <a:buAutoNum type="alphaLcParenR"/>
              <a:tabLst>
                <a:tab pos="877866" algn="l"/>
              </a:tabLst>
            </a:pPr>
            <a:r>
              <a:rPr sz="1167" b="1" dirty="0">
                <a:latin typeface="Garamond"/>
                <a:cs typeface="Garamond"/>
              </a:rPr>
              <a:t>Stars </a:t>
            </a:r>
            <a:r>
              <a:rPr sz="1167" spc="-5" dirty="0">
                <a:latin typeface="Garamond"/>
                <a:cs typeface="Garamond"/>
              </a:rPr>
              <a:t>are high-growth, high-share businesses or products </a:t>
            </a:r>
            <a:r>
              <a:rPr sz="1167" dirty="0">
                <a:latin typeface="Garamond"/>
                <a:cs typeface="Garamond"/>
              </a:rPr>
              <a:t>(they need </a:t>
            </a:r>
            <a:r>
              <a:rPr sz="1167" spc="-5" dirty="0">
                <a:latin typeface="Garamond"/>
                <a:cs typeface="Garamond"/>
              </a:rPr>
              <a:t>heavy  investment </a:t>
            </a:r>
            <a:r>
              <a:rPr sz="1167" dirty="0">
                <a:latin typeface="Garamond"/>
                <a:cs typeface="Garamond"/>
              </a:rPr>
              <a:t>to finance their </a:t>
            </a:r>
            <a:r>
              <a:rPr sz="1167" spc="-5" dirty="0">
                <a:latin typeface="Garamond"/>
                <a:cs typeface="Garamond"/>
              </a:rPr>
              <a:t>rapid </a:t>
            </a:r>
            <a:r>
              <a:rPr sz="1167" dirty="0">
                <a:latin typeface="Garamond"/>
                <a:cs typeface="Garamond"/>
              </a:rPr>
              <a:t>growth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potential).</a:t>
            </a:r>
            <a:endParaRPr sz="1167">
              <a:latin typeface="Garamond"/>
              <a:cs typeface="Garamond"/>
            </a:endParaRPr>
          </a:p>
          <a:p>
            <a:pPr marL="12347" marR="19755" indent="629694">
              <a:lnSpc>
                <a:spcPts val="1312"/>
              </a:lnSpc>
              <a:buFont typeface="Garamond"/>
              <a:buAutoNum type="alphaLcParenR"/>
              <a:tabLst>
                <a:tab pos="833418" algn="l"/>
              </a:tabLst>
            </a:pPr>
            <a:r>
              <a:rPr sz="1167" b="1" spc="-5" dirty="0">
                <a:latin typeface="Garamond"/>
                <a:cs typeface="Garamond"/>
              </a:rPr>
              <a:t>Cash Cows </a:t>
            </a:r>
            <a:r>
              <a:rPr sz="1167" spc="-5" dirty="0">
                <a:latin typeface="Garamond"/>
                <a:cs typeface="Garamond"/>
              </a:rPr>
              <a:t>are low-growth, high-share businesses or products </a:t>
            </a:r>
            <a:r>
              <a:rPr sz="1167" dirty="0">
                <a:latin typeface="Garamond"/>
                <a:cs typeface="Garamond"/>
              </a:rPr>
              <a:t>(they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established,  successful, </a:t>
            </a:r>
            <a:r>
              <a:rPr sz="1167" spc="-5" dirty="0">
                <a:latin typeface="Garamond"/>
                <a:cs typeface="Garamond"/>
              </a:rPr>
              <a:t>and need less investment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hold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share).</a:t>
            </a:r>
            <a:endParaRPr sz="1167">
              <a:latin typeface="Garamond"/>
              <a:cs typeface="Garamond"/>
            </a:endParaRPr>
          </a:p>
          <a:p>
            <a:pPr marL="12347" marR="20990" indent="629694">
              <a:lnSpc>
                <a:spcPts val="1312"/>
              </a:lnSpc>
              <a:buFont typeface="Garamond"/>
              <a:buAutoNum type="alphaLcParenR"/>
              <a:tabLst>
                <a:tab pos="822305" algn="l"/>
              </a:tabLst>
            </a:pPr>
            <a:r>
              <a:rPr sz="1167" b="1" dirty="0">
                <a:latin typeface="Garamond"/>
                <a:cs typeface="Garamond"/>
              </a:rPr>
              <a:t>Question Marks </a:t>
            </a:r>
            <a:r>
              <a:rPr sz="1167" spc="-5" dirty="0">
                <a:latin typeface="Garamond"/>
                <a:cs typeface="Garamond"/>
              </a:rPr>
              <a:t>are low-share business </a:t>
            </a:r>
            <a:r>
              <a:rPr sz="1167" dirty="0">
                <a:latin typeface="Garamond"/>
                <a:cs typeface="Garamond"/>
              </a:rPr>
              <a:t>units </a:t>
            </a:r>
            <a:r>
              <a:rPr sz="1167" spc="-5" dirty="0">
                <a:latin typeface="Garamond"/>
                <a:cs typeface="Garamond"/>
              </a:rPr>
              <a:t>in high-growth markets </a:t>
            </a:r>
            <a:r>
              <a:rPr sz="1167" dirty="0">
                <a:latin typeface="Garamond"/>
                <a:cs typeface="Garamond"/>
              </a:rPr>
              <a:t>(they </a:t>
            </a:r>
            <a:r>
              <a:rPr sz="1167" spc="-5" dirty="0">
                <a:latin typeface="Garamond"/>
                <a:cs typeface="Garamond"/>
              </a:rPr>
              <a:t>require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lot of </a:t>
            </a:r>
            <a:r>
              <a:rPr sz="1167" dirty="0">
                <a:latin typeface="Garamond"/>
                <a:cs typeface="Garamond"/>
              </a:rPr>
              <a:t>cash to </a:t>
            </a:r>
            <a:r>
              <a:rPr sz="1167" spc="-5" dirty="0">
                <a:latin typeface="Garamond"/>
                <a:cs typeface="Garamond"/>
              </a:rPr>
              <a:t>hold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share).</a:t>
            </a:r>
            <a:endParaRPr sz="1167">
              <a:latin typeface="Garamond"/>
              <a:cs typeface="Garamond"/>
            </a:endParaRPr>
          </a:p>
          <a:p>
            <a:pPr marL="12347" marR="19138" indent="629694" algn="just">
              <a:lnSpc>
                <a:spcPts val="1312"/>
              </a:lnSpc>
              <a:buFont typeface="Garamond"/>
              <a:buAutoNum type="alphaLcParenR"/>
              <a:tabLst>
                <a:tab pos="829097" algn="l"/>
              </a:tabLst>
            </a:pPr>
            <a:r>
              <a:rPr sz="1167" b="1" spc="-5" dirty="0">
                <a:latin typeface="Garamond"/>
                <a:cs typeface="Garamond"/>
              </a:rPr>
              <a:t>Dogs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low-growth, low-share </a:t>
            </a:r>
            <a:r>
              <a:rPr sz="1167" spc="-5" dirty="0">
                <a:latin typeface="Garamond"/>
                <a:cs typeface="Garamond"/>
              </a:rPr>
              <a:t>businesses and products </a:t>
            </a:r>
            <a:r>
              <a:rPr sz="1167" dirty="0">
                <a:latin typeface="Garamond"/>
                <a:cs typeface="Garamond"/>
              </a:rPr>
              <a:t>(they </a:t>
            </a:r>
            <a:r>
              <a:rPr sz="1167" spc="-5" dirty="0">
                <a:latin typeface="Garamond"/>
                <a:cs typeface="Garamond"/>
              </a:rPr>
              <a:t>may generate </a:t>
            </a:r>
            <a:r>
              <a:rPr sz="1167" dirty="0">
                <a:latin typeface="Garamond"/>
                <a:cs typeface="Garamond"/>
              </a:rPr>
              <a:t>enough  cash to </a:t>
            </a:r>
            <a:r>
              <a:rPr sz="1167" spc="-5" dirty="0">
                <a:latin typeface="Garamond"/>
                <a:cs typeface="Garamond"/>
              </a:rPr>
              <a:t>maintain themselves, but do not have much </a:t>
            </a:r>
            <a:r>
              <a:rPr sz="1167" dirty="0">
                <a:latin typeface="Garamond"/>
                <a:cs typeface="Garamond"/>
              </a:rPr>
              <a:t>future). </a:t>
            </a:r>
            <a:r>
              <a:rPr sz="1167" spc="-5" dirty="0">
                <a:latin typeface="Garamond"/>
                <a:cs typeface="Garamond"/>
              </a:rPr>
              <a:t>Once it has </a:t>
            </a:r>
            <a:r>
              <a:rPr sz="1167" dirty="0">
                <a:latin typeface="Garamond"/>
                <a:cs typeface="Garamond"/>
              </a:rPr>
              <a:t>classified </a:t>
            </a:r>
            <a:r>
              <a:rPr sz="1167" spc="-5" dirty="0">
                <a:latin typeface="Garamond"/>
                <a:cs typeface="Garamond"/>
              </a:rPr>
              <a:t>its SBUs, </a:t>
            </a:r>
            <a:r>
              <a:rPr sz="1167" dirty="0">
                <a:latin typeface="Garamond"/>
                <a:cs typeface="Garamond"/>
              </a:rPr>
              <a:t>a  company </a:t>
            </a:r>
            <a:r>
              <a:rPr sz="1167" spc="-5" dirty="0">
                <a:latin typeface="Garamond"/>
                <a:cs typeface="Garamond"/>
              </a:rPr>
              <a:t>must determine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each will </a:t>
            </a:r>
            <a:r>
              <a:rPr sz="1167" spc="-5" dirty="0">
                <a:latin typeface="Garamond"/>
                <a:cs typeface="Garamond"/>
              </a:rPr>
              <a:t>play in </a:t>
            </a:r>
            <a:r>
              <a:rPr sz="1167" dirty="0">
                <a:latin typeface="Garamond"/>
                <a:cs typeface="Garamond"/>
              </a:rPr>
              <a:t>the future. The four strategies that can </a:t>
            </a:r>
            <a:r>
              <a:rPr sz="1167" spc="-5" dirty="0">
                <a:latin typeface="Garamond"/>
                <a:cs typeface="Garamond"/>
              </a:rPr>
              <a:t>be  pursued </a:t>
            </a:r>
            <a:r>
              <a:rPr sz="1167" dirty="0">
                <a:latin typeface="Garamond"/>
                <a:cs typeface="Garamond"/>
              </a:rPr>
              <a:t>for each SBU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382755" marR="722913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The company can </a:t>
            </a:r>
            <a:r>
              <a:rPr sz="1167" spc="-5" dirty="0">
                <a:latin typeface="Garamond"/>
                <a:cs typeface="Garamond"/>
              </a:rPr>
              <a:t>invest more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unit </a:t>
            </a: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its share.  2). The company can </a:t>
            </a:r>
            <a:r>
              <a:rPr sz="1167" spc="-5" dirty="0">
                <a:latin typeface="Garamond"/>
                <a:cs typeface="Garamond"/>
              </a:rPr>
              <a:t>invest </a:t>
            </a:r>
            <a:r>
              <a:rPr sz="1167" dirty="0">
                <a:latin typeface="Garamond"/>
                <a:cs typeface="Garamond"/>
              </a:rPr>
              <a:t>enough </a:t>
            </a:r>
            <a:r>
              <a:rPr sz="1167" spc="-5" dirty="0">
                <a:latin typeface="Garamond"/>
                <a:cs typeface="Garamond"/>
              </a:rPr>
              <a:t>just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hold </a:t>
            </a:r>
            <a:r>
              <a:rPr sz="1167" dirty="0">
                <a:latin typeface="Garamond"/>
                <a:cs typeface="Garamond"/>
              </a:rPr>
              <a:t>at the current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level.</a:t>
            </a:r>
            <a:endParaRPr sz="1167">
              <a:latin typeface="Garamond"/>
              <a:cs typeface="Garamond"/>
            </a:endParaRPr>
          </a:p>
          <a:p>
            <a:pPr marL="382755" marR="3091056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3). The company can </a:t>
            </a:r>
            <a:r>
              <a:rPr sz="1167" b="1" dirty="0">
                <a:latin typeface="Garamond"/>
                <a:cs typeface="Garamond"/>
              </a:rPr>
              <a:t>harvest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SBU.  </a:t>
            </a:r>
            <a:r>
              <a:rPr sz="1167" dirty="0">
                <a:latin typeface="Garamond"/>
                <a:cs typeface="Garamond"/>
              </a:rPr>
              <a:t>4). The company can </a:t>
            </a:r>
            <a:r>
              <a:rPr sz="1167" b="1" spc="-5" dirty="0">
                <a:latin typeface="Garamond"/>
                <a:cs typeface="Garamond"/>
              </a:rPr>
              <a:t>divest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SBU.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passes, SBUs </a:t>
            </a:r>
            <a:r>
              <a:rPr sz="1167" dirty="0">
                <a:latin typeface="Garamond"/>
                <a:cs typeface="Garamond"/>
              </a:rPr>
              <a:t>change their </a:t>
            </a:r>
            <a:r>
              <a:rPr sz="1167" spc="-5" dirty="0">
                <a:latin typeface="Garamond"/>
                <a:cs typeface="Garamond"/>
              </a:rPr>
              <a:t>positions in </a:t>
            </a:r>
            <a:r>
              <a:rPr sz="1167" dirty="0">
                <a:latin typeface="Garamond"/>
                <a:cs typeface="Garamond"/>
              </a:rPr>
              <a:t>the growth-share matrix. </a:t>
            </a:r>
            <a:r>
              <a:rPr sz="1167" spc="-5" dirty="0">
                <a:latin typeface="Garamond"/>
                <a:cs typeface="Garamond"/>
              </a:rPr>
              <a:t>Each </a:t>
            </a:r>
            <a:r>
              <a:rPr sz="1167" dirty="0">
                <a:latin typeface="Garamond"/>
                <a:cs typeface="Garamond"/>
              </a:rPr>
              <a:t>has its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life  cycle. The growth-share </a:t>
            </a:r>
            <a:r>
              <a:rPr sz="1167" spc="-5" dirty="0">
                <a:latin typeface="Garamond"/>
                <a:cs typeface="Garamond"/>
              </a:rPr>
              <a:t>matrix has done much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planning </a:t>
            </a:r>
            <a:r>
              <a:rPr sz="1167" dirty="0">
                <a:latin typeface="Garamond"/>
                <a:cs typeface="Garamond"/>
              </a:rPr>
              <a:t>study;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there are  </a:t>
            </a:r>
            <a:r>
              <a:rPr sz="1167" spc="-5" dirty="0">
                <a:latin typeface="Garamond"/>
                <a:cs typeface="Garamond"/>
              </a:rPr>
              <a:t>problems and limitations </a:t>
            </a:r>
            <a:r>
              <a:rPr sz="1167" dirty="0">
                <a:latin typeface="Garamond"/>
                <a:cs typeface="Garamond"/>
              </a:rPr>
              <a:t>with 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method.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They can be </a:t>
            </a:r>
            <a:r>
              <a:rPr sz="1167" spc="-5" dirty="0">
                <a:latin typeface="Garamond"/>
                <a:cs typeface="Garamond"/>
              </a:rPr>
              <a:t>difficult, </a:t>
            </a:r>
            <a:r>
              <a:rPr sz="1167" dirty="0">
                <a:latin typeface="Garamond"/>
                <a:cs typeface="Garamond"/>
              </a:rPr>
              <a:t>time-consuming,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costly to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implement.</a:t>
            </a:r>
            <a:endParaRPr sz="1167">
              <a:latin typeface="Garamond"/>
              <a:cs typeface="Garamond"/>
            </a:endParaRPr>
          </a:p>
          <a:p>
            <a:pPr marL="382755" marR="19138" algn="just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may find it </a:t>
            </a:r>
            <a:r>
              <a:rPr sz="1167" spc="-5" dirty="0">
                <a:latin typeface="Garamond"/>
                <a:cs typeface="Garamond"/>
              </a:rPr>
              <a:t>difficult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define SBUs and measure market </a:t>
            </a:r>
            <a:r>
              <a:rPr sz="1167" dirty="0">
                <a:latin typeface="Garamond"/>
                <a:cs typeface="Garamond"/>
              </a:rPr>
              <a:t>share and growth.  3). They focus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classifying current </a:t>
            </a:r>
            <a:r>
              <a:rPr sz="1167" spc="-5" dirty="0">
                <a:latin typeface="Garamond"/>
                <a:cs typeface="Garamond"/>
              </a:rPr>
              <a:t>businesses but provide </a:t>
            </a:r>
            <a:r>
              <a:rPr sz="1167" dirty="0">
                <a:latin typeface="Garamond"/>
                <a:cs typeface="Garamond"/>
              </a:rPr>
              <a:t>little </a:t>
            </a:r>
            <a:r>
              <a:rPr sz="1167" spc="-5" dirty="0">
                <a:latin typeface="Garamond"/>
                <a:cs typeface="Garamond"/>
              </a:rPr>
              <a:t>advice </a:t>
            </a:r>
            <a:r>
              <a:rPr sz="1167" dirty="0">
                <a:latin typeface="Garamond"/>
                <a:cs typeface="Garamond"/>
              </a:rPr>
              <a:t>for future </a:t>
            </a:r>
            <a:r>
              <a:rPr sz="1167" spc="-5" dirty="0">
                <a:latin typeface="Garamond"/>
                <a:cs typeface="Garamond"/>
              </a:rPr>
              <a:t>planning.  </a:t>
            </a:r>
            <a:r>
              <a:rPr sz="1167" dirty="0">
                <a:latin typeface="Garamond"/>
                <a:cs typeface="Garamond"/>
              </a:rPr>
              <a:t>4).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They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lead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placing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too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much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emphasis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market-share</a:t>
            </a:r>
            <a:r>
              <a:rPr sz="1167" spc="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growth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growth through entry </a:t>
            </a:r>
            <a:r>
              <a:rPr sz="1167" spc="-5" dirty="0">
                <a:latin typeface="Garamond"/>
                <a:cs typeface="Garamond"/>
              </a:rPr>
              <a:t>into attractive new markets. </a:t>
            </a:r>
            <a:r>
              <a:rPr sz="1167" dirty="0">
                <a:latin typeface="Garamond"/>
                <a:cs typeface="Garamond"/>
              </a:rPr>
              <a:t>This can cause unwise expansion </a:t>
            </a:r>
            <a:r>
              <a:rPr sz="1167" spc="-5" dirty="0">
                <a:latin typeface="Garamond"/>
                <a:cs typeface="Garamond"/>
              </a:rPr>
              <a:t>into hot, new,  risky </a:t>
            </a:r>
            <a:r>
              <a:rPr sz="1167" dirty="0">
                <a:latin typeface="Garamond"/>
                <a:cs typeface="Garamond"/>
              </a:rPr>
              <a:t>ventures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giving up </a:t>
            </a:r>
            <a:r>
              <a:rPr sz="1167" spc="-5" dirty="0">
                <a:latin typeface="Garamond"/>
                <a:cs typeface="Garamond"/>
              </a:rPr>
              <a:t>on established </a:t>
            </a:r>
            <a:r>
              <a:rPr sz="1167" dirty="0">
                <a:latin typeface="Garamond"/>
                <a:cs typeface="Garamond"/>
              </a:rPr>
              <a:t>units too quickly.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spite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drawbacks, most </a:t>
            </a:r>
            <a:r>
              <a:rPr sz="1167" dirty="0">
                <a:latin typeface="Garamond"/>
                <a:cs typeface="Garamond"/>
              </a:rPr>
              <a:t>firms 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still committed to strategic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planning.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8889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7381" cy="843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7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All companies must look ahead and develop long-term </a:t>
            </a:r>
            <a:r>
              <a:rPr sz="1167" dirty="0">
                <a:latin typeface="Garamond"/>
                <a:cs typeface="Garamond"/>
              </a:rPr>
              <a:t>strategies 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changing  conditions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industries. Each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find the game </a:t>
            </a:r>
            <a:r>
              <a:rPr sz="1167" spc="-5" dirty="0">
                <a:latin typeface="Garamond"/>
                <a:cs typeface="Garamond"/>
              </a:rPr>
              <a:t>plan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makes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sense  given its specific </a:t>
            </a:r>
            <a:r>
              <a:rPr sz="1167" spc="-5" dirty="0">
                <a:latin typeface="Garamond"/>
                <a:cs typeface="Garamond"/>
              </a:rPr>
              <a:t>situation, opportunities, </a:t>
            </a:r>
            <a:r>
              <a:rPr sz="1167" dirty="0">
                <a:latin typeface="Garamond"/>
                <a:cs typeface="Garamond"/>
              </a:rPr>
              <a:t>objectives, </a:t>
            </a:r>
            <a:r>
              <a:rPr sz="1167" spc="-5" dirty="0">
                <a:latin typeface="Garamond"/>
                <a:cs typeface="Garamond"/>
              </a:rPr>
              <a:t>and resources. </a:t>
            </a:r>
            <a:r>
              <a:rPr sz="1167" dirty="0">
                <a:latin typeface="Garamond"/>
                <a:cs typeface="Garamond"/>
              </a:rPr>
              <a:t>Keeping in view this fact the  </a:t>
            </a:r>
            <a:r>
              <a:rPr sz="1167" spc="-5" dirty="0">
                <a:latin typeface="Garamond"/>
                <a:cs typeface="Garamond"/>
              </a:rPr>
              <a:t>last </a:t>
            </a:r>
            <a:r>
              <a:rPr sz="1167" dirty="0">
                <a:latin typeface="Garamond"/>
                <a:cs typeface="Garamond"/>
              </a:rPr>
              <a:t>Lesson was </a:t>
            </a:r>
            <a:r>
              <a:rPr sz="1167" spc="-5" dirty="0">
                <a:latin typeface="Garamond"/>
                <a:cs typeface="Garamond"/>
              </a:rPr>
              <a:t>dedicated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discussion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explore </a:t>
            </a:r>
            <a:r>
              <a:rPr sz="1167" dirty="0">
                <a:latin typeface="Garamond"/>
                <a:cs typeface="Garamond"/>
              </a:rPr>
              <a:t>several growth </a:t>
            </a:r>
            <a:r>
              <a:rPr sz="1167" spc="-5" dirty="0">
                <a:latin typeface="Garamond"/>
                <a:cs typeface="Garamond"/>
              </a:rPr>
              <a:t>alternatives </a:t>
            </a:r>
            <a:r>
              <a:rPr sz="1167" dirty="0">
                <a:latin typeface="Garamond"/>
                <a:cs typeface="Garamond"/>
              </a:rPr>
              <a:t>within the  context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planning and portfolio analysis.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product/market </a:t>
            </a:r>
            <a:r>
              <a:rPr sz="1167" dirty="0">
                <a:latin typeface="Garamond"/>
                <a:cs typeface="Garamond"/>
              </a:rPr>
              <a:t>expansion grid shows  four </a:t>
            </a:r>
            <a:r>
              <a:rPr sz="1167" spc="-5" dirty="0">
                <a:latin typeface="Garamond"/>
                <a:cs typeface="Garamond"/>
              </a:rPr>
              <a:t>avenues </a:t>
            </a:r>
            <a:r>
              <a:rPr sz="1167" dirty="0">
                <a:latin typeface="Garamond"/>
                <a:cs typeface="Garamond"/>
              </a:rPr>
              <a:t>for growth: market </a:t>
            </a:r>
            <a:r>
              <a:rPr sz="1167" spc="-5" dirty="0">
                <a:latin typeface="Garamond"/>
                <a:cs typeface="Garamond"/>
              </a:rPr>
              <a:t>penetration, market development, product development, and  diversification.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PORTFOLIO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ANALYSIS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lphaUcPeriod"/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u="sng" spc="-5" dirty="0">
                <a:latin typeface="Garamond"/>
                <a:cs typeface="Garamond"/>
              </a:rPr>
              <a:t>Analyzing </a:t>
            </a:r>
            <a:r>
              <a:rPr sz="1167" u="sng" dirty="0">
                <a:latin typeface="Garamond"/>
                <a:cs typeface="Garamond"/>
              </a:rPr>
              <a:t>the </a:t>
            </a:r>
            <a:r>
              <a:rPr sz="1167" u="sng" spc="-5" dirty="0">
                <a:latin typeface="Garamond"/>
                <a:cs typeface="Garamond"/>
              </a:rPr>
              <a:t>Current </a:t>
            </a:r>
            <a:r>
              <a:rPr sz="1167" u="sng" dirty="0">
                <a:latin typeface="Garamond"/>
                <a:cs typeface="Garamond"/>
              </a:rPr>
              <a:t>Business</a:t>
            </a:r>
            <a:r>
              <a:rPr sz="1167" u="sng" spc="-53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Portfolio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We have discussed in last </a:t>
            </a:r>
            <a:r>
              <a:rPr sz="1167" dirty="0">
                <a:latin typeface="Garamond"/>
                <a:cs typeface="Garamond"/>
              </a:rPr>
              <a:t>Lesson that </a:t>
            </a: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analyze </a:t>
            </a:r>
            <a:r>
              <a:rPr sz="1167" dirty="0">
                <a:latin typeface="Garamond"/>
                <a:cs typeface="Garamond"/>
              </a:rPr>
              <a:t>the current </a:t>
            </a:r>
            <a:r>
              <a:rPr sz="1167" spc="-5" dirty="0">
                <a:latin typeface="Garamond"/>
                <a:cs typeface="Garamond"/>
              </a:rPr>
              <a:t>business portfolio, </a:t>
            </a:r>
            <a:r>
              <a:rPr sz="1167" dirty="0">
                <a:latin typeface="Garamond"/>
                <a:cs typeface="Garamond"/>
              </a:rPr>
              <a:t>the  company must conduct </a:t>
            </a:r>
            <a:r>
              <a:rPr sz="1167" spc="-5" dirty="0">
                <a:latin typeface="Garamond"/>
                <a:cs typeface="Garamond"/>
              </a:rPr>
              <a:t>portfolio </a:t>
            </a:r>
            <a:r>
              <a:rPr sz="1215" b="1" i="1" spc="-29" dirty="0">
                <a:latin typeface="Garamond"/>
                <a:cs typeface="Garamond"/>
              </a:rPr>
              <a:t>analysis </a:t>
            </a:r>
            <a:r>
              <a:rPr sz="1167" dirty="0">
                <a:latin typeface="Garamond"/>
                <a:cs typeface="Garamond"/>
              </a:rPr>
              <a:t>(a tool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management identifies and </a:t>
            </a:r>
            <a:r>
              <a:rPr sz="1167" dirty="0">
                <a:latin typeface="Garamond"/>
                <a:cs typeface="Garamond"/>
              </a:rPr>
              <a:t>evaluates  the various </a:t>
            </a:r>
            <a:r>
              <a:rPr sz="1167" spc="-5" dirty="0">
                <a:latin typeface="Garamond"/>
                <a:cs typeface="Garamond"/>
              </a:rPr>
              <a:t>businesses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up the company). Two steps are </a:t>
            </a:r>
            <a:r>
              <a:rPr sz="1167" spc="-5" dirty="0">
                <a:latin typeface="Garamond"/>
                <a:cs typeface="Garamond"/>
              </a:rPr>
              <a:t>important </a:t>
            </a:r>
            <a:r>
              <a:rPr sz="1167" dirty="0">
                <a:latin typeface="Garamond"/>
                <a:cs typeface="Garamond"/>
              </a:rPr>
              <a:t>in this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analysis:</a:t>
            </a:r>
            <a:endParaRPr sz="1167">
              <a:latin typeface="Garamond"/>
              <a:cs typeface="Garamond"/>
            </a:endParaRPr>
          </a:p>
          <a:p>
            <a:pPr marL="12347" marR="8026" lvl="1" indent="370408" algn="just">
              <a:lnSpc>
                <a:spcPts val="1312"/>
              </a:lnSpc>
              <a:buAutoNum type="arabicParenR"/>
              <a:tabLst>
                <a:tab pos="590184" algn="l"/>
              </a:tabLst>
            </a:pPr>
            <a:r>
              <a:rPr sz="1167" dirty="0">
                <a:latin typeface="Garamond"/>
                <a:cs typeface="Garamond"/>
              </a:rPr>
              <a:t>The first step is to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 key businesses (SBUs). The </a:t>
            </a:r>
            <a:r>
              <a:rPr sz="1215" b="1" i="1" spc="-24" dirty="0">
                <a:latin typeface="Garamond"/>
                <a:cs typeface="Garamond"/>
              </a:rPr>
              <a:t>strategic business </a:t>
            </a:r>
            <a:r>
              <a:rPr sz="1215" b="1" i="1" spc="-29" dirty="0">
                <a:latin typeface="Garamond"/>
                <a:cs typeface="Garamond"/>
              </a:rPr>
              <a:t>unit  </a:t>
            </a:r>
            <a:r>
              <a:rPr sz="1215" b="1" i="1" spc="-34" dirty="0">
                <a:latin typeface="Garamond"/>
                <a:cs typeface="Garamond"/>
              </a:rPr>
              <a:t>(SBU)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unit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company that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separate mission and objectives and </a:t>
            </a:r>
            <a:r>
              <a:rPr sz="1167" dirty="0">
                <a:latin typeface="Garamond"/>
                <a:cs typeface="Garamond"/>
              </a:rPr>
              <a:t>which can be  </a:t>
            </a:r>
            <a:r>
              <a:rPr sz="1167" spc="-5" dirty="0">
                <a:latin typeface="Garamond"/>
                <a:cs typeface="Garamond"/>
              </a:rPr>
              <a:t>planned </a:t>
            </a:r>
            <a:r>
              <a:rPr sz="1167" dirty="0">
                <a:latin typeface="Garamond"/>
                <a:cs typeface="Garamond"/>
              </a:rPr>
              <a:t>independently from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businesses.</a:t>
            </a:r>
            <a:endParaRPr sz="1167">
              <a:latin typeface="Garamond"/>
              <a:cs typeface="Garamond"/>
            </a:endParaRPr>
          </a:p>
          <a:p>
            <a:pPr marL="12347" marR="7408" lvl="1" indent="370408" algn="just">
              <a:lnSpc>
                <a:spcPts val="1312"/>
              </a:lnSpc>
              <a:buAutoNum type="arabicParenR"/>
              <a:tabLst>
                <a:tab pos="579689" algn="l"/>
              </a:tabLst>
            </a:pPr>
            <a:r>
              <a:rPr sz="1167" dirty="0">
                <a:latin typeface="Garamond"/>
                <a:cs typeface="Garamond"/>
              </a:rPr>
              <a:t>The SBU can be a company division,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line within a division,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even a single  </a:t>
            </a:r>
            <a:r>
              <a:rPr sz="1167" spc="-5" dirty="0">
                <a:latin typeface="Garamond"/>
                <a:cs typeface="Garamond"/>
              </a:rPr>
              <a:t>product or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brand.</a:t>
            </a:r>
            <a:endParaRPr sz="1167">
              <a:latin typeface="Garamond"/>
              <a:cs typeface="Garamond"/>
            </a:endParaRPr>
          </a:p>
          <a:p>
            <a:pPr marL="12347" marR="5556" lvl="1" indent="370408" algn="just">
              <a:lnSpc>
                <a:spcPts val="1312"/>
              </a:lnSpc>
              <a:buAutoNum type="arabicParenR"/>
              <a:tabLst>
                <a:tab pos="569811" algn="l"/>
              </a:tabLst>
            </a:pPr>
            <a:r>
              <a:rPr sz="1167" dirty="0">
                <a:latin typeface="Garamond"/>
                <a:cs typeface="Garamond"/>
              </a:rPr>
              <a:t>The second step is to </a:t>
            </a:r>
            <a:r>
              <a:rPr sz="1167" spc="-5" dirty="0">
                <a:latin typeface="Garamond"/>
                <a:cs typeface="Garamond"/>
              </a:rPr>
              <a:t>assess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attractiveness of </a:t>
            </a:r>
            <a:r>
              <a:rPr sz="1167" dirty="0">
                <a:latin typeface="Garamond"/>
                <a:cs typeface="Garamond"/>
              </a:rPr>
              <a:t>its various SBUs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decide how much  support each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deserves.</a:t>
            </a:r>
            <a:endParaRPr sz="1167">
              <a:latin typeface="Garamond"/>
              <a:cs typeface="Garamond"/>
            </a:endParaRPr>
          </a:p>
          <a:p>
            <a:pPr marL="382755" marR="6791" indent="-185204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best-known portfolio planning </a:t>
            </a:r>
            <a:r>
              <a:rPr sz="1167" dirty="0">
                <a:latin typeface="Garamond"/>
                <a:cs typeface="Garamond"/>
              </a:rPr>
              <a:t>method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Boston </a:t>
            </a:r>
            <a:r>
              <a:rPr sz="1167" spc="-5" dirty="0">
                <a:latin typeface="Garamond"/>
                <a:cs typeface="Garamond"/>
              </a:rPr>
              <a:t>Consulting Group </a:t>
            </a:r>
            <a:r>
              <a:rPr sz="1167" dirty="0">
                <a:latin typeface="Garamond"/>
                <a:cs typeface="Garamond"/>
              </a:rPr>
              <a:t>(BCG) </a:t>
            </a:r>
            <a:r>
              <a:rPr sz="1167" spc="-5" dirty="0">
                <a:latin typeface="Garamond"/>
                <a:cs typeface="Garamond"/>
              </a:rPr>
              <a:t>matrix:  </a:t>
            </a:r>
            <a:r>
              <a:rPr sz="1167" dirty="0">
                <a:latin typeface="Garamond"/>
                <a:cs typeface="Garamond"/>
              </a:rPr>
              <a:t>1).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Using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BCG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approach,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where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company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classifies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all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its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SBUs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according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4"/>
              </a:lnSpc>
            </a:pPr>
            <a:r>
              <a:rPr sz="1215" b="1" i="1" spc="-24" dirty="0">
                <a:latin typeface="Garamond"/>
                <a:cs typeface="Garamond"/>
              </a:rPr>
              <a:t>growth-share</a:t>
            </a:r>
            <a:r>
              <a:rPr sz="1215" b="1" i="1" spc="-73" dirty="0">
                <a:latin typeface="Garamond"/>
                <a:cs typeface="Garamond"/>
              </a:rPr>
              <a:t> </a:t>
            </a:r>
            <a:r>
              <a:rPr sz="1215" b="1" i="1" spc="-24" dirty="0">
                <a:latin typeface="Garamond"/>
                <a:cs typeface="Garamond"/>
              </a:rPr>
              <a:t>matrix</a:t>
            </a:r>
            <a:r>
              <a:rPr sz="1167" spc="-24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642041" marR="7408">
              <a:lnSpc>
                <a:spcPts val="1312"/>
              </a:lnSpc>
              <a:spcBef>
                <a:spcPts val="68"/>
              </a:spcBef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The vertical </a:t>
            </a:r>
            <a:r>
              <a:rPr sz="1167" spc="-5" dirty="0">
                <a:latin typeface="Garamond"/>
                <a:cs typeface="Garamond"/>
              </a:rPr>
              <a:t>axis, </a:t>
            </a:r>
            <a:r>
              <a:rPr sz="1167" dirty="0">
                <a:latin typeface="Garamond"/>
                <a:cs typeface="Garamond"/>
              </a:rPr>
              <a:t>market growth </a:t>
            </a:r>
            <a:r>
              <a:rPr sz="1167" spc="-5" dirty="0">
                <a:latin typeface="Garamond"/>
                <a:cs typeface="Garamond"/>
              </a:rPr>
              <a:t>rate, provides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measure of market attractiveness.  b).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horizontal axis, relative market </a:t>
            </a:r>
            <a:r>
              <a:rPr sz="1167" dirty="0">
                <a:latin typeface="Garamond"/>
                <a:cs typeface="Garamond"/>
              </a:rPr>
              <a:t>share, serves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measure of </a:t>
            </a:r>
            <a:r>
              <a:rPr sz="1167" dirty="0">
                <a:latin typeface="Garamond"/>
                <a:cs typeface="Garamond"/>
              </a:rPr>
              <a:t>company  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strength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in the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12347" marR="5556" indent="40744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matrix, </a:t>
            </a:r>
            <a:r>
              <a:rPr sz="1167" dirty="0">
                <a:latin typeface="Garamond"/>
                <a:cs typeface="Garamond"/>
              </a:rPr>
              <a:t>four </a:t>
            </a:r>
            <a:r>
              <a:rPr sz="1167" spc="-5" dirty="0">
                <a:latin typeface="Garamond"/>
                <a:cs typeface="Garamond"/>
              </a:rPr>
              <a:t>types of SBUs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identified </a:t>
            </a:r>
            <a:r>
              <a:rPr sz="1167" dirty="0">
                <a:latin typeface="Garamond"/>
                <a:cs typeface="Garamond"/>
              </a:rPr>
              <a:t>(Discussed </a:t>
            </a:r>
            <a:r>
              <a:rPr sz="1167" spc="-5" dirty="0">
                <a:latin typeface="Garamond"/>
                <a:cs typeface="Garamond"/>
              </a:rPr>
              <a:t>in detail in last  </a:t>
            </a:r>
            <a:r>
              <a:rPr sz="1167" dirty="0">
                <a:latin typeface="Garamond"/>
                <a:cs typeface="Garamond"/>
              </a:rPr>
              <a:t>Lesson)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06832" indent="-172240">
              <a:lnSpc>
                <a:spcPts val="1356"/>
              </a:lnSpc>
              <a:buFont typeface="Garamond"/>
              <a:buAutoNum type="alphaLcParenR"/>
              <a:tabLst>
                <a:tab pos="407449" algn="l"/>
              </a:tabLst>
            </a:pPr>
            <a:r>
              <a:rPr sz="1167" b="1" dirty="0">
                <a:latin typeface="Garamond"/>
                <a:cs typeface="Garamond"/>
              </a:rPr>
              <a:t>Stars</a:t>
            </a:r>
            <a:endParaRPr sz="1167">
              <a:latin typeface="Garamond"/>
              <a:cs typeface="Garamond"/>
            </a:endParaRPr>
          </a:p>
          <a:p>
            <a:pPr marL="385225" indent="-187673">
              <a:lnSpc>
                <a:spcPts val="1312"/>
              </a:lnSpc>
              <a:buFont typeface="Garamond"/>
              <a:buAutoNum type="alphaLcParenR"/>
              <a:tabLst>
                <a:tab pos="385842" algn="l"/>
              </a:tabLst>
            </a:pPr>
            <a:r>
              <a:rPr sz="1167" b="1" spc="-5" dirty="0">
                <a:latin typeface="Garamond"/>
                <a:cs typeface="Garamond"/>
              </a:rPr>
              <a:t>Cash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Cows</a:t>
            </a:r>
            <a:endParaRPr sz="1167">
              <a:latin typeface="Garamond"/>
              <a:cs typeface="Garamond"/>
            </a:endParaRPr>
          </a:p>
          <a:p>
            <a:pPr marL="408684" indent="-174092">
              <a:lnSpc>
                <a:spcPts val="1312"/>
              </a:lnSpc>
              <a:buFont typeface="Garamond"/>
              <a:buAutoNum type="alphaLcParenR"/>
              <a:tabLst>
                <a:tab pos="408684" algn="l"/>
              </a:tabLst>
            </a:pPr>
            <a:r>
              <a:rPr sz="1167" b="1" dirty="0">
                <a:latin typeface="Garamond"/>
                <a:cs typeface="Garamond"/>
              </a:rPr>
              <a:t>Question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Marks</a:t>
            </a:r>
            <a:endParaRPr sz="1167">
              <a:latin typeface="Garamond"/>
              <a:cs typeface="Garamond"/>
            </a:endParaRPr>
          </a:p>
          <a:p>
            <a:pPr marL="383990" indent="-186439">
              <a:lnSpc>
                <a:spcPts val="1356"/>
              </a:lnSpc>
              <a:buFont typeface="Garamond"/>
              <a:buAutoNum type="alphaLcParenR"/>
              <a:tabLst>
                <a:tab pos="384607" algn="l"/>
              </a:tabLst>
            </a:pPr>
            <a:r>
              <a:rPr sz="1167" b="1" spc="-5" dirty="0">
                <a:latin typeface="Garamond"/>
                <a:cs typeface="Garamond"/>
              </a:rPr>
              <a:t>Dogs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Once it has </a:t>
            </a:r>
            <a:r>
              <a:rPr sz="1167" dirty="0">
                <a:latin typeface="Garamond"/>
                <a:cs typeface="Garamond"/>
              </a:rPr>
              <a:t>classified </a:t>
            </a:r>
            <a:r>
              <a:rPr sz="1167" spc="-5" dirty="0">
                <a:latin typeface="Garamond"/>
                <a:cs typeface="Garamond"/>
              </a:rPr>
              <a:t>its SBUs,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must determine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each will </a:t>
            </a:r>
            <a:r>
              <a:rPr sz="1167" spc="-5" dirty="0">
                <a:latin typeface="Garamond"/>
                <a:cs typeface="Garamond"/>
              </a:rPr>
              <a:t>play in </a:t>
            </a:r>
            <a:r>
              <a:rPr sz="1167" dirty="0">
                <a:latin typeface="Garamond"/>
                <a:cs typeface="Garamond"/>
              </a:rPr>
              <a:t>the future.  The four strategies that can </a:t>
            </a:r>
            <a:r>
              <a:rPr sz="1167" spc="-5" dirty="0">
                <a:latin typeface="Garamond"/>
                <a:cs typeface="Garamond"/>
              </a:rPr>
              <a:t>be pursued </a:t>
            </a:r>
            <a:r>
              <a:rPr sz="1167" dirty="0">
                <a:latin typeface="Garamond"/>
                <a:cs typeface="Garamond"/>
              </a:rPr>
              <a:t>for each SBU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382755" marR="710566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The company can </a:t>
            </a:r>
            <a:r>
              <a:rPr sz="1167" spc="-5" dirty="0">
                <a:latin typeface="Garamond"/>
                <a:cs typeface="Garamond"/>
              </a:rPr>
              <a:t>invest more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unit </a:t>
            </a: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its share.  2). The company can </a:t>
            </a:r>
            <a:r>
              <a:rPr sz="1167" spc="-5" dirty="0">
                <a:latin typeface="Garamond"/>
                <a:cs typeface="Garamond"/>
              </a:rPr>
              <a:t>invest </a:t>
            </a:r>
            <a:r>
              <a:rPr sz="1167" dirty="0">
                <a:latin typeface="Garamond"/>
                <a:cs typeface="Garamond"/>
              </a:rPr>
              <a:t>enough </a:t>
            </a:r>
            <a:r>
              <a:rPr sz="1167" spc="-5" dirty="0">
                <a:latin typeface="Garamond"/>
                <a:cs typeface="Garamond"/>
              </a:rPr>
              <a:t>just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hold </a:t>
            </a:r>
            <a:r>
              <a:rPr sz="1167" dirty="0">
                <a:latin typeface="Garamond"/>
                <a:cs typeface="Garamond"/>
              </a:rPr>
              <a:t>at the current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level.</a:t>
            </a:r>
            <a:endParaRPr sz="1167">
              <a:latin typeface="Garamond"/>
              <a:cs typeface="Garamond"/>
            </a:endParaRPr>
          </a:p>
          <a:p>
            <a:pPr marL="382755" marR="307870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3). The company can </a:t>
            </a:r>
            <a:r>
              <a:rPr sz="1167" b="1" dirty="0">
                <a:latin typeface="Garamond"/>
                <a:cs typeface="Garamond"/>
              </a:rPr>
              <a:t>harvest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SBU.  </a:t>
            </a:r>
            <a:r>
              <a:rPr sz="1167" dirty="0">
                <a:latin typeface="Garamond"/>
                <a:cs typeface="Garamond"/>
              </a:rPr>
              <a:t>4). The company can </a:t>
            </a:r>
            <a:r>
              <a:rPr sz="1167" b="1" spc="-5" dirty="0">
                <a:latin typeface="Garamond"/>
                <a:cs typeface="Garamond"/>
              </a:rPr>
              <a:t>divest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SBU.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passes, SBUs </a:t>
            </a:r>
            <a:r>
              <a:rPr sz="1167" dirty="0">
                <a:latin typeface="Garamond"/>
                <a:cs typeface="Garamond"/>
              </a:rPr>
              <a:t>change their </a:t>
            </a:r>
            <a:r>
              <a:rPr sz="1167" spc="-5" dirty="0">
                <a:latin typeface="Garamond"/>
                <a:cs typeface="Garamond"/>
              </a:rPr>
              <a:t>positions in </a:t>
            </a:r>
            <a:r>
              <a:rPr sz="1167" dirty="0">
                <a:latin typeface="Garamond"/>
                <a:cs typeface="Garamond"/>
              </a:rPr>
              <a:t>the growth-share matrix. </a:t>
            </a:r>
            <a:r>
              <a:rPr sz="1167" spc="-5" dirty="0">
                <a:latin typeface="Garamond"/>
                <a:cs typeface="Garamond"/>
              </a:rPr>
              <a:t>Each </a:t>
            </a:r>
            <a:r>
              <a:rPr sz="1167" dirty="0">
                <a:latin typeface="Garamond"/>
                <a:cs typeface="Garamond"/>
              </a:rPr>
              <a:t>has its </a:t>
            </a:r>
            <a:r>
              <a:rPr sz="1167" spc="-5" dirty="0">
                <a:latin typeface="Garamond"/>
                <a:cs typeface="Garamond"/>
              </a:rPr>
              <a:t>own </a:t>
            </a:r>
            <a:r>
              <a:rPr sz="1167" dirty="0">
                <a:latin typeface="Garamond"/>
                <a:cs typeface="Garamond"/>
              </a:rPr>
              <a:t>life  cycle. The growth-share </a:t>
            </a:r>
            <a:r>
              <a:rPr sz="1167" spc="-5" dirty="0">
                <a:latin typeface="Garamond"/>
                <a:cs typeface="Garamond"/>
              </a:rPr>
              <a:t>matrix has done much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planning </a:t>
            </a:r>
            <a:r>
              <a:rPr sz="1167" dirty="0">
                <a:latin typeface="Garamond"/>
                <a:cs typeface="Garamond"/>
              </a:rPr>
              <a:t>study;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there are  </a:t>
            </a:r>
            <a:r>
              <a:rPr sz="1167" spc="-5" dirty="0">
                <a:latin typeface="Garamond"/>
                <a:cs typeface="Garamond"/>
              </a:rPr>
              <a:t>problems and limitations </a:t>
            </a:r>
            <a:r>
              <a:rPr sz="1167" dirty="0">
                <a:latin typeface="Garamond"/>
                <a:cs typeface="Garamond"/>
              </a:rPr>
              <a:t>with 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method.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1). They can be </a:t>
            </a:r>
            <a:r>
              <a:rPr sz="1167" spc="-5" dirty="0">
                <a:latin typeface="Garamond"/>
                <a:cs typeface="Garamond"/>
              </a:rPr>
              <a:t>difficult, </a:t>
            </a:r>
            <a:r>
              <a:rPr sz="1167" dirty="0">
                <a:latin typeface="Garamond"/>
                <a:cs typeface="Garamond"/>
              </a:rPr>
              <a:t>time-consuming,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costly to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implement.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949" y="3116791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88949" y="367315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48113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882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382755" marR="19755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Management may </a:t>
            </a:r>
            <a:r>
              <a:rPr sz="1167" dirty="0">
                <a:latin typeface="Garamond"/>
                <a:cs typeface="Garamond"/>
              </a:rPr>
              <a:t>find </a:t>
            </a:r>
            <a:r>
              <a:rPr sz="1167" spc="-5" dirty="0">
                <a:latin typeface="Garamond"/>
                <a:cs typeface="Garamond"/>
              </a:rPr>
              <a:t>it difficult </a:t>
            </a:r>
            <a:r>
              <a:rPr sz="1167" dirty="0">
                <a:latin typeface="Garamond"/>
                <a:cs typeface="Garamond"/>
              </a:rPr>
              <a:t>to define </a:t>
            </a:r>
            <a:r>
              <a:rPr sz="1167" spc="-5" dirty="0">
                <a:latin typeface="Garamond"/>
                <a:cs typeface="Garamond"/>
              </a:rPr>
              <a:t>SBUs and measure market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growth.  3). They focus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classifying current </a:t>
            </a:r>
            <a:r>
              <a:rPr sz="1167" spc="-5" dirty="0">
                <a:latin typeface="Garamond"/>
                <a:cs typeface="Garamond"/>
              </a:rPr>
              <a:t>businesses but provide </a:t>
            </a:r>
            <a:r>
              <a:rPr sz="1167" dirty="0">
                <a:latin typeface="Garamond"/>
                <a:cs typeface="Garamond"/>
              </a:rPr>
              <a:t>little </a:t>
            </a:r>
            <a:r>
              <a:rPr sz="1167" spc="-5" dirty="0">
                <a:latin typeface="Garamond"/>
                <a:cs typeface="Garamond"/>
              </a:rPr>
              <a:t>advice </a:t>
            </a:r>
            <a:r>
              <a:rPr sz="1167" dirty="0">
                <a:latin typeface="Garamond"/>
                <a:cs typeface="Garamond"/>
              </a:rPr>
              <a:t>for future </a:t>
            </a:r>
            <a:r>
              <a:rPr sz="1167" spc="-5" dirty="0">
                <a:latin typeface="Garamond"/>
                <a:cs typeface="Garamond"/>
              </a:rPr>
              <a:t>planning.  </a:t>
            </a:r>
            <a:r>
              <a:rPr sz="1167" dirty="0">
                <a:latin typeface="Garamond"/>
                <a:cs typeface="Garamond"/>
              </a:rPr>
              <a:t>4).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They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lead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place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too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much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emphasis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market-share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growth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growth through entry </a:t>
            </a:r>
            <a:r>
              <a:rPr sz="1167" spc="-5" dirty="0">
                <a:latin typeface="Garamond"/>
                <a:cs typeface="Garamond"/>
              </a:rPr>
              <a:t>into attractive new markets. </a:t>
            </a:r>
            <a:r>
              <a:rPr sz="1167" dirty="0">
                <a:latin typeface="Garamond"/>
                <a:cs typeface="Garamond"/>
              </a:rPr>
              <a:t>This can cause unwise expansion </a:t>
            </a:r>
            <a:r>
              <a:rPr sz="1167" spc="-5" dirty="0">
                <a:latin typeface="Garamond"/>
                <a:cs typeface="Garamond"/>
              </a:rPr>
              <a:t>into hot, new,  risky </a:t>
            </a:r>
            <a:r>
              <a:rPr sz="1167" dirty="0">
                <a:latin typeface="Garamond"/>
                <a:cs typeface="Garamond"/>
              </a:rPr>
              <a:t>ventures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giving up </a:t>
            </a:r>
            <a:r>
              <a:rPr sz="1167" spc="-5" dirty="0">
                <a:latin typeface="Garamond"/>
                <a:cs typeface="Garamond"/>
              </a:rPr>
              <a:t>on established </a:t>
            </a:r>
            <a:r>
              <a:rPr sz="1167" dirty="0">
                <a:latin typeface="Garamond"/>
                <a:cs typeface="Garamond"/>
              </a:rPr>
              <a:t>units too quickly.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spite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drawbacks, most </a:t>
            </a:r>
            <a:r>
              <a:rPr sz="1167" dirty="0">
                <a:latin typeface="Garamond"/>
                <a:cs typeface="Garamond"/>
              </a:rPr>
              <a:t>firms 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still committed to strategic </a:t>
            </a:r>
            <a:r>
              <a:rPr sz="1167" spc="-5" dirty="0">
                <a:latin typeface="Garamond"/>
                <a:cs typeface="Garamond"/>
              </a:rPr>
              <a:t>planning. </a:t>
            </a:r>
            <a:r>
              <a:rPr sz="1167" dirty="0">
                <a:latin typeface="Garamond"/>
                <a:cs typeface="Garamond"/>
              </a:rPr>
              <a:t>Based upon this </a:t>
            </a:r>
            <a:r>
              <a:rPr sz="1167" spc="-5" dirty="0">
                <a:latin typeface="Garamond"/>
                <a:cs typeface="Garamond"/>
              </a:rPr>
              <a:t>analysis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designs </a:t>
            </a:r>
            <a:r>
              <a:rPr sz="1167" dirty="0">
                <a:latin typeface="Garamond"/>
                <a:cs typeface="Garamond"/>
              </a:rPr>
              <a:t>the growth  strategies: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97551">
              <a:lnSpc>
                <a:spcPts val="1356"/>
              </a:lnSpc>
            </a:pPr>
            <a:r>
              <a:rPr sz="1167" b="1" u="sng" spc="-5" dirty="0">
                <a:latin typeface="Garamond"/>
                <a:cs typeface="Garamond"/>
              </a:rPr>
              <a:t>Developing </a:t>
            </a:r>
            <a:r>
              <a:rPr sz="1167" b="1" u="sng" dirty="0">
                <a:latin typeface="Garamond"/>
                <a:cs typeface="Garamond"/>
              </a:rPr>
              <a:t>Growth</a:t>
            </a:r>
            <a:r>
              <a:rPr sz="1167" b="1" u="sng" spc="-87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always be looking </a:t>
            </a:r>
            <a:r>
              <a:rPr sz="1167" dirty="0">
                <a:latin typeface="Garamond"/>
                <a:cs typeface="Garamond"/>
              </a:rPr>
              <a:t>to the future.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useful </a:t>
            </a:r>
            <a:r>
              <a:rPr sz="1167" spc="-5" dirty="0">
                <a:latin typeface="Garamond"/>
                <a:cs typeface="Garamond"/>
              </a:rPr>
              <a:t>device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identifying </a:t>
            </a:r>
            <a:r>
              <a:rPr sz="1167" dirty="0">
                <a:latin typeface="Garamond"/>
                <a:cs typeface="Garamond"/>
              </a:rPr>
              <a:t>growth  </a:t>
            </a:r>
            <a:r>
              <a:rPr sz="1167" spc="-5" dirty="0">
                <a:latin typeface="Garamond"/>
                <a:cs typeface="Garamond"/>
              </a:rPr>
              <a:t>opportunities </a:t>
            </a:r>
            <a:r>
              <a:rPr sz="1167" dirty="0">
                <a:latin typeface="Garamond"/>
                <a:cs typeface="Garamond"/>
              </a:rPr>
              <a:t>for the future is the </a:t>
            </a:r>
            <a:r>
              <a:rPr sz="1167" spc="-5" dirty="0">
                <a:latin typeface="Garamond"/>
                <a:cs typeface="Garamond"/>
              </a:rPr>
              <a:t>product/market </a:t>
            </a:r>
            <a:r>
              <a:rPr sz="1167" dirty="0">
                <a:latin typeface="Garamond"/>
                <a:cs typeface="Garamond"/>
              </a:rPr>
              <a:t>expansion grid. The </a:t>
            </a:r>
            <a:r>
              <a:rPr sz="1215" b="1" i="1" spc="-29" dirty="0">
                <a:latin typeface="Garamond"/>
                <a:cs typeface="Garamond"/>
              </a:rPr>
              <a:t>product/market  expansion grid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portfolio-planning </a:t>
            </a:r>
            <a:r>
              <a:rPr sz="1167" dirty="0">
                <a:latin typeface="Garamond"/>
                <a:cs typeface="Garamond"/>
              </a:rPr>
              <a:t>tool for </a:t>
            </a:r>
            <a:r>
              <a:rPr sz="1167" spc="-5" dirty="0">
                <a:latin typeface="Garamond"/>
                <a:cs typeface="Garamond"/>
              </a:rPr>
              <a:t>identifying </a:t>
            </a:r>
            <a:r>
              <a:rPr sz="1167" dirty="0">
                <a:latin typeface="Garamond"/>
                <a:cs typeface="Garamond"/>
              </a:rPr>
              <a:t>company growth </a:t>
            </a:r>
            <a:r>
              <a:rPr sz="1167" spc="-5" dirty="0">
                <a:latin typeface="Garamond"/>
                <a:cs typeface="Garamond"/>
              </a:rPr>
              <a:t>opportunities  </a:t>
            </a:r>
            <a:r>
              <a:rPr sz="1167" dirty="0">
                <a:latin typeface="Garamond"/>
                <a:cs typeface="Garamond"/>
              </a:rPr>
              <a:t>through:</a:t>
            </a:r>
            <a:endParaRPr sz="1167">
              <a:latin typeface="Garamond"/>
              <a:cs typeface="Garamond"/>
            </a:endParaRPr>
          </a:p>
          <a:p>
            <a:pPr marL="12347" marR="17286" indent="333367" algn="just">
              <a:lnSpc>
                <a:spcPts val="1312"/>
              </a:lnSpc>
              <a:buSzPct val="96000"/>
              <a:buFont typeface="Garamond"/>
              <a:buAutoNum type="arabicParenR"/>
              <a:tabLst>
                <a:tab pos="581541" algn="l"/>
              </a:tabLst>
            </a:pPr>
            <a:r>
              <a:rPr sz="1215" b="1" i="1" spc="-29" dirty="0">
                <a:latin typeface="Garamond"/>
                <a:cs typeface="Garamond"/>
              </a:rPr>
              <a:t>Market </a:t>
            </a:r>
            <a:r>
              <a:rPr sz="1215" b="1" i="1" spc="-15" dirty="0">
                <a:latin typeface="Garamond"/>
                <a:cs typeface="Garamond"/>
              </a:rPr>
              <a:t>Penetration</a:t>
            </a:r>
            <a:r>
              <a:rPr sz="1167" spc="-15" dirty="0">
                <a:latin typeface="Garamond"/>
                <a:cs typeface="Garamond"/>
              </a:rPr>
              <a:t>—making </a:t>
            </a:r>
            <a:r>
              <a:rPr sz="1167" dirty="0">
                <a:latin typeface="Garamond"/>
                <a:cs typeface="Garamond"/>
              </a:rPr>
              <a:t>more sales to </a:t>
            </a:r>
            <a:r>
              <a:rPr sz="1167" spc="-5" dirty="0">
                <a:latin typeface="Garamond"/>
                <a:cs typeface="Garamond"/>
              </a:rPr>
              <a:t>present </a:t>
            </a:r>
            <a:r>
              <a:rPr sz="1167" dirty="0">
                <a:latin typeface="Garamond"/>
                <a:cs typeface="Garamond"/>
              </a:rPr>
              <a:t>customers without changing  </a:t>
            </a:r>
            <a:r>
              <a:rPr sz="1167" spc="-5" dirty="0">
                <a:latin typeface="Garamond"/>
                <a:cs typeface="Garamond"/>
              </a:rPr>
              <a:t>products in any </a:t>
            </a:r>
            <a:r>
              <a:rPr sz="1167" dirty="0">
                <a:latin typeface="Garamond"/>
                <a:cs typeface="Garamond"/>
              </a:rPr>
              <a:t>way. </a:t>
            </a:r>
            <a:r>
              <a:rPr sz="1167" spc="-5" dirty="0">
                <a:latin typeface="Garamond"/>
                <a:cs typeface="Garamond"/>
              </a:rPr>
              <a:t>Market penetration means </a:t>
            </a:r>
            <a:r>
              <a:rPr sz="1167" dirty="0">
                <a:latin typeface="Garamond"/>
                <a:cs typeface="Garamond"/>
              </a:rPr>
              <a:t>trying 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firm’s </a:t>
            </a:r>
            <a:r>
              <a:rPr sz="1167" spc="-5" dirty="0">
                <a:latin typeface="Garamond"/>
                <a:cs typeface="Garamond"/>
              </a:rPr>
              <a:t>present products  in its present markets probably </a:t>
            </a:r>
            <a:r>
              <a:rPr sz="1167" dirty="0">
                <a:latin typeface="Garamond"/>
                <a:cs typeface="Garamond"/>
              </a:rPr>
              <a:t>through a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aggressive marketing mix. The firm may try to  strengthen </a:t>
            </a:r>
            <a:r>
              <a:rPr sz="1167" spc="-5" dirty="0">
                <a:latin typeface="Garamond"/>
                <a:cs typeface="Garamond"/>
              </a:rPr>
              <a:t>its relationship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customers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rate of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or repeat purchases, or </a:t>
            </a:r>
            <a:r>
              <a:rPr sz="1167" dirty="0">
                <a:latin typeface="Garamond"/>
                <a:cs typeface="Garamond"/>
              </a:rPr>
              <a:t>try to  </a:t>
            </a:r>
            <a:r>
              <a:rPr sz="1167" spc="-5" dirty="0">
                <a:latin typeface="Garamond"/>
                <a:cs typeface="Garamond"/>
              </a:rPr>
              <a:t>attract  </a:t>
            </a:r>
            <a:r>
              <a:rPr sz="1167" dirty="0">
                <a:latin typeface="Garamond"/>
                <a:cs typeface="Garamond"/>
              </a:rPr>
              <a:t>competitors’  customers 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current</a:t>
            </a:r>
            <a:endParaRPr sz="1167">
              <a:latin typeface="Garamond"/>
              <a:cs typeface="Garamond"/>
            </a:endParaRPr>
          </a:p>
          <a:p>
            <a:pPr marL="12347" marR="3173164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nonusers. New promotion appeals alone  may not be </a:t>
            </a:r>
            <a:r>
              <a:rPr sz="1167" dirty="0">
                <a:latin typeface="Garamond"/>
                <a:cs typeface="Garamond"/>
              </a:rPr>
              <a:t>effective. A firm </a:t>
            </a:r>
            <a:r>
              <a:rPr sz="1167" spc="-5" dirty="0">
                <a:latin typeface="Garamond"/>
                <a:cs typeface="Garamond"/>
              </a:rPr>
              <a:t>may need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add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home page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Internet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it  </a:t>
            </a:r>
            <a:r>
              <a:rPr sz="1167" dirty="0">
                <a:latin typeface="Garamond"/>
                <a:cs typeface="Garamond"/>
              </a:rPr>
              <a:t>easier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faster for customers to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an  </a:t>
            </a:r>
            <a:r>
              <a:rPr sz="1167" spc="-5" dirty="0">
                <a:latin typeface="Garamond"/>
                <a:cs typeface="Garamond"/>
              </a:rPr>
              <a:t>order. Or, it may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add more stores  in present areas </a:t>
            </a:r>
            <a:r>
              <a:rPr sz="1167" dirty="0">
                <a:latin typeface="Garamond"/>
                <a:cs typeface="Garamond"/>
              </a:rPr>
              <a:t>for greater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convenience.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3173164" indent="333367" algn="just">
              <a:lnSpc>
                <a:spcPts val="1312"/>
              </a:lnSpc>
              <a:buSzPct val="96000"/>
              <a:buFont typeface="Garamond"/>
              <a:buAutoNum type="arabicParenR" startAt="2"/>
              <a:tabLst>
                <a:tab pos="529066" algn="l"/>
              </a:tabLst>
            </a:pPr>
            <a:r>
              <a:rPr sz="1215" b="1" i="1" spc="-29" dirty="0">
                <a:latin typeface="Garamond"/>
                <a:cs typeface="Garamond"/>
              </a:rPr>
              <a:t>Market </a:t>
            </a:r>
            <a:r>
              <a:rPr sz="1215" b="1" i="1" spc="-24" dirty="0">
                <a:latin typeface="Garamond"/>
                <a:cs typeface="Garamond"/>
              </a:rPr>
              <a:t>Development</a:t>
            </a:r>
            <a:r>
              <a:rPr sz="1167" spc="-24" dirty="0">
                <a:latin typeface="Garamond"/>
                <a:cs typeface="Garamond"/>
              </a:rPr>
              <a:t>—a </a:t>
            </a:r>
            <a:r>
              <a:rPr sz="1167" dirty="0">
                <a:latin typeface="Garamond"/>
                <a:cs typeface="Garamond"/>
              </a:rPr>
              <a:t>strategy  for company growth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identifying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developing </a:t>
            </a:r>
            <a:r>
              <a:rPr sz="1167" spc="-5" dirty="0">
                <a:latin typeface="Garamond"/>
                <a:cs typeface="Garamond"/>
              </a:rPr>
              <a:t>new markets </a:t>
            </a:r>
            <a:r>
              <a:rPr sz="1167" dirty="0">
                <a:latin typeface="Garamond"/>
                <a:cs typeface="Garamond"/>
              </a:rPr>
              <a:t>for current  company </a:t>
            </a:r>
            <a:r>
              <a:rPr sz="1167" spc="-5" dirty="0">
                <a:latin typeface="Garamond"/>
                <a:cs typeface="Garamond"/>
              </a:rPr>
              <a:t>products (example, demographic  markets). Market development means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trying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present products in new markets.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try </a:t>
            </a:r>
            <a:r>
              <a:rPr sz="1167" spc="-5" dirty="0">
                <a:latin typeface="Garamond"/>
                <a:cs typeface="Garamond"/>
              </a:rPr>
              <a:t>advertising in different  media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reach new </a:t>
            </a:r>
            <a:r>
              <a:rPr sz="1167" dirty="0">
                <a:latin typeface="Garamond"/>
                <a:cs typeface="Garamond"/>
              </a:rPr>
              <a:t>target customers.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may add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of distribution or new </a:t>
            </a:r>
            <a:r>
              <a:rPr sz="1167" dirty="0">
                <a:latin typeface="Garamond"/>
                <a:cs typeface="Garamond"/>
              </a:rPr>
              <a:t>stores </a:t>
            </a:r>
            <a:r>
              <a:rPr sz="1167" spc="-5" dirty="0">
                <a:latin typeface="Garamond"/>
                <a:cs typeface="Garamond"/>
              </a:rPr>
              <a:t>in  new areas, </a:t>
            </a:r>
            <a:r>
              <a:rPr sz="1167" dirty="0">
                <a:latin typeface="Garamond"/>
                <a:cs typeface="Garamond"/>
              </a:rPr>
              <a:t>including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overseas.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9138" indent="333367" algn="just">
              <a:lnSpc>
                <a:spcPts val="1312"/>
              </a:lnSpc>
              <a:buSzPct val="96000"/>
              <a:buFont typeface="Garamond"/>
              <a:buAutoNum type="arabicParenR" startAt="3"/>
              <a:tabLst>
                <a:tab pos="549439" algn="l"/>
              </a:tabLst>
            </a:pPr>
            <a:r>
              <a:rPr sz="1215" b="1" i="1" spc="-24" dirty="0">
                <a:latin typeface="Garamond"/>
                <a:cs typeface="Garamond"/>
              </a:rPr>
              <a:t>Product </a:t>
            </a:r>
            <a:r>
              <a:rPr sz="1215" b="1" i="1" spc="-29" dirty="0">
                <a:latin typeface="Garamond"/>
                <a:cs typeface="Garamond"/>
              </a:rPr>
              <a:t>Development</a:t>
            </a:r>
            <a:r>
              <a:rPr sz="1167" spc="-29" dirty="0">
                <a:latin typeface="Garamond"/>
                <a:cs typeface="Garamond"/>
              </a:rPr>
              <a:t>—a </a:t>
            </a:r>
            <a:r>
              <a:rPr sz="1167" dirty="0">
                <a:latin typeface="Garamond"/>
                <a:cs typeface="Garamond"/>
              </a:rPr>
              <a:t>strategy for company growth </a:t>
            </a:r>
            <a:r>
              <a:rPr sz="1167" spc="-5" dirty="0">
                <a:latin typeface="Garamond"/>
                <a:cs typeface="Garamond"/>
              </a:rPr>
              <a:t>by offering modified or new  products </a:t>
            </a:r>
            <a:r>
              <a:rPr sz="1167" dirty="0">
                <a:latin typeface="Garamond"/>
                <a:cs typeface="Garamond"/>
              </a:rPr>
              <a:t>to current </a:t>
            </a:r>
            <a:r>
              <a:rPr sz="1167" spc="-5" dirty="0">
                <a:latin typeface="Garamond"/>
                <a:cs typeface="Garamond"/>
              </a:rPr>
              <a:t>markets. </a:t>
            </a: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development </a:t>
            </a:r>
            <a:r>
              <a:rPr sz="1167" dirty="0">
                <a:latin typeface="Garamond"/>
                <a:cs typeface="Garamond"/>
              </a:rPr>
              <a:t>means </a:t>
            </a:r>
            <a:r>
              <a:rPr sz="1167" spc="-5" dirty="0">
                <a:latin typeface="Garamond"/>
                <a:cs typeface="Garamond"/>
              </a:rPr>
              <a:t>offering new or </a:t>
            </a:r>
            <a:r>
              <a:rPr sz="1167" dirty="0">
                <a:latin typeface="Garamond"/>
                <a:cs typeface="Garamond"/>
              </a:rPr>
              <a:t>improved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present markets. </a:t>
            </a:r>
            <a:r>
              <a:rPr sz="1167" dirty="0">
                <a:latin typeface="Garamond"/>
                <a:cs typeface="Garamond"/>
              </a:rPr>
              <a:t>By knowing the </a:t>
            </a:r>
            <a:r>
              <a:rPr sz="1167" spc="-5" dirty="0">
                <a:latin typeface="Garamond"/>
                <a:cs typeface="Garamond"/>
              </a:rPr>
              <a:t>present market’s needs,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firm may see new ways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satisfy 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Computer </a:t>
            </a:r>
            <a:r>
              <a:rPr sz="1167" dirty="0">
                <a:latin typeface="Garamond"/>
                <a:cs typeface="Garamond"/>
              </a:rPr>
              <a:t>software </a:t>
            </a:r>
            <a:r>
              <a:rPr sz="1167" spc="-5" dirty="0">
                <a:latin typeface="Garamond"/>
                <a:cs typeface="Garamond"/>
              </a:rPr>
              <a:t>firms like Microsoft boost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by introducing new </a:t>
            </a:r>
            <a:r>
              <a:rPr sz="1167" dirty="0">
                <a:latin typeface="Garamond"/>
                <a:cs typeface="Garamond"/>
              </a:rPr>
              <a:t>versions </a:t>
            </a:r>
            <a:r>
              <a:rPr sz="1167" spc="-5" dirty="0">
                <a:latin typeface="Garamond"/>
                <a:cs typeface="Garamond"/>
              </a:rPr>
              <a:t>of  popular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programs.</a:t>
            </a:r>
            <a:endParaRPr sz="1167">
              <a:latin typeface="Garamond"/>
              <a:cs typeface="Garamond"/>
            </a:endParaRPr>
          </a:p>
          <a:p>
            <a:pPr marL="12347" marR="17286" indent="333367" algn="just">
              <a:lnSpc>
                <a:spcPts val="1312"/>
              </a:lnSpc>
              <a:buSzPct val="96000"/>
              <a:buFont typeface="Garamond"/>
              <a:buAutoNum type="arabicParenR" startAt="3"/>
              <a:tabLst>
                <a:tab pos="543265" algn="l"/>
              </a:tabLst>
            </a:pPr>
            <a:r>
              <a:rPr sz="1215" b="1" i="1" spc="-24" dirty="0">
                <a:latin typeface="Garamond"/>
                <a:cs typeface="Garamond"/>
              </a:rPr>
              <a:t>Diversification</a:t>
            </a:r>
            <a:r>
              <a:rPr sz="1167" spc="-24" dirty="0">
                <a:latin typeface="Garamond"/>
                <a:cs typeface="Garamond"/>
              </a:rPr>
              <a:t>—a </a:t>
            </a:r>
            <a:r>
              <a:rPr sz="1167" dirty="0">
                <a:latin typeface="Garamond"/>
                <a:cs typeface="Garamond"/>
              </a:rPr>
              <a:t>strategy for company growth </a:t>
            </a:r>
            <a:r>
              <a:rPr sz="1167" spc="-5" dirty="0">
                <a:latin typeface="Garamond"/>
                <a:cs typeface="Garamond"/>
              </a:rPr>
              <a:t>by starting </a:t>
            </a:r>
            <a:r>
              <a:rPr sz="1167" dirty="0">
                <a:latin typeface="Garamond"/>
                <a:cs typeface="Garamond"/>
              </a:rPr>
              <a:t>up or acquiring businesses  </a:t>
            </a:r>
            <a:r>
              <a:rPr sz="1167" spc="-5" dirty="0">
                <a:latin typeface="Garamond"/>
                <a:cs typeface="Garamond"/>
              </a:rPr>
              <a:t>outside </a:t>
            </a:r>
            <a:r>
              <a:rPr sz="1167" dirty="0">
                <a:latin typeface="Garamond"/>
                <a:cs typeface="Garamond"/>
              </a:rPr>
              <a:t>the company’s current </a:t>
            </a:r>
            <a:r>
              <a:rPr sz="1167" spc="-5" dirty="0">
                <a:latin typeface="Garamond"/>
                <a:cs typeface="Garamond"/>
              </a:rPr>
              <a:t>products and markets. </a:t>
            </a:r>
            <a:r>
              <a:rPr sz="1167" dirty="0">
                <a:latin typeface="Garamond"/>
                <a:cs typeface="Garamond"/>
              </a:rPr>
              <a:t>Diversification means moving into totally  different </a:t>
            </a:r>
            <a:r>
              <a:rPr sz="1167" spc="-5" dirty="0">
                <a:latin typeface="Garamond"/>
                <a:cs typeface="Garamond"/>
              </a:rPr>
              <a:t>lines of business perhaps </a:t>
            </a:r>
            <a:r>
              <a:rPr sz="1167" dirty="0">
                <a:latin typeface="Garamond"/>
                <a:cs typeface="Garamond"/>
              </a:rPr>
              <a:t>entirely unfamiliar </a:t>
            </a:r>
            <a:r>
              <a:rPr sz="1167" spc="-5" dirty="0">
                <a:latin typeface="Garamond"/>
                <a:cs typeface="Garamond"/>
              </a:rPr>
              <a:t>products, </a:t>
            </a:r>
            <a:r>
              <a:rPr sz="1167" dirty="0">
                <a:latin typeface="Garamond"/>
                <a:cs typeface="Garamond"/>
              </a:rPr>
              <a:t>markets,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even levels in the  </a:t>
            </a:r>
            <a:r>
              <a:rPr sz="1167" spc="-5" dirty="0">
                <a:latin typeface="Garamond"/>
                <a:cs typeface="Garamond"/>
              </a:rPr>
              <a:t>production-marketing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system.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97551">
              <a:lnSpc>
                <a:spcPts val="1356"/>
              </a:lnSpc>
            </a:pPr>
            <a:r>
              <a:rPr sz="1167" u="sng" dirty="0">
                <a:latin typeface="Garamond"/>
                <a:cs typeface="Garamond"/>
              </a:rPr>
              <a:t>Planning </a:t>
            </a:r>
            <a:r>
              <a:rPr sz="1167" u="sng" spc="-5" dirty="0">
                <a:latin typeface="Garamond"/>
                <a:cs typeface="Garamond"/>
              </a:rPr>
              <a:t>Cross-Functional</a:t>
            </a:r>
            <a:r>
              <a:rPr sz="1167" u="sng" spc="-97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final step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strategic </a:t>
            </a:r>
            <a:r>
              <a:rPr sz="1167" spc="-5" dirty="0">
                <a:latin typeface="Garamond"/>
                <a:cs typeface="Garamond"/>
              </a:rPr>
              <a:t>planning process is </a:t>
            </a:r>
            <a:r>
              <a:rPr sz="1167" b="1" spc="-5" dirty="0">
                <a:latin typeface="Garamond"/>
                <a:cs typeface="Garamond"/>
              </a:rPr>
              <a:t>planning functional</a:t>
            </a:r>
            <a:r>
              <a:rPr sz="1167" b="1" spc="5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12347" marR="19755" indent="333367" algn="just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544500" algn="l"/>
              </a:tabLst>
            </a:pPr>
            <a:r>
              <a:rPr sz="1167" spc="-5" dirty="0">
                <a:latin typeface="Garamond"/>
                <a:cs typeface="Garamond"/>
              </a:rPr>
              <a:t>Once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strategic plan is in place, more detailed planning must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within each  </a:t>
            </a:r>
            <a:r>
              <a:rPr sz="1167" spc="-5" dirty="0">
                <a:latin typeface="Garamond"/>
                <a:cs typeface="Garamond"/>
              </a:rPr>
              <a:t>business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unit.</a:t>
            </a:r>
            <a:endParaRPr sz="1167">
              <a:latin typeface="Garamond"/>
              <a:cs typeface="Garamond"/>
            </a:endParaRPr>
          </a:p>
          <a:p>
            <a:pPr marL="12347" marR="19755" indent="333367" algn="just">
              <a:lnSpc>
                <a:spcPts val="1312"/>
              </a:lnSpc>
              <a:buAutoNum type="arabicParenR"/>
              <a:tabLst>
                <a:tab pos="530301" algn="l"/>
              </a:tabLst>
            </a:pPr>
            <a:r>
              <a:rPr sz="1167" spc="-5" dirty="0">
                <a:latin typeface="Garamond"/>
                <a:cs typeface="Garamond"/>
              </a:rPr>
              <a:t>Each </a:t>
            </a:r>
            <a:r>
              <a:rPr sz="1167" dirty="0">
                <a:latin typeface="Garamond"/>
                <a:cs typeface="Garamond"/>
              </a:rPr>
              <a:t>department 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marketing, finance, et cetera) </a:t>
            </a:r>
            <a:r>
              <a:rPr sz="1167" spc="-5" dirty="0">
                <a:latin typeface="Garamond"/>
                <a:cs typeface="Garamond"/>
              </a:rPr>
              <a:t>provides information </a:t>
            </a:r>
            <a:r>
              <a:rPr sz="1167" dirty="0">
                <a:latin typeface="Garamond"/>
                <a:cs typeface="Garamond"/>
              </a:rPr>
              <a:t>for strategic  </a:t>
            </a:r>
            <a:r>
              <a:rPr sz="1167" spc="-5" dirty="0">
                <a:latin typeface="Garamond"/>
                <a:cs typeface="Garamond"/>
              </a:rPr>
              <a:t>planning.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Marketing plays </a:t>
            </a:r>
            <a:r>
              <a:rPr sz="1167" dirty="0">
                <a:latin typeface="Garamond"/>
                <a:cs typeface="Garamond"/>
              </a:rPr>
              <a:t>a key </a:t>
            </a:r>
            <a:r>
              <a:rPr sz="1167" spc="-5" dirty="0">
                <a:latin typeface="Garamond"/>
                <a:cs typeface="Garamond"/>
              </a:rPr>
              <a:t>role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planning process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by:</a:t>
            </a:r>
            <a:endParaRPr sz="1167">
              <a:latin typeface="Garamond"/>
              <a:cs typeface="Garamond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03068" y="3919855"/>
          <a:ext cx="3015192" cy="2092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780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15365">
                        <a:lnSpc>
                          <a:spcPts val="960"/>
                        </a:lnSpc>
                        <a:spcBef>
                          <a:spcPts val="765"/>
                        </a:spcBef>
                        <a:tabLst>
                          <a:tab pos="2246630" algn="l"/>
                        </a:tabLst>
                      </a:pPr>
                      <a:r>
                        <a:rPr sz="900" b="1" spc="50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Current	</a:t>
                      </a:r>
                      <a:r>
                        <a:rPr sz="900" b="1" spc="5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New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972819">
                        <a:lnSpc>
                          <a:spcPts val="960"/>
                        </a:lnSpc>
                        <a:tabLst>
                          <a:tab pos="2104390" algn="l"/>
                        </a:tabLst>
                      </a:pPr>
                      <a:r>
                        <a:rPr sz="900" b="1" spc="50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products	products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144">
                      <a:solidFill>
                        <a:srgbClr val="701503"/>
                      </a:solidFill>
                      <a:prstDash val="solid"/>
                    </a:lnT>
                    <a:lnB w="1820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79070" marR="15240" indent="13335">
                        <a:lnSpc>
                          <a:spcPct val="78300"/>
                        </a:lnSpc>
                        <a:spcBef>
                          <a:spcPts val="565"/>
                        </a:spcBef>
                      </a:pPr>
                      <a:r>
                        <a:rPr sz="900" b="1" spc="50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Current  </a:t>
                      </a:r>
                      <a:r>
                        <a:rPr sz="900" b="1" spc="6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spc="4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1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900" b="1" spc="4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900" b="1" spc="40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900" b="1" spc="1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900" b="1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8209">
                      <a:solidFill>
                        <a:srgbClr val="000000"/>
                      </a:solidFill>
                      <a:prstDash val="solid"/>
                    </a:lnR>
                    <a:lnT w="182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>
                      <a:solidFill>
                        <a:srgbClr val="C9270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64465">
                        <a:lnSpc>
                          <a:spcPts val="930"/>
                        </a:lnSpc>
                      </a:pPr>
                      <a:r>
                        <a:rPr sz="800" b="1" spc="40" dirty="0">
                          <a:latin typeface="Arial"/>
                          <a:cs typeface="Arial"/>
                        </a:rPr>
                        <a:t>Market-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64465" marR="262255">
                        <a:lnSpc>
                          <a:spcPts val="840"/>
                        </a:lnSpc>
                        <a:spcBef>
                          <a:spcPts val="85"/>
                        </a:spcBef>
                      </a:pPr>
                      <a:r>
                        <a:rPr sz="800" b="1" spc="3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strategy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09">
                      <a:solidFill>
                        <a:srgbClr val="000000"/>
                      </a:solidFill>
                      <a:prstDash val="solid"/>
                    </a:lnL>
                    <a:lnR w="18209">
                      <a:solidFill>
                        <a:srgbClr val="000000"/>
                      </a:solidFill>
                      <a:prstDash val="solid"/>
                    </a:lnR>
                    <a:lnT w="18209">
                      <a:solidFill>
                        <a:srgbClr val="000000"/>
                      </a:solidFill>
                      <a:prstDash val="solid"/>
                    </a:lnT>
                    <a:lnB w="18231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ts val="930"/>
                        </a:lnSpc>
                      </a:pPr>
                      <a:r>
                        <a:rPr sz="800" b="1" spc="40" dirty="0">
                          <a:latin typeface="Arial"/>
                          <a:cs typeface="Arial"/>
                        </a:rPr>
                        <a:t>Product-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89865" marR="142875">
                        <a:lnSpc>
                          <a:spcPts val="840"/>
                        </a:lnSpc>
                        <a:spcBef>
                          <a:spcPts val="85"/>
                        </a:spcBef>
                      </a:pPr>
                      <a:r>
                        <a:rPr sz="800" b="1" spc="4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800" b="1" spc="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800" b="1" spc="6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ent  strategy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09">
                      <a:solidFill>
                        <a:srgbClr val="000000"/>
                      </a:solidFill>
                      <a:prstDash val="solid"/>
                    </a:lnL>
                    <a:lnR w="18209">
                      <a:solidFill>
                        <a:srgbClr val="000000"/>
                      </a:solidFill>
                      <a:prstDash val="solid"/>
                    </a:lnR>
                    <a:lnT w="18209">
                      <a:solidFill>
                        <a:srgbClr val="000000"/>
                      </a:solidFill>
                      <a:prstDash val="solid"/>
                    </a:lnT>
                    <a:lnB w="18209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09">
                      <a:solidFill>
                        <a:srgbClr val="000000"/>
                      </a:solidFill>
                      <a:prstDash val="solid"/>
                    </a:lnL>
                    <a:lnT w="9905">
                      <a:solidFill>
                        <a:srgbClr val="D22806"/>
                      </a:solidFill>
                      <a:prstDash val="solid"/>
                    </a:lnT>
                    <a:lnB w="9143">
                      <a:solidFill>
                        <a:srgbClr val="C9270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3035" marR="41275" indent="113030">
                        <a:lnSpc>
                          <a:spcPct val="78300"/>
                        </a:lnSpc>
                      </a:pPr>
                      <a:r>
                        <a:rPr sz="900" b="1" spc="5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New  </a:t>
                      </a:r>
                      <a:r>
                        <a:rPr sz="900" b="1" spc="70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spc="40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2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900" b="1" spc="40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900" b="1" spc="1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900" b="1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8231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C92706"/>
                      </a:solidFill>
                      <a:prstDash val="solid"/>
                    </a:lnT>
                    <a:lnB w="9905">
                      <a:solidFill>
                        <a:srgbClr val="7416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06375">
                        <a:lnSpc>
                          <a:spcPts val="930"/>
                        </a:lnSpc>
                      </a:pPr>
                      <a:r>
                        <a:rPr sz="800" b="1" spc="40" dirty="0">
                          <a:latin typeface="Arial"/>
                          <a:cs typeface="Arial"/>
                        </a:rPr>
                        <a:t>Market-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06375" marR="131445">
                        <a:lnSpc>
                          <a:spcPts val="830"/>
                        </a:lnSpc>
                        <a:spcBef>
                          <a:spcPts val="95"/>
                        </a:spcBef>
                      </a:pPr>
                      <a:r>
                        <a:rPr sz="800" b="1" spc="3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800" b="1" spc="5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800" b="1" spc="6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t  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strategy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31">
                      <a:solidFill>
                        <a:srgbClr val="000000"/>
                      </a:solidFill>
                      <a:prstDash val="solid"/>
                    </a:lnL>
                    <a:lnR w="18231">
                      <a:solidFill>
                        <a:srgbClr val="000000"/>
                      </a:solidFill>
                      <a:prstDash val="solid"/>
                    </a:lnR>
                    <a:lnT w="18231">
                      <a:solidFill>
                        <a:srgbClr val="000000"/>
                      </a:solidFill>
                      <a:prstDash val="solid"/>
                    </a:lnT>
                    <a:lnB w="18231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89560" marR="103505" indent="-180340">
                        <a:lnSpc>
                          <a:spcPct val="103499"/>
                        </a:lnSpc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800" b="1" spc="5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rs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b="1" spc="2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strategy)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31">
                      <a:solidFill>
                        <a:srgbClr val="000000"/>
                      </a:solidFill>
                      <a:prstDash val="solid"/>
                    </a:lnL>
                    <a:lnR w="18231">
                      <a:solidFill>
                        <a:srgbClr val="000000"/>
                      </a:solidFill>
                      <a:prstDash val="solid"/>
                    </a:lnR>
                    <a:lnT w="18209">
                      <a:solidFill>
                        <a:srgbClr val="000000"/>
                      </a:solidFill>
                      <a:prstDash val="solid"/>
                    </a:lnT>
                    <a:lnB w="18231">
                      <a:solidFill>
                        <a:srgbClr val="00000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31">
                      <a:solidFill>
                        <a:srgbClr val="000000"/>
                      </a:solidFill>
                      <a:prstDash val="solid"/>
                    </a:lnL>
                    <a:lnT w="9143">
                      <a:solidFill>
                        <a:srgbClr val="C92706"/>
                      </a:solidFill>
                      <a:prstDash val="solid"/>
                    </a:lnT>
                    <a:lnB w="9905">
                      <a:solidFill>
                        <a:srgbClr val="7416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731">
                <a:tc gridSpan="4"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905" cap="flat" cmpd="sng" algn="ctr">
                      <a:solidFill>
                        <a:srgbClr val="741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05">
                      <a:solidFill>
                        <a:srgbClr val="6F150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231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indent="333367">
              <a:lnSpc>
                <a:spcPts val="1356"/>
              </a:lnSpc>
              <a:spcBef>
                <a:spcPts val="796"/>
              </a:spcBef>
              <a:buAutoNum type="arabicParenR"/>
              <a:tabLst>
                <a:tab pos="528449" algn="l"/>
              </a:tabLst>
            </a:pPr>
            <a:r>
              <a:rPr sz="1167" spc="-5" dirty="0">
                <a:latin typeface="Garamond"/>
                <a:cs typeface="Garamond"/>
              </a:rPr>
              <a:t>Providing </a:t>
            </a:r>
            <a:r>
              <a:rPr sz="1167" dirty="0">
                <a:latin typeface="Garamond"/>
                <a:cs typeface="Garamond"/>
              </a:rPr>
              <a:t>a guiding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philosophy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12347" marR="18520" indent="333367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595123" algn="l"/>
              </a:tabLst>
            </a:pPr>
            <a:r>
              <a:rPr sz="1167" dirty="0">
                <a:latin typeface="Garamond"/>
                <a:cs typeface="Garamond"/>
              </a:rPr>
              <a:t>Providing </a:t>
            </a:r>
            <a:r>
              <a:rPr sz="1167" b="1" spc="-5" dirty="0">
                <a:latin typeface="Garamond"/>
                <a:cs typeface="Garamond"/>
              </a:rPr>
              <a:t>inputs </a:t>
            </a:r>
            <a:r>
              <a:rPr sz="1167" dirty="0">
                <a:latin typeface="Garamond"/>
                <a:cs typeface="Garamond"/>
              </a:rPr>
              <a:t>to strategic </a:t>
            </a:r>
            <a:r>
              <a:rPr sz="1167" spc="-5" dirty="0">
                <a:latin typeface="Garamond"/>
                <a:cs typeface="Garamond"/>
              </a:rPr>
              <a:t>planners by helping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identify attractive market  opportunities and by assessing </a:t>
            </a:r>
            <a:r>
              <a:rPr sz="1167" dirty="0">
                <a:latin typeface="Garamond"/>
                <a:cs typeface="Garamond"/>
              </a:rPr>
              <a:t>the firm’s </a:t>
            </a:r>
            <a:r>
              <a:rPr sz="1167" spc="-5" dirty="0">
                <a:latin typeface="Garamond"/>
                <a:cs typeface="Garamond"/>
              </a:rPr>
              <a:t>potential </a:t>
            </a:r>
            <a:r>
              <a:rPr sz="1167" dirty="0">
                <a:latin typeface="Garamond"/>
                <a:cs typeface="Garamond"/>
              </a:rPr>
              <a:t>to take </a:t>
            </a:r>
            <a:r>
              <a:rPr sz="1167" spc="-5" dirty="0">
                <a:latin typeface="Garamond"/>
                <a:cs typeface="Garamond"/>
              </a:rPr>
              <a:t>advantage of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marL="12347" marR="19138" indent="333367">
              <a:lnSpc>
                <a:spcPts val="1312"/>
              </a:lnSpc>
              <a:buAutoNum type="arabicParenR"/>
              <a:tabLst>
                <a:tab pos="556230" algn="l"/>
              </a:tabLst>
            </a:pPr>
            <a:r>
              <a:rPr sz="1167" spc="-5" dirty="0">
                <a:latin typeface="Garamond"/>
                <a:cs typeface="Garamond"/>
              </a:rPr>
              <a:t>Within </a:t>
            </a:r>
            <a:r>
              <a:rPr sz="1167" dirty="0">
                <a:latin typeface="Garamond"/>
                <a:cs typeface="Garamond"/>
              </a:rPr>
              <a:t>individual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units, marketing designs </a:t>
            </a:r>
            <a:r>
              <a:rPr sz="1167" b="1" dirty="0">
                <a:latin typeface="Garamond"/>
                <a:cs typeface="Garamond"/>
              </a:rPr>
              <a:t>strategies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reaching </a:t>
            </a:r>
            <a:r>
              <a:rPr sz="1167" dirty="0">
                <a:latin typeface="Garamond"/>
                <a:cs typeface="Garamond"/>
              </a:rPr>
              <a:t>the unit’s  </a:t>
            </a:r>
            <a:r>
              <a:rPr sz="1167" spc="-5" dirty="0">
                <a:latin typeface="Garamond"/>
                <a:cs typeface="Garamond"/>
              </a:rPr>
              <a:t>objectives.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  <a:buFont typeface="Garamond"/>
              <a:buAutoNum type="arabicParenR"/>
            </a:pPr>
            <a:endParaRPr sz="1021">
              <a:latin typeface="Times New Roman"/>
              <a:cs typeface="Times New Roman"/>
            </a:endParaRPr>
          </a:p>
          <a:p>
            <a:pPr marL="527832" indent="-182117">
              <a:buAutoNum type="arabicParenR"/>
              <a:tabLst>
                <a:tab pos="528449" algn="l"/>
              </a:tabLst>
            </a:pPr>
            <a:r>
              <a:rPr sz="1167" spc="-5" dirty="0">
                <a:latin typeface="Garamond"/>
                <a:cs typeface="Garamond"/>
              </a:rPr>
              <a:t>Marketers are challenged </a:t>
            </a:r>
            <a:r>
              <a:rPr sz="1167" dirty="0">
                <a:latin typeface="Garamond"/>
                <a:cs typeface="Garamond"/>
              </a:rPr>
              <a:t>to find ways to get </a:t>
            </a:r>
            <a:r>
              <a:rPr sz="1167" spc="-5" dirty="0">
                <a:latin typeface="Garamond"/>
                <a:cs typeface="Garamond"/>
              </a:rPr>
              <a:t>all departments </a:t>
            </a:r>
            <a:r>
              <a:rPr sz="1167" dirty="0">
                <a:latin typeface="Garamond"/>
                <a:cs typeface="Garamond"/>
              </a:rPr>
              <a:t>to “think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customer.”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Strategic </a:t>
            </a:r>
            <a:r>
              <a:rPr sz="1167" b="1" dirty="0">
                <a:latin typeface="Garamond"/>
                <a:cs typeface="Garamond"/>
              </a:rPr>
              <a:t>Planning, </a:t>
            </a:r>
            <a:r>
              <a:rPr sz="1167" b="1" spc="-5" dirty="0">
                <a:latin typeface="Garamond"/>
                <a:cs typeface="Garamond"/>
              </a:rPr>
              <a:t>Implementation, and Control</a:t>
            </a:r>
            <a:r>
              <a:rPr sz="1167" b="1" spc="-10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3605306" marR="1975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developing and  maintaining </a:t>
            </a:r>
            <a:r>
              <a:rPr sz="1167" dirty="0">
                <a:latin typeface="Garamond"/>
                <a:cs typeface="Garamond"/>
              </a:rPr>
              <a:t>a strategic fit </a:t>
            </a:r>
            <a:r>
              <a:rPr sz="1167" spc="-5" dirty="0">
                <a:latin typeface="Garamond"/>
                <a:cs typeface="Garamond"/>
              </a:rPr>
              <a:t>between  </a:t>
            </a:r>
            <a:r>
              <a:rPr sz="1167" dirty="0">
                <a:latin typeface="Garamond"/>
                <a:cs typeface="Garamond"/>
              </a:rPr>
              <a:t>the     </a:t>
            </a:r>
            <a:r>
              <a:rPr sz="1167" spc="-5" dirty="0">
                <a:latin typeface="Garamond"/>
                <a:cs typeface="Garamond"/>
              </a:rPr>
              <a:t>organization’s      goals    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1895" y="3059006"/>
            <a:ext cx="212434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45148" algn="l"/>
                <a:tab pos="1258771" algn="l"/>
                <a:tab pos="1593990" algn="l"/>
              </a:tabLst>
            </a:pPr>
            <a:r>
              <a:rPr sz="1167" dirty="0">
                <a:latin typeface="Garamond"/>
                <a:cs typeface="Garamond"/>
              </a:rPr>
              <a:t>capabilities	and	its	changing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1895" y="3225694"/>
            <a:ext cx="212187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opportunities.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relies</a:t>
            </a:r>
            <a:r>
              <a:rPr sz="1167" spc="16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1894" y="3392381"/>
            <a:ext cx="212125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45148" algn="l"/>
                <a:tab pos="1111225" algn="l"/>
                <a:tab pos="1583495" algn="l"/>
              </a:tabLst>
            </a:pPr>
            <a:r>
              <a:rPr sz="1167" spc="-5" dirty="0">
                <a:latin typeface="Garamond"/>
                <a:cs typeface="Garamond"/>
              </a:rPr>
              <a:t>developin</a:t>
            </a:r>
            <a:r>
              <a:rPr sz="1167" dirty="0">
                <a:latin typeface="Garamond"/>
                <a:cs typeface="Garamond"/>
              </a:rPr>
              <a:t>g	a	clear	company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1894" y="3559069"/>
            <a:ext cx="212248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mission,   supporting   </a:t>
            </a:r>
            <a:r>
              <a:rPr sz="1167" spc="-5" dirty="0">
                <a:latin typeface="Garamond"/>
                <a:cs typeface="Garamond"/>
              </a:rPr>
              <a:t>objectives, 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1894" y="3725756"/>
            <a:ext cx="212125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44500" algn="l"/>
                <a:tab pos="1207531" algn="l"/>
                <a:tab pos="1898959" algn="l"/>
              </a:tabLst>
            </a:pPr>
            <a:r>
              <a:rPr sz="1167" dirty="0">
                <a:latin typeface="Garamond"/>
                <a:cs typeface="Garamond"/>
              </a:rPr>
              <a:t>sound	</a:t>
            </a:r>
            <a:r>
              <a:rPr sz="1167" spc="-5" dirty="0">
                <a:latin typeface="Garamond"/>
                <a:cs typeface="Garamond"/>
              </a:rPr>
              <a:t>busines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portfoli</a:t>
            </a:r>
            <a:r>
              <a:rPr sz="1167" dirty="0">
                <a:latin typeface="Garamond"/>
                <a:cs typeface="Garamond"/>
              </a:rPr>
              <a:t>o	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1894" y="3907261"/>
            <a:ext cx="2122488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coordinated functional strategies.  Business </a:t>
            </a:r>
            <a:r>
              <a:rPr sz="1167" spc="-5" dirty="0">
                <a:latin typeface="Garamond"/>
                <a:cs typeface="Garamond"/>
              </a:rPr>
              <a:t>plans are </a:t>
            </a:r>
            <a:r>
              <a:rPr sz="1167" dirty="0">
                <a:latin typeface="Garamond"/>
                <a:cs typeface="Garamond"/>
              </a:rPr>
              <a:t>more customers  </a:t>
            </a:r>
            <a:r>
              <a:rPr sz="1167" spc="-5" dirty="0">
                <a:latin typeface="Garamond"/>
                <a:cs typeface="Garamond"/>
              </a:rPr>
              <a:t>and competitor-oriented and better  reasoned and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realistic </a:t>
            </a:r>
            <a:r>
              <a:rPr sz="1167" dirty="0">
                <a:latin typeface="Garamond"/>
                <a:cs typeface="Garamond"/>
              </a:rPr>
              <a:t>than  they were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past.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plan is  </a:t>
            </a:r>
            <a:r>
              <a:rPr sz="1167" dirty="0">
                <a:latin typeface="Garamond"/>
                <a:cs typeface="Garamond"/>
              </a:rPr>
              <a:t>variously called a </a:t>
            </a:r>
            <a:r>
              <a:rPr sz="1167" spc="-5" dirty="0">
                <a:latin typeface="Garamond"/>
                <a:cs typeface="Garamond"/>
              </a:rPr>
              <a:t>"business plan,"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"marketing plan," and </a:t>
            </a:r>
            <a:r>
              <a:rPr sz="1167" dirty="0">
                <a:latin typeface="Garamond"/>
                <a:cs typeface="Garamond"/>
              </a:rPr>
              <a:t>sometimes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5074074"/>
            <a:ext cx="5715529" cy="2014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"operating plan." Most marketing plans </a:t>
            </a:r>
            <a:r>
              <a:rPr sz="1167" dirty="0">
                <a:latin typeface="Garamond"/>
                <a:cs typeface="Garamond"/>
              </a:rPr>
              <a:t>cover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year,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some cover a few years. The </a:t>
            </a:r>
            <a:r>
              <a:rPr sz="1167" spc="-5" dirty="0">
                <a:latin typeface="Garamond"/>
                <a:cs typeface="Garamond"/>
              </a:rPr>
              <a:t>plans  </a:t>
            </a:r>
            <a:r>
              <a:rPr sz="1167" dirty="0">
                <a:latin typeface="Garamond"/>
                <a:cs typeface="Garamond"/>
              </a:rPr>
              <a:t>vary in their length from under ten pages to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50 </a:t>
            </a:r>
            <a:r>
              <a:rPr sz="1167" spc="-5" dirty="0">
                <a:latin typeface="Garamond"/>
                <a:cs typeface="Garamond"/>
              </a:rPr>
              <a:t>pages.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take their </a:t>
            </a:r>
            <a:r>
              <a:rPr sz="1167" spc="-5" dirty="0">
                <a:latin typeface="Garamond"/>
                <a:cs typeface="Garamond"/>
              </a:rPr>
              <a:t>plans </a:t>
            </a:r>
            <a:r>
              <a:rPr sz="1167" dirty="0">
                <a:latin typeface="Garamond"/>
                <a:cs typeface="Garamond"/>
              </a:rPr>
              <a:t>very  seriously, while </a:t>
            </a:r>
            <a:r>
              <a:rPr sz="1167" spc="-5" dirty="0">
                <a:latin typeface="Garamond"/>
                <a:cs typeface="Garamond"/>
              </a:rPr>
              <a:t>others </a:t>
            </a:r>
            <a:r>
              <a:rPr sz="1167" dirty="0">
                <a:latin typeface="Garamond"/>
                <a:cs typeface="Garamond"/>
              </a:rPr>
              <a:t>see them </a:t>
            </a:r>
            <a:r>
              <a:rPr sz="1167" spc="-5" dirty="0">
                <a:latin typeface="Garamond"/>
                <a:cs typeface="Garamond"/>
              </a:rPr>
              <a:t>as only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rough </a:t>
            </a:r>
            <a:r>
              <a:rPr sz="1167" dirty="0">
                <a:latin typeface="Garamond"/>
                <a:cs typeface="Garamond"/>
              </a:rPr>
              <a:t>guide to </a:t>
            </a:r>
            <a:r>
              <a:rPr sz="1167" spc="-5" dirty="0">
                <a:latin typeface="Garamond"/>
                <a:cs typeface="Garamond"/>
              </a:rPr>
              <a:t>action.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frequently </a:t>
            </a:r>
            <a:r>
              <a:rPr sz="1167" dirty="0">
                <a:latin typeface="Garamond"/>
                <a:cs typeface="Garamond"/>
              </a:rPr>
              <a:t>cited  shortcomings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current </a:t>
            </a:r>
            <a:r>
              <a:rPr sz="1167" spc="-5" dirty="0">
                <a:latin typeface="Garamond"/>
                <a:cs typeface="Garamond"/>
              </a:rPr>
              <a:t>marketing plans, according </a:t>
            </a:r>
            <a:r>
              <a:rPr sz="1167" dirty="0">
                <a:latin typeface="Garamond"/>
                <a:cs typeface="Garamond"/>
              </a:rPr>
              <a:t>to marketing executives,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lack </a:t>
            </a:r>
            <a:r>
              <a:rPr sz="1167" spc="-5" dirty="0">
                <a:latin typeface="Garamond"/>
                <a:cs typeface="Garamond"/>
              </a:rPr>
              <a:t>of realism,  insufficient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analysis, and </a:t>
            </a:r>
            <a:r>
              <a:rPr sz="1167" dirty="0">
                <a:latin typeface="Garamond"/>
                <a:cs typeface="Garamond"/>
              </a:rPr>
              <a:t>a short-run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focus.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IMPLEMENTING THE MARKETING </a:t>
            </a:r>
            <a:r>
              <a:rPr sz="1167" b="1" spc="-5" dirty="0">
                <a:latin typeface="Garamond"/>
                <a:cs typeface="Garamond"/>
              </a:rPr>
              <a:t>PLAN</a:t>
            </a:r>
            <a:r>
              <a:rPr sz="1167" spc="-5" dirty="0">
                <a:latin typeface="Garamond"/>
                <a:cs typeface="Garamond"/>
              </a:rPr>
              <a:t>: </a:t>
            </a:r>
            <a:r>
              <a:rPr sz="1167" dirty="0">
                <a:latin typeface="Garamond"/>
                <a:cs typeface="Garamond"/>
              </a:rPr>
              <a:t>Planning good </a:t>
            </a:r>
            <a:r>
              <a:rPr sz="1167" spc="-5" dirty="0">
                <a:latin typeface="Garamond"/>
                <a:cs typeface="Garamond"/>
              </a:rPr>
              <a:t>strategy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only the </a:t>
            </a:r>
            <a:r>
              <a:rPr sz="1167" dirty="0">
                <a:latin typeface="Garamond"/>
                <a:cs typeface="Garamond"/>
              </a:rPr>
              <a:t>start - it  counts very </a:t>
            </a:r>
            <a:r>
              <a:rPr sz="1167" spc="-5" dirty="0">
                <a:latin typeface="Garamond"/>
                <a:cs typeface="Garamond"/>
              </a:rPr>
              <a:t>little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fails to </a:t>
            </a:r>
            <a:r>
              <a:rPr sz="1167" spc="-5" dirty="0">
                <a:latin typeface="Garamond"/>
                <a:cs typeface="Garamond"/>
              </a:rPr>
              <a:t>implement it correctly. Main reasons </a:t>
            </a:r>
            <a:r>
              <a:rPr sz="1167" dirty="0">
                <a:latin typeface="Garamond"/>
                <a:cs typeface="Garamond"/>
              </a:rPr>
              <a:t>for the poor  </a:t>
            </a:r>
            <a:r>
              <a:rPr sz="1167" spc="-5" dirty="0">
                <a:latin typeface="Garamond"/>
                <a:cs typeface="Garamond"/>
              </a:rPr>
              <a:t>implementation are isolated planning, Some organizations </a:t>
            </a:r>
            <a:r>
              <a:rPr sz="1167" dirty="0">
                <a:latin typeface="Garamond"/>
                <a:cs typeface="Garamond"/>
              </a:rPr>
              <a:t>employ ‘professional </a:t>
            </a:r>
            <a:r>
              <a:rPr sz="1167" spc="-5" dirty="0">
                <a:latin typeface="Garamond"/>
                <a:cs typeface="Garamond"/>
              </a:rPr>
              <a:t>planners’ </a:t>
            </a:r>
            <a:r>
              <a:rPr sz="1167" dirty="0">
                <a:latin typeface="Garamond"/>
                <a:cs typeface="Garamond"/>
              </a:rPr>
              <a:t>while  </a:t>
            </a:r>
            <a:r>
              <a:rPr sz="1167" spc="-5" dirty="0">
                <a:latin typeface="Garamond"/>
                <a:cs typeface="Garamond"/>
              </a:rPr>
              <a:t>others leave </a:t>
            </a:r>
            <a:r>
              <a:rPr sz="1167" dirty="0">
                <a:latin typeface="Garamond"/>
                <a:cs typeface="Garamond"/>
              </a:rPr>
              <a:t>the task </a:t>
            </a:r>
            <a:r>
              <a:rPr sz="1167" spc="-5" dirty="0">
                <a:latin typeface="Garamond"/>
                <a:cs typeface="Garamond"/>
              </a:rPr>
              <a:t>of developing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plans </a:t>
            </a:r>
            <a:r>
              <a:rPr sz="1167" dirty="0">
                <a:latin typeface="Garamond"/>
                <a:cs typeface="Garamond"/>
              </a:rPr>
              <a:t>to top </a:t>
            </a: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leaving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details of  implementation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lower-level managers </a:t>
            </a:r>
            <a:r>
              <a:rPr sz="1167" dirty="0">
                <a:latin typeface="Garamond"/>
                <a:cs typeface="Garamond"/>
              </a:rPr>
              <a:t>can spell </a:t>
            </a:r>
            <a:r>
              <a:rPr sz="1167" spc="-5" dirty="0">
                <a:latin typeface="Garamond"/>
                <a:cs typeface="Garamond"/>
              </a:rPr>
              <a:t>poor or no </a:t>
            </a:r>
            <a:r>
              <a:rPr sz="1167" dirty="0">
                <a:latin typeface="Garamond"/>
                <a:cs typeface="Garamond"/>
              </a:rPr>
              <a:t>implementation </a:t>
            </a:r>
            <a:r>
              <a:rPr sz="1167" spc="-5" dirty="0">
                <a:latin typeface="Garamond"/>
                <a:cs typeface="Garamond"/>
              </a:rPr>
              <a:t>at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all.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and marketing performance are linked by an implementation system </a:t>
            </a:r>
            <a:r>
              <a:rPr sz="1167" dirty="0">
                <a:latin typeface="Garamond"/>
                <a:cs typeface="Garamond"/>
              </a:rPr>
              <a:t>consisting 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five  </a:t>
            </a:r>
            <a:r>
              <a:rPr sz="1167" spc="-5" dirty="0">
                <a:latin typeface="Garamond"/>
                <a:cs typeface="Garamond"/>
              </a:rPr>
              <a:t>related  </a:t>
            </a:r>
            <a:r>
              <a:rPr sz="1167" dirty="0">
                <a:latin typeface="Garamond"/>
                <a:cs typeface="Garamond"/>
              </a:rPr>
              <a:t>elements.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Finally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1175" y="7059506"/>
            <a:ext cx="114211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55005" algn="l"/>
              </a:tabLst>
            </a:pPr>
            <a:r>
              <a:rPr sz="1167" dirty="0">
                <a:latin typeface="Garamond"/>
                <a:cs typeface="Garamond"/>
              </a:rPr>
              <a:t>control	involves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8953" y="7226194"/>
            <a:ext cx="114397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15475" algn="l"/>
                <a:tab pos="1007509" algn="l"/>
              </a:tabLst>
            </a:pPr>
            <a:r>
              <a:rPr sz="1167" dirty="0">
                <a:latin typeface="Garamond"/>
                <a:cs typeface="Garamond"/>
              </a:rPr>
              <a:t>the	</a:t>
            </a:r>
            <a:r>
              <a:rPr sz="1167" spc="-5" dirty="0">
                <a:latin typeface="Garamond"/>
                <a:cs typeface="Garamond"/>
              </a:rPr>
              <a:t>result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852" y="7074323"/>
            <a:ext cx="60316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marketing  evaluating  </a:t>
            </a:r>
            <a:r>
              <a:rPr sz="1167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966" y="7392881"/>
            <a:ext cx="126682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strategies   and 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852" y="7559569"/>
            <a:ext cx="194345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taking  corrective  action 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852" y="7726256"/>
            <a:ext cx="194345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80306" algn="l"/>
                <a:tab pos="995781" algn="l"/>
                <a:tab pos="1759439" algn="l"/>
              </a:tabLst>
            </a:pPr>
            <a:r>
              <a:rPr sz="1167" dirty="0">
                <a:latin typeface="Garamond"/>
                <a:cs typeface="Garamond"/>
              </a:rPr>
              <a:t>ensure	that	</a:t>
            </a:r>
            <a:r>
              <a:rPr sz="1167" spc="-5" dirty="0">
                <a:latin typeface="Garamond"/>
                <a:cs typeface="Garamond"/>
              </a:rPr>
              <a:t>objective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are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852" y="7892944"/>
            <a:ext cx="194406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65500" algn="l"/>
              </a:tabLst>
            </a:pPr>
            <a:r>
              <a:rPr sz="1167" spc="-5" dirty="0">
                <a:latin typeface="Garamond"/>
                <a:cs typeface="Garamond"/>
              </a:rPr>
              <a:t>attained.	It  </a:t>
            </a:r>
            <a:r>
              <a:rPr sz="1167" dirty="0">
                <a:latin typeface="Garamond"/>
                <a:cs typeface="Garamond"/>
              </a:rPr>
              <a:t>then  </a:t>
            </a:r>
            <a:r>
              <a:rPr sz="1167" spc="-5" dirty="0">
                <a:latin typeface="Garamond"/>
                <a:cs typeface="Garamond"/>
              </a:rPr>
              <a:t>measures 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8852" y="8074448"/>
            <a:ext cx="194406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performance </a:t>
            </a:r>
            <a:r>
              <a:rPr sz="1167" dirty="0">
                <a:latin typeface="Garamond"/>
                <a:cs typeface="Garamond"/>
              </a:rPr>
              <a:t>in the marketplace 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evaluates the causes 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spc="14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852" y="8393006"/>
            <a:ext cx="194406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92674" algn="l"/>
                <a:tab pos="1423602" algn="l"/>
              </a:tabLst>
            </a:pPr>
            <a:r>
              <a:rPr sz="1167" spc="-5" dirty="0">
                <a:latin typeface="Garamond"/>
                <a:cs typeface="Garamond"/>
              </a:rPr>
              <a:t>difference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betwee</a:t>
            </a:r>
            <a:r>
              <a:rPr sz="1167" dirty="0">
                <a:latin typeface="Garamond"/>
                <a:cs typeface="Garamond"/>
              </a:rPr>
              <a:t>n	</a:t>
            </a:r>
            <a:r>
              <a:rPr sz="1167" spc="-5" dirty="0">
                <a:latin typeface="Garamond"/>
                <a:cs typeface="Garamond"/>
              </a:rPr>
              <a:t>expected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8852" y="8559694"/>
            <a:ext cx="194468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and actual performance.  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Finally,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853" y="8726381"/>
            <a:ext cx="194283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909352" algn="l"/>
                <a:tab pos="1362485" algn="l"/>
              </a:tabLst>
            </a:pPr>
            <a:r>
              <a:rPr sz="1167" spc="-5" dirty="0">
                <a:latin typeface="Garamond"/>
                <a:cs typeface="Garamond"/>
              </a:rPr>
              <a:t>management	</a:t>
            </a:r>
            <a:r>
              <a:rPr sz="1167" dirty="0">
                <a:latin typeface="Garamond"/>
                <a:cs typeface="Garamond"/>
              </a:rPr>
              <a:t>takes	</a:t>
            </a:r>
            <a:r>
              <a:rPr sz="1167" spc="-5" dirty="0">
                <a:latin typeface="Garamond"/>
                <a:cs typeface="Garamond"/>
              </a:rPr>
              <a:t>corrective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8853" y="8907885"/>
            <a:ext cx="194283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action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close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gaps between  </a:t>
            </a:r>
            <a:r>
              <a:rPr sz="1167" dirty="0">
                <a:latin typeface="Garamond"/>
                <a:cs typeface="Garamond"/>
              </a:rPr>
              <a:t>its goals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its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performance.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8241" y="273896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748241" y="274859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748241" y="275822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748241" y="276859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748241" y="277897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748241" y="278897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748241" y="279860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748241" y="280860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748241" y="281897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748241" y="282897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748241" y="283897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748241" y="284935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748241" y="285898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748241" y="286861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748241" y="287898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748241" y="288935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748241" y="289898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748241" y="290861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748241" y="291898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748241" y="292936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748241" y="293899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748241" y="294862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748241" y="295899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748241" y="296936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748241" y="297936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748241" y="298899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748241" y="299899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748241" y="300899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748241" y="301900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748241" y="302937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748241" y="303937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748241" y="304900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748241" y="305900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748241" y="306937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748241" y="307975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748241" y="308938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748241" y="309901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748241" y="310938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748241" y="311901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748241" y="312864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748241" y="313901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748241" y="314938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748241" y="315938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748241" y="316902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748241" y="317902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748241" y="318939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748241" y="319939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748241" y="320939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748241" y="321976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748241" y="322939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748241" y="323902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748241" y="324940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748241" y="325977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748241" y="326940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748241" y="327903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748241" y="328940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748241" y="329977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748241" y="330940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748241" y="331903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748241" y="332941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748241" y="333978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748241" y="334978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748241" y="335941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748241" y="336941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748241" y="337941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748241" y="338941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748241" y="339978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748241" y="340979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748241" y="341942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748241" y="342942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748241" y="343979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748241" y="345016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748241" y="345979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748241" y="346942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748241" y="347980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748241" y="348943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748241" y="349906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748241" y="350943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748241" y="351980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748241" y="352980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748241" y="353943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748241" y="354943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748241" y="355981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748241" y="356981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748241" y="357981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748241" y="359018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748241" y="359981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748241" y="360944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748241" y="361981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748241" y="363018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748241" y="363981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748241" y="364945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748241" y="365982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748241" y="367019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748241" y="367982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748241" y="368945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748241" y="369982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748241" y="371019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748241" y="372020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748241" y="372983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748241" y="373983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748241" y="374983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748241" y="375983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748241" y="377020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748241" y="378020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748241" y="378983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748241" y="379984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748241" y="381021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748241" y="382058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748241" y="383021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748241" y="383984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748241" y="385021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748241" y="385984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748241" y="386947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748241" y="387984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748241" y="389022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748241" y="390022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748241" y="390985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748241" y="391985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748241" y="393022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748241" y="394022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748241" y="395022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748241" y="396060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748241" y="397023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748241" y="397986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748241" y="399023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748241" y="400060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748241" y="401023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748241" y="401986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748241" y="403023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748241" y="404061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748241" y="405024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748241" y="405987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748241" y="407024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748241" y="408061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748241" y="409061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748241" y="410024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748241" y="411024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748241" y="412025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748241" y="413025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748241" y="414062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748241" y="415062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748241" y="416025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748241" y="417025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748241" y="418062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748241" y="419099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748241" y="420063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748241" y="421026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748241" y="422063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748241" y="423026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748241" y="423989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748241" y="425026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748241" y="426063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748241" y="427064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748241" y="428027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748241" y="429027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748241" y="430064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748241" y="431064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748241" y="432064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748241" y="433101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748241" y="434064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748241" y="435027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748241" y="436065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748241" y="437102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748241" y="438065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748241" y="439028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748241" y="440065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748241" y="441102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748241" y="442065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748241" y="443028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748241" y="444066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748241" y="445103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748241" y="446103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748241" y="447066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748241" y="448066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748241" y="449066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748241" y="450066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748241" y="451104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748241" y="452104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748241" y="453067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748241" y="454067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748241" y="455104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748241" y="456141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748241" y="457104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748241" y="458067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748241" y="459104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748241" y="460068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748241" y="461031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748241" y="462068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748241" y="463105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748241" y="464105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748241" y="465068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748241" y="466068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748241" y="467105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748241" y="468106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748241" y="469106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748241" y="470143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748241" y="471106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748241" y="472069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748241" y="473106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748241" y="474143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748241" y="475107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748241" y="476070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748241" y="477107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748241" y="478144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748241" y="479107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748241" y="480070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748241" y="481107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748241" y="482144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748241" y="483144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748241" y="484108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748241" y="485108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748241" y="486108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748241" y="487108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748241" y="488145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748241" y="489145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748241" y="490108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748241" y="491109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748241" y="492146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748241" y="493183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748241" y="494146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748241" y="495109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1013460" y="3369416"/>
            <a:ext cx="799483" cy="1180394"/>
          </a:xfrm>
          <a:custGeom>
            <a:avLst/>
            <a:gdLst/>
            <a:ahLst/>
            <a:cxnLst/>
            <a:rect l="l" t="t" r="r" b="b"/>
            <a:pathLst>
              <a:path w="822325" h="1214120">
                <a:moveTo>
                  <a:pt x="822197" y="0"/>
                </a:moveTo>
                <a:lnTo>
                  <a:pt x="77724" y="0"/>
                </a:lnTo>
                <a:lnTo>
                  <a:pt x="0" y="67055"/>
                </a:lnTo>
                <a:lnTo>
                  <a:pt x="0" y="1213865"/>
                </a:lnTo>
                <a:lnTo>
                  <a:pt x="744473" y="1213865"/>
                </a:lnTo>
                <a:lnTo>
                  <a:pt x="822197" y="1147572"/>
                </a:lnTo>
                <a:lnTo>
                  <a:pt x="82219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1013460" y="3369416"/>
            <a:ext cx="799483" cy="65440"/>
          </a:xfrm>
          <a:custGeom>
            <a:avLst/>
            <a:gdLst/>
            <a:ahLst/>
            <a:cxnLst/>
            <a:rect l="l" t="t" r="r" b="b"/>
            <a:pathLst>
              <a:path w="822325" h="67310">
                <a:moveTo>
                  <a:pt x="822197" y="0"/>
                </a:moveTo>
                <a:lnTo>
                  <a:pt x="77724" y="0"/>
                </a:lnTo>
                <a:lnTo>
                  <a:pt x="0" y="67055"/>
                </a:lnTo>
                <a:lnTo>
                  <a:pt x="744473" y="67055"/>
                </a:lnTo>
                <a:lnTo>
                  <a:pt x="822197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1737254" y="3369416"/>
            <a:ext cx="75935" cy="1180394"/>
          </a:xfrm>
          <a:custGeom>
            <a:avLst/>
            <a:gdLst/>
            <a:ahLst/>
            <a:cxnLst/>
            <a:rect l="l" t="t" r="r" b="b"/>
            <a:pathLst>
              <a:path w="78105" h="1214120">
                <a:moveTo>
                  <a:pt x="77724" y="0"/>
                </a:moveTo>
                <a:lnTo>
                  <a:pt x="0" y="67055"/>
                </a:lnTo>
                <a:lnTo>
                  <a:pt x="0" y="1213865"/>
                </a:lnTo>
                <a:lnTo>
                  <a:pt x="77724" y="1147572"/>
                </a:lnTo>
                <a:lnTo>
                  <a:pt x="77724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1013463" y="3369414"/>
            <a:ext cx="799483" cy="1180394"/>
          </a:xfrm>
          <a:custGeom>
            <a:avLst/>
            <a:gdLst/>
            <a:ahLst/>
            <a:cxnLst/>
            <a:rect l="l" t="t" r="r" b="b"/>
            <a:pathLst>
              <a:path w="822325" h="1214120">
                <a:moveTo>
                  <a:pt x="77722" y="0"/>
                </a:moveTo>
                <a:lnTo>
                  <a:pt x="0" y="67056"/>
                </a:lnTo>
                <a:lnTo>
                  <a:pt x="0" y="1213863"/>
                </a:lnTo>
                <a:lnTo>
                  <a:pt x="744469" y="1213863"/>
                </a:lnTo>
                <a:lnTo>
                  <a:pt x="822192" y="1147572"/>
                </a:lnTo>
                <a:lnTo>
                  <a:pt x="822192" y="0"/>
                </a:lnTo>
                <a:lnTo>
                  <a:pt x="77722" y="0"/>
                </a:lnTo>
                <a:close/>
              </a:path>
            </a:pathLst>
          </a:custGeom>
          <a:ln w="470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1013463" y="3369414"/>
            <a:ext cx="799483" cy="65440"/>
          </a:xfrm>
          <a:custGeom>
            <a:avLst/>
            <a:gdLst/>
            <a:ahLst/>
            <a:cxnLst/>
            <a:rect l="l" t="t" r="r" b="b"/>
            <a:pathLst>
              <a:path w="822325" h="67310">
                <a:moveTo>
                  <a:pt x="0" y="67056"/>
                </a:moveTo>
                <a:lnTo>
                  <a:pt x="744469" y="67056"/>
                </a:lnTo>
                <a:lnTo>
                  <a:pt x="822192" y="0"/>
                </a:lnTo>
              </a:path>
            </a:pathLst>
          </a:custGeom>
          <a:ln w="4232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1737253" y="3434608"/>
            <a:ext cx="0" cy="1114954"/>
          </a:xfrm>
          <a:custGeom>
            <a:avLst/>
            <a:gdLst/>
            <a:ahLst/>
            <a:cxnLst/>
            <a:rect l="l" t="t" r="r" b="b"/>
            <a:pathLst>
              <a:path h="1146810">
                <a:moveTo>
                  <a:pt x="0" y="0"/>
                </a:moveTo>
                <a:lnTo>
                  <a:pt x="0" y="1146806"/>
                </a:lnTo>
              </a:path>
            </a:pathLst>
          </a:custGeom>
          <a:ln w="4916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 txBox="1"/>
          <p:nvPr/>
        </p:nvSpPr>
        <p:spPr>
          <a:xfrm>
            <a:off x="1140882" y="3757394"/>
            <a:ext cx="468577" cy="170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5434">
              <a:lnSpc>
                <a:spcPct val="70600"/>
              </a:lnSpc>
            </a:pPr>
            <a:r>
              <a:rPr sz="778" b="1" spc="49" dirty="0">
                <a:latin typeface="Arial"/>
                <a:cs typeface="Arial"/>
              </a:rPr>
              <a:t>Division  </a:t>
            </a:r>
            <a:r>
              <a:rPr sz="778" b="1" spc="73" dirty="0">
                <a:latin typeface="Arial"/>
                <a:cs typeface="Arial"/>
              </a:rPr>
              <a:t>p</a:t>
            </a:r>
            <a:r>
              <a:rPr sz="778" b="1" spc="29" dirty="0">
                <a:latin typeface="Arial"/>
                <a:cs typeface="Arial"/>
              </a:rPr>
              <a:t>l</a:t>
            </a:r>
            <a:r>
              <a:rPr sz="778" b="1" spc="63" dirty="0">
                <a:latin typeface="Arial"/>
                <a:cs typeface="Arial"/>
              </a:rPr>
              <a:t>a</a:t>
            </a:r>
            <a:r>
              <a:rPr sz="778" b="1" spc="73" dirty="0">
                <a:latin typeface="Arial"/>
                <a:cs typeface="Arial"/>
              </a:rPr>
              <a:t>n</a:t>
            </a:r>
            <a:r>
              <a:rPr sz="778" b="1" spc="68" dirty="0">
                <a:latin typeface="Arial"/>
                <a:cs typeface="Arial"/>
              </a:rPr>
              <a:t>n</a:t>
            </a:r>
            <a:r>
              <a:rPr sz="778" b="1" spc="39" dirty="0">
                <a:latin typeface="Arial"/>
                <a:cs typeface="Arial"/>
              </a:rPr>
              <a:t>i</a:t>
            </a:r>
            <a:r>
              <a:rPr sz="778" b="1" spc="63" dirty="0">
                <a:latin typeface="Arial"/>
                <a:cs typeface="Arial"/>
              </a:rPr>
              <a:t>n</a:t>
            </a:r>
            <a:r>
              <a:rPr sz="778" b="1" dirty="0">
                <a:latin typeface="Arial"/>
                <a:cs typeface="Arial"/>
              </a:rPr>
              <a:t>g</a:t>
            </a:r>
            <a:endParaRPr sz="778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1123838" y="4064840"/>
            <a:ext cx="509323" cy="170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68" indent="-17286">
              <a:lnSpc>
                <a:spcPct val="70600"/>
              </a:lnSpc>
            </a:pPr>
            <a:r>
              <a:rPr sz="778" b="1" spc="83" dirty="0">
                <a:latin typeface="Arial"/>
                <a:cs typeface="Arial"/>
              </a:rPr>
              <a:t>Bu</a:t>
            </a:r>
            <a:r>
              <a:rPr sz="778" b="1" spc="58" dirty="0">
                <a:latin typeface="Arial"/>
                <a:cs typeface="Arial"/>
              </a:rPr>
              <a:t>s</a:t>
            </a:r>
            <a:r>
              <a:rPr sz="778" b="1" spc="39" dirty="0">
                <a:latin typeface="Arial"/>
                <a:cs typeface="Arial"/>
              </a:rPr>
              <a:t>i</a:t>
            </a:r>
            <a:r>
              <a:rPr sz="778" b="1" spc="73" dirty="0">
                <a:latin typeface="Arial"/>
                <a:cs typeface="Arial"/>
              </a:rPr>
              <a:t>n</a:t>
            </a:r>
            <a:r>
              <a:rPr sz="778" b="1" spc="63" dirty="0">
                <a:latin typeface="Arial"/>
                <a:cs typeface="Arial"/>
              </a:rPr>
              <a:t>e</a:t>
            </a:r>
            <a:r>
              <a:rPr sz="778" b="1" spc="58" dirty="0">
                <a:latin typeface="Arial"/>
                <a:cs typeface="Arial"/>
              </a:rPr>
              <a:t>ss  </a:t>
            </a:r>
            <a:r>
              <a:rPr sz="778" b="1" spc="49" dirty="0">
                <a:latin typeface="Arial"/>
                <a:cs typeface="Arial"/>
              </a:rPr>
              <a:t>planning</a:t>
            </a:r>
            <a:endParaRPr sz="778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1140882" y="4373726"/>
            <a:ext cx="468577" cy="16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0990">
              <a:lnSpc>
                <a:spcPct val="70000"/>
              </a:lnSpc>
            </a:pPr>
            <a:r>
              <a:rPr sz="778" b="1" spc="58" dirty="0">
                <a:latin typeface="Arial"/>
                <a:cs typeface="Arial"/>
              </a:rPr>
              <a:t>Product  </a:t>
            </a:r>
            <a:r>
              <a:rPr sz="778" b="1" spc="73" dirty="0">
                <a:latin typeface="Arial"/>
                <a:cs typeface="Arial"/>
              </a:rPr>
              <a:t>p</a:t>
            </a:r>
            <a:r>
              <a:rPr sz="778" b="1" spc="29" dirty="0">
                <a:latin typeface="Arial"/>
                <a:cs typeface="Arial"/>
              </a:rPr>
              <a:t>l</a:t>
            </a:r>
            <a:r>
              <a:rPr sz="778" b="1" spc="63" dirty="0">
                <a:latin typeface="Arial"/>
                <a:cs typeface="Arial"/>
              </a:rPr>
              <a:t>a</a:t>
            </a:r>
            <a:r>
              <a:rPr sz="778" b="1" spc="73" dirty="0">
                <a:latin typeface="Arial"/>
                <a:cs typeface="Arial"/>
              </a:rPr>
              <a:t>n</a:t>
            </a:r>
            <a:r>
              <a:rPr sz="778" b="1" spc="68" dirty="0">
                <a:latin typeface="Arial"/>
                <a:cs typeface="Arial"/>
              </a:rPr>
              <a:t>n</a:t>
            </a:r>
            <a:r>
              <a:rPr sz="778" b="1" spc="39" dirty="0">
                <a:latin typeface="Arial"/>
                <a:cs typeface="Arial"/>
              </a:rPr>
              <a:t>i</a:t>
            </a:r>
            <a:r>
              <a:rPr sz="778" b="1" spc="63" dirty="0">
                <a:latin typeface="Arial"/>
                <a:cs typeface="Arial"/>
              </a:rPr>
              <a:t>n</a:t>
            </a:r>
            <a:r>
              <a:rPr sz="778" b="1" dirty="0">
                <a:latin typeface="Arial"/>
                <a:cs typeface="Arial"/>
              </a:rPr>
              <a:t>g</a:t>
            </a:r>
            <a:endParaRPr sz="778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2133600" y="3369416"/>
            <a:ext cx="856897" cy="1180394"/>
          </a:xfrm>
          <a:custGeom>
            <a:avLst/>
            <a:gdLst/>
            <a:ahLst/>
            <a:cxnLst/>
            <a:rect l="l" t="t" r="r" b="b"/>
            <a:pathLst>
              <a:path w="881380" h="1214120">
                <a:moveTo>
                  <a:pt x="880871" y="0"/>
                </a:moveTo>
                <a:lnTo>
                  <a:pt x="83819" y="0"/>
                </a:lnTo>
                <a:lnTo>
                  <a:pt x="0" y="70866"/>
                </a:lnTo>
                <a:lnTo>
                  <a:pt x="0" y="1213865"/>
                </a:lnTo>
                <a:lnTo>
                  <a:pt x="797051" y="1213865"/>
                </a:lnTo>
                <a:lnTo>
                  <a:pt x="880871" y="1143000"/>
                </a:lnTo>
                <a:lnTo>
                  <a:pt x="880871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2133600" y="3369416"/>
            <a:ext cx="856897" cy="69144"/>
          </a:xfrm>
          <a:custGeom>
            <a:avLst/>
            <a:gdLst/>
            <a:ahLst/>
            <a:cxnLst/>
            <a:rect l="l" t="t" r="r" b="b"/>
            <a:pathLst>
              <a:path w="881380" h="71119">
                <a:moveTo>
                  <a:pt x="880871" y="0"/>
                </a:moveTo>
                <a:lnTo>
                  <a:pt x="83819" y="0"/>
                </a:lnTo>
                <a:lnTo>
                  <a:pt x="0" y="70866"/>
                </a:lnTo>
                <a:lnTo>
                  <a:pt x="797051" y="70866"/>
                </a:lnTo>
                <a:lnTo>
                  <a:pt x="880871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2908511" y="3369416"/>
            <a:ext cx="81492" cy="1180394"/>
          </a:xfrm>
          <a:custGeom>
            <a:avLst/>
            <a:gdLst/>
            <a:ahLst/>
            <a:cxnLst/>
            <a:rect l="l" t="t" r="r" b="b"/>
            <a:pathLst>
              <a:path w="83819" h="1214120">
                <a:moveTo>
                  <a:pt x="83819" y="0"/>
                </a:moveTo>
                <a:lnTo>
                  <a:pt x="0" y="70866"/>
                </a:lnTo>
                <a:lnTo>
                  <a:pt x="0" y="1213865"/>
                </a:lnTo>
                <a:lnTo>
                  <a:pt x="83819" y="1143000"/>
                </a:lnTo>
                <a:lnTo>
                  <a:pt x="83819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2133608" y="3369414"/>
            <a:ext cx="856897" cy="1180394"/>
          </a:xfrm>
          <a:custGeom>
            <a:avLst/>
            <a:gdLst/>
            <a:ahLst/>
            <a:cxnLst/>
            <a:rect l="l" t="t" r="r" b="b"/>
            <a:pathLst>
              <a:path w="881380" h="1214120">
                <a:moveTo>
                  <a:pt x="83817" y="0"/>
                </a:moveTo>
                <a:lnTo>
                  <a:pt x="0" y="70860"/>
                </a:lnTo>
                <a:lnTo>
                  <a:pt x="0" y="1213863"/>
                </a:lnTo>
                <a:lnTo>
                  <a:pt x="797047" y="1213863"/>
                </a:lnTo>
                <a:lnTo>
                  <a:pt x="880865" y="1143002"/>
                </a:lnTo>
                <a:lnTo>
                  <a:pt x="880865" y="0"/>
                </a:lnTo>
                <a:lnTo>
                  <a:pt x="83817" y="0"/>
                </a:lnTo>
                <a:close/>
              </a:path>
            </a:pathLst>
          </a:custGeom>
          <a:ln w="4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2133608" y="3369414"/>
            <a:ext cx="856897" cy="69144"/>
          </a:xfrm>
          <a:custGeom>
            <a:avLst/>
            <a:gdLst/>
            <a:ahLst/>
            <a:cxnLst/>
            <a:rect l="l" t="t" r="r" b="b"/>
            <a:pathLst>
              <a:path w="881380" h="71119">
                <a:moveTo>
                  <a:pt x="0" y="70860"/>
                </a:moveTo>
                <a:lnTo>
                  <a:pt x="797047" y="70860"/>
                </a:lnTo>
                <a:lnTo>
                  <a:pt x="880865" y="0"/>
                </a:lnTo>
              </a:path>
            </a:pathLst>
          </a:custGeom>
          <a:ln w="4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2908515" y="3438307"/>
            <a:ext cx="0" cy="111125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2"/>
                </a:lnTo>
              </a:path>
            </a:pathLst>
          </a:custGeom>
          <a:ln w="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 txBox="1"/>
          <p:nvPr/>
        </p:nvSpPr>
        <p:spPr>
          <a:xfrm>
            <a:off x="2225464" y="3515853"/>
            <a:ext cx="600692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4"/>
              </a:lnSpc>
            </a:pPr>
            <a:r>
              <a:rPr sz="778" b="1" dirty="0">
                <a:latin typeface="Arial"/>
                <a:cs typeface="Arial"/>
              </a:rPr>
              <a:t>O</a:t>
            </a:r>
            <a:r>
              <a:rPr sz="778" b="1" spc="-122" dirty="0">
                <a:latin typeface="Arial"/>
                <a:cs typeface="Arial"/>
              </a:rPr>
              <a:t> </a:t>
            </a:r>
            <a:r>
              <a:rPr sz="778" b="1" spc="44" dirty="0">
                <a:latin typeface="Arial"/>
                <a:cs typeface="Arial"/>
              </a:rPr>
              <a:t>r</a:t>
            </a:r>
            <a:r>
              <a:rPr sz="778" b="1" spc="73" dirty="0">
                <a:latin typeface="Arial"/>
                <a:cs typeface="Arial"/>
              </a:rPr>
              <a:t>g</a:t>
            </a:r>
            <a:r>
              <a:rPr sz="778" b="1" spc="63" dirty="0">
                <a:latin typeface="Arial"/>
                <a:cs typeface="Arial"/>
              </a:rPr>
              <a:t>a</a:t>
            </a:r>
            <a:r>
              <a:rPr sz="778" b="1" spc="73" dirty="0">
                <a:latin typeface="Arial"/>
                <a:cs typeface="Arial"/>
              </a:rPr>
              <a:t>n</a:t>
            </a:r>
            <a:r>
              <a:rPr sz="778" b="1" spc="39" dirty="0">
                <a:latin typeface="Arial"/>
                <a:cs typeface="Arial"/>
              </a:rPr>
              <a:t>i</a:t>
            </a:r>
            <a:r>
              <a:rPr sz="778" b="1" spc="58" dirty="0">
                <a:latin typeface="Arial"/>
                <a:cs typeface="Arial"/>
              </a:rPr>
              <a:t>z</a:t>
            </a:r>
            <a:r>
              <a:rPr sz="778" b="1" spc="24" dirty="0">
                <a:latin typeface="Arial"/>
                <a:cs typeface="Arial"/>
              </a:rPr>
              <a:t>i</a:t>
            </a:r>
            <a:r>
              <a:rPr sz="778" b="1" spc="73" dirty="0">
                <a:latin typeface="Arial"/>
                <a:cs typeface="Arial"/>
              </a:rPr>
              <a:t>n</a:t>
            </a:r>
            <a:r>
              <a:rPr sz="778" b="1" dirty="0">
                <a:latin typeface="Arial"/>
                <a:cs typeface="Arial"/>
              </a:rPr>
              <a:t>g</a:t>
            </a:r>
            <a:r>
              <a:rPr sz="778" b="1" spc="-141" dirty="0">
                <a:latin typeface="Arial"/>
                <a:cs typeface="Arial"/>
              </a:rPr>
              <a:t> </a:t>
            </a:r>
            <a:endParaRPr sz="778">
              <a:latin typeface="Arial"/>
              <a:cs typeface="Arial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2152862" y="4049995"/>
            <a:ext cx="737129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24"/>
              </a:lnSpc>
            </a:pPr>
            <a:r>
              <a:rPr sz="778" b="1" spc="15" dirty="0">
                <a:latin typeface="Arial"/>
                <a:cs typeface="Arial"/>
              </a:rPr>
              <a:t>Im</a:t>
            </a:r>
            <a:r>
              <a:rPr sz="778" b="1" spc="-146" dirty="0">
                <a:latin typeface="Arial"/>
                <a:cs typeface="Arial"/>
              </a:rPr>
              <a:t> </a:t>
            </a:r>
            <a:r>
              <a:rPr sz="778" b="1" spc="44" dirty="0">
                <a:latin typeface="Arial"/>
                <a:cs typeface="Arial"/>
              </a:rPr>
              <a:t>plem</a:t>
            </a:r>
            <a:r>
              <a:rPr sz="778" b="1" spc="-146" dirty="0">
                <a:latin typeface="Arial"/>
                <a:cs typeface="Arial"/>
              </a:rPr>
              <a:t> </a:t>
            </a:r>
            <a:r>
              <a:rPr sz="778" b="1" spc="44" dirty="0">
                <a:latin typeface="Arial"/>
                <a:cs typeface="Arial"/>
              </a:rPr>
              <a:t>enting</a:t>
            </a:r>
            <a:endParaRPr sz="778">
              <a:latin typeface="Arial"/>
              <a:cs typeface="Arial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3252999" y="3369416"/>
            <a:ext cx="799483" cy="1180394"/>
          </a:xfrm>
          <a:custGeom>
            <a:avLst/>
            <a:gdLst/>
            <a:ahLst/>
            <a:cxnLst/>
            <a:rect l="l" t="t" r="r" b="b"/>
            <a:pathLst>
              <a:path w="822325" h="1214120">
                <a:moveTo>
                  <a:pt x="822198" y="0"/>
                </a:moveTo>
                <a:lnTo>
                  <a:pt x="77724" y="0"/>
                </a:lnTo>
                <a:lnTo>
                  <a:pt x="0" y="67055"/>
                </a:lnTo>
                <a:lnTo>
                  <a:pt x="0" y="1213865"/>
                </a:lnTo>
                <a:lnTo>
                  <a:pt x="744474" y="1213865"/>
                </a:lnTo>
                <a:lnTo>
                  <a:pt x="822198" y="1147572"/>
                </a:lnTo>
                <a:lnTo>
                  <a:pt x="82219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3252999" y="3369416"/>
            <a:ext cx="799483" cy="65440"/>
          </a:xfrm>
          <a:custGeom>
            <a:avLst/>
            <a:gdLst/>
            <a:ahLst/>
            <a:cxnLst/>
            <a:rect l="l" t="t" r="r" b="b"/>
            <a:pathLst>
              <a:path w="822325" h="67310">
                <a:moveTo>
                  <a:pt x="822198" y="0"/>
                </a:moveTo>
                <a:lnTo>
                  <a:pt x="77724" y="0"/>
                </a:lnTo>
                <a:lnTo>
                  <a:pt x="0" y="67055"/>
                </a:lnTo>
                <a:lnTo>
                  <a:pt x="744474" y="67055"/>
                </a:lnTo>
                <a:lnTo>
                  <a:pt x="822198" y="0"/>
                </a:lnTo>
                <a:close/>
              </a:path>
            </a:pathLst>
          </a:custGeom>
          <a:solidFill>
            <a:srgbClr val="FEFE7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3976793" y="3369416"/>
            <a:ext cx="75935" cy="1180394"/>
          </a:xfrm>
          <a:custGeom>
            <a:avLst/>
            <a:gdLst/>
            <a:ahLst/>
            <a:cxnLst/>
            <a:rect l="l" t="t" r="r" b="b"/>
            <a:pathLst>
              <a:path w="78104" h="1214120">
                <a:moveTo>
                  <a:pt x="77724" y="0"/>
                </a:moveTo>
                <a:lnTo>
                  <a:pt x="0" y="67055"/>
                </a:lnTo>
                <a:lnTo>
                  <a:pt x="0" y="1213865"/>
                </a:lnTo>
                <a:lnTo>
                  <a:pt x="77724" y="1147572"/>
                </a:lnTo>
                <a:lnTo>
                  <a:pt x="77724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3253007" y="3369414"/>
            <a:ext cx="799483" cy="1180394"/>
          </a:xfrm>
          <a:custGeom>
            <a:avLst/>
            <a:gdLst/>
            <a:ahLst/>
            <a:cxnLst/>
            <a:rect l="l" t="t" r="r" b="b"/>
            <a:pathLst>
              <a:path w="822325" h="1214120">
                <a:moveTo>
                  <a:pt x="77722" y="0"/>
                </a:moveTo>
                <a:lnTo>
                  <a:pt x="0" y="67056"/>
                </a:lnTo>
                <a:lnTo>
                  <a:pt x="0" y="1213863"/>
                </a:lnTo>
                <a:lnTo>
                  <a:pt x="744469" y="1213863"/>
                </a:lnTo>
                <a:lnTo>
                  <a:pt x="822192" y="1147572"/>
                </a:lnTo>
                <a:lnTo>
                  <a:pt x="822192" y="0"/>
                </a:lnTo>
                <a:lnTo>
                  <a:pt x="77722" y="0"/>
                </a:lnTo>
                <a:close/>
              </a:path>
            </a:pathLst>
          </a:custGeom>
          <a:ln w="4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3253007" y="3369414"/>
            <a:ext cx="799483" cy="65440"/>
          </a:xfrm>
          <a:custGeom>
            <a:avLst/>
            <a:gdLst/>
            <a:ahLst/>
            <a:cxnLst/>
            <a:rect l="l" t="t" r="r" b="b"/>
            <a:pathLst>
              <a:path w="822325" h="67310">
                <a:moveTo>
                  <a:pt x="0" y="67056"/>
                </a:moveTo>
                <a:lnTo>
                  <a:pt x="744469" y="67056"/>
                </a:lnTo>
                <a:lnTo>
                  <a:pt x="822192" y="0"/>
                </a:lnTo>
              </a:path>
            </a:pathLst>
          </a:custGeom>
          <a:ln w="4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3976797" y="3434608"/>
            <a:ext cx="0" cy="1114954"/>
          </a:xfrm>
          <a:custGeom>
            <a:avLst/>
            <a:gdLst/>
            <a:ahLst/>
            <a:cxnLst/>
            <a:rect l="l" t="t" r="r" b="b"/>
            <a:pathLst>
              <a:path h="1146810">
                <a:moveTo>
                  <a:pt x="0" y="0"/>
                </a:moveTo>
                <a:lnTo>
                  <a:pt x="0" y="1146806"/>
                </a:lnTo>
              </a:path>
            </a:pathLst>
          </a:custGeom>
          <a:ln w="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 txBox="1"/>
          <p:nvPr/>
        </p:nvSpPr>
        <p:spPr>
          <a:xfrm>
            <a:off x="3330787" y="3468470"/>
            <a:ext cx="565503" cy="181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776" indent="-99393">
              <a:lnSpc>
                <a:spcPct val="75600"/>
              </a:lnSpc>
            </a:pPr>
            <a:r>
              <a:rPr sz="778" b="1" spc="97" dirty="0">
                <a:latin typeface="Arial"/>
                <a:cs typeface="Arial"/>
              </a:rPr>
              <a:t>M</a:t>
            </a:r>
            <a:r>
              <a:rPr sz="778" b="1" spc="63" dirty="0">
                <a:latin typeface="Arial"/>
                <a:cs typeface="Arial"/>
              </a:rPr>
              <a:t>e</a:t>
            </a:r>
            <a:r>
              <a:rPr sz="778" b="1" spc="73" dirty="0">
                <a:latin typeface="Arial"/>
                <a:cs typeface="Arial"/>
              </a:rPr>
              <a:t>a</a:t>
            </a:r>
            <a:r>
              <a:rPr sz="778" b="1" spc="58" dirty="0">
                <a:latin typeface="Arial"/>
                <a:cs typeface="Arial"/>
              </a:rPr>
              <a:t>s</a:t>
            </a:r>
            <a:r>
              <a:rPr sz="778" b="1" spc="83" dirty="0">
                <a:latin typeface="Arial"/>
                <a:cs typeface="Arial"/>
              </a:rPr>
              <a:t>u</a:t>
            </a:r>
            <a:r>
              <a:rPr sz="778" b="1" spc="39" dirty="0">
                <a:latin typeface="Arial"/>
                <a:cs typeface="Arial"/>
              </a:rPr>
              <a:t>ri</a:t>
            </a:r>
            <a:r>
              <a:rPr sz="778" b="1" spc="73" dirty="0">
                <a:latin typeface="Arial"/>
                <a:cs typeface="Arial"/>
              </a:rPr>
              <a:t>n</a:t>
            </a:r>
            <a:r>
              <a:rPr sz="778" b="1" dirty="0">
                <a:latin typeface="Arial"/>
                <a:cs typeface="Arial"/>
              </a:rPr>
              <a:t>g  </a:t>
            </a:r>
            <a:r>
              <a:rPr sz="778" b="1" spc="44" dirty="0">
                <a:latin typeface="Arial"/>
                <a:cs typeface="Arial"/>
              </a:rPr>
              <a:t>results</a:t>
            </a:r>
            <a:endParaRPr sz="778">
              <a:latin typeface="Arial"/>
              <a:cs typeface="Arial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3305599" y="3859630"/>
            <a:ext cx="616126" cy="181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087" indent="-124704">
              <a:lnSpc>
                <a:spcPct val="75600"/>
              </a:lnSpc>
            </a:pPr>
            <a:r>
              <a:rPr sz="778" b="1" spc="83" dirty="0">
                <a:latin typeface="Arial"/>
                <a:cs typeface="Arial"/>
              </a:rPr>
              <a:t>D</a:t>
            </a:r>
            <a:r>
              <a:rPr sz="778" b="1" spc="39" dirty="0">
                <a:latin typeface="Arial"/>
                <a:cs typeface="Arial"/>
              </a:rPr>
              <a:t>i</a:t>
            </a:r>
            <a:r>
              <a:rPr sz="778" b="1" spc="63" dirty="0">
                <a:latin typeface="Arial"/>
                <a:cs typeface="Arial"/>
              </a:rPr>
              <a:t>a</a:t>
            </a:r>
            <a:r>
              <a:rPr sz="778" b="1" spc="73" dirty="0">
                <a:latin typeface="Arial"/>
                <a:cs typeface="Arial"/>
              </a:rPr>
              <a:t>gno</a:t>
            </a:r>
            <a:r>
              <a:rPr sz="778" b="1" spc="63" dirty="0">
                <a:latin typeface="Arial"/>
                <a:cs typeface="Arial"/>
              </a:rPr>
              <a:t>s</a:t>
            </a:r>
            <a:r>
              <a:rPr sz="778" b="1" spc="39" dirty="0">
                <a:latin typeface="Arial"/>
                <a:cs typeface="Arial"/>
              </a:rPr>
              <a:t>i</a:t>
            </a:r>
            <a:r>
              <a:rPr sz="778" b="1" spc="63" dirty="0">
                <a:latin typeface="Arial"/>
                <a:cs typeface="Arial"/>
              </a:rPr>
              <a:t>n</a:t>
            </a:r>
            <a:r>
              <a:rPr sz="778" b="1" dirty="0">
                <a:latin typeface="Arial"/>
                <a:cs typeface="Arial"/>
              </a:rPr>
              <a:t>g  </a:t>
            </a:r>
            <a:r>
              <a:rPr sz="778" b="1" spc="44" dirty="0">
                <a:latin typeface="Arial"/>
                <a:cs typeface="Arial"/>
              </a:rPr>
              <a:t>results</a:t>
            </a:r>
            <a:endParaRPr sz="778">
              <a:latin typeface="Arial"/>
              <a:cs typeface="Arial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3344121" y="4221880"/>
            <a:ext cx="548217" cy="295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7" algn="ctr">
              <a:lnSpc>
                <a:spcPts val="821"/>
              </a:lnSpc>
            </a:pPr>
            <a:r>
              <a:rPr sz="778" b="1" spc="53" dirty="0">
                <a:latin typeface="Arial"/>
                <a:cs typeface="Arial"/>
              </a:rPr>
              <a:t>Taking</a:t>
            </a:r>
            <a:endParaRPr sz="778">
              <a:latin typeface="Arial"/>
              <a:cs typeface="Arial"/>
            </a:endParaRPr>
          </a:p>
          <a:p>
            <a:pPr algn="ctr">
              <a:lnSpc>
                <a:spcPct val="74400"/>
              </a:lnSpc>
              <a:spcBef>
                <a:spcPts val="122"/>
              </a:spcBef>
            </a:pPr>
            <a:r>
              <a:rPr sz="778" b="1" spc="58" dirty="0">
                <a:latin typeface="Arial"/>
                <a:cs typeface="Arial"/>
              </a:rPr>
              <a:t>c</a:t>
            </a:r>
            <a:r>
              <a:rPr sz="778" b="1" spc="73" dirty="0">
                <a:latin typeface="Arial"/>
                <a:cs typeface="Arial"/>
              </a:rPr>
              <a:t>o</a:t>
            </a:r>
            <a:r>
              <a:rPr sz="778" b="1" spc="44" dirty="0">
                <a:latin typeface="Arial"/>
                <a:cs typeface="Arial"/>
              </a:rPr>
              <a:t>r</a:t>
            </a:r>
            <a:r>
              <a:rPr sz="778" b="1" spc="53" dirty="0">
                <a:latin typeface="Arial"/>
                <a:cs typeface="Arial"/>
              </a:rPr>
              <a:t>r</a:t>
            </a:r>
            <a:r>
              <a:rPr sz="778" b="1" spc="58" dirty="0">
                <a:latin typeface="Arial"/>
                <a:cs typeface="Arial"/>
              </a:rPr>
              <a:t>e</a:t>
            </a:r>
            <a:r>
              <a:rPr sz="778" b="1" spc="63" dirty="0">
                <a:latin typeface="Arial"/>
                <a:cs typeface="Arial"/>
              </a:rPr>
              <a:t>c</a:t>
            </a:r>
            <a:r>
              <a:rPr sz="778" b="1" spc="34" dirty="0">
                <a:latin typeface="Arial"/>
                <a:cs typeface="Arial"/>
              </a:rPr>
              <a:t>t</a:t>
            </a:r>
            <a:r>
              <a:rPr sz="778" b="1" spc="49" dirty="0">
                <a:latin typeface="Arial"/>
                <a:cs typeface="Arial"/>
              </a:rPr>
              <a:t>i</a:t>
            </a:r>
            <a:r>
              <a:rPr sz="778" b="1" spc="58" dirty="0">
                <a:latin typeface="Arial"/>
                <a:cs typeface="Arial"/>
              </a:rPr>
              <a:t>ve  </a:t>
            </a:r>
            <a:r>
              <a:rPr sz="778" b="1" spc="44" dirty="0">
                <a:latin typeface="Arial"/>
                <a:cs typeface="Arial"/>
              </a:rPr>
              <a:t>action</a:t>
            </a:r>
            <a:endParaRPr sz="778">
              <a:latin typeface="Arial"/>
              <a:cs typeface="Arial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1824672" y="4300642"/>
            <a:ext cx="114829" cy="25311"/>
          </a:xfrm>
          <a:custGeom>
            <a:avLst/>
            <a:gdLst/>
            <a:ahLst/>
            <a:cxnLst/>
            <a:rect l="l" t="t" r="r" b="b"/>
            <a:pathLst>
              <a:path w="118110" h="26035">
                <a:moveTo>
                  <a:pt x="0" y="25907"/>
                </a:moveTo>
                <a:lnTo>
                  <a:pt x="118110" y="25907"/>
                </a:lnTo>
                <a:lnTo>
                  <a:pt x="118110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1815042" y="4293975"/>
            <a:ext cx="114829" cy="24694"/>
          </a:xfrm>
          <a:custGeom>
            <a:avLst/>
            <a:gdLst/>
            <a:ahLst/>
            <a:cxnLst/>
            <a:rect l="l" t="t" r="r" b="b"/>
            <a:pathLst>
              <a:path w="118110" h="25400">
                <a:moveTo>
                  <a:pt x="0" y="25146"/>
                </a:moveTo>
                <a:lnTo>
                  <a:pt x="118110" y="25146"/>
                </a:lnTo>
                <a:lnTo>
                  <a:pt x="118110" y="0"/>
                </a:ln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1925426" y="3572404"/>
            <a:ext cx="29016" cy="740833"/>
          </a:xfrm>
          <a:custGeom>
            <a:avLst/>
            <a:gdLst/>
            <a:ahLst/>
            <a:cxnLst/>
            <a:rect l="l" t="t" r="r" b="b"/>
            <a:pathLst>
              <a:path w="29844" h="762000">
                <a:moveTo>
                  <a:pt x="0" y="762000"/>
                </a:moveTo>
                <a:lnTo>
                  <a:pt x="29718" y="762000"/>
                </a:lnTo>
                <a:lnTo>
                  <a:pt x="2971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1915795" y="3564254"/>
            <a:ext cx="29016" cy="740833"/>
          </a:xfrm>
          <a:custGeom>
            <a:avLst/>
            <a:gdLst/>
            <a:ahLst/>
            <a:cxnLst/>
            <a:rect l="l" t="t" r="r" b="b"/>
            <a:pathLst>
              <a:path w="29844" h="762000">
                <a:moveTo>
                  <a:pt x="0" y="762000"/>
                </a:moveTo>
                <a:lnTo>
                  <a:pt x="29718" y="762000"/>
                </a:lnTo>
                <a:lnTo>
                  <a:pt x="2971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1939502" y="3559809"/>
            <a:ext cx="104951" cy="25311"/>
          </a:xfrm>
          <a:custGeom>
            <a:avLst/>
            <a:gdLst/>
            <a:ahLst/>
            <a:cxnLst/>
            <a:rect l="l" t="t" r="r" b="b"/>
            <a:pathLst>
              <a:path w="107950" h="26035">
                <a:moveTo>
                  <a:pt x="0" y="25907"/>
                </a:moveTo>
                <a:lnTo>
                  <a:pt x="107442" y="25907"/>
                </a:lnTo>
                <a:lnTo>
                  <a:pt x="107442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2040996" y="3530177"/>
            <a:ext cx="99395" cy="85196"/>
          </a:xfrm>
          <a:custGeom>
            <a:avLst/>
            <a:gdLst/>
            <a:ahLst/>
            <a:cxnLst/>
            <a:rect l="l" t="t" r="r" b="b"/>
            <a:pathLst>
              <a:path w="102235" h="87630">
                <a:moveTo>
                  <a:pt x="0" y="0"/>
                </a:moveTo>
                <a:lnTo>
                  <a:pt x="0" y="87629"/>
                </a:lnTo>
                <a:lnTo>
                  <a:pt x="102107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1929871" y="3553143"/>
            <a:ext cx="104951" cy="24694"/>
          </a:xfrm>
          <a:custGeom>
            <a:avLst/>
            <a:gdLst/>
            <a:ahLst/>
            <a:cxnLst/>
            <a:rect l="l" t="t" r="r" b="b"/>
            <a:pathLst>
              <a:path w="107950" h="25400">
                <a:moveTo>
                  <a:pt x="0" y="25146"/>
                </a:moveTo>
                <a:lnTo>
                  <a:pt x="107442" y="25146"/>
                </a:lnTo>
                <a:lnTo>
                  <a:pt x="107442" y="0"/>
                </a:ln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2031366" y="3522767"/>
            <a:ext cx="99395" cy="86431"/>
          </a:xfrm>
          <a:custGeom>
            <a:avLst/>
            <a:gdLst/>
            <a:ahLst/>
            <a:cxnLst/>
            <a:rect l="l" t="t" r="r" b="b"/>
            <a:pathLst>
              <a:path w="102235" h="88900">
                <a:moveTo>
                  <a:pt x="0" y="0"/>
                </a:moveTo>
                <a:lnTo>
                  <a:pt x="0" y="88392"/>
                </a:lnTo>
                <a:lnTo>
                  <a:pt x="102107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1341650" y="3634263"/>
            <a:ext cx="29016" cy="0"/>
          </a:xfrm>
          <a:custGeom>
            <a:avLst/>
            <a:gdLst/>
            <a:ahLst/>
            <a:cxnLst/>
            <a:rect l="l" t="t" r="r" b="b"/>
            <a:pathLst>
              <a:path w="29844">
                <a:moveTo>
                  <a:pt x="0" y="0"/>
                </a:moveTo>
                <a:lnTo>
                  <a:pt x="29718" y="0"/>
                </a:lnTo>
              </a:path>
            </a:pathLst>
          </a:custGeom>
          <a:ln w="403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1306830" y="3651674"/>
            <a:ext cx="99395" cy="87048"/>
          </a:xfrm>
          <a:custGeom>
            <a:avLst/>
            <a:gdLst/>
            <a:ahLst/>
            <a:cxnLst/>
            <a:rect l="l" t="t" r="r" b="b"/>
            <a:pathLst>
              <a:path w="102234" h="89535">
                <a:moveTo>
                  <a:pt x="102107" y="0"/>
                </a:moveTo>
                <a:lnTo>
                  <a:pt x="0" y="0"/>
                </a:lnTo>
                <a:lnTo>
                  <a:pt x="50291" y="89153"/>
                </a:lnTo>
                <a:lnTo>
                  <a:pt x="10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3087794" y="3559809"/>
            <a:ext cx="75935" cy="25311"/>
          </a:xfrm>
          <a:custGeom>
            <a:avLst/>
            <a:gdLst/>
            <a:ahLst/>
            <a:cxnLst/>
            <a:rect l="l" t="t" r="r" b="b"/>
            <a:pathLst>
              <a:path w="78104" h="26035">
                <a:moveTo>
                  <a:pt x="0" y="25907"/>
                </a:moveTo>
                <a:lnTo>
                  <a:pt x="77723" y="25907"/>
                </a:lnTo>
                <a:lnTo>
                  <a:pt x="77723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3161135" y="3530177"/>
            <a:ext cx="99395" cy="85196"/>
          </a:xfrm>
          <a:custGeom>
            <a:avLst/>
            <a:gdLst/>
            <a:ahLst/>
            <a:cxnLst/>
            <a:rect l="l" t="t" r="r" b="b"/>
            <a:pathLst>
              <a:path w="102235" h="87630">
                <a:moveTo>
                  <a:pt x="0" y="0"/>
                </a:moveTo>
                <a:lnTo>
                  <a:pt x="0" y="87629"/>
                </a:lnTo>
                <a:lnTo>
                  <a:pt x="102108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3078163" y="3553143"/>
            <a:ext cx="75935" cy="24694"/>
          </a:xfrm>
          <a:custGeom>
            <a:avLst/>
            <a:gdLst/>
            <a:ahLst/>
            <a:cxnLst/>
            <a:rect l="l" t="t" r="r" b="b"/>
            <a:pathLst>
              <a:path w="78105" h="25400">
                <a:moveTo>
                  <a:pt x="0" y="25146"/>
                </a:moveTo>
                <a:lnTo>
                  <a:pt x="77724" y="25146"/>
                </a:lnTo>
                <a:lnTo>
                  <a:pt x="77724" y="0"/>
                </a:ln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3151506" y="3522767"/>
            <a:ext cx="99395" cy="86431"/>
          </a:xfrm>
          <a:custGeom>
            <a:avLst/>
            <a:gdLst/>
            <a:ahLst/>
            <a:cxnLst/>
            <a:rect l="l" t="t" r="r" b="b"/>
            <a:pathLst>
              <a:path w="102235" h="88900">
                <a:moveTo>
                  <a:pt x="0" y="0"/>
                </a:moveTo>
                <a:lnTo>
                  <a:pt x="0" y="88392"/>
                </a:lnTo>
                <a:lnTo>
                  <a:pt x="102107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3594893" y="4034683"/>
            <a:ext cx="0" cy="64206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29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3546370" y="4096174"/>
            <a:ext cx="99395" cy="87048"/>
          </a:xfrm>
          <a:custGeom>
            <a:avLst/>
            <a:gdLst/>
            <a:ahLst/>
            <a:cxnLst/>
            <a:rect l="l" t="t" r="r" b="b"/>
            <a:pathLst>
              <a:path w="102235" h="89535">
                <a:moveTo>
                  <a:pt x="102107" y="0"/>
                </a:moveTo>
                <a:lnTo>
                  <a:pt x="0" y="0"/>
                </a:lnTo>
                <a:lnTo>
                  <a:pt x="50291" y="89153"/>
                </a:lnTo>
                <a:lnTo>
                  <a:pt x="10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3594893" y="3639079"/>
            <a:ext cx="0" cy="64206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29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3546370" y="3701308"/>
            <a:ext cx="99395" cy="86431"/>
          </a:xfrm>
          <a:custGeom>
            <a:avLst/>
            <a:gdLst/>
            <a:ahLst/>
            <a:cxnLst/>
            <a:rect l="l" t="t" r="r" b="b"/>
            <a:pathLst>
              <a:path w="102235" h="88900">
                <a:moveTo>
                  <a:pt x="102107" y="0"/>
                </a:moveTo>
                <a:lnTo>
                  <a:pt x="0" y="0"/>
                </a:lnTo>
                <a:lnTo>
                  <a:pt x="50291" y="88392"/>
                </a:lnTo>
                <a:lnTo>
                  <a:pt x="10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3681201" y="4577715"/>
            <a:ext cx="0" cy="122238"/>
          </a:xfrm>
          <a:custGeom>
            <a:avLst/>
            <a:gdLst/>
            <a:ahLst/>
            <a:cxnLst/>
            <a:rect l="l" t="t" r="r" b="b"/>
            <a:pathLst>
              <a:path h="125729">
                <a:moveTo>
                  <a:pt x="0" y="0"/>
                </a:moveTo>
                <a:lnTo>
                  <a:pt x="0" y="125729"/>
                </a:lnTo>
              </a:path>
            </a:pathLst>
          </a:custGeom>
          <a:ln w="28955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877147" y="4696249"/>
            <a:ext cx="2813932" cy="24694"/>
          </a:xfrm>
          <a:custGeom>
            <a:avLst/>
            <a:gdLst/>
            <a:ahLst/>
            <a:cxnLst/>
            <a:rect l="l" t="t" r="r" b="b"/>
            <a:pathLst>
              <a:path w="2894329" h="25400">
                <a:moveTo>
                  <a:pt x="0" y="25146"/>
                </a:moveTo>
                <a:lnTo>
                  <a:pt x="2894076" y="25146"/>
                </a:lnTo>
                <a:lnTo>
                  <a:pt x="2894076" y="0"/>
                </a:ln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867516" y="4688840"/>
            <a:ext cx="2813932" cy="24694"/>
          </a:xfrm>
          <a:custGeom>
            <a:avLst/>
            <a:gdLst/>
            <a:ahLst/>
            <a:cxnLst/>
            <a:rect l="l" t="t" r="r" b="b"/>
            <a:pathLst>
              <a:path w="2894329" h="25400">
                <a:moveTo>
                  <a:pt x="0" y="25146"/>
                </a:moveTo>
                <a:lnTo>
                  <a:pt x="2894076" y="25146"/>
                </a:lnTo>
                <a:lnTo>
                  <a:pt x="2894076" y="0"/>
                </a:ln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2514018" y="4644389"/>
            <a:ext cx="0" cy="64206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29718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2464752" y="4561415"/>
            <a:ext cx="99395" cy="86431"/>
          </a:xfrm>
          <a:custGeom>
            <a:avLst/>
            <a:gdLst/>
            <a:ahLst/>
            <a:cxnLst/>
            <a:rect l="l" t="t" r="r" b="b"/>
            <a:pathLst>
              <a:path w="102235" h="88900">
                <a:moveTo>
                  <a:pt x="50292" y="0"/>
                </a:moveTo>
                <a:lnTo>
                  <a:pt x="0" y="88392"/>
                </a:lnTo>
                <a:lnTo>
                  <a:pt x="102107" y="88392"/>
                </a:lnTo>
                <a:lnTo>
                  <a:pt x="50292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2504387" y="4636240"/>
            <a:ext cx="0" cy="64206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29718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2455121" y="4553266"/>
            <a:ext cx="99395" cy="86431"/>
          </a:xfrm>
          <a:custGeom>
            <a:avLst/>
            <a:gdLst/>
            <a:ahLst/>
            <a:cxnLst/>
            <a:rect l="l" t="t" r="r" b="b"/>
            <a:pathLst>
              <a:path w="102235" h="88900">
                <a:moveTo>
                  <a:pt x="50292" y="0"/>
                </a:moveTo>
                <a:lnTo>
                  <a:pt x="0" y="88391"/>
                </a:lnTo>
                <a:lnTo>
                  <a:pt x="102107" y="88391"/>
                </a:lnTo>
                <a:lnTo>
                  <a:pt x="50292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 txBox="1"/>
          <p:nvPr/>
        </p:nvSpPr>
        <p:spPr>
          <a:xfrm>
            <a:off x="1069763" y="3194579"/>
            <a:ext cx="574763" cy="429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71" indent="-35189"/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Pla</a:t>
            </a:r>
            <a:r>
              <a:rPr sz="875" b="1" spc="-160" dirty="0">
                <a:latin typeface="Arial"/>
                <a:cs typeface="Arial"/>
              </a:rPr>
              <a:t>a</a:t>
            </a:r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875" b="1" spc="-160" dirty="0">
                <a:latin typeface="Arial"/>
                <a:cs typeface="Arial"/>
              </a:rPr>
              <a:t>n</a:t>
            </a:r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875" b="1" spc="-160" dirty="0">
                <a:latin typeface="Arial"/>
                <a:cs typeface="Arial"/>
              </a:rPr>
              <a:t>n</a:t>
            </a:r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875" b="1" spc="-160" dirty="0">
                <a:latin typeface="Arial"/>
                <a:cs typeface="Arial"/>
              </a:rPr>
              <a:t>i</a:t>
            </a:r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875" b="1" spc="-160" dirty="0">
                <a:latin typeface="Arial"/>
                <a:cs typeface="Arial"/>
              </a:rPr>
              <a:t>n</a:t>
            </a:r>
            <a:r>
              <a:rPr sz="1312" b="1" spc="-240" baseline="3086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r>
              <a:rPr sz="875" b="1" spc="-160" dirty="0">
                <a:latin typeface="Arial"/>
                <a:cs typeface="Arial"/>
              </a:rPr>
              <a:t>g </a:t>
            </a:r>
            <a:endParaRPr sz="875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826">
              <a:latin typeface="Times New Roman"/>
              <a:cs typeface="Times New Roman"/>
            </a:endParaRPr>
          </a:p>
          <a:p>
            <a:pPr marL="70995" indent="-36423">
              <a:lnSpc>
                <a:spcPct val="70000"/>
              </a:lnSpc>
            </a:pPr>
            <a:r>
              <a:rPr sz="778" b="1" spc="87" dirty="0">
                <a:latin typeface="Arial"/>
                <a:cs typeface="Arial"/>
              </a:rPr>
              <a:t>C</a:t>
            </a:r>
            <a:r>
              <a:rPr sz="778" b="1" spc="73" dirty="0">
                <a:latin typeface="Arial"/>
                <a:cs typeface="Arial"/>
              </a:rPr>
              <a:t>o</a:t>
            </a:r>
            <a:r>
              <a:rPr sz="778" b="1" spc="44" dirty="0">
                <a:latin typeface="Arial"/>
                <a:cs typeface="Arial"/>
              </a:rPr>
              <a:t>r</a:t>
            </a:r>
            <a:r>
              <a:rPr sz="778" b="1" spc="73" dirty="0">
                <a:latin typeface="Arial"/>
                <a:cs typeface="Arial"/>
              </a:rPr>
              <a:t>po</a:t>
            </a:r>
            <a:r>
              <a:rPr sz="778" b="1" spc="44" dirty="0">
                <a:latin typeface="Arial"/>
                <a:cs typeface="Arial"/>
              </a:rPr>
              <a:t>r</a:t>
            </a:r>
            <a:r>
              <a:rPr sz="778" b="1" spc="58" dirty="0">
                <a:latin typeface="Arial"/>
                <a:cs typeface="Arial"/>
              </a:rPr>
              <a:t>a</a:t>
            </a:r>
            <a:r>
              <a:rPr sz="778" b="1" spc="39" dirty="0">
                <a:latin typeface="Arial"/>
                <a:cs typeface="Arial"/>
              </a:rPr>
              <a:t>t</a:t>
            </a:r>
            <a:r>
              <a:rPr sz="778" b="1" dirty="0">
                <a:latin typeface="Arial"/>
                <a:cs typeface="Arial"/>
              </a:rPr>
              <a:t>e  </a:t>
            </a:r>
            <a:r>
              <a:rPr sz="778" b="1" spc="49" dirty="0">
                <a:latin typeface="Arial"/>
                <a:cs typeface="Arial"/>
              </a:rPr>
              <a:t>planning</a:t>
            </a:r>
            <a:endParaRPr sz="778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2095076" y="3194579"/>
            <a:ext cx="97975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312" b="1" spc="51" baseline="3086" dirty="0">
                <a:solidFill>
                  <a:srgbClr val="FDFD5D"/>
                </a:solidFill>
                <a:latin typeface="Arial"/>
                <a:cs typeface="Arial"/>
              </a:rPr>
              <a:t>Im</a:t>
            </a:r>
            <a:r>
              <a:rPr sz="1312" b="1" spc="-196" baseline="3086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312" b="1" spc="-328" baseline="3086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875" b="1" spc="-219" dirty="0">
                <a:latin typeface="Arial"/>
                <a:cs typeface="Arial"/>
              </a:rPr>
              <a:t>p</a:t>
            </a:r>
            <a:r>
              <a:rPr sz="1312" b="1" spc="-328" baseline="3086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875" b="1" spc="-219" dirty="0">
                <a:latin typeface="Arial"/>
                <a:cs typeface="Arial"/>
              </a:rPr>
              <a:t>l</a:t>
            </a:r>
            <a:r>
              <a:rPr sz="1312" b="1" spc="-328" baseline="3086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875" b="1" spc="-219" dirty="0">
                <a:latin typeface="Arial"/>
                <a:cs typeface="Arial"/>
              </a:rPr>
              <a:t>e</a:t>
            </a:r>
            <a:r>
              <a:rPr sz="1312" b="1" spc="-328" baseline="3086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875" b="1" spc="-219" dirty="0">
                <a:latin typeface="Arial"/>
                <a:cs typeface="Arial"/>
              </a:rPr>
              <a:t>m   </a:t>
            </a:r>
            <a:r>
              <a:rPr sz="1312" b="1" spc="-219" baseline="3086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875" b="1" spc="-146" dirty="0">
                <a:latin typeface="Arial"/>
                <a:cs typeface="Arial"/>
              </a:rPr>
              <a:t>e</a:t>
            </a:r>
            <a:r>
              <a:rPr sz="1312" b="1" spc="-219" baseline="3086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875" b="1" spc="-146" dirty="0">
                <a:latin typeface="Arial"/>
                <a:cs typeface="Arial"/>
              </a:rPr>
              <a:t>n</a:t>
            </a:r>
            <a:r>
              <a:rPr sz="1312" b="1" spc="-219" baseline="3086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875" b="1" spc="-146" dirty="0">
                <a:latin typeface="Arial"/>
                <a:cs typeface="Arial"/>
              </a:rPr>
              <a:t>t</a:t>
            </a:r>
            <a:r>
              <a:rPr sz="1312" b="1" spc="-219" baseline="3086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875" b="1" spc="-146" dirty="0">
                <a:latin typeface="Arial"/>
                <a:cs typeface="Arial"/>
              </a:rPr>
              <a:t>a</a:t>
            </a:r>
            <a:r>
              <a:rPr sz="1312" b="1" spc="-219" baseline="3086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875" b="1" spc="-146" dirty="0">
                <a:latin typeface="Arial"/>
                <a:cs typeface="Arial"/>
              </a:rPr>
              <a:t>t</a:t>
            </a:r>
            <a:r>
              <a:rPr sz="1312" b="1" spc="-219" baseline="3086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875" b="1" spc="-146" dirty="0">
                <a:latin typeface="Arial"/>
                <a:cs typeface="Arial"/>
              </a:rPr>
              <a:t>i</a:t>
            </a:r>
            <a:r>
              <a:rPr sz="1312" b="1" spc="-219" baseline="3086" dirty="0">
                <a:solidFill>
                  <a:srgbClr val="FDFD5D"/>
                </a:solidFill>
                <a:latin typeface="Arial"/>
                <a:cs typeface="Arial"/>
              </a:rPr>
              <a:t>o </a:t>
            </a:r>
            <a:r>
              <a:rPr sz="1312" b="1" spc="29" baseline="3086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endParaRPr sz="1312" baseline="3086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3422650" y="3194579"/>
            <a:ext cx="47166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312" b="1" spc="-896" baseline="3086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875" b="1" spc="83" dirty="0">
                <a:latin typeface="Arial"/>
                <a:cs typeface="Arial"/>
              </a:rPr>
              <a:t>C</a:t>
            </a:r>
            <a:r>
              <a:rPr sz="1312" b="1" spc="-758" baseline="3086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875" b="1" spc="73" dirty="0">
                <a:latin typeface="Arial"/>
                <a:cs typeface="Arial"/>
              </a:rPr>
              <a:t>o</a:t>
            </a:r>
            <a:r>
              <a:rPr sz="1312" b="1" spc="-758" baseline="3086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875" b="1" spc="73" dirty="0">
                <a:latin typeface="Arial"/>
                <a:cs typeface="Arial"/>
              </a:rPr>
              <a:t>n</a:t>
            </a:r>
            <a:r>
              <a:rPr sz="1312" b="1" spc="-379" baseline="3086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875" b="1" spc="15" dirty="0">
                <a:latin typeface="Arial"/>
                <a:cs typeface="Arial"/>
              </a:rPr>
              <a:t>t</a:t>
            </a:r>
            <a:r>
              <a:rPr sz="1312" b="1" spc="101" baseline="3086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12" b="1" spc="146" baseline="3086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312" b="1" spc="7" baseline="3086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endParaRPr sz="1312" baseline="3086">
              <a:latin typeface="Arial"/>
              <a:cs typeface="Arial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1341650" y="3930596"/>
            <a:ext cx="29016" cy="0"/>
          </a:xfrm>
          <a:custGeom>
            <a:avLst/>
            <a:gdLst/>
            <a:ahLst/>
            <a:cxnLst/>
            <a:rect l="l" t="t" r="r" b="b"/>
            <a:pathLst>
              <a:path w="29844">
                <a:moveTo>
                  <a:pt x="0" y="0"/>
                </a:moveTo>
                <a:lnTo>
                  <a:pt x="29718" y="0"/>
                </a:lnTo>
              </a:path>
            </a:pathLst>
          </a:custGeom>
          <a:ln w="403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1306830" y="3948007"/>
            <a:ext cx="99395" cy="87048"/>
          </a:xfrm>
          <a:custGeom>
            <a:avLst/>
            <a:gdLst/>
            <a:ahLst/>
            <a:cxnLst/>
            <a:rect l="l" t="t" r="r" b="b"/>
            <a:pathLst>
              <a:path w="102234" h="89535">
                <a:moveTo>
                  <a:pt x="102107" y="0"/>
                </a:moveTo>
                <a:lnTo>
                  <a:pt x="0" y="0"/>
                </a:lnTo>
                <a:lnTo>
                  <a:pt x="50291" y="89153"/>
                </a:lnTo>
                <a:lnTo>
                  <a:pt x="10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1341650" y="4251378"/>
            <a:ext cx="29016" cy="0"/>
          </a:xfrm>
          <a:custGeom>
            <a:avLst/>
            <a:gdLst/>
            <a:ahLst/>
            <a:cxnLst/>
            <a:rect l="l" t="t" r="r" b="b"/>
            <a:pathLst>
              <a:path w="29844">
                <a:moveTo>
                  <a:pt x="0" y="0"/>
                </a:moveTo>
                <a:lnTo>
                  <a:pt x="29718" y="0"/>
                </a:lnTo>
              </a:path>
            </a:pathLst>
          </a:custGeom>
          <a:ln w="40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1306830" y="4268788"/>
            <a:ext cx="99395" cy="87048"/>
          </a:xfrm>
          <a:custGeom>
            <a:avLst/>
            <a:gdLst/>
            <a:ahLst/>
            <a:cxnLst/>
            <a:rect l="l" t="t" r="r" b="b"/>
            <a:pathLst>
              <a:path w="102234" h="89535">
                <a:moveTo>
                  <a:pt x="102107" y="0"/>
                </a:moveTo>
                <a:lnTo>
                  <a:pt x="0" y="0"/>
                </a:lnTo>
                <a:lnTo>
                  <a:pt x="50291" y="89154"/>
                </a:lnTo>
                <a:lnTo>
                  <a:pt x="10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877147" y="3831695"/>
            <a:ext cx="46919" cy="24694"/>
          </a:xfrm>
          <a:custGeom>
            <a:avLst/>
            <a:gdLst/>
            <a:ahLst/>
            <a:cxnLst/>
            <a:rect l="l" t="t" r="r" b="b"/>
            <a:pathLst>
              <a:path w="48259" h="25400">
                <a:moveTo>
                  <a:pt x="0" y="25146"/>
                </a:moveTo>
                <a:lnTo>
                  <a:pt x="48006" y="25146"/>
                </a:lnTo>
                <a:lnTo>
                  <a:pt x="48006" y="0"/>
                </a:ln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921596" y="3802061"/>
            <a:ext cx="99395" cy="85196"/>
          </a:xfrm>
          <a:custGeom>
            <a:avLst/>
            <a:gdLst/>
            <a:ahLst/>
            <a:cxnLst/>
            <a:rect l="l" t="t" r="r" b="b"/>
            <a:pathLst>
              <a:path w="102234" h="87629">
                <a:moveTo>
                  <a:pt x="0" y="0"/>
                </a:moveTo>
                <a:lnTo>
                  <a:pt x="0" y="87629"/>
                </a:lnTo>
                <a:lnTo>
                  <a:pt x="102108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867516" y="3824287"/>
            <a:ext cx="46919" cy="25311"/>
          </a:xfrm>
          <a:custGeom>
            <a:avLst/>
            <a:gdLst/>
            <a:ahLst/>
            <a:cxnLst/>
            <a:rect l="l" t="t" r="r" b="b"/>
            <a:pathLst>
              <a:path w="48259" h="26035">
                <a:moveTo>
                  <a:pt x="0" y="25907"/>
                </a:moveTo>
                <a:lnTo>
                  <a:pt x="48006" y="25907"/>
                </a:lnTo>
                <a:lnTo>
                  <a:pt x="48006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911966" y="3794653"/>
            <a:ext cx="99395" cy="85196"/>
          </a:xfrm>
          <a:custGeom>
            <a:avLst/>
            <a:gdLst/>
            <a:ahLst/>
            <a:cxnLst/>
            <a:rect l="l" t="t" r="r" b="b"/>
            <a:pathLst>
              <a:path w="102234" h="87629">
                <a:moveTo>
                  <a:pt x="0" y="0"/>
                </a:moveTo>
                <a:lnTo>
                  <a:pt x="0" y="87630"/>
                </a:lnTo>
                <a:lnTo>
                  <a:pt x="102108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867516" y="3540548"/>
            <a:ext cx="46919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25907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911966" y="3498321"/>
            <a:ext cx="99395" cy="85196"/>
          </a:xfrm>
          <a:custGeom>
            <a:avLst/>
            <a:gdLst/>
            <a:ahLst/>
            <a:cxnLst/>
            <a:rect l="l" t="t" r="r" b="b"/>
            <a:pathLst>
              <a:path w="102234" h="87630">
                <a:moveTo>
                  <a:pt x="0" y="0"/>
                </a:moveTo>
                <a:lnTo>
                  <a:pt x="0" y="87630"/>
                </a:lnTo>
                <a:lnTo>
                  <a:pt x="102108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877147" y="4399915"/>
            <a:ext cx="46919" cy="24694"/>
          </a:xfrm>
          <a:custGeom>
            <a:avLst/>
            <a:gdLst/>
            <a:ahLst/>
            <a:cxnLst/>
            <a:rect l="l" t="t" r="r" b="b"/>
            <a:pathLst>
              <a:path w="48259" h="25400">
                <a:moveTo>
                  <a:pt x="0" y="25146"/>
                </a:moveTo>
                <a:lnTo>
                  <a:pt x="48006" y="25146"/>
                </a:lnTo>
                <a:lnTo>
                  <a:pt x="48006" y="0"/>
                </a:ln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921596" y="4369540"/>
            <a:ext cx="99395" cy="86431"/>
          </a:xfrm>
          <a:custGeom>
            <a:avLst/>
            <a:gdLst/>
            <a:ahLst/>
            <a:cxnLst/>
            <a:rect l="l" t="t" r="r" b="b"/>
            <a:pathLst>
              <a:path w="102234" h="88900">
                <a:moveTo>
                  <a:pt x="0" y="0"/>
                </a:moveTo>
                <a:lnTo>
                  <a:pt x="0" y="88391"/>
                </a:lnTo>
                <a:lnTo>
                  <a:pt x="102108" y="44957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867516" y="4392507"/>
            <a:ext cx="46919" cy="24694"/>
          </a:xfrm>
          <a:custGeom>
            <a:avLst/>
            <a:gdLst/>
            <a:ahLst/>
            <a:cxnLst/>
            <a:rect l="l" t="t" r="r" b="b"/>
            <a:pathLst>
              <a:path w="48259" h="25400">
                <a:moveTo>
                  <a:pt x="0" y="25146"/>
                </a:moveTo>
                <a:lnTo>
                  <a:pt x="48006" y="25146"/>
                </a:lnTo>
                <a:lnTo>
                  <a:pt x="48006" y="0"/>
                </a:ln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911966" y="4362873"/>
            <a:ext cx="99395" cy="85196"/>
          </a:xfrm>
          <a:custGeom>
            <a:avLst/>
            <a:gdLst/>
            <a:ahLst/>
            <a:cxnLst/>
            <a:rect l="l" t="t" r="r" b="b"/>
            <a:pathLst>
              <a:path w="102234" h="87629">
                <a:moveTo>
                  <a:pt x="0" y="0"/>
                </a:moveTo>
                <a:lnTo>
                  <a:pt x="0" y="87630"/>
                </a:lnTo>
                <a:lnTo>
                  <a:pt x="102108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877147" y="4128028"/>
            <a:ext cx="46919" cy="24694"/>
          </a:xfrm>
          <a:custGeom>
            <a:avLst/>
            <a:gdLst/>
            <a:ahLst/>
            <a:cxnLst/>
            <a:rect l="l" t="t" r="r" b="b"/>
            <a:pathLst>
              <a:path w="48259" h="25400">
                <a:moveTo>
                  <a:pt x="0" y="25146"/>
                </a:moveTo>
                <a:lnTo>
                  <a:pt x="48006" y="25146"/>
                </a:lnTo>
                <a:lnTo>
                  <a:pt x="48006" y="0"/>
                </a:ln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921596" y="4098395"/>
            <a:ext cx="99395" cy="85196"/>
          </a:xfrm>
          <a:custGeom>
            <a:avLst/>
            <a:gdLst/>
            <a:ahLst/>
            <a:cxnLst/>
            <a:rect l="l" t="t" r="r" b="b"/>
            <a:pathLst>
              <a:path w="102234" h="87629">
                <a:moveTo>
                  <a:pt x="0" y="0"/>
                </a:moveTo>
                <a:lnTo>
                  <a:pt x="0" y="87630"/>
                </a:lnTo>
                <a:lnTo>
                  <a:pt x="102108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867516" y="4120621"/>
            <a:ext cx="46919" cy="25311"/>
          </a:xfrm>
          <a:custGeom>
            <a:avLst/>
            <a:gdLst/>
            <a:ahLst/>
            <a:cxnLst/>
            <a:rect l="l" t="t" r="r" b="b"/>
            <a:pathLst>
              <a:path w="48259" h="26035">
                <a:moveTo>
                  <a:pt x="0" y="25907"/>
                </a:moveTo>
                <a:lnTo>
                  <a:pt x="48006" y="25907"/>
                </a:lnTo>
                <a:lnTo>
                  <a:pt x="48006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911966" y="4090986"/>
            <a:ext cx="99395" cy="85196"/>
          </a:xfrm>
          <a:custGeom>
            <a:avLst/>
            <a:gdLst/>
            <a:ahLst/>
            <a:cxnLst/>
            <a:rect l="l" t="t" r="r" b="b"/>
            <a:pathLst>
              <a:path w="102234" h="87629">
                <a:moveTo>
                  <a:pt x="0" y="0"/>
                </a:moveTo>
                <a:lnTo>
                  <a:pt x="0" y="87629"/>
                </a:lnTo>
                <a:lnTo>
                  <a:pt x="102108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863071" y="3547957"/>
            <a:ext cx="29016" cy="1160639"/>
          </a:xfrm>
          <a:custGeom>
            <a:avLst/>
            <a:gdLst/>
            <a:ahLst/>
            <a:cxnLst/>
            <a:rect l="l" t="t" r="r" b="b"/>
            <a:pathLst>
              <a:path w="29844" h="1193800">
                <a:moveTo>
                  <a:pt x="0" y="1193292"/>
                </a:moveTo>
                <a:lnTo>
                  <a:pt x="29718" y="1193292"/>
                </a:lnTo>
                <a:lnTo>
                  <a:pt x="29718" y="0"/>
                </a:lnTo>
                <a:lnTo>
                  <a:pt x="0" y="0"/>
                </a:lnTo>
                <a:lnTo>
                  <a:pt x="0" y="1193292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853440" y="3539807"/>
            <a:ext cx="29016" cy="1160639"/>
          </a:xfrm>
          <a:custGeom>
            <a:avLst/>
            <a:gdLst/>
            <a:ahLst/>
            <a:cxnLst/>
            <a:rect l="l" t="t" r="r" b="b"/>
            <a:pathLst>
              <a:path w="29844" h="1193800">
                <a:moveTo>
                  <a:pt x="0" y="1193292"/>
                </a:moveTo>
                <a:lnTo>
                  <a:pt x="29718" y="1193292"/>
                </a:lnTo>
                <a:lnTo>
                  <a:pt x="29718" y="0"/>
                </a:lnTo>
                <a:lnTo>
                  <a:pt x="0" y="0"/>
                </a:lnTo>
                <a:lnTo>
                  <a:pt x="0" y="119329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2532908" y="3664267"/>
            <a:ext cx="0" cy="261144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2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2484014" y="3923558"/>
            <a:ext cx="99395" cy="86431"/>
          </a:xfrm>
          <a:custGeom>
            <a:avLst/>
            <a:gdLst/>
            <a:ahLst/>
            <a:cxnLst/>
            <a:rect l="l" t="t" r="r" b="b"/>
            <a:pathLst>
              <a:path w="102235" h="88900">
                <a:moveTo>
                  <a:pt x="102107" y="0"/>
                </a:moveTo>
                <a:lnTo>
                  <a:pt x="0" y="0"/>
                </a:lnTo>
                <a:lnTo>
                  <a:pt x="50291" y="88391"/>
                </a:lnTo>
                <a:lnTo>
                  <a:pt x="10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3073718" y="3572404"/>
            <a:ext cx="29016" cy="740833"/>
          </a:xfrm>
          <a:custGeom>
            <a:avLst/>
            <a:gdLst/>
            <a:ahLst/>
            <a:cxnLst/>
            <a:rect l="l" t="t" r="r" b="b"/>
            <a:pathLst>
              <a:path w="29844" h="762000">
                <a:moveTo>
                  <a:pt x="0" y="762000"/>
                </a:moveTo>
                <a:lnTo>
                  <a:pt x="29718" y="762000"/>
                </a:lnTo>
                <a:lnTo>
                  <a:pt x="2971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3064087" y="3564254"/>
            <a:ext cx="29016" cy="740833"/>
          </a:xfrm>
          <a:custGeom>
            <a:avLst/>
            <a:gdLst/>
            <a:ahLst/>
            <a:cxnLst/>
            <a:rect l="l" t="t" r="r" b="b"/>
            <a:pathLst>
              <a:path w="29844" h="762000">
                <a:moveTo>
                  <a:pt x="0" y="762000"/>
                </a:moveTo>
                <a:lnTo>
                  <a:pt x="29718" y="762000"/>
                </a:lnTo>
                <a:lnTo>
                  <a:pt x="2971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2972963" y="4300642"/>
            <a:ext cx="114829" cy="25311"/>
          </a:xfrm>
          <a:custGeom>
            <a:avLst/>
            <a:gdLst/>
            <a:ahLst/>
            <a:cxnLst/>
            <a:rect l="l" t="t" r="r" b="b"/>
            <a:pathLst>
              <a:path w="118110" h="26035">
                <a:moveTo>
                  <a:pt x="0" y="25907"/>
                </a:moveTo>
                <a:lnTo>
                  <a:pt x="118110" y="25907"/>
                </a:lnTo>
                <a:lnTo>
                  <a:pt x="118110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2963333" y="4293975"/>
            <a:ext cx="114829" cy="24694"/>
          </a:xfrm>
          <a:custGeom>
            <a:avLst/>
            <a:gdLst/>
            <a:ahLst/>
            <a:cxnLst/>
            <a:rect l="l" t="t" r="r" b="b"/>
            <a:pathLst>
              <a:path w="118110" h="25400">
                <a:moveTo>
                  <a:pt x="0" y="25146"/>
                </a:moveTo>
                <a:lnTo>
                  <a:pt x="118110" y="25146"/>
                </a:lnTo>
                <a:lnTo>
                  <a:pt x="118110" y="0"/>
                </a:lnTo>
                <a:lnTo>
                  <a:pt x="0" y="0"/>
                </a:lnTo>
                <a:lnTo>
                  <a:pt x="0" y="25146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2748492" y="696616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2748492" y="697801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2748492" y="698986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2748492" y="700172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2748492" y="7013575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5"/>
                </a:moveTo>
                <a:lnTo>
                  <a:pt x="3771900" y="13715"/>
                </a:lnTo>
                <a:lnTo>
                  <a:pt x="37719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2748492" y="702691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2748492" y="703876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2748492" y="705061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2748492" y="706247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2748492" y="707432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2748492" y="708617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2748492" y="709803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2748492" y="710988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2748492" y="7121737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6"/>
                </a:moveTo>
                <a:lnTo>
                  <a:pt x="3771900" y="13716"/>
                </a:lnTo>
                <a:lnTo>
                  <a:pt x="37719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2748492" y="713507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2748492" y="714692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2748492" y="715877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2748492" y="717063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2748492" y="7182484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2748492" y="719433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2748492" y="720619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2748492" y="721804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2748492" y="722989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2748492" y="7241751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5"/>
                </a:moveTo>
                <a:lnTo>
                  <a:pt x="3771900" y="13715"/>
                </a:lnTo>
                <a:lnTo>
                  <a:pt x="37719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2748492" y="725508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2748492" y="726694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2748492" y="727879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2748492" y="729064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4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2748492" y="730250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2748492" y="731435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2748492" y="732620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2748492" y="733806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2748492" y="7349912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5"/>
                </a:moveTo>
                <a:lnTo>
                  <a:pt x="3771900" y="13715"/>
                </a:lnTo>
                <a:lnTo>
                  <a:pt x="37719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2748492" y="736324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2748492" y="737510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2748492" y="7386954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2748492" y="739880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2748492" y="741066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2748492" y="742251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2748492" y="743436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2748492" y="744622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2748492" y="7458075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6"/>
                </a:moveTo>
                <a:lnTo>
                  <a:pt x="3771900" y="13716"/>
                </a:lnTo>
                <a:lnTo>
                  <a:pt x="37719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2748492" y="747141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2748492" y="748326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2748492" y="749511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2748492" y="750697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2748492" y="751882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2748492" y="753067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2748492" y="754253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2748492" y="755438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2748492" y="7566237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6"/>
                </a:moveTo>
                <a:lnTo>
                  <a:pt x="3771900" y="13716"/>
                </a:lnTo>
                <a:lnTo>
                  <a:pt x="37719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2748492" y="757957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2748492" y="759142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2748492" y="760327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2748492" y="761513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2748492" y="7626984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2748492" y="763883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2748492" y="765069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2748492" y="766254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2748492" y="767439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2748492" y="7686251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5"/>
                </a:moveTo>
                <a:lnTo>
                  <a:pt x="3771900" y="13715"/>
                </a:lnTo>
                <a:lnTo>
                  <a:pt x="37719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2748492" y="769958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2748492" y="771144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2748492" y="772329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2748492" y="773514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2748492" y="774700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2748492" y="775885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2748492" y="777070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2748492" y="778256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2748492" y="7794412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5"/>
                </a:moveTo>
                <a:lnTo>
                  <a:pt x="3771900" y="13715"/>
                </a:lnTo>
                <a:lnTo>
                  <a:pt x="37719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2748492" y="780774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2748492" y="781960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2748492" y="7831454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6354868" y="784330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2748492" y="784330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6354868" y="785516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2748492" y="785516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6354868" y="7867014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2748492" y="7867014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6354868" y="787886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2748492" y="787886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6354868" y="789072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2748492" y="789072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6354868" y="7902575"/>
            <a:ext cx="61119" cy="13582"/>
          </a:xfrm>
          <a:custGeom>
            <a:avLst/>
            <a:gdLst/>
            <a:ahLst/>
            <a:cxnLst/>
            <a:rect l="l" t="t" r="r" b="b"/>
            <a:pathLst>
              <a:path w="62865" h="13970">
                <a:moveTo>
                  <a:pt x="0" y="13716"/>
                </a:moveTo>
                <a:lnTo>
                  <a:pt x="62484" y="13716"/>
                </a:lnTo>
                <a:lnTo>
                  <a:pt x="62484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2748492" y="7902575"/>
            <a:ext cx="2506486" cy="13582"/>
          </a:xfrm>
          <a:custGeom>
            <a:avLst/>
            <a:gdLst/>
            <a:ahLst/>
            <a:cxnLst/>
            <a:rect l="l" t="t" r="r" b="b"/>
            <a:pathLst>
              <a:path w="2578100" h="13970">
                <a:moveTo>
                  <a:pt x="0" y="13716"/>
                </a:moveTo>
                <a:lnTo>
                  <a:pt x="2577846" y="13716"/>
                </a:lnTo>
                <a:lnTo>
                  <a:pt x="257784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6354868" y="791591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2748492" y="791591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6354868" y="7927763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2748492" y="7927763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6354868" y="7939617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2748492" y="7939617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6354868" y="795147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2748492" y="795147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6354868" y="7963323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2748492" y="7963323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6354868" y="7975177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2748492" y="7975177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6354868" y="798703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2748492" y="798703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6354868" y="7998883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2748492" y="7998883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6354868" y="8010737"/>
            <a:ext cx="61119" cy="13582"/>
          </a:xfrm>
          <a:custGeom>
            <a:avLst/>
            <a:gdLst/>
            <a:ahLst/>
            <a:cxnLst/>
            <a:rect l="l" t="t" r="r" b="b"/>
            <a:pathLst>
              <a:path w="62865" h="13970">
                <a:moveTo>
                  <a:pt x="0" y="13716"/>
                </a:moveTo>
                <a:lnTo>
                  <a:pt x="62484" y="13716"/>
                </a:lnTo>
                <a:lnTo>
                  <a:pt x="62484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2748492" y="8010737"/>
            <a:ext cx="2506486" cy="13582"/>
          </a:xfrm>
          <a:custGeom>
            <a:avLst/>
            <a:gdLst/>
            <a:ahLst/>
            <a:cxnLst/>
            <a:rect l="l" t="t" r="r" b="b"/>
            <a:pathLst>
              <a:path w="2578100" h="13970">
                <a:moveTo>
                  <a:pt x="0" y="13716"/>
                </a:moveTo>
                <a:lnTo>
                  <a:pt x="2577846" y="13716"/>
                </a:lnTo>
                <a:lnTo>
                  <a:pt x="257784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6354868" y="802407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2748492" y="802407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6354868" y="8035925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2748492" y="8035925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6354868" y="804777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2748492" y="804777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6354868" y="805963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2748492" y="805963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6354868" y="8071484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2748492" y="8071484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6354868" y="808333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2748492" y="808333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6354868" y="809519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2748492" y="809519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6354868" y="8107044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2748492" y="8107044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6354868" y="811889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2748492" y="811889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6354868" y="8130751"/>
            <a:ext cx="61119" cy="13582"/>
          </a:xfrm>
          <a:custGeom>
            <a:avLst/>
            <a:gdLst/>
            <a:ahLst/>
            <a:cxnLst/>
            <a:rect l="l" t="t" r="r" b="b"/>
            <a:pathLst>
              <a:path w="62865" h="13970">
                <a:moveTo>
                  <a:pt x="0" y="13715"/>
                </a:moveTo>
                <a:lnTo>
                  <a:pt x="62484" y="13715"/>
                </a:lnTo>
                <a:lnTo>
                  <a:pt x="6248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2748492" y="8130751"/>
            <a:ext cx="2506486" cy="13582"/>
          </a:xfrm>
          <a:custGeom>
            <a:avLst/>
            <a:gdLst/>
            <a:ahLst/>
            <a:cxnLst/>
            <a:rect l="l" t="t" r="r" b="b"/>
            <a:pathLst>
              <a:path w="2578100" h="13970">
                <a:moveTo>
                  <a:pt x="0" y="13715"/>
                </a:moveTo>
                <a:lnTo>
                  <a:pt x="2577846" y="13715"/>
                </a:lnTo>
                <a:lnTo>
                  <a:pt x="257784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6354868" y="8144086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2748492" y="8144086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6354868" y="815594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2748492" y="815594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6354868" y="816779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2748492" y="816779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6354868" y="8179647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2748492" y="8179647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6354868" y="819150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2748492" y="819150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6354868" y="8203353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2748492" y="8203353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6354868" y="8215207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2748492" y="8215207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6354868" y="822706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2748492" y="822706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6354868" y="8238912"/>
            <a:ext cx="61119" cy="13582"/>
          </a:xfrm>
          <a:custGeom>
            <a:avLst/>
            <a:gdLst/>
            <a:ahLst/>
            <a:cxnLst/>
            <a:rect l="l" t="t" r="r" b="b"/>
            <a:pathLst>
              <a:path w="62865" h="13970">
                <a:moveTo>
                  <a:pt x="0" y="13715"/>
                </a:moveTo>
                <a:lnTo>
                  <a:pt x="62484" y="13715"/>
                </a:lnTo>
                <a:lnTo>
                  <a:pt x="6248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2748492" y="8238912"/>
            <a:ext cx="2506486" cy="13582"/>
          </a:xfrm>
          <a:custGeom>
            <a:avLst/>
            <a:gdLst/>
            <a:ahLst/>
            <a:cxnLst/>
            <a:rect l="l" t="t" r="r" b="b"/>
            <a:pathLst>
              <a:path w="2578100" h="13970">
                <a:moveTo>
                  <a:pt x="0" y="13715"/>
                </a:moveTo>
                <a:lnTo>
                  <a:pt x="2577846" y="13715"/>
                </a:lnTo>
                <a:lnTo>
                  <a:pt x="257784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6354868" y="825224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2748492" y="825224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6354868" y="826410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2748492" y="826410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6354868" y="8275954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2748492" y="8275954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6354868" y="828780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2748492" y="828780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6354868" y="829966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2748492" y="829966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6354868" y="8311514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2748492" y="8311514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6354868" y="832336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2748492" y="832336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6354868" y="833522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2748492" y="833522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6354868" y="8347075"/>
            <a:ext cx="61119" cy="13582"/>
          </a:xfrm>
          <a:custGeom>
            <a:avLst/>
            <a:gdLst/>
            <a:ahLst/>
            <a:cxnLst/>
            <a:rect l="l" t="t" r="r" b="b"/>
            <a:pathLst>
              <a:path w="62865" h="13970">
                <a:moveTo>
                  <a:pt x="0" y="13716"/>
                </a:moveTo>
                <a:lnTo>
                  <a:pt x="62484" y="13716"/>
                </a:lnTo>
                <a:lnTo>
                  <a:pt x="62484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2748492" y="8347075"/>
            <a:ext cx="2506486" cy="13582"/>
          </a:xfrm>
          <a:custGeom>
            <a:avLst/>
            <a:gdLst/>
            <a:ahLst/>
            <a:cxnLst/>
            <a:rect l="l" t="t" r="r" b="b"/>
            <a:pathLst>
              <a:path w="2578100" h="13970">
                <a:moveTo>
                  <a:pt x="0" y="13716"/>
                </a:moveTo>
                <a:lnTo>
                  <a:pt x="2577846" y="13716"/>
                </a:lnTo>
                <a:lnTo>
                  <a:pt x="257784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6354868" y="836041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2748492" y="836041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6354868" y="8372263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2748492" y="8372263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6354868" y="8384117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2748492" y="8384117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6354868" y="839597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2748492" y="839597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6354868" y="8407823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2748492" y="8407823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6354868" y="8419677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2748492" y="8419677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/>
          <p:nvPr/>
        </p:nvSpPr>
        <p:spPr>
          <a:xfrm>
            <a:off x="6354868" y="843153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0" name="object 500"/>
          <p:cNvSpPr/>
          <p:nvPr/>
        </p:nvSpPr>
        <p:spPr>
          <a:xfrm>
            <a:off x="2748492" y="843153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6354868" y="8443383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2748492" y="8443383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6354868" y="8455237"/>
            <a:ext cx="61119" cy="13582"/>
          </a:xfrm>
          <a:custGeom>
            <a:avLst/>
            <a:gdLst/>
            <a:ahLst/>
            <a:cxnLst/>
            <a:rect l="l" t="t" r="r" b="b"/>
            <a:pathLst>
              <a:path w="62865" h="13970">
                <a:moveTo>
                  <a:pt x="0" y="13716"/>
                </a:moveTo>
                <a:lnTo>
                  <a:pt x="62484" y="13716"/>
                </a:lnTo>
                <a:lnTo>
                  <a:pt x="62484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2748492" y="8455237"/>
            <a:ext cx="2506486" cy="13582"/>
          </a:xfrm>
          <a:custGeom>
            <a:avLst/>
            <a:gdLst/>
            <a:ahLst/>
            <a:cxnLst/>
            <a:rect l="l" t="t" r="r" b="b"/>
            <a:pathLst>
              <a:path w="2578100" h="13970">
                <a:moveTo>
                  <a:pt x="0" y="13716"/>
                </a:moveTo>
                <a:lnTo>
                  <a:pt x="2577846" y="13716"/>
                </a:lnTo>
                <a:lnTo>
                  <a:pt x="257784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6354868" y="846857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2748492" y="846857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6354868" y="8480425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2748492" y="8480425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6354868" y="849227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2748492" y="849227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6354868" y="850413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2748492" y="850413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6354868" y="8515985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2748492" y="8515985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6354868" y="852783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2748492" y="852783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6354868" y="853969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2748492" y="853969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/>
          <p:nvPr/>
        </p:nvSpPr>
        <p:spPr>
          <a:xfrm>
            <a:off x="6354868" y="8551544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0" name="object 520"/>
          <p:cNvSpPr/>
          <p:nvPr/>
        </p:nvSpPr>
        <p:spPr>
          <a:xfrm>
            <a:off x="2748492" y="8551544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/>
          <p:nvPr/>
        </p:nvSpPr>
        <p:spPr>
          <a:xfrm>
            <a:off x="6354868" y="856339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2" name="object 522"/>
          <p:cNvSpPr/>
          <p:nvPr/>
        </p:nvSpPr>
        <p:spPr>
          <a:xfrm>
            <a:off x="2748492" y="856339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/>
          <p:nvPr/>
        </p:nvSpPr>
        <p:spPr>
          <a:xfrm>
            <a:off x="6354868" y="8575251"/>
            <a:ext cx="61119" cy="13582"/>
          </a:xfrm>
          <a:custGeom>
            <a:avLst/>
            <a:gdLst/>
            <a:ahLst/>
            <a:cxnLst/>
            <a:rect l="l" t="t" r="r" b="b"/>
            <a:pathLst>
              <a:path w="62865" h="13970">
                <a:moveTo>
                  <a:pt x="0" y="13715"/>
                </a:moveTo>
                <a:lnTo>
                  <a:pt x="62484" y="13715"/>
                </a:lnTo>
                <a:lnTo>
                  <a:pt x="6248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4" name="object 524"/>
          <p:cNvSpPr/>
          <p:nvPr/>
        </p:nvSpPr>
        <p:spPr>
          <a:xfrm>
            <a:off x="2748492" y="8575251"/>
            <a:ext cx="2506486" cy="13582"/>
          </a:xfrm>
          <a:custGeom>
            <a:avLst/>
            <a:gdLst/>
            <a:ahLst/>
            <a:cxnLst/>
            <a:rect l="l" t="t" r="r" b="b"/>
            <a:pathLst>
              <a:path w="2578100" h="13970">
                <a:moveTo>
                  <a:pt x="0" y="13715"/>
                </a:moveTo>
                <a:lnTo>
                  <a:pt x="2577846" y="13715"/>
                </a:lnTo>
                <a:lnTo>
                  <a:pt x="257784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/>
          <p:nvPr/>
        </p:nvSpPr>
        <p:spPr>
          <a:xfrm>
            <a:off x="6354868" y="8588586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/>
          <p:nvPr/>
        </p:nvSpPr>
        <p:spPr>
          <a:xfrm>
            <a:off x="2748492" y="8588586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3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/>
          <p:nvPr/>
        </p:nvSpPr>
        <p:spPr>
          <a:xfrm>
            <a:off x="6354868" y="860044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8" name="object 528"/>
          <p:cNvSpPr/>
          <p:nvPr/>
        </p:nvSpPr>
        <p:spPr>
          <a:xfrm>
            <a:off x="2748492" y="860044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9" name="object 529"/>
          <p:cNvSpPr/>
          <p:nvPr/>
        </p:nvSpPr>
        <p:spPr>
          <a:xfrm>
            <a:off x="6354868" y="8612293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2748492" y="8612293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6354868" y="8624147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2748492" y="8624147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6354868" y="863600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2748492" y="863600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6354868" y="8647853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2748492" y="8647853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6354868" y="8659707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2748492" y="8659707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6354868" y="867156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2748492" y="867156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6354868" y="8683412"/>
            <a:ext cx="61119" cy="13582"/>
          </a:xfrm>
          <a:custGeom>
            <a:avLst/>
            <a:gdLst/>
            <a:ahLst/>
            <a:cxnLst/>
            <a:rect l="l" t="t" r="r" b="b"/>
            <a:pathLst>
              <a:path w="62865" h="13970">
                <a:moveTo>
                  <a:pt x="0" y="13715"/>
                </a:moveTo>
                <a:lnTo>
                  <a:pt x="62484" y="13715"/>
                </a:lnTo>
                <a:lnTo>
                  <a:pt x="6248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2748492" y="8683412"/>
            <a:ext cx="2506486" cy="13582"/>
          </a:xfrm>
          <a:custGeom>
            <a:avLst/>
            <a:gdLst/>
            <a:ahLst/>
            <a:cxnLst/>
            <a:rect l="l" t="t" r="r" b="b"/>
            <a:pathLst>
              <a:path w="2578100" h="13970">
                <a:moveTo>
                  <a:pt x="0" y="13715"/>
                </a:moveTo>
                <a:lnTo>
                  <a:pt x="2577846" y="13715"/>
                </a:lnTo>
                <a:lnTo>
                  <a:pt x="257784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6354868" y="869674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4" name="object 544"/>
          <p:cNvSpPr/>
          <p:nvPr/>
        </p:nvSpPr>
        <p:spPr>
          <a:xfrm>
            <a:off x="2748492" y="869674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5" name="object 545"/>
          <p:cNvSpPr/>
          <p:nvPr/>
        </p:nvSpPr>
        <p:spPr>
          <a:xfrm>
            <a:off x="6354868" y="870860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6" name="object 546"/>
          <p:cNvSpPr/>
          <p:nvPr/>
        </p:nvSpPr>
        <p:spPr>
          <a:xfrm>
            <a:off x="2748492" y="870860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7" name="object 547"/>
          <p:cNvSpPr/>
          <p:nvPr/>
        </p:nvSpPr>
        <p:spPr>
          <a:xfrm>
            <a:off x="6354868" y="8720455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8" name="object 548"/>
          <p:cNvSpPr/>
          <p:nvPr/>
        </p:nvSpPr>
        <p:spPr>
          <a:xfrm>
            <a:off x="2748492" y="8720455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9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9" name="object 549"/>
          <p:cNvSpPr/>
          <p:nvPr/>
        </p:nvSpPr>
        <p:spPr>
          <a:xfrm>
            <a:off x="6354868" y="873230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0" name="object 550"/>
          <p:cNvSpPr/>
          <p:nvPr/>
        </p:nvSpPr>
        <p:spPr>
          <a:xfrm>
            <a:off x="2748492" y="873230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1" name="object 551"/>
          <p:cNvSpPr/>
          <p:nvPr/>
        </p:nvSpPr>
        <p:spPr>
          <a:xfrm>
            <a:off x="6354868" y="874416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2" name="object 552"/>
          <p:cNvSpPr/>
          <p:nvPr/>
        </p:nvSpPr>
        <p:spPr>
          <a:xfrm>
            <a:off x="2748492" y="874416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3" name="object 553"/>
          <p:cNvSpPr/>
          <p:nvPr/>
        </p:nvSpPr>
        <p:spPr>
          <a:xfrm>
            <a:off x="6354868" y="8756015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4" name="object 554"/>
          <p:cNvSpPr/>
          <p:nvPr/>
        </p:nvSpPr>
        <p:spPr>
          <a:xfrm>
            <a:off x="2748492" y="8756015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6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5" name="object 555"/>
          <p:cNvSpPr/>
          <p:nvPr/>
        </p:nvSpPr>
        <p:spPr>
          <a:xfrm>
            <a:off x="6354868" y="8767868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6" name="object 556"/>
          <p:cNvSpPr/>
          <p:nvPr/>
        </p:nvSpPr>
        <p:spPr>
          <a:xfrm>
            <a:off x="2748492" y="8767868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7" name="object 557"/>
          <p:cNvSpPr/>
          <p:nvPr/>
        </p:nvSpPr>
        <p:spPr>
          <a:xfrm>
            <a:off x="6354868" y="8779722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8" name="object 558"/>
          <p:cNvSpPr/>
          <p:nvPr/>
        </p:nvSpPr>
        <p:spPr>
          <a:xfrm>
            <a:off x="2748492" y="8779722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9" name="object 559"/>
          <p:cNvSpPr/>
          <p:nvPr/>
        </p:nvSpPr>
        <p:spPr>
          <a:xfrm>
            <a:off x="6354868" y="8791575"/>
            <a:ext cx="61119" cy="13582"/>
          </a:xfrm>
          <a:custGeom>
            <a:avLst/>
            <a:gdLst/>
            <a:ahLst/>
            <a:cxnLst/>
            <a:rect l="l" t="t" r="r" b="b"/>
            <a:pathLst>
              <a:path w="62865" h="13970">
                <a:moveTo>
                  <a:pt x="0" y="13715"/>
                </a:moveTo>
                <a:lnTo>
                  <a:pt x="62484" y="13715"/>
                </a:lnTo>
                <a:lnTo>
                  <a:pt x="62484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0" name="object 560"/>
          <p:cNvSpPr/>
          <p:nvPr/>
        </p:nvSpPr>
        <p:spPr>
          <a:xfrm>
            <a:off x="2748492" y="8791575"/>
            <a:ext cx="2506486" cy="13582"/>
          </a:xfrm>
          <a:custGeom>
            <a:avLst/>
            <a:gdLst/>
            <a:ahLst/>
            <a:cxnLst/>
            <a:rect l="l" t="t" r="r" b="b"/>
            <a:pathLst>
              <a:path w="2578100" h="13970">
                <a:moveTo>
                  <a:pt x="0" y="13715"/>
                </a:moveTo>
                <a:lnTo>
                  <a:pt x="2577846" y="13715"/>
                </a:lnTo>
                <a:lnTo>
                  <a:pt x="257784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1" name="object 561"/>
          <p:cNvSpPr/>
          <p:nvPr/>
        </p:nvSpPr>
        <p:spPr>
          <a:xfrm>
            <a:off x="6354868" y="880491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2" name="object 562"/>
          <p:cNvSpPr/>
          <p:nvPr/>
        </p:nvSpPr>
        <p:spPr>
          <a:xfrm>
            <a:off x="2748492" y="880491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3" name="object 563"/>
          <p:cNvSpPr/>
          <p:nvPr/>
        </p:nvSpPr>
        <p:spPr>
          <a:xfrm>
            <a:off x="6354868" y="8816763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4" name="object 564"/>
          <p:cNvSpPr/>
          <p:nvPr/>
        </p:nvSpPr>
        <p:spPr>
          <a:xfrm>
            <a:off x="2748492" y="8816763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5" name="object 565"/>
          <p:cNvSpPr/>
          <p:nvPr/>
        </p:nvSpPr>
        <p:spPr>
          <a:xfrm>
            <a:off x="6354868" y="8828617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6" name="object 566"/>
          <p:cNvSpPr/>
          <p:nvPr/>
        </p:nvSpPr>
        <p:spPr>
          <a:xfrm>
            <a:off x="2748492" y="8828617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7" name="object 567"/>
          <p:cNvSpPr/>
          <p:nvPr/>
        </p:nvSpPr>
        <p:spPr>
          <a:xfrm>
            <a:off x="6354868" y="8840470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8" name="object 568"/>
          <p:cNvSpPr/>
          <p:nvPr/>
        </p:nvSpPr>
        <p:spPr>
          <a:xfrm>
            <a:off x="2748492" y="8840470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9" name="object 569"/>
          <p:cNvSpPr/>
          <p:nvPr/>
        </p:nvSpPr>
        <p:spPr>
          <a:xfrm>
            <a:off x="6354868" y="8852323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0" name="object 570"/>
          <p:cNvSpPr/>
          <p:nvPr/>
        </p:nvSpPr>
        <p:spPr>
          <a:xfrm>
            <a:off x="2748492" y="8852323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C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1" name="object 571"/>
          <p:cNvSpPr/>
          <p:nvPr/>
        </p:nvSpPr>
        <p:spPr>
          <a:xfrm>
            <a:off x="6354868" y="8864177"/>
            <a:ext cx="61119" cy="12347"/>
          </a:xfrm>
          <a:custGeom>
            <a:avLst/>
            <a:gdLst/>
            <a:ahLst/>
            <a:cxnLst/>
            <a:rect l="l" t="t" r="r" b="b"/>
            <a:pathLst>
              <a:path w="62865" h="12700">
                <a:moveTo>
                  <a:pt x="0" y="12191"/>
                </a:moveTo>
                <a:lnTo>
                  <a:pt x="62484" y="12191"/>
                </a:lnTo>
                <a:lnTo>
                  <a:pt x="6248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2" name="object 572"/>
          <p:cNvSpPr/>
          <p:nvPr/>
        </p:nvSpPr>
        <p:spPr>
          <a:xfrm>
            <a:off x="2748492" y="8864177"/>
            <a:ext cx="2506486" cy="12347"/>
          </a:xfrm>
          <a:custGeom>
            <a:avLst/>
            <a:gdLst/>
            <a:ahLst/>
            <a:cxnLst/>
            <a:rect l="l" t="t" r="r" b="b"/>
            <a:pathLst>
              <a:path w="2578100" h="12700">
                <a:moveTo>
                  <a:pt x="0" y="12191"/>
                </a:moveTo>
                <a:lnTo>
                  <a:pt x="2577846" y="12191"/>
                </a:lnTo>
                <a:lnTo>
                  <a:pt x="257784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3" name="object 573"/>
          <p:cNvSpPr/>
          <p:nvPr/>
        </p:nvSpPr>
        <p:spPr>
          <a:xfrm>
            <a:off x="2748492" y="887603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4" name="object 574"/>
          <p:cNvSpPr/>
          <p:nvPr/>
        </p:nvSpPr>
        <p:spPr>
          <a:xfrm>
            <a:off x="2748492" y="888788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7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5" name="object 575"/>
          <p:cNvSpPr/>
          <p:nvPr/>
        </p:nvSpPr>
        <p:spPr>
          <a:xfrm>
            <a:off x="2748492" y="8899737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6"/>
                </a:moveTo>
                <a:lnTo>
                  <a:pt x="3771900" y="13716"/>
                </a:lnTo>
                <a:lnTo>
                  <a:pt x="37719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6" name="object 576"/>
          <p:cNvSpPr/>
          <p:nvPr/>
        </p:nvSpPr>
        <p:spPr>
          <a:xfrm>
            <a:off x="2748492" y="891307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7" name="object 577"/>
          <p:cNvSpPr/>
          <p:nvPr/>
        </p:nvSpPr>
        <p:spPr>
          <a:xfrm>
            <a:off x="2748492" y="892492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8" name="object 578"/>
          <p:cNvSpPr/>
          <p:nvPr/>
        </p:nvSpPr>
        <p:spPr>
          <a:xfrm>
            <a:off x="2748492" y="893677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9" name="object 579"/>
          <p:cNvSpPr/>
          <p:nvPr/>
        </p:nvSpPr>
        <p:spPr>
          <a:xfrm>
            <a:off x="2748492" y="894863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0" name="object 580"/>
          <p:cNvSpPr/>
          <p:nvPr/>
        </p:nvSpPr>
        <p:spPr>
          <a:xfrm>
            <a:off x="2748492" y="896048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1" name="object 581"/>
          <p:cNvSpPr/>
          <p:nvPr/>
        </p:nvSpPr>
        <p:spPr>
          <a:xfrm>
            <a:off x="2748492" y="897233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2" name="object 582"/>
          <p:cNvSpPr/>
          <p:nvPr/>
        </p:nvSpPr>
        <p:spPr>
          <a:xfrm>
            <a:off x="2748492" y="898419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3" name="object 583"/>
          <p:cNvSpPr/>
          <p:nvPr/>
        </p:nvSpPr>
        <p:spPr>
          <a:xfrm>
            <a:off x="2748492" y="899604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4" name="object 584"/>
          <p:cNvSpPr/>
          <p:nvPr/>
        </p:nvSpPr>
        <p:spPr>
          <a:xfrm>
            <a:off x="2748492" y="900789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5" name="object 585"/>
          <p:cNvSpPr/>
          <p:nvPr/>
        </p:nvSpPr>
        <p:spPr>
          <a:xfrm>
            <a:off x="2748492" y="9019751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5"/>
                </a:moveTo>
                <a:lnTo>
                  <a:pt x="3771900" y="13715"/>
                </a:lnTo>
                <a:lnTo>
                  <a:pt x="37719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6" name="object 586"/>
          <p:cNvSpPr/>
          <p:nvPr/>
        </p:nvSpPr>
        <p:spPr>
          <a:xfrm>
            <a:off x="2748492" y="903308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51F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7" name="object 587"/>
          <p:cNvSpPr/>
          <p:nvPr/>
        </p:nvSpPr>
        <p:spPr>
          <a:xfrm>
            <a:off x="2748492" y="904494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8" name="object 588"/>
          <p:cNvSpPr/>
          <p:nvPr/>
        </p:nvSpPr>
        <p:spPr>
          <a:xfrm>
            <a:off x="2748492" y="905679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9" name="object 589"/>
          <p:cNvSpPr/>
          <p:nvPr/>
        </p:nvSpPr>
        <p:spPr>
          <a:xfrm>
            <a:off x="2748492" y="906864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0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0" name="object 590"/>
          <p:cNvSpPr/>
          <p:nvPr/>
        </p:nvSpPr>
        <p:spPr>
          <a:xfrm>
            <a:off x="2748492" y="908050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1" name="object 591"/>
          <p:cNvSpPr/>
          <p:nvPr/>
        </p:nvSpPr>
        <p:spPr>
          <a:xfrm>
            <a:off x="2748492" y="909235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2" name="object 592"/>
          <p:cNvSpPr/>
          <p:nvPr/>
        </p:nvSpPr>
        <p:spPr>
          <a:xfrm>
            <a:off x="2748492" y="910420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3" name="object 593"/>
          <p:cNvSpPr/>
          <p:nvPr/>
        </p:nvSpPr>
        <p:spPr>
          <a:xfrm>
            <a:off x="2748492" y="911606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4" name="object 594"/>
          <p:cNvSpPr/>
          <p:nvPr/>
        </p:nvSpPr>
        <p:spPr>
          <a:xfrm>
            <a:off x="2748492" y="9127912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5"/>
                </a:moveTo>
                <a:lnTo>
                  <a:pt x="3771900" y="13715"/>
                </a:lnTo>
                <a:lnTo>
                  <a:pt x="37719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5" name="object 595"/>
          <p:cNvSpPr/>
          <p:nvPr/>
        </p:nvSpPr>
        <p:spPr>
          <a:xfrm>
            <a:off x="2748492" y="914124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6" name="object 596"/>
          <p:cNvSpPr/>
          <p:nvPr/>
        </p:nvSpPr>
        <p:spPr>
          <a:xfrm>
            <a:off x="2748492" y="915310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7" name="object 597"/>
          <p:cNvSpPr/>
          <p:nvPr/>
        </p:nvSpPr>
        <p:spPr>
          <a:xfrm>
            <a:off x="2748492" y="916495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3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8" name="object 598"/>
          <p:cNvSpPr/>
          <p:nvPr/>
        </p:nvSpPr>
        <p:spPr>
          <a:xfrm>
            <a:off x="2748492" y="917680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9" name="object 599"/>
          <p:cNvSpPr/>
          <p:nvPr/>
        </p:nvSpPr>
        <p:spPr>
          <a:xfrm>
            <a:off x="2748492" y="918866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0" name="object 600"/>
          <p:cNvSpPr/>
          <p:nvPr/>
        </p:nvSpPr>
        <p:spPr>
          <a:xfrm>
            <a:off x="2748492" y="920051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F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1" name="object 601"/>
          <p:cNvSpPr/>
          <p:nvPr/>
        </p:nvSpPr>
        <p:spPr>
          <a:xfrm>
            <a:off x="2748492" y="921236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2" name="object 602"/>
          <p:cNvSpPr/>
          <p:nvPr/>
        </p:nvSpPr>
        <p:spPr>
          <a:xfrm>
            <a:off x="2748492" y="922422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3" name="object 603"/>
          <p:cNvSpPr/>
          <p:nvPr/>
        </p:nvSpPr>
        <p:spPr>
          <a:xfrm>
            <a:off x="2748492" y="9236075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5"/>
                </a:moveTo>
                <a:lnTo>
                  <a:pt x="3771900" y="13715"/>
                </a:lnTo>
                <a:lnTo>
                  <a:pt x="37719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4" name="object 604"/>
          <p:cNvSpPr/>
          <p:nvPr/>
        </p:nvSpPr>
        <p:spPr>
          <a:xfrm>
            <a:off x="2748492" y="924941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5" name="object 605"/>
          <p:cNvSpPr/>
          <p:nvPr/>
        </p:nvSpPr>
        <p:spPr>
          <a:xfrm>
            <a:off x="2748492" y="926126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6" name="object 606"/>
          <p:cNvSpPr/>
          <p:nvPr/>
        </p:nvSpPr>
        <p:spPr>
          <a:xfrm>
            <a:off x="2748492" y="927311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7" name="object 607"/>
          <p:cNvSpPr/>
          <p:nvPr/>
        </p:nvSpPr>
        <p:spPr>
          <a:xfrm>
            <a:off x="2748492" y="928497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8" name="object 608"/>
          <p:cNvSpPr/>
          <p:nvPr/>
        </p:nvSpPr>
        <p:spPr>
          <a:xfrm>
            <a:off x="2748492" y="929682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4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9" name="object 609"/>
          <p:cNvSpPr/>
          <p:nvPr/>
        </p:nvSpPr>
        <p:spPr>
          <a:xfrm>
            <a:off x="2748492" y="930867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0" name="object 610"/>
          <p:cNvSpPr/>
          <p:nvPr/>
        </p:nvSpPr>
        <p:spPr>
          <a:xfrm>
            <a:off x="2748492" y="932053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1" name="object 611"/>
          <p:cNvSpPr/>
          <p:nvPr/>
        </p:nvSpPr>
        <p:spPr>
          <a:xfrm>
            <a:off x="2748492" y="933238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0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2" name="object 612"/>
          <p:cNvSpPr/>
          <p:nvPr/>
        </p:nvSpPr>
        <p:spPr>
          <a:xfrm>
            <a:off x="2748492" y="9344237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6"/>
                </a:moveTo>
                <a:lnTo>
                  <a:pt x="3771900" y="13716"/>
                </a:lnTo>
                <a:lnTo>
                  <a:pt x="37719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3" name="object 613"/>
          <p:cNvSpPr/>
          <p:nvPr/>
        </p:nvSpPr>
        <p:spPr>
          <a:xfrm>
            <a:off x="2748492" y="935757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4" name="object 614"/>
          <p:cNvSpPr/>
          <p:nvPr/>
        </p:nvSpPr>
        <p:spPr>
          <a:xfrm>
            <a:off x="2748492" y="936942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5" name="object 615"/>
          <p:cNvSpPr/>
          <p:nvPr/>
        </p:nvSpPr>
        <p:spPr>
          <a:xfrm>
            <a:off x="2748492" y="938127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6" name="object 616"/>
          <p:cNvSpPr/>
          <p:nvPr/>
        </p:nvSpPr>
        <p:spPr>
          <a:xfrm>
            <a:off x="2748492" y="939313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7" name="object 617"/>
          <p:cNvSpPr/>
          <p:nvPr/>
        </p:nvSpPr>
        <p:spPr>
          <a:xfrm>
            <a:off x="2748492" y="940498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8" name="object 618"/>
          <p:cNvSpPr/>
          <p:nvPr/>
        </p:nvSpPr>
        <p:spPr>
          <a:xfrm>
            <a:off x="2748492" y="941683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9" name="object 619"/>
          <p:cNvSpPr/>
          <p:nvPr/>
        </p:nvSpPr>
        <p:spPr>
          <a:xfrm>
            <a:off x="2748492" y="942869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0" name="object 620"/>
          <p:cNvSpPr/>
          <p:nvPr/>
        </p:nvSpPr>
        <p:spPr>
          <a:xfrm>
            <a:off x="2748492" y="9440545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1" name="object 621"/>
          <p:cNvSpPr/>
          <p:nvPr/>
        </p:nvSpPr>
        <p:spPr>
          <a:xfrm>
            <a:off x="2748492" y="945239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2" name="object 622"/>
          <p:cNvSpPr/>
          <p:nvPr/>
        </p:nvSpPr>
        <p:spPr>
          <a:xfrm>
            <a:off x="2748492" y="9464251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5"/>
                </a:moveTo>
                <a:lnTo>
                  <a:pt x="3771900" y="13715"/>
                </a:lnTo>
                <a:lnTo>
                  <a:pt x="37719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3" name="object 623"/>
          <p:cNvSpPr/>
          <p:nvPr/>
        </p:nvSpPr>
        <p:spPr>
          <a:xfrm>
            <a:off x="2748492" y="947758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5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4" name="object 624"/>
          <p:cNvSpPr/>
          <p:nvPr/>
        </p:nvSpPr>
        <p:spPr>
          <a:xfrm>
            <a:off x="2748492" y="948944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5" name="object 625"/>
          <p:cNvSpPr/>
          <p:nvPr/>
        </p:nvSpPr>
        <p:spPr>
          <a:xfrm>
            <a:off x="2748492" y="950129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6" name="object 626"/>
          <p:cNvSpPr/>
          <p:nvPr/>
        </p:nvSpPr>
        <p:spPr>
          <a:xfrm>
            <a:off x="2748492" y="951314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7" name="object 627"/>
          <p:cNvSpPr/>
          <p:nvPr/>
        </p:nvSpPr>
        <p:spPr>
          <a:xfrm>
            <a:off x="2748492" y="952500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8" name="object 628"/>
          <p:cNvSpPr/>
          <p:nvPr/>
        </p:nvSpPr>
        <p:spPr>
          <a:xfrm>
            <a:off x="2748492" y="9536853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9" name="object 629"/>
          <p:cNvSpPr/>
          <p:nvPr/>
        </p:nvSpPr>
        <p:spPr>
          <a:xfrm>
            <a:off x="2748492" y="9548707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0" name="object 630"/>
          <p:cNvSpPr/>
          <p:nvPr/>
        </p:nvSpPr>
        <p:spPr>
          <a:xfrm>
            <a:off x="2748492" y="9560560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1" name="object 631"/>
          <p:cNvSpPr/>
          <p:nvPr/>
        </p:nvSpPr>
        <p:spPr>
          <a:xfrm>
            <a:off x="2748492" y="9572412"/>
            <a:ext cx="3667125" cy="13582"/>
          </a:xfrm>
          <a:custGeom>
            <a:avLst/>
            <a:gdLst/>
            <a:ahLst/>
            <a:cxnLst/>
            <a:rect l="l" t="t" r="r" b="b"/>
            <a:pathLst>
              <a:path w="3771900" h="13970">
                <a:moveTo>
                  <a:pt x="0" y="13715"/>
                </a:moveTo>
                <a:lnTo>
                  <a:pt x="3771900" y="13715"/>
                </a:lnTo>
                <a:lnTo>
                  <a:pt x="3771900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2" name="object 632"/>
          <p:cNvSpPr/>
          <p:nvPr/>
        </p:nvSpPr>
        <p:spPr>
          <a:xfrm>
            <a:off x="2748492" y="958574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2"/>
                </a:moveTo>
                <a:lnTo>
                  <a:pt x="3771900" y="12192"/>
                </a:lnTo>
                <a:lnTo>
                  <a:pt x="37719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3" name="object 633"/>
          <p:cNvSpPr/>
          <p:nvPr/>
        </p:nvSpPr>
        <p:spPr>
          <a:xfrm>
            <a:off x="2748492" y="9597602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4" name="object 634"/>
          <p:cNvSpPr/>
          <p:nvPr/>
        </p:nvSpPr>
        <p:spPr>
          <a:xfrm>
            <a:off x="2748492" y="9609454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5" name="object 635"/>
          <p:cNvSpPr/>
          <p:nvPr/>
        </p:nvSpPr>
        <p:spPr>
          <a:xfrm>
            <a:off x="2748492" y="9621308"/>
            <a:ext cx="3667125" cy="12347"/>
          </a:xfrm>
          <a:custGeom>
            <a:avLst/>
            <a:gdLst/>
            <a:ahLst/>
            <a:cxnLst/>
            <a:rect l="l" t="t" r="r" b="b"/>
            <a:pathLst>
              <a:path w="3771900" h="12700">
                <a:moveTo>
                  <a:pt x="0" y="12191"/>
                </a:moveTo>
                <a:lnTo>
                  <a:pt x="3771900" y="12191"/>
                </a:lnTo>
                <a:lnTo>
                  <a:pt x="37719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6" name="object 636"/>
          <p:cNvSpPr/>
          <p:nvPr/>
        </p:nvSpPr>
        <p:spPr>
          <a:xfrm>
            <a:off x="5071004" y="8317441"/>
            <a:ext cx="88900" cy="84578"/>
          </a:xfrm>
          <a:custGeom>
            <a:avLst/>
            <a:gdLst/>
            <a:ahLst/>
            <a:cxnLst/>
            <a:rect l="l" t="t" r="r" b="b"/>
            <a:pathLst>
              <a:path w="91439" h="86995">
                <a:moveTo>
                  <a:pt x="0" y="0"/>
                </a:moveTo>
                <a:lnTo>
                  <a:pt x="0" y="86867"/>
                </a:lnTo>
                <a:lnTo>
                  <a:pt x="91439" y="42671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7" name="object 637"/>
          <p:cNvSpPr/>
          <p:nvPr/>
        </p:nvSpPr>
        <p:spPr>
          <a:xfrm>
            <a:off x="2843329" y="7592901"/>
            <a:ext cx="880973" cy="500063"/>
          </a:xfrm>
          <a:custGeom>
            <a:avLst/>
            <a:gdLst/>
            <a:ahLst/>
            <a:cxnLst/>
            <a:rect l="l" t="t" r="r" b="b"/>
            <a:pathLst>
              <a:path w="906145" h="514350">
                <a:moveTo>
                  <a:pt x="452621" y="514351"/>
                </a:moveTo>
                <a:lnTo>
                  <a:pt x="391212" y="511990"/>
                </a:lnTo>
                <a:lnTo>
                  <a:pt x="332311" y="505115"/>
                </a:lnTo>
                <a:lnTo>
                  <a:pt x="276458" y="494039"/>
                </a:lnTo>
                <a:lnTo>
                  <a:pt x="224193" y="479074"/>
                </a:lnTo>
                <a:lnTo>
                  <a:pt x="176055" y="460532"/>
                </a:lnTo>
                <a:lnTo>
                  <a:pt x="132585" y="438724"/>
                </a:lnTo>
                <a:lnTo>
                  <a:pt x="94321" y="413964"/>
                </a:lnTo>
                <a:lnTo>
                  <a:pt x="61805" y="386563"/>
                </a:lnTo>
                <a:lnTo>
                  <a:pt x="35575" y="356833"/>
                </a:lnTo>
                <a:lnTo>
                  <a:pt x="4132" y="291636"/>
                </a:lnTo>
                <a:lnTo>
                  <a:pt x="0" y="256794"/>
                </a:lnTo>
                <a:lnTo>
                  <a:pt x="4132" y="221968"/>
                </a:lnTo>
                <a:lnTo>
                  <a:pt x="35575" y="156879"/>
                </a:lnTo>
                <a:lnTo>
                  <a:pt x="61805" y="127228"/>
                </a:lnTo>
                <a:lnTo>
                  <a:pt x="94321" y="99915"/>
                </a:lnTo>
                <a:lnTo>
                  <a:pt x="132585" y="75249"/>
                </a:lnTo>
                <a:lnTo>
                  <a:pt x="176055" y="53535"/>
                </a:lnTo>
                <a:lnTo>
                  <a:pt x="224193" y="35081"/>
                </a:lnTo>
                <a:lnTo>
                  <a:pt x="276458" y="20193"/>
                </a:lnTo>
                <a:lnTo>
                  <a:pt x="332311" y="9179"/>
                </a:lnTo>
                <a:lnTo>
                  <a:pt x="391212" y="2346"/>
                </a:lnTo>
                <a:lnTo>
                  <a:pt x="452621" y="0"/>
                </a:lnTo>
                <a:lnTo>
                  <a:pt x="514045" y="2346"/>
                </a:lnTo>
                <a:lnTo>
                  <a:pt x="572988" y="9179"/>
                </a:lnTo>
                <a:lnTo>
                  <a:pt x="628905" y="20193"/>
                </a:lnTo>
                <a:lnTo>
                  <a:pt x="681250" y="35081"/>
                </a:lnTo>
                <a:lnTo>
                  <a:pt x="729478" y="53535"/>
                </a:lnTo>
                <a:lnTo>
                  <a:pt x="773044" y="75249"/>
                </a:lnTo>
                <a:lnTo>
                  <a:pt x="811403" y="99915"/>
                </a:lnTo>
                <a:lnTo>
                  <a:pt x="844010" y="127228"/>
                </a:lnTo>
                <a:lnTo>
                  <a:pt x="870320" y="156879"/>
                </a:lnTo>
                <a:lnTo>
                  <a:pt x="901868" y="221968"/>
                </a:lnTo>
                <a:lnTo>
                  <a:pt x="906016" y="256794"/>
                </a:lnTo>
                <a:lnTo>
                  <a:pt x="901868" y="291636"/>
                </a:lnTo>
                <a:lnTo>
                  <a:pt x="870320" y="356833"/>
                </a:lnTo>
                <a:lnTo>
                  <a:pt x="844010" y="386563"/>
                </a:lnTo>
                <a:lnTo>
                  <a:pt x="811403" y="413964"/>
                </a:lnTo>
                <a:lnTo>
                  <a:pt x="773044" y="438724"/>
                </a:lnTo>
                <a:lnTo>
                  <a:pt x="729478" y="460532"/>
                </a:lnTo>
                <a:lnTo>
                  <a:pt x="681250" y="479074"/>
                </a:lnTo>
                <a:lnTo>
                  <a:pt x="628905" y="494039"/>
                </a:lnTo>
                <a:lnTo>
                  <a:pt x="572988" y="505115"/>
                </a:lnTo>
                <a:lnTo>
                  <a:pt x="514045" y="511990"/>
                </a:lnTo>
                <a:lnTo>
                  <a:pt x="452621" y="514351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8" name="object 638"/>
          <p:cNvSpPr/>
          <p:nvPr/>
        </p:nvSpPr>
        <p:spPr>
          <a:xfrm>
            <a:off x="2843329" y="7592901"/>
            <a:ext cx="880973" cy="500063"/>
          </a:xfrm>
          <a:custGeom>
            <a:avLst/>
            <a:gdLst/>
            <a:ahLst/>
            <a:cxnLst/>
            <a:rect l="l" t="t" r="r" b="b"/>
            <a:pathLst>
              <a:path w="906145" h="514350">
                <a:moveTo>
                  <a:pt x="906016" y="256794"/>
                </a:moveTo>
                <a:lnTo>
                  <a:pt x="889788" y="188561"/>
                </a:lnTo>
                <a:lnTo>
                  <a:pt x="844010" y="127228"/>
                </a:lnTo>
                <a:lnTo>
                  <a:pt x="811403" y="99915"/>
                </a:lnTo>
                <a:lnTo>
                  <a:pt x="773044" y="75249"/>
                </a:lnTo>
                <a:lnTo>
                  <a:pt x="729478" y="53535"/>
                </a:lnTo>
                <a:lnTo>
                  <a:pt x="681250" y="35081"/>
                </a:lnTo>
                <a:lnTo>
                  <a:pt x="628905" y="20193"/>
                </a:lnTo>
                <a:lnTo>
                  <a:pt x="572988" y="9179"/>
                </a:lnTo>
                <a:lnTo>
                  <a:pt x="514045" y="2346"/>
                </a:lnTo>
                <a:lnTo>
                  <a:pt x="452621" y="0"/>
                </a:lnTo>
                <a:lnTo>
                  <a:pt x="391212" y="2346"/>
                </a:lnTo>
                <a:lnTo>
                  <a:pt x="332311" y="9179"/>
                </a:lnTo>
                <a:lnTo>
                  <a:pt x="276458" y="20193"/>
                </a:lnTo>
                <a:lnTo>
                  <a:pt x="224193" y="35081"/>
                </a:lnTo>
                <a:lnTo>
                  <a:pt x="176055" y="53535"/>
                </a:lnTo>
                <a:lnTo>
                  <a:pt x="132585" y="75249"/>
                </a:lnTo>
                <a:lnTo>
                  <a:pt x="94321" y="99915"/>
                </a:lnTo>
                <a:lnTo>
                  <a:pt x="61805" y="127228"/>
                </a:lnTo>
                <a:lnTo>
                  <a:pt x="35575" y="156879"/>
                </a:lnTo>
                <a:lnTo>
                  <a:pt x="4132" y="221968"/>
                </a:lnTo>
                <a:lnTo>
                  <a:pt x="0" y="256794"/>
                </a:lnTo>
                <a:lnTo>
                  <a:pt x="4132" y="291636"/>
                </a:lnTo>
                <a:lnTo>
                  <a:pt x="35575" y="356833"/>
                </a:lnTo>
                <a:lnTo>
                  <a:pt x="61805" y="386563"/>
                </a:lnTo>
                <a:lnTo>
                  <a:pt x="94321" y="413964"/>
                </a:lnTo>
                <a:lnTo>
                  <a:pt x="132585" y="438724"/>
                </a:lnTo>
                <a:lnTo>
                  <a:pt x="176055" y="460532"/>
                </a:lnTo>
                <a:lnTo>
                  <a:pt x="224193" y="479074"/>
                </a:lnTo>
                <a:lnTo>
                  <a:pt x="276458" y="494039"/>
                </a:lnTo>
                <a:lnTo>
                  <a:pt x="332311" y="505115"/>
                </a:lnTo>
                <a:lnTo>
                  <a:pt x="391212" y="511990"/>
                </a:lnTo>
                <a:lnTo>
                  <a:pt x="452621" y="514351"/>
                </a:lnTo>
                <a:lnTo>
                  <a:pt x="514045" y="511990"/>
                </a:lnTo>
                <a:lnTo>
                  <a:pt x="572988" y="505115"/>
                </a:lnTo>
                <a:lnTo>
                  <a:pt x="628905" y="494039"/>
                </a:lnTo>
                <a:lnTo>
                  <a:pt x="681250" y="479074"/>
                </a:lnTo>
                <a:lnTo>
                  <a:pt x="729478" y="460532"/>
                </a:lnTo>
                <a:lnTo>
                  <a:pt x="773044" y="438724"/>
                </a:lnTo>
                <a:lnTo>
                  <a:pt x="811403" y="413964"/>
                </a:lnTo>
                <a:lnTo>
                  <a:pt x="844010" y="386563"/>
                </a:lnTo>
                <a:lnTo>
                  <a:pt x="870320" y="356833"/>
                </a:lnTo>
                <a:lnTo>
                  <a:pt x="901868" y="291636"/>
                </a:lnTo>
                <a:lnTo>
                  <a:pt x="906016" y="256794"/>
                </a:lnTo>
                <a:close/>
              </a:path>
            </a:pathLst>
          </a:custGeom>
          <a:ln w="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9" name="object 639"/>
          <p:cNvSpPr txBox="1"/>
          <p:nvPr/>
        </p:nvSpPr>
        <p:spPr>
          <a:xfrm>
            <a:off x="2999139" y="7643776"/>
            <a:ext cx="581554" cy="197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77">
              <a:lnSpc>
                <a:spcPts val="933"/>
              </a:lnSpc>
            </a:pPr>
            <a:r>
              <a:rPr sz="778" b="1" spc="10" dirty="0">
                <a:latin typeface="Arial"/>
                <a:cs typeface="Arial"/>
              </a:rPr>
              <a:t>Customers</a:t>
            </a:r>
            <a:endParaRPr sz="778">
              <a:latin typeface="Arial"/>
              <a:cs typeface="Arial"/>
            </a:endParaRPr>
          </a:p>
          <a:p>
            <a:pPr marL="12347"/>
            <a:r>
              <a:rPr sz="535" b="1" i="1" spc="15" dirty="0">
                <a:latin typeface="Arial"/>
                <a:cs typeface="Arial"/>
              </a:rPr>
              <a:t>Needs </a:t>
            </a:r>
            <a:r>
              <a:rPr sz="535" b="1" i="1" spc="10" dirty="0">
                <a:latin typeface="Arial"/>
                <a:cs typeface="Arial"/>
              </a:rPr>
              <a:t>and</a:t>
            </a:r>
            <a:r>
              <a:rPr sz="535" b="1" i="1" spc="-102" dirty="0">
                <a:latin typeface="Arial"/>
                <a:cs typeface="Arial"/>
              </a:rPr>
              <a:t> </a:t>
            </a:r>
            <a:r>
              <a:rPr sz="535" b="1" i="1" spc="10" dirty="0">
                <a:latin typeface="Arial"/>
                <a:cs typeface="Arial"/>
              </a:rPr>
              <a:t>other</a:t>
            </a:r>
            <a:endParaRPr sz="535">
              <a:latin typeface="Arial"/>
              <a:cs typeface="Arial"/>
            </a:endParaRPr>
          </a:p>
        </p:txBody>
      </p:sp>
      <p:sp>
        <p:nvSpPr>
          <p:cNvPr id="640" name="object 640"/>
          <p:cNvSpPr txBox="1"/>
          <p:nvPr/>
        </p:nvSpPr>
        <p:spPr>
          <a:xfrm>
            <a:off x="3073964" y="7845036"/>
            <a:ext cx="432153" cy="16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" marR="4939" indent="-1852"/>
            <a:r>
              <a:rPr sz="535" b="1" i="1" spc="10" dirty="0">
                <a:latin typeface="Arial"/>
                <a:cs typeface="Arial"/>
              </a:rPr>
              <a:t>S</a:t>
            </a:r>
            <a:r>
              <a:rPr sz="535" b="1" i="1" spc="5" dirty="0">
                <a:latin typeface="Arial"/>
                <a:cs typeface="Arial"/>
              </a:rPr>
              <a:t>e</a:t>
            </a:r>
            <a:r>
              <a:rPr sz="535" b="1" i="1" spc="19" dirty="0">
                <a:latin typeface="Arial"/>
                <a:cs typeface="Arial"/>
              </a:rPr>
              <a:t>g</a:t>
            </a:r>
            <a:r>
              <a:rPr sz="535" b="1" i="1" spc="15" dirty="0">
                <a:latin typeface="Arial"/>
                <a:cs typeface="Arial"/>
              </a:rPr>
              <a:t>m</a:t>
            </a:r>
            <a:r>
              <a:rPr sz="535" b="1" i="1" spc="5" dirty="0">
                <a:latin typeface="Arial"/>
                <a:cs typeface="Arial"/>
              </a:rPr>
              <a:t>e</a:t>
            </a:r>
            <a:r>
              <a:rPr sz="535" b="1" i="1" spc="19" dirty="0">
                <a:latin typeface="Arial"/>
                <a:cs typeface="Arial"/>
              </a:rPr>
              <a:t>n</a:t>
            </a:r>
            <a:r>
              <a:rPr sz="535" b="1" i="1" spc="5" dirty="0">
                <a:latin typeface="Arial"/>
                <a:cs typeface="Arial"/>
              </a:rPr>
              <a:t>t</a:t>
            </a:r>
            <a:r>
              <a:rPr sz="535" b="1" i="1" spc="-10" dirty="0">
                <a:latin typeface="Arial"/>
                <a:cs typeface="Arial"/>
              </a:rPr>
              <a:t>i</a:t>
            </a:r>
            <a:r>
              <a:rPr sz="535" b="1" i="1" spc="5" dirty="0">
                <a:latin typeface="Arial"/>
                <a:cs typeface="Arial"/>
              </a:rPr>
              <a:t>ng </a:t>
            </a:r>
            <a:r>
              <a:rPr sz="535" b="1" i="1" dirty="0">
                <a:latin typeface="Arial"/>
                <a:cs typeface="Arial"/>
              </a:rPr>
              <a:t> </a:t>
            </a:r>
            <a:r>
              <a:rPr sz="535" b="1" i="1" spc="19" dirty="0">
                <a:latin typeface="Arial"/>
                <a:cs typeface="Arial"/>
              </a:rPr>
              <a:t>D</a:t>
            </a:r>
            <a:r>
              <a:rPr sz="535" b="1" i="1" spc="5" dirty="0">
                <a:latin typeface="Arial"/>
                <a:cs typeface="Arial"/>
              </a:rPr>
              <a:t>i</a:t>
            </a:r>
            <a:r>
              <a:rPr sz="535" b="1" i="1" spc="10" dirty="0">
                <a:latin typeface="Arial"/>
                <a:cs typeface="Arial"/>
              </a:rPr>
              <a:t>m</a:t>
            </a:r>
            <a:r>
              <a:rPr sz="535" b="1" i="1" spc="15" dirty="0">
                <a:latin typeface="Arial"/>
                <a:cs typeface="Arial"/>
              </a:rPr>
              <a:t>en</a:t>
            </a:r>
            <a:r>
              <a:rPr sz="535" b="1" i="1" spc="5" dirty="0">
                <a:latin typeface="Arial"/>
                <a:cs typeface="Arial"/>
              </a:rPr>
              <a:t>sio</a:t>
            </a:r>
            <a:r>
              <a:rPr sz="535" b="1" i="1" spc="15" dirty="0">
                <a:latin typeface="Arial"/>
                <a:cs typeface="Arial"/>
              </a:rPr>
              <a:t>ns</a:t>
            </a:r>
            <a:endParaRPr sz="535">
              <a:latin typeface="Arial"/>
              <a:cs typeface="Arial"/>
            </a:endParaRPr>
          </a:p>
        </p:txBody>
      </p:sp>
      <p:sp>
        <p:nvSpPr>
          <p:cNvPr id="641" name="object 641"/>
          <p:cNvSpPr/>
          <p:nvPr/>
        </p:nvSpPr>
        <p:spPr>
          <a:xfrm>
            <a:off x="2840358" y="8659709"/>
            <a:ext cx="853810" cy="500063"/>
          </a:xfrm>
          <a:custGeom>
            <a:avLst/>
            <a:gdLst/>
            <a:ahLst/>
            <a:cxnLst/>
            <a:rect l="l" t="t" r="r" b="b"/>
            <a:pathLst>
              <a:path w="878204" h="514350">
                <a:moveTo>
                  <a:pt x="438910" y="514338"/>
                </a:moveTo>
                <a:lnTo>
                  <a:pt x="379212" y="511977"/>
                </a:lnTo>
                <a:lnTo>
                  <a:pt x="321998" y="505103"/>
                </a:lnTo>
                <a:lnTo>
                  <a:pt x="267784" y="494027"/>
                </a:lnTo>
                <a:lnTo>
                  <a:pt x="217086" y="479062"/>
                </a:lnTo>
                <a:lnTo>
                  <a:pt x="170420" y="460520"/>
                </a:lnTo>
                <a:lnTo>
                  <a:pt x="128303" y="438713"/>
                </a:lnTo>
                <a:lnTo>
                  <a:pt x="91249" y="413954"/>
                </a:lnTo>
                <a:lnTo>
                  <a:pt x="59775" y="386554"/>
                </a:lnTo>
                <a:lnTo>
                  <a:pt x="34397" y="356826"/>
                </a:lnTo>
                <a:lnTo>
                  <a:pt x="3993" y="291634"/>
                </a:lnTo>
                <a:lnTo>
                  <a:pt x="0" y="256794"/>
                </a:lnTo>
                <a:lnTo>
                  <a:pt x="3993" y="221966"/>
                </a:lnTo>
                <a:lnTo>
                  <a:pt x="34397" y="156873"/>
                </a:lnTo>
                <a:lnTo>
                  <a:pt x="59775" y="127222"/>
                </a:lnTo>
                <a:lnTo>
                  <a:pt x="91249" y="99910"/>
                </a:lnTo>
                <a:lnTo>
                  <a:pt x="128303" y="75244"/>
                </a:lnTo>
                <a:lnTo>
                  <a:pt x="170420" y="53531"/>
                </a:lnTo>
                <a:lnTo>
                  <a:pt x="217086" y="35078"/>
                </a:lnTo>
                <a:lnTo>
                  <a:pt x="267784" y="20191"/>
                </a:lnTo>
                <a:lnTo>
                  <a:pt x="321998" y="9178"/>
                </a:lnTo>
                <a:lnTo>
                  <a:pt x="379212" y="2345"/>
                </a:lnTo>
                <a:lnTo>
                  <a:pt x="438910" y="0"/>
                </a:lnTo>
                <a:lnTo>
                  <a:pt x="498451" y="2345"/>
                </a:lnTo>
                <a:lnTo>
                  <a:pt x="555563" y="9178"/>
                </a:lnTo>
                <a:lnTo>
                  <a:pt x="609722" y="20191"/>
                </a:lnTo>
                <a:lnTo>
                  <a:pt x="660404" y="35078"/>
                </a:lnTo>
                <a:lnTo>
                  <a:pt x="707086" y="53531"/>
                </a:lnTo>
                <a:lnTo>
                  <a:pt x="749243" y="75244"/>
                </a:lnTo>
                <a:lnTo>
                  <a:pt x="786351" y="99910"/>
                </a:lnTo>
                <a:lnTo>
                  <a:pt x="817888" y="127222"/>
                </a:lnTo>
                <a:lnTo>
                  <a:pt x="843328" y="156873"/>
                </a:lnTo>
                <a:lnTo>
                  <a:pt x="873824" y="221966"/>
                </a:lnTo>
                <a:lnTo>
                  <a:pt x="877833" y="256794"/>
                </a:lnTo>
                <a:lnTo>
                  <a:pt x="873824" y="291634"/>
                </a:lnTo>
                <a:lnTo>
                  <a:pt x="843328" y="356826"/>
                </a:lnTo>
                <a:lnTo>
                  <a:pt x="817888" y="386554"/>
                </a:lnTo>
                <a:lnTo>
                  <a:pt x="786351" y="413954"/>
                </a:lnTo>
                <a:lnTo>
                  <a:pt x="749243" y="438713"/>
                </a:lnTo>
                <a:lnTo>
                  <a:pt x="707086" y="460520"/>
                </a:lnTo>
                <a:lnTo>
                  <a:pt x="660404" y="479062"/>
                </a:lnTo>
                <a:lnTo>
                  <a:pt x="609722" y="494027"/>
                </a:lnTo>
                <a:lnTo>
                  <a:pt x="555563" y="505103"/>
                </a:lnTo>
                <a:lnTo>
                  <a:pt x="498451" y="511977"/>
                </a:lnTo>
                <a:lnTo>
                  <a:pt x="438910" y="51433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2" name="object 642"/>
          <p:cNvSpPr/>
          <p:nvPr/>
        </p:nvSpPr>
        <p:spPr>
          <a:xfrm>
            <a:off x="2840358" y="8659709"/>
            <a:ext cx="853810" cy="500063"/>
          </a:xfrm>
          <a:custGeom>
            <a:avLst/>
            <a:gdLst/>
            <a:ahLst/>
            <a:cxnLst/>
            <a:rect l="l" t="t" r="r" b="b"/>
            <a:pathLst>
              <a:path w="878204" h="514350">
                <a:moveTo>
                  <a:pt x="877833" y="256794"/>
                </a:moveTo>
                <a:lnTo>
                  <a:pt x="862148" y="188557"/>
                </a:lnTo>
                <a:lnTo>
                  <a:pt x="817888" y="127222"/>
                </a:lnTo>
                <a:lnTo>
                  <a:pt x="786351" y="99910"/>
                </a:lnTo>
                <a:lnTo>
                  <a:pt x="749243" y="75244"/>
                </a:lnTo>
                <a:lnTo>
                  <a:pt x="707086" y="53531"/>
                </a:lnTo>
                <a:lnTo>
                  <a:pt x="660404" y="35078"/>
                </a:lnTo>
                <a:lnTo>
                  <a:pt x="609722" y="20191"/>
                </a:lnTo>
                <a:lnTo>
                  <a:pt x="555563" y="9178"/>
                </a:lnTo>
                <a:lnTo>
                  <a:pt x="498451" y="2345"/>
                </a:lnTo>
                <a:lnTo>
                  <a:pt x="438910" y="0"/>
                </a:lnTo>
                <a:lnTo>
                  <a:pt x="379212" y="2345"/>
                </a:lnTo>
                <a:lnTo>
                  <a:pt x="321998" y="9178"/>
                </a:lnTo>
                <a:lnTo>
                  <a:pt x="267784" y="20191"/>
                </a:lnTo>
                <a:lnTo>
                  <a:pt x="217086" y="35078"/>
                </a:lnTo>
                <a:lnTo>
                  <a:pt x="170420" y="53531"/>
                </a:lnTo>
                <a:lnTo>
                  <a:pt x="128303" y="75244"/>
                </a:lnTo>
                <a:lnTo>
                  <a:pt x="91249" y="99910"/>
                </a:lnTo>
                <a:lnTo>
                  <a:pt x="59775" y="127222"/>
                </a:lnTo>
                <a:lnTo>
                  <a:pt x="34397" y="156873"/>
                </a:lnTo>
                <a:lnTo>
                  <a:pt x="3993" y="221966"/>
                </a:lnTo>
                <a:lnTo>
                  <a:pt x="0" y="256794"/>
                </a:lnTo>
                <a:lnTo>
                  <a:pt x="3993" y="291634"/>
                </a:lnTo>
                <a:lnTo>
                  <a:pt x="34397" y="356826"/>
                </a:lnTo>
                <a:lnTo>
                  <a:pt x="59775" y="386554"/>
                </a:lnTo>
                <a:lnTo>
                  <a:pt x="91249" y="413954"/>
                </a:lnTo>
                <a:lnTo>
                  <a:pt x="128303" y="438713"/>
                </a:lnTo>
                <a:lnTo>
                  <a:pt x="170420" y="460520"/>
                </a:lnTo>
                <a:lnTo>
                  <a:pt x="217086" y="479062"/>
                </a:lnTo>
                <a:lnTo>
                  <a:pt x="267784" y="494027"/>
                </a:lnTo>
                <a:lnTo>
                  <a:pt x="321998" y="505103"/>
                </a:lnTo>
                <a:lnTo>
                  <a:pt x="379212" y="511977"/>
                </a:lnTo>
                <a:lnTo>
                  <a:pt x="438910" y="514338"/>
                </a:lnTo>
                <a:lnTo>
                  <a:pt x="498451" y="511977"/>
                </a:lnTo>
                <a:lnTo>
                  <a:pt x="555563" y="505103"/>
                </a:lnTo>
                <a:lnTo>
                  <a:pt x="609722" y="494027"/>
                </a:lnTo>
                <a:lnTo>
                  <a:pt x="660404" y="479062"/>
                </a:lnTo>
                <a:lnTo>
                  <a:pt x="707086" y="460520"/>
                </a:lnTo>
                <a:lnTo>
                  <a:pt x="749243" y="438713"/>
                </a:lnTo>
                <a:lnTo>
                  <a:pt x="786351" y="413954"/>
                </a:lnTo>
                <a:lnTo>
                  <a:pt x="817888" y="386554"/>
                </a:lnTo>
                <a:lnTo>
                  <a:pt x="843328" y="356826"/>
                </a:lnTo>
                <a:lnTo>
                  <a:pt x="873824" y="291634"/>
                </a:lnTo>
                <a:lnTo>
                  <a:pt x="877833" y="256794"/>
                </a:lnTo>
                <a:close/>
              </a:path>
            </a:pathLst>
          </a:custGeom>
          <a:ln w="4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3" name="object 643"/>
          <p:cNvSpPr txBox="1"/>
          <p:nvPr/>
        </p:nvSpPr>
        <p:spPr>
          <a:xfrm>
            <a:off x="2881348" y="8754285"/>
            <a:ext cx="74330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15" dirty="0">
                <a:latin typeface="Arial"/>
                <a:cs typeface="Arial"/>
              </a:rPr>
              <a:t>Competitors</a:t>
            </a:r>
            <a:endParaRPr sz="924">
              <a:latin typeface="Arial"/>
              <a:cs typeface="Arial"/>
            </a:endParaRPr>
          </a:p>
        </p:txBody>
      </p:sp>
      <p:sp>
        <p:nvSpPr>
          <p:cNvPr id="644" name="object 644"/>
          <p:cNvSpPr txBox="1"/>
          <p:nvPr/>
        </p:nvSpPr>
        <p:spPr>
          <a:xfrm>
            <a:off x="3023588" y="8893810"/>
            <a:ext cx="458699" cy="1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0250"/>
            <a:r>
              <a:rPr sz="583" b="1" i="1" spc="5" dirty="0">
                <a:latin typeface="Arial"/>
                <a:cs typeface="Arial"/>
              </a:rPr>
              <a:t>Current </a:t>
            </a:r>
            <a:r>
              <a:rPr sz="583" b="1" i="1" spc="-5" dirty="0">
                <a:latin typeface="Arial"/>
                <a:cs typeface="Arial"/>
              </a:rPr>
              <a:t>&amp;  </a:t>
            </a:r>
            <a:r>
              <a:rPr sz="583" b="1" i="1" spc="5" dirty="0">
                <a:latin typeface="Arial"/>
                <a:cs typeface="Arial"/>
              </a:rPr>
              <a:t>P</a:t>
            </a:r>
            <a:r>
              <a:rPr sz="583" b="1" i="1" dirty="0">
                <a:latin typeface="Arial"/>
                <a:cs typeface="Arial"/>
              </a:rPr>
              <a:t>r</a:t>
            </a:r>
            <a:r>
              <a:rPr sz="583" b="1" i="1" spc="15" dirty="0">
                <a:latin typeface="Arial"/>
                <a:cs typeface="Arial"/>
              </a:rPr>
              <a:t>o</a:t>
            </a:r>
            <a:r>
              <a:rPr sz="583" b="1" i="1" spc="10" dirty="0">
                <a:latin typeface="Arial"/>
                <a:cs typeface="Arial"/>
              </a:rPr>
              <a:t>s</a:t>
            </a:r>
            <a:r>
              <a:rPr sz="583" b="1" i="1" spc="15" dirty="0">
                <a:latin typeface="Arial"/>
                <a:cs typeface="Arial"/>
              </a:rPr>
              <a:t>p</a:t>
            </a:r>
            <a:r>
              <a:rPr sz="583" b="1" i="1" spc="5" dirty="0">
                <a:latin typeface="Arial"/>
                <a:cs typeface="Arial"/>
              </a:rPr>
              <a:t>e</a:t>
            </a:r>
            <a:r>
              <a:rPr sz="583" b="1" i="1" spc="10" dirty="0">
                <a:latin typeface="Arial"/>
                <a:cs typeface="Arial"/>
              </a:rPr>
              <a:t>ct</a:t>
            </a:r>
            <a:r>
              <a:rPr sz="583" b="1" i="1" spc="5" dirty="0">
                <a:latin typeface="Arial"/>
                <a:cs typeface="Arial"/>
              </a:rPr>
              <a:t>i</a:t>
            </a:r>
            <a:r>
              <a:rPr sz="583" b="1" i="1" spc="10" dirty="0">
                <a:latin typeface="Arial"/>
                <a:cs typeface="Arial"/>
              </a:rPr>
              <a:t>v</a:t>
            </a:r>
            <a:r>
              <a:rPr sz="583" b="1" i="1" dirty="0">
                <a:latin typeface="Arial"/>
                <a:cs typeface="Arial"/>
              </a:rPr>
              <a:t>e</a:t>
            </a:r>
            <a:endParaRPr sz="583">
              <a:latin typeface="Arial"/>
              <a:cs typeface="Arial"/>
            </a:endParaRPr>
          </a:p>
        </p:txBody>
      </p:sp>
      <p:sp>
        <p:nvSpPr>
          <p:cNvPr id="645" name="object 645"/>
          <p:cNvSpPr/>
          <p:nvPr/>
        </p:nvSpPr>
        <p:spPr>
          <a:xfrm>
            <a:off x="3907896" y="8037406"/>
            <a:ext cx="140758" cy="333375"/>
          </a:xfrm>
          <a:custGeom>
            <a:avLst/>
            <a:gdLst/>
            <a:ahLst/>
            <a:cxnLst/>
            <a:rect l="l" t="t" r="r" b="b"/>
            <a:pathLst>
              <a:path w="144779" h="342900">
                <a:moveTo>
                  <a:pt x="144779" y="0"/>
                </a:moveTo>
                <a:lnTo>
                  <a:pt x="9905" y="318516"/>
                </a:lnTo>
                <a:lnTo>
                  <a:pt x="0" y="342900"/>
                </a:lnTo>
                <a:lnTo>
                  <a:pt x="138684" y="18288"/>
                </a:lnTo>
                <a:lnTo>
                  <a:pt x="144779" y="0"/>
                </a:lnTo>
                <a:close/>
              </a:path>
            </a:pathLst>
          </a:custGeom>
          <a:solidFill>
            <a:srgbClr val="2C2C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6" name="object 646"/>
          <p:cNvSpPr/>
          <p:nvPr/>
        </p:nvSpPr>
        <p:spPr>
          <a:xfrm>
            <a:off x="4042727" y="8037406"/>
            <a:ext cx="146932" cy="325967"/>
          </a:xfrm>
          <a:custGeom>
            <a:avLst/>
            <a:gdLst/>
            <a:ahLst/>
            <a:cxnLst/>
            <a:rect l="l" t="t" r="r" b="b"/>
            <a:pathLst>
              <a:path w="151129" h="335279">
                <a:moveTo>
                  <a:pt x="6095" y="0"/>
                </a:moveTo>
                <a:lnTo>
                  <a:pt x="0" y="18288"/>
                </a:lnTo>
                <a:lnTo>
                  <a:pt x="147827" y="335280"/>
                </a:lnTo>
                <a:lnTo>
                  <a:pt x="150875" y="310896"/>
                </a:lnTo>
                <a:lnTo>
                  <a:pt x="6095" y="0"/>
                </a:lnTo>
                <a:close/>
              </a:path>
            </a:pathLst>
          </a:custGeom>
          <a:solidFill>
            <a:srgbClr val="2B2B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7" name="object 647"/>
          <p:cNvSpPr/>
          <p:nvPr/>
        </p:nvSpPr>
        <p:spPr>
          <a:xfrm>
            <a:off x="3907896" y="8055185"/>
            <a:ext cx="279047" cy="619831"/>
          </a:xfrm>
          <a:custGeom>
            <a:avLst/>
            <a:gdLst/>
            <a:ahLst/>
            <a:cxnLst/>
            <a:rect l="l" t="t" r="r" b="b"/>
            <a:pathLst>
              <a:path w="287020" h="637540">
                <a:moveTo>
                  <a:pt x="138684" y="0"/>
                </a:moveTo>
                <a:lnTo>
                  <a:pt x="0" y="324611"/>
                </a:lnTo>
                <a:lnTo>
                  <a:pt x="147827" y="637031"/>
                </a:lnTo>
                <a:lnTo>
                  <a:pt x="286512" y="316991"/>
                </a:lnTo>
                <a:lnTo>
                  <a:pt x="138684" y="0"/>
                </a:lnTo>
                <a:close/>
              </a:path>
            </a:pathLst>
          </a:custGeom>
          <a:solidFill>
            <a:srgbClr val="AFAF6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8" name="object 648"/>
          <p:cNvSpPr txBox="1"/>
          <p:nvPr/>
        </p:nvSpPr>
        <p:spPr>
          <a:xfrm>
            <a:off x="4004452" y="8151000"/>
            <a:ext cx="111742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15" dirty="0">
                <a:solidFill>
                  <a:srgbClr val="333300"/>
                </a:solidFill>
                <a:latin typeface="Arial"/>
                <a:cs typeface="Arial"/>
              </a:rPr>
              <a:t>S.</a:t>
            </a:r>
            <a:endParaRPr sz="681">
              <a:latin typeface="Arial"/>
              <a:cs typeface="Arial"/>
            </a:endParaRPr>
          </a:p>
        </p:txBody>
      </p:sp>
      <p:sp>
        <p:nvSpPr>
          <p:cNvPr id="649" name="object 649"/>
          <p:cNvSpPr txBox="1"/>
          <p:nvPr/>
        </p:nvSpPr>
        <p:spPr>
          <a:xfrm>
            <a:off x="3775533" y="8257682"/>
            <a:ext cx="1311275" cy="20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228418" algn="l"/>
                <a:tab pos="1298281" algn="l"/>
              </a:tabLst>
            </a:pPr>
            <a:r>
              <a:rPr sz="681" b="1" u="heavy" spc="5" dirty="0">
                <a:solidFill>
                  <a:srgbClr val="333300"/>
                </a:solidFill>
                <a:latin typeface="Arial"/>
                <a:cs typeface="Arial"/>
              </a:rPr>
              <a:t> 	</a:t>
            </a:r>
            <a:r>
              <a:rPr sz="681" b="1" u="heavy" spc="19" dirty="0">
                <a:solidFill>
                  <a:srgbClr val="333300"/>
                </a:solidFill>
                <a:latin typeface="Arial"/>
                <a:cs typeface="Arial"/>
              </a:rPr>
              <a:t>W.	</a:t>
            </a:r>
            <a:endParaRPr sz="681">
              <a:latin typeface="Arial"/>
              <a:cs typeface="Arial"/>
            </a:endParaRPr>
          </a:p>
          <a:p>
            <a:pPr marL="236443">
              <a:spcBef>
                <a:spcPts val="19"/>
              </a:spcBef>
            </a:pPr>
            <a:r>
              <a:rPr sz="681" b="1" spc="29" dirty="0">
                <a:solidFill>
                  <a:srgbClr val="333300"/>
                </a:solidFill>
                <a:latin typeface="Arial"/>
                <a:cs typeface="Arial"/>
              </a:rPr>
              <a:t>O.</a:t>
            </a:r>
            <a:endParaRPr sz="681">
              <a:latin typeface="Arial"/>
              <a:cs typeface="Arial"/>
            </a:endParaRPr>
          </a:p>
        </p:txBody>
      </p:sp>
      <p:sp>
        <p:nvSpPr>
          <p:cNvPr id="650" name="object 650"/>
          <p:cNvSpPr txBox="1"/>
          <p:nvPr/>
        </p:nvSpPr>
        <p:spPr>
          <a:xfrm>
            <a:off x="4007414" y="8471040"/>
            <a:ext cx="108038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19" dirty="0">
                <a:solidFill>
                  <a:srgbClr val="333300"/>
                </a:solidFill>
                <a:latin typeface="Arial"/>
                <a:cs typeface="Arial"/>
              </a:rPr>
              <a:t>T.</a:t>
            </a:r>
            <a:endParaRPr sz="681">
              <a:latin typeface="Arial"/>
              <a:cs typeface="Arial"/>
            </a:endParaRPr>
          </a:p>
        </p:txBody>
      </p:sp>
      <p:sp>
        <p:nvSpPr>
          <p:cNvPr id="651" name="object 651"/>
          <p:cNvSpPr/>
          <p:nvPr/>
        </p:nvSpPr>
        <p:spPr>
          <a:xfrm>
            <a:off x="2840357" y="9181255"/>
            <a:ext cx="3483768" cy="414867"/>
          </a:xfrm>
          <a:custGeom>
            <a:avLst/>
            <a:gdLst/>
            <a:ahLst/>
            <a:cxnLst/>
            <a:rect l="l" t="t" r="r" b="b"/>
            <a:pathLst>
              <a:path w="3583304" h="426720">
                <a:moveTo>
                  <a:pt x="0" y="426718"/>
                </a:moveTo>
                <a:lnTo>
                  <a:pt x="0" y="0"/>
                </a:lnTo>
                <a:lnTo>
                  <a:pt x="3582932" y="0"/>
                </a:lnTo>
                <a:lnTo>
                  <a:pt x="0" y="426718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2" name="object 652"/>
          <p:cNvSpPr/>
          <p:nvPr/>
        </p:nvSpPr>
        <p:spPr>
          <a:xfrm>
            <a:off x="2840357" y="9181255"/>
            <a:ext cx="3483768" cy="414867"/>
          </a:xfrm>
          <a:custGeom>
            <a:avLst/>
            <a:gdLst/>
            <a:ahLst/>
            <a:cxnLst/>
            <a:rect l="l" t="t" r="r" b="b"/>
            <a:pathLst>
              <a:path w="3583304" h="426720">
                <a:moveTo>
                  <a:pt x="0" y="426718"/>
                </a:moveTo>
                <a:lnTo>
                  <a:pt x="0" y="0"/>
                </a:lnTo>
                <a:lnTo>
                  <a:pt x="3582932" y="0"/>
                </a:lnTo>
                <a:lnTo>
                  <a:pt x="0" y="4267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3" name="object 653"/>
          <p:cNvSpPr txBox="1"/>
          <p:nvPr/>
        </p:nvSpPr>
        <p:spPr>
          <a:xfrm>
            <a:off x="2873939" y="9244718"/>
            <a:ext cx="171379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85" b="1" spc="-335" baseline="2923" dirty="0">
                <a:latin typeface="Arial"/>
                <a:cs typeface="Arial"/>
              </a:rPr>
              <a:t>E</a:t>
            </a:r>
            <a:r>
              <a:rPr sz="924" b="1" spc="-22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5" b="1" spc="-335" baseline="2923" dirty="0">
                <a:latin typeface="Arial"/>
                <a:cs typeface="Arial"/>
              </a:rPr>
              <a:t>x</a:t>
            </a:r>
            <a:r>
              <a:rPr sz="924" b="1" spc="-223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385" b="1" spc="-335" baseline="2923" dirty="0">
                <a:latin typeface="Arial"/>
                <a:cs typeface="Arial"/>
              </a:rPr>
              <a:t>t</a:t>
            </a:r>
            <a:r>
              <a:rPr sz="924" b="1" spc="-223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85" b="1" spc="-335" baseline="2923" dirty="0">
                <a:latin typeface="Arial"/>
                <a:cs typeface="Arial"/>
              </a:rPr>
              <a:t>e</a:t>
            </a:r>
            <a:r>
              <a:rPr sz="924" b="1" spc="-22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5" b="1" spc="-335" baseline="2923" dirty="0">
                <a:latin typeface="Arial"/>
                <a:cs typeface="Arial"/>
              </a:rPr>
              <a:t>r</a:t>
            </a:r>
            <a:r>
              <a:rPr sz="924" b="1" spc="-223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5" b="1" spc="-335" baseline="2923" dirty="0">
                <a:latin typeface="Arial"/>
                <a:cs typeface="Arial"/>
              </a:rPr>
              <a:t>n</a:t>
            </a:r>
            <a:r>
              <a:rPr sz="924" b="1" spc="-223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85" b="1" spc="-335" baseline="2923" dirty="0">
                <a:latin typeface="Arial"/>
                <a:cs typeface="Arial"/>
              </a:rPr>
              <a:t>a</a:t>
            </a:r>
            <a:r>
              <a:rPr sz="924" b="1" spc="-22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85" b="1" spc="-335" baseline="2923" dirty="0">
                <a:latin typeface="Arial"/>
                <a:cs typeface="Arial"/>
              </a:rPr>
              <a:t>l</a:t>
            </a:r>
            <a:r>
              <a:rPr sz="924" b="1" spc="-223" dirty="0">
                <a:solidFill>
                  <a:srgbClr val="FFFFFF"/>
                </a:solidFill>
                <a:latin typeface="Arial"/>
                <a:cs typeface="Arial"/>
              </a:rPr>
              <a:t>l        </a:t>
            </a:r>
            <a:r>
              <a:rPr sz="1385" b="1" spc="-240" baseline="2923" dirty="0">
                <a:latin typeface="Arial"/>
                <a:cs typeface="Arial"/>
              </a:rPr>
              <a:t>Mar</a:t>
            </a:r>
            <a:r>
              <a:rPr sz="924" b="1" spc="-1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5" b="1" spc="-240" baseline="2923" dirty="0">
                <a:latin typeface="Arial"/>
                <a:cs typeface="Arial"/>
              </a:rPr>
              <a:t>k</a:t>
            </a:r>
            <a:r>
              <a:rPr sz="924" b="1" spc="-1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385" b="1" spc="-240" baseline="2923" dirty="0">
                <a:latin typeface="Arial"/>
                <a:cs typeface="Arial"/>
              </a:rPr>
              <a:t>e</a:t>
            </a:r>
            <a:r>
              <a:rPr sz="924" b="1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5" b="1" spc="-240" baseline="2923" dirty="0">
                <a:latin typeface="Arial"/>
                <a:cs typeface="Arial"/>
              </a:rPr>
              <a:t>t</a:t>
            </a:r>
            <a:r>
              <a:rPr sz="924" b="1" spc="-16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924" b="1" spc="-1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5" b="1" spc="-182" baseline="2923" dirty="0">
                <a:latin typeface="Arial"/>
                <a:cs typeface="Arial"/>
              </a:rPr>
              <a:t>Envir</a:t>
            </a:r>
            <a:r>
              <a:rPr sz="924" b="1" spc="-12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5" b="1" spc="-182" baseline="2923" dirty="0">
                <a:latin typeface="Arial"/>
                <a:cs typeface="Arial"/>
              </a:rPr>
              <a:t>o</a:t>
            </a:r>
            <a:r>
              <a:rPr sz="924" b="1" spc="-122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85" b="1" spc="-182" baseline="2923" dirty="0">
                <a:latin typeface="Arial"/>
                <a:cs typeface="Arial"/>
              </a:rPr>
              <a:t>nme</a:t>
            </a:r>
            <a:r>
              <a:rPr sz="924" b="1" spc="-12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5" b="1" spc="-182" baseline="2923" dirty="0">
                <a:latin typeface="Arial"/>
                <a:cs typeface="Arial"/>
              </a:rPr>
              <a:t>n</a:t>
            </a:r>
            <a:r>
              <a:rPr sz="924" b="1" spc="-1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85" b="1" spc="-182" baseline="2923" dirty="0">
                <a:latin typeface="Arial"/>
                <a:cs typeface="Arial"/>
              </a:rPr>
              <a:t>t</a:t>
            </a:r>
            <a:endParaRPr sz="1385" baseline="2923">
              <a:latin typeface="Arial"/>
              <a:cs typeface="Arial"/>
            </a:endParaRPr>
          </a:p>
        </p:txBody>
      </p:sp>
      <p:sp>
        <p:nvSpPr>
          <p:cNvPr id="654" name="object 654"/>
          <p:cNvSpPr/>
          <p:nvPr/>
        </p:nvSpPr>
        <p:spPr>
          <a:xfrm>
            <a:off x="4245726" y="7855157"/>
            <a:ext cx="795161" cy="385233"/>
          </a:xfrm>
          <a:custGeom>
            <a:avLst/>
            <a:gdLst/>
            <a:ahLst/>
            <a:cxnLst/>
            <a:rect l="l" t="t" r="r" b="b"/>
            <a:pathLst>
              <a:path w="817879" h="396240">
                <a:moveTo>
                  <a:pt x="817623" y="396245"/>
                </a:moveTo>
                <a:lnTo>
                  <a:pt x="0" y="396245"/>
                </a:lnTo>
                <a:lnTo>
                  <a:pt x="0" y="0"/>
                </a:lnTo>
                <a:lnTo>
                  <a:pt x="817623" y="79254"/>
                </a:lnTo>
                <a:lnTo>
                  <a:pt x="817623" y="39624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5" name="object 655"/>
          <p:cNvSpPr/>
          <p:nvPr/>
        </p:nvSpPr>
        <p:spPr>
          <a:xfrm>
            <a:off x="4245726" y="7855157"/>
            <a:ext cx="795161" cy="385233"/>
          </a:xfrm>
          <a:custGeom>
            <a:avLst/>
            <a:gdLst/>
            <a:ahLst/>
            <a:cxnLst/>
            <a:rect l="l" t="t" r="r" b="b"/>
            <a:pathLst>
              <a:path w="817879" h="396240">
                <a:moveTo>
                  <a:pt x="817623" y="79254"/>
                </a:moveTo>
                <a:lnTo>
                  <a:pt x="0" y="0"/>
                </a:lnTo>
                <a:lnTo>
                  <a:pt x="0" y="396245"/>
                </a:lnTo>
                <a:lnTo>
                  <a:pt x="817623" y="396245"/>
                </a:lnTo>
                <a:lnTo>
                  <a:pt x="817623" y="792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6" name="object 656"/>
          <p:cNvSpPr txBox="1"/>
          <p:nvPr/>
        </p:nvSpPr>
        <p:spPr>
          <a:xfrm>
            <a:off x="4296339" y="7939168"/>
            <a:ext cx="629091" cy="224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8770">
              <a:lnSpc>
                <a:spcPct val="107100"/>
              </a:lnSpc>
            </a:pPr>
            <a:r>
              <a:rPr sz="681" b="1" spc="15" dirty="0">
                <a:latin typeface="Arial"/>
                <a:cs typeface="Arial"/>
              </a:rPr>
              <a:t>Targeting </a:t>
            </a:r>
            <a:r>
              <a:rPr sz="681" b="1" spc="10" dirty="0">
                <a:latin typeface="Arial"/>
                <a:cs typeface="Arial"/>
              </a:rPr>
              <a:t>&amp;  </a:t>
            </a:r>
            <a:r>
              <a:rPr sz="681" b="1" spc="19" dirty="0">
                <a:latin typeface="Arial"/>
                <a:cs typeface="Arial"/>
              </a:rPr>
              <a:t>S</a:t>
            </a:r>
            <a:r>
              <a:rPr sz="681" b="1" spc="15" dirty="0">
                <a:latin typeface="Arial"/>
                <a:cs typeface="Arial"/>
              </a:rPr>
              <a:t>e</a:t>
            </a:r>
            <a:r>
              <a:rPr sz="681" b="1" spc="24" dirty="0">
                <a:latin typeface="Arial"/>
                <a:cs typeface="Arial"/>
              </a:rPr>
              <a:t>gm</a:t>
            </a:r>
            <a:r>
              <a:rPr sz="681" b="1" spc="15" dirty="0">
                <a:latin typeface="Arial"/>
                <a:cs typeface="Arial"/>
              </a:rPr>
              <a:t>e</a:t>
            </a:r>
            <a:r>
              <a:rPr sz="681" b="1" spc="24" dirty="0">
                <a:latin typeface="Arial"/>
                <a:cs typeface="Arial"/>
              </a:rPr>
              <a:t>n</a:t>
            </a:r>
            <a:r>
              <a:rPr sz="681" b="1" spc="15" dirty="0">
                <a:latin typeface="Arial"/>
                <a:cs typeface="Arial"/>
              </a:rPr>
              <a:t>ta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15" dirty="0">
                <a:latin typeface="Arial"/>
                <a:cs typeface="Arial"/>
              </a:rPr>
              <a:t>i</a:t>
            </a:r>
            <a:r>
              <a:rPr sz="681" b="1" spc="24" dirty="0">
                <a:latin typeface="Arial"/>
                <a:cs typeface="Arial"/>
              </a:rPr>
              <a:t>o</a:t>
            </a:r>
            <a:r>
              <a:rPr sz="681" b="1" spc="10" dirty="0">
                <a:latin typeface="Arial"/>
                <a:cs typeface="Arial"/>
              </a:rPr>
              <a:t>n</a:t>
            </a:r>
            <a:endParaRPr sz="681">
              <a:latin typeface="Arial"/>
              <a:cs typeface="Arial"/>
            </a:endParaRPr>
          </a:p>
        </p:txBody>
      </p:sp>
      <p:sp>
        <p:nvSpPr>
          <p:cNvPr id="657" name="object 657"/>
          <p:cNvSpPr/>
          <p:nvPr/>
        </p:nvSpPr>
        <p:spPr>
          <a:xfrm>
            <a:off x="4241271" y="8413750"/>
            <a:ext cx="795161" cy="385233"/>
          </a:xfrm>
          <a:custGeom>
            <a:avLst/>
            <a:gdLst/>
            <a:ahLst/>
            <a:cxnLst/>
            <a:rect l="l" t="t" r="r" b="b"/>
            <a:pathLst>
              <a:path w="817879" h="396240">
                <a:moveTo>
                  <a:pt x="817626" y="0"/>
                </a:moveTo>
                <a:lnTo>
                  <a:pt x="0" y="0"/>
                </a:lnTo>
                <a:lnTo>
                  <a:pt x="0" y="396240"/>
                </a:lnTo>
                <a:lnTo>
                  <a:pt x="817626" y="316992"/>
                </a:lnTo>
                <a:lnTo>
                  <a:pt x="817626" y="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8" name="object 658"/>
          <p:cNvSpPr/>
          <p:nvPr/>
        </p:nvSpPr>
        <p:spPr>
          <a:xfrm>
            <a:off x="4250161" y="8422639"/>
            <a:ext cx="795161" cy="385233"/>
          </a:xfrm>
          <a:custGeom>
            <a:avLst/>
            <a:gdLst/>
            <a:ahLst/>
            <a:cxnLst/>
            <a:rect l="l" t="t" r="r" b="b"/>
            <a:pathLst>
              <a:path w="817879" h="396240">
                <a:moveTo>
                  <a:pt x="817626" y="0"/>
                </a:moveTo>
                <a:lnTo>
                  <a:pt x="0" y="0"/>
                </a:lnTo>
                <a:lnTo>
                  <a:pt x="0" y="396239"/>
                </a:lnTo>
                <a:lnTo>
                  <a:pt x="817626" y="318516"/>
                </a:lnTo>
                <a:lnTo>
                  <a:pt x="817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9" name="object 659"/>
          <p:cNvSpPr/>
          <p:nvPr/>
        </p:nvSpPr>
        <p:spPr>
          <a:xfrm>
            <a:off x="4245726" y="8418195"/>
            <a:ext cx="795161" cy="385233"/>
          </a:xfrm>
          <a:custGeom>
            <a:avLst/>
            <a:gdLst/>
            <a:ahLst/>
            <a:cxnLst/>
            <a:rect l="l" t="t" r="r" b="b"/>
            <a:pathLst>
              <a:path w="817879" h="396240">
                <a:moveTo>
                  <a:pt x="0" y="396232"/>
                </a:moveTo>
                <a:lnTo>
                  <a:pt x="0" y="0"/>
                </a:lnTo>
                <a:lnTo>
                  <a:pt x="817623" y="0"/>
                </a:lnTo>
                <a:lnTo>
                  <a:pt x="817623" y="316991"/>
                </a:lnTo>
                <a:lnTo>
                  <a:pt x="0" y="39623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0" name="object 660"/>
          <p:cNvSpPr/>
          <p:nvPr/>
        </p:nvSpPr>
        <p:spPr>
          <a:xfrm>
            <a:off x="4245726" y="8418195"/>
            <a:ext cx="795161" cy="385233"/>
          </a:xfrm>
          <a:custGeom>
            <a:avLst/>
            <a:gdLst/>
            <a:ahLst/>
            <a:cxnLst/>
            <a:rect l="l" t="t" r="r" b="b"/>
            <a:pathLst>
              <a:path w="817879" h="396240">
                <a:moveTo>
                  <a:pt x="817623" y="316991"/>
                </a:moveTo>
                <a:lnTo>
                  <a:pt x="0" y="396232"/>
                </a:lnTo>
                <a:lnTo>
                  <a:pt x="0" y="0"/>
                </a:lnTo>
                <a:lnTo>
                  <a:pt x="817623" y="0"/>
                </a:lnTo>
                <a:lnTo>
                  <a:pt x="817623" y="3169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1" name="object 661"/>
          <p:cNvSpPr txBox="1"/>
          <p:nvPr/>
        </p:nvSpPr>
        <p:spPr>
          <a:xfrm>
            <a:off x="4319306" y="8482401"/>
            <a:ext cx="64637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4816">
              <a:lnSpc>
                <a:spcPts val="796"/>
              </a:lnSpc>
            </a:pPr>
            <a:r>
              <a:rPr sz="681" b="1" spc="19" dirty="0">
                <a:latin typeface="Arial"/>
                <a:cs typeface="Arial"/>
              </a:rPr>
              <a:t>Positioning </a:t>
            </a:r>
            <a:r>
              <a:rPr sz="681" b="1" spc="10" dirty="0">
                <a:latin typeface="Arial"/>
                <a:cs typeface="Arial"/>
              </a:rPr>
              <a:t>&amp;  </a:t>
            </a:r>
            <a:r>
              <a:rPr sz="681" b="1" spc="15" dirty="0">
                <a:latin typeface="Arial"/>
                <a:cs typeface="Arial"/>
              </a:rPr>
              <a:t>D</a:t>
            </a:r>
            <a:r>
              <a:rPr sz="681" b="1" spc="19" dirty="0">
                <a:latin typeface="Arial"/>
                <a:cs typeface="Arial"/>
              </a:rPr>
              <a:t>i</a:t>
            </a:r>
            <a:r>
              <a:rPr sz="681" b="1" spc="10" dirty="0">
                <a:latin typeface="Arial"/>
                <a:cs typeface="Arial"/>
              </a:rPr>
              <a:t>ff</a:t>
            </a:r>
            <a:r>
              <a:rPr sz="681" b="1" spc="15" dirty="0">
                <a:latin typeface="Arial"/>
                <a:cs typeface="Arial"/>
              </a:rPr>
              <a:t>e</a:t>
            </a:r>
            <a:r>
              <a:rPr sz="681" b="1" spc="10" dirty="0">
                <a:latin typeface="Arial"/>
                <a:cs typeface="Arial"/>
              </a:rPr>
              <a:t>r</a:t>
            </a:r>
            <a:r>
              <a:rPr sz="681" b="1" spc="15" dirty="0">
                <a:latin typeface="Arial"/>
                <a:cs typeface="Arial"/>
              </a:rPr>
              <a:t>e</a:t>
            </a:r>
            <a:r>
              <a:rPr sz="681" b="1" spc="24" dirty="0">
                <a:latin typeface="Arial"/>
                <a:cs typeface="Arial"/>
              </a:rPr>
              <a:t>n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spc="15" dirty="0">
                <a:latin typeface="Arial"/>
                <a:cs typeface="Arial"/>
              </a:rPr>
              <a:t>iati</a:t>
            </a:r>
            <a:r>
              <a:rPr sz="681" b="1" spc="24" dirty="0">
                <a:latin typeface="Arial"/>
                <a:cs typeface="Arial"/>
              </a:rPr>
              <a:t>on</a:t>
            </a:r>
            <a:endParaRPr sz="681">
              <a:latin typeface="Arial"/>
              <a:cs typeface="Arial"/>
            </a:endParaRPr>
          </a:p>
        </p:txBody>
      </p:sp>
      <p:sp>
        <p:nvSpPr>
          <p:cNvPr id="662" name="object 662"/>
          <p:cNvSpPr/>
          <p:nvPr/>
        </p:nvSpPr>
        <p:spPr>
          <a:xfrm>
            <a:off x="2850726" y="7124700"/>
            <a:ext cx="3331281" cy="474133"/>
          </a:xfrm>
          <a:custGeom>
            <a:avLst/>
            <a:gdLst/>
            <a:ahLst/>
            <a:cxnLst/>
            <a:rect l="l" t="t" r="r" b="b"/>
            <a:pathLst>
              <a:path w="3426460" h="487679">
                <a:moveTo>
                  <a:pt x="0" y="0"/>
                </a:moveTo>
                <a:lnTo>
                  <a:pt x="0" y="487680"/>
                </a:lnTo>
                <a:lnTo>
                  <a:pt x="3425952" y="371856"/>
                </a:lnTo>
                <a:lnTo>
                  <a:pt x="3425952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3" name="object 663"/>
          <p:cNvSpPr/>
          <p:nvPr/>
        </p:nvSpPr>
        <p:spPr>
          <a:xfrm>
            <a:off x="2840354" y="7114328"/>
            <a:ext cx="3331281" cy="474133"/>
          </a:xfrm>
          <a:custGeom>
            <a:avLst/>
            <a:gdLst/>
            <a:ahLst/>
            <a:cxnLst/>
            <a:rect l="l" t="t" r="r" b="b"/>
            <a:pathLst>
              <a:path w="3426460" h="487679">
                <a:moveTo>
                  <a:pt x="0" y="0"/>
                </a:moveTo>
                <a:lnTo>
                  <a:pt x="0" y="487680"/>
                </a:lnTo>
                <a:lnTo>
                  <a:pt x="3425952" y="371856"/>
                </a:lnTo>
                <a:lnTo>
                  <a:pt x="3425952" y="115824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4" name="object 664"/>
          <p:cNvSpPr txBox="1"/>
          <p:nvPr/>
        </p:nvSpPr>
        <p:spPr>
          <a:xfrm>
            <a:off x="2864308" y="7217731"/>
            <a:ext cx="2958394" cy="287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1099"/>
              </a:lnSpc>
            </a:pPr>
            <a:r>
              <a:rPr sz="924" b="1" spc="15" dirty="0">
                <a:latin typeface="Arial"/>
                <a:cs typeface="Arial"/>
              </a:rPr>
              <a:t>Narrowing down </a:t>
            </a:r>
            <a:r>
              <a:rPr sz="924" dirty="0">
                <a:latin typeface="Arial"/>
                <a:cs typeface="Arial"/>
              </a:rPr>
              <a:t>to </a:t>
            </a:r>
            <a:r>
              <a:rPr sz="924" spc="15" dirty="0">
                <a:latin typeface="Arial"/>
                <a:cs typeface="Arial"/>
              </a:rPr>
              <a:t>focused </a:t>
            </a:r>
            <a:r>
              <a:rPr sz="924" spc="10" dirty="0">
                <a:latin typeface="Arial"/>
                <a:cs typeface="Arial"/>
              </a:rPr>
              <a:t>strategy </a:t>
            </a:r>
            <a:r>
              <a:rPr sz="924" spc="5" dirty="0">
                <a:latin typeface="Arial"/>
                <a:cs typeface="Arial"/>
              </a:rPr>
              <a:t>with </a:t>
            </a:r>
            <a:r>
              <a:rPr sz="924" spc="10" dirty="0">
                <a:latin typeface="Arial"/>
                <a:cs typeface="Arial"/>
              </a:rPr>
              <a:t>quantitative  </a:t>
            </a:r>
            <a:r>
              <a:rPr sz="924" spc="15" dirty="0">
                <a:latin typeface="Arial"/>
                <a:cs typeface="Arial"/>
              </a:rPr>
              <a:t>and </a:t>
            </a:r>
            <a:r>
              <a:rPr sz="924" spc="10" dirty="0">
                <a:latin typeface="Arial"/>
                <a:cs typeface="Arial"/>
              </a:rPr>
              <a:t>qualitative </a:t>
            </a:r>
            <a:r>
              <a:rPr sz="924" spc="15" dirty="0">
                <a:latin typeface="Arial"/>
                <a:cs typeface="Arial"/>
              </a:rPr>
              <a:t>screening</a:t>
            </a:r>
            <a:r>
              <a:rPr sz="924" spc="-29" dirty="0">
                <a:latin typeface="Arial"/>
                <a:cs typeface="Arial"/>
              </a:rPr>
              <a:t> </a:t>
            </a:r>
            <a:r>
              <a:rPr sz="924" spc="15" dirty="0">
                <a:latin typeface="Arial"/>
                <a:cs typeface="Arial"/>
              </a:rPr>
              <a:t>criteria</a:t>
            </a:r>
            <a:endParaRPr sz="924">
              <a:latin typeface="Arial"/>
              <a:cs typeface="Arial"/>
            </a:endParaRPr>
          </a:p>
        </p:txBody>
      </p:sp>
      <p:sp>
        <p:nvSpPr>
          <p:cNvPr id="665" name="object 665"/>
          <p:cNvSpPr/>
          <p:nvPr/>
        </p:nvSpPr>
        <p:spPr>
          <a:xfrm>
            <a:off x="3785659" y="8862695"/>
            <a:ext cx="1325474" cy="190147"/>
          </a:xfrm>
          <a:custGeom>
            <a:avLst/>
            <a:gdLst/>
            <a:ahLst/>
            <a:cxnLst/>
            <a:rect l="l" t="t" r="r" b="b"/>
            <a:pathLst>
              <a:path w="1363345" h="195579">
                <a:moveTo>
                  <a:pt x="1360169" y="0"/>
                </a:moveTo>
                <a:lnTo>
                  <a:pt x="0" y="172212"/>
                </a:lnTo>
                <a:lnTo>
                  <a:pt x="3809" y="195072"/>
                </a:lnTo>
                <a:lnTo>
                  <a:pt x="1363217" y="22860"/>
                </a:lnTo>
                <a:lnTo>
                  <a:pt x="1360169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6" name="object 666"/>
          <p:cNvSpPr/>
          <p:nvPr/>
        </p:nvSpPr>
        <p:spPr>
          <a:xfrm>
            <a:off x="5101379" y="8831580"/>
            <a:ext cx="91987" cy="84578"/>
          </a:xfrm>
          <a:custGeom>
            <a:avLst/>
            <a:gdLst/>
            <a:ahLst/>
            <a:cxnLst/>
            <a:rect l="l" t="t" r="r" b="b"/>
            <a:pathLst>
              <a:path w="94614" h="86995">
                <a:moveTo>
                  <a:pt x="0" y="0"/>
                </a:moveTo>
                <a:lnTo>
                  <a:pt x="11429" y="86867"/>
                </a:lnTo>
                <a:lnTo>
                  <a:pt x="94487" y="32003"/>
                </a:lnTo>
                <a:lnTo>
                  <a:pt x="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7" name="object 667"/>
          <p:cNvSpPr/>
          <p:nvPr/>
        </p:nvSpPr>
        <p:spPr>
          <a:xfrm>
            <a:off x="3785659" y="7696623"/>
            <a:ext cx="1325474" cy="190147"/>
          </a:xfrm>
          <a:custGeom>
            <a:avLst/>
            <a:gdLst/>
            <a:ahLst/>
            <a:cxnLst/>
            <a:rect l="l" t="t" r="r" b="b"/>
            <a:pathLst>
              <a:path w="1363345" h="195579">
                <a:moveTo>
                  <a:pt x="3809" y="0"/>
                </a:moveTo>
                <a:lnTo>
                  <a:pt x="0" y="22860"/>
                </a:lnTo>
                <a:lnTo>
                  <a:pt x="1360169" y="195072"/>
                </a:lnTo>
                <a:lnTo>
                  <a:pt x="1363217" y="172212"/>
                </a:lnTo>
                <a:lnTo>
                  <a:pt x="3809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8" name="object 668"/>
          <p:cNvSpPr/>
          <p:nvPr/>
        </p:nvSpPr>
        <p:spPr>
          <a:xfrm>
            <a:off x="5101379" y="7832936"/>
            <a:ext cx="91987" cy="84578"/>
          </a:xfrm>
          <a:custGeom>
            <a:avLst/>
            <a:gdLst/>
            <a:ahLst/>
            <a:cxnLst/>
            <a:rect l="l" t="t" r="r" b="b"/>
            <a:pathLst>
              <a:path w="94614" h="86995">
                <a:moveTo>
                  <a:pt x="11429" y="0"/>
                </a:moveTo>
                <a:lnTo>
                  <a:pt x="0" y="86867"/>
                </a:lnTo>
                <a:lnTo>
                  <a:pt x="94487" y="53339"/>
                </a:lnTo>
                <a:lnTo>
                  <a:pt x="11429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9" name="object 669"/>
          <p:cNvSpPr/>
          <p:nvPr/>
        </p:nvSpPr>
        <p:spPr>
          <a:xfrm>
            <a:off x="5254730" y="7825528"/>
            <a:ext cx="110013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0" name="object 670"/>
          <p:cNvSpPr/>
          <p:nvPr/>
        </p:nvSpPr>
        <p:spPr>
          <a:xfrm>
            <a:off x="2840357" y="8121862"/>
            <a:ext cx="856897" cy="505001"/>
          </a:xfrm>
          <a:custGeom>
            <a:avLst/>
            <a:gdLst/>
            <a:ahLst/>
            <a:cxnLst/>
            <a:rect l="l" t="t" r="r" b="b"/>
            <a:pathLst>
              <a:path w="881379" h="519429">
                <a:moveTo>
                  <a:pt x="440445" y="518915"/>
                </a:moveTo>
                <a:lnTo>
                  <a:pt x="380554" y="516538"/>
                </a:lnTo>
                <a:lnTo>
                  <a:pt x="323150" y="509616"/>
                </a:lnTo>
                <a:lnTo>
                  <a:pt x="268752" y="498461"/>
                </a:lnTo>
                <a:lnTo>
                  <a:pt x="217879" y="483385"/>
                </a:lnTo>
                <a:lnTo>
                  <a:pt x="171049" y="464700"/>
                </a:lnTo>
                <a:lnTo>
                  <a:pt x="128780" y="442718"/>
                </a:lnTo>
                <a:lnTo>
                  <a:pt x="91591" y="417752"/>
                </a:lnTo>
                <a:lnTo>
                  <a:pt x="60001" y="390114"/>
                </a:lnTo>
                <a:lnTo>
                  <a:pt x="34528" y="360116"/>
                </a:lnTo>
                <a:lnTo>
                  <a:pt x="4009" y="294287"/>
                </a:lnTo>
                <a:lnTo>
                  <a:pt x="0" y="259082"/>
                </a:lnTo>
                <a:lnTo>
                  <a:pt x="4009" y="223889"/>
                </a:lnTo>
                <a:lnTo>
                  <a:pt x="34528" y="158160"/>
                </a:lnTo>
                <a:lnTo>
                  <a:pt x="60001" y="128239"/>
                </a:lnTo>
                <a:lnTo>
                  <a:pt x="91591" y="100689"/>
                </a:lnTo>
                <a:lnTo>
                  <a:pt x="128780" y="75816"/>
                </a:lnTo>
                <a:lnTo>
                  <a:pt x="171049" y="53929"/>
                </a:lnTo>
                <a:lnTo>
                  <a:pt x="217879" y="35332"/>
                </a:lnTo>
                <a:lnTo>
                  <a:pt x="268752" y="20334"/>
                </a:lnTo>
                <a:lnTo>
                  <a:pt x="323150" y="9242"/>
                </a:lnTo>
                <a:lnTo>
                  <a:pt x="380554" y="2361"/>
                </a:lnTo>
                <a:lnTo>
                  <a:pt x="440445" y="0"/>
                </a:lnTo>
                <a:lnTo>
                  <a:pt x="500173" y="2361"/>
                </a:lnTo>
                <a:lnTo>
                  <a:pt x="557469" y="9242"/>
                </a:lnTo>
                <a:lnTo>
                  <a:pt x="611808" y="20334"/>
                </a:lnTo>
                <a:lnTo>
                  <a:pt x="662663" y="35332"/>
                </a:lnTo>
                <a:lnTo>
                  <a:pt x="709507" y="53929"/>
                </a:lnTo>
                <a:lnTo>
                  <a:pt x="751813" y="75816"/>
                </a:lnTo>
                <a:lnTo>
                  <a:pt x="789055" y="100689"/>
                </a:lnTo>
                <a:lnTo>
                  <a:pt x="820707" y="128239"/>
                </a:lnTo>
                <a:lnTo>
                  <a:pt x="846241" y="158160"/>
                </a:lnTo>
                <a:lnTo>
                  <a:pt x="876853" y="223889"/>
                </a:lnTo>
                <a:lnTo>
                  <a:pt x="880877" y="259082"/>
                </a:lnTo>
                <a:lnTo>
                  <a:pt x="876853" y="294287"/>
                </a:lnTo>
                <a:lnTo>
                  <a:pt x="846241" y="360116"/>
                </a:lnTo>
                <a:lnTo>
                  <a:pt x="820707" y="390114"/>
                </a:lnTo>
                <a:lnTo>
                  <a:pt x="789055" y="417752"/>
                </a:lnTo>
                <a:lnTo>
                  <a:pt x="751813" y="442718"/>
                </a:lnTo>
                <a:lnTo>
                  <a:pt x="709507" y="464700"/>
                </a:lnTo>
                <a:lnTo>
                  <a:pt x="662663" y="483385"/>
                </a:lnTo>
                <a:lnTo>
                  <a:pt x="611808" y="498461"/>
                </a:lnTo>
                <a:lnTo>
                  <a:pt x="557469" y="509616"/>
                </a:lnTo>
                <a:lnTo>
                  <a:pt x="500173" y="516538"/>
                </a:lnTo>
                <a:lnTo>
                  <a:pt x="440445" y="51891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1" name="object 671"/>
          <p:cNvSpPr/>
          <p:nvPr/>
        </p:nvSpPr>
        <p:spPr>
          <a:xfrm>
            <a:off x="2840357" y="8121862"/>
            <a:ext cx="856897" cy="505001"/>
          </a:xfrm>
          <a:custGeom>
            <a:avLst/>
            <a:gdLst/>
            <a:ahLst/>
            <a:cxnLst/>
            <a:rect l="l" t="t" r="r" b="b"/>
            <a:pathLst>
              <a:path w="881379" h="519429">
                <a:moveTo>
                  <a:pt x="880877" y="259082"/>
                </a:moveTo>
                <a:lnTo>
                  <a:pt x="865132" y="190146"/>
                </a:lnTo>
                <a:lnTo>
                  <a:pt x="820707" y="128239"/>
                </a:lnTo>
                <a:lnTo>
                  <a:pt x="789055" y="100689"/>
                </a:lnTo>
                <a:lnTo>
                  <a:pt x="751813" y="75816"/>
                </a:lnTo>
                <a:lnTo>
                  <a:pt x="709507" y="53929"/>
                </a:lnTo>
                <a:lnTo>
                  <a:pt x="662663" y="35332"/>
                </a:lnTo>
                <a:lnTo>
                  <a:pt x="611808" y="20334"/>
                </a:lnTo>
                <a:lnTo>
                  <a:pt x="557469" y="9242"/>
                </a:lnTo>
                <a:lnTo>
                  <a:pt x="500173" y="2361"/>
                </a:lnTo>
                <a:lnTo>
                  <a:pt x="440445" y="0"/>
                </a:lnTo>
                <a:lnTo>
                  <a:pt x="380554" y="2361"/>
                </a:lnTo>
                <a:lnTo>
                  <a:pt x="323150" y="9242"/>
                </a:lnTo>
                <a:lnTo>
                  <a:pt x="268752" y="20334"/>
                </a:lnTo>
                <a:lnTo>
                  <a:pt x="217879" y="35332"/>
                </a:lnTo>
                <a:lnTo>
                  <a:pt x="171049" y="53929"/>
                </a:lnTo>
                <a:lnTo>
                  <a:pt x="128780" y="75816"/>
                </a:lnTo>
                <a:lnTo>
                  <a:pt x="91591" y="100689"/>
                </a:lnTo>
                <a:lnTo>
                  <a:pt x="60001" y="128239"/>
                </a:lnTo>
                <a:lnTo>
                  <a:pt x="34528" y="158160"/>
                </a:lnTo>
                <a:lnTo>
                  <a:pt x="4009" y="223889"/>
                </a:lnTo>
                <a:lnTo>
                  <a:pt x="0" y="259082"/>
                </a:lnTo>
                <a:lnTo>
                  <a:pt x="4009" y="294287"/>
                </a:lnTo>
                <a:lnTo>
                  <a:pt x="34528" y="360116"/>
                </a:lnTo>
                <a:lnTo>
                  <a:pt x="60001" y="390114"/>
                </a:lnTo>
                <a:lnTo>
                  <a:pt x="91591" y="417752"/>
                </a:lnTo>
                <a:lnTo>
                  <a:pt x="128780" y="442718"/>
                </a:lnTo>
                <a:lnTo>
                  <a:pt x="171049" y="464700"/>
                </a:lnTo>
                <a:lnTo>
                  <a:pt x="217879" y="483385"/>
                </a:lnTo>
                <a:lnTo>
                  <a:pt x="268752" y="498461"/>
                </a:lnTo>
                <a:lnTo>
                  <a:pt x="323150" y="509616"/>
                </a:lnTo>
                <a:lnTo>
                  <a:pt x="380554" y="516538"/>
                </a:lnTo>
                <a:lnTo>
                  <a:pt x="440445" y="518915"/>
                </a:lnTo>
                <a:lnTo>
                  <a:pt x="500173" y="516538"/>
                </a:lnTo>
                <a:lnTo>
                  <a:pt x="557469" y="509616"/>
                </a:lnTo>
                <a:lnTo>
                  <a:pt x="611808" y="498461"/>
                </a:lnTo>
                <a:lnTo>
                  <a:pt x="662663" y="483385"/>
                </a:lnTo>
                <a:lnTo>
                  <a:pt x="709507" y="464700"/>
                </a:lnTo>
                <a:lnTo>
                  <a:pt x="751813" y="442718"/>
                </a:lnTo>
                <a:lnTo>
                  <a:pt x="789055" y="417752"/>
                </a:lnTo>
                <a:lnTo>
                  <a:pt x="820707" y="390114"/>
                </a:lnTo>
                <a:lnTo>
                  <a:pt x="846241" y="360116"/>
                </a:lnTo>
                <a:lnTo>
                  <a:pt x="876853" y="294287"/>
                </a:lnTo>
                <a:lnTo>
                  <a:pt x="880877" y="259082"/>
                </a:lnTo>
                <a:close/>
              </a:path>
            </a:pathLst>
          </a:custGeom>
          <a:ln w="4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2" name="object 672"/>
          <p:cNvSpPr txBox="1"/>
          <p:nvPr/>
        </p:nvSpPr>
        <p:spPr>
          <a:xfrm>
            <a:off x="2873939" y="8188289"/>
            <a:ext cx="761206" cy="357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24" b="1" spc="19" dirty="0">
                <a:latin typeface="Arial"/>
                <a:cs typeface="Arial"/>
              </a:rPr>
              <a:t>Company</a:t>
            </a:r>
            <a:endParaRPr sz="924">
              <a:latin typeface="Arial"/>
              <a:cs typeface="Arial"/>
            </a:endParaRPr>
          </a:p>
          <a:p>
            <a:pPr marL="12347" marR="4939" algn="ctr">
              <a:lnSpc>
                <a:spcPct val="120000"/>
              </a:lnSpc>
              <a:spcBef>
                <a:spcPts val="10"/>
              </a:spcBef>
            </a:pPr>
            <a:r>
              <a:rPr sz="583" b="1" i="1" spc="5" dirty="0">
                <a:latin typeface="Arial"/>
                <a:cs typeface="Arial"/>
              </a:rPr>
              <a:t>Mission,</a:t>
            </a:r>
            <a:r>
              <a:rPr sz="583" b="1" i="1" spc="-58" dirty="0">
                <a:latin typeface="Arial"/>
                <a:cs typeface="Arial"/>
              </a:rPr>
              <a:t> </a:t>
            </a:r>
            <a:r>
              <a:rPr sz="583" b="1" i="1" spc="5" dirty="0">
                <a:latin typeface="Arial"/>
                <a:cs typeface="Arial"/>
              </a:rPr>
              <a:t>Objectives,  </a:t>
            </a:r>
            <a:r>
              <a:rPr sz="583" b="1" i="1" spc="-5" dirty="0">
                <a:latin typeface="Arial"/>
                <a:cs typeface="Arial"/>
              </a:rPr>
              <a:t>&amp;</a:t>
            </a:r>
            <a:r>
              <a:rPr sz="583" b="1" i="1" spc="-83" dirty="0">
                <a:latin typeface="Arial"/>
                <a:cs typeface="Arial"/>
              </a:rPr>
              <a:t> </a:t>
            </a:r>
            <a:r>
              <a:rPr sz="583" b="1" i="1" spc="10" dirty="0">
                <a:latin typeface="Arial"/>
                <a:cs typeface="Arial"/>
              </a:rPr>
              <a:t>Resources</a:t>
            </a:r>
            <a:endParaRPr sz="5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38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3463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  <a:spcBef>
                <a:spcPts val="796"/>
              </a:spcBef>
            </a:pPr>
            <a:r>
              <a:rPr sz="1167" b="1" dirty="0">
                <a:latin typeface="Garamond"/>
                <a:cs typeface="Garamond"/>
              </a:rPr>
              <a:t>Marketing </a:t>
            </a:r>
            <a:r>
              <a:rPr sz="1167" b="1" spc="-5" dirty="0">
                <a:latin typeface="Garamond"/>
                <a:cs typeface="Garamond"/>
              </a:rPr>
              <a:t>Strategy Planning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Whenever performing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company needs </a:t>
            </a:r>
            <a:r>
              <a:rPr sz="1167" dirty="0">
                <a:latin typeface="Garamond"/>
                <a:cs typeface="Garamond"/>
              </a:rPr>
              <a:t>courses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action </a:t>
            </a:r>
            <a:r>
              <a:rPr sz="1167" dirty="0">
                <a:latin typeface="Garamond"/>
                <a:cs typeface="Garamond"/>
              </a:rPr>
              <a:t>known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 strategies.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planning process are </a:t>
            </a:r>
            <a:r>
              <a:rPr sz="1167" dirty="0">
                <a:latin typeface="Garamond"/>
                <a:cs typeface="Garamond"/>
              </a:rPr>
              <a:t>based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based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SWOT  analysis. SWOT analysis means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analyze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threats and opportunities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part of </a:t>
            </a:r>
            <a:r>
              <a:rPr sz="1167" dirty="0">
                <a:latin typeface="Garamond"/>
                <a:cs typeface="Garamond"/>
              </a:rPr>
              <a:t>external  environment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strengths </a:t>
            </a:r>
            <a:r>
              <a:rPr sz="1167" spc="-5" dirty="0">
                <a:latin typeface="Garamond"/>
                <a:cs typeface="Garamond"/>
              </a:rPr>
              <a:t>and weaknesses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are part of </a:t>
            </a:r>
            <a:r>
              <a:rPr sz="1167" dirty="0">
                <a:latin typeface="Garamond"/>
                <a:cs typeface="Garamond"/>
              </a:rPr>
              <a:t>the internal the  environment. Based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this environmental </a:t>
            </a:r>
            <a:r>
              <a:rPr sz="1167" spc="-5" dirty="0">
                <a:latin typeface="Garamond"/>
                <a:cs typeface="Garamond"/>
              </a:rPr>
              <a:t>analysis </a:t>
            </a:r>
            <a:r>
              <a:rPr sz="1167" dirty="0">
                <a:latin typeface="Garamond"/>
                <a:cs typeface="Garamond"/>
              </a:rPr>
              <a:t>company formulates the strategies to find </a:t>
            </a:r>
            <a:r>
              <a:rPr sz="1167" spc="-5" dirty="0">
                <a:latin typeface="Garamond"/>
                <a:cs typeface="Garamond"/>
              </a:rPr>
              <a:t>out  </a:t>
            </a:r>
            <a:r>
              <a:rPr sz="1167" dirty="0">
                <a:latin typeface="Garamond"/>
                <a:cs typeface="Garamond"/>
              </a:rPr>
              <a:t>the target customers </a:t>
            </a:r>
            <a:r>
              <a:rPr sz="1167" spc="-5" dirty="0">
                <a:latin typeface="Garamond"/>
                <a:cs typeface="Garamond"/>
              </a:rPr>
              <a:t>designs objectives and mission statements </a:t>
            </a:r>
            <a:r>
              <a:rPr sz="1167" dirty="0">
                <a:latin typeface="Garamond"/>
                <a:cs typeface="Garamond"/>
              </a:rPr>
              <a:t>to fulfill </a:t>
            </a:r>
            <a:r>
              <a:rPr sz="1167" spc="-5" dirty="0">
                <a:latin typeface="Garamond"/>
                <a:cs typeface="Garamond"/>
              </a:rPr>
              <a:t>the needs of </a:t>
            </a:r>
            <a:r>
              <a:rPr sz="1167" dirty="0">
                <a:latin typeface="Garamond"/>
                <a:cs typeface="Garamond"/>
              </a:rPr>
              <a:t>the target  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strategies to </a:t>
            </a:r>
            <a:r>
              <a:rPr sz="1167" spc="-5" dirty="0">
                <a:latin typeface="Garamond"/>
                <a:cs typeface="Garamond"/>
              </a:rPr>
              <a:t>respond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competitive environment. </a:t>
            </a:r>
            <a:r>
              <a:rPr sz="1167" dirty="0">
                <a:latin typeface="Garamond"/>
                <a:cs typeface="Garamond"/>
              </a:rPr>
              <a:t>After </a:t>
            </a:r>
            <a:r>
              <a:rPr sz="1167" spc="-5" dirty="0">
                <a:latin typeface="Garamond"/>
                <a:cs typeface="Garamond"/>
              </a:rPr>
              <a:t>conducting SWOT  analysis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decides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 i.e. </a:t>
            </a:r>
            <a:r>
              <a:rPr sz="1167" dirty="0">
                <a:latin typeface="Garamond"/>
                <a:cs typeface="Garamond"/>
              </a:rPr>
              <a:t>4Ps (Product, Price, Place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Promotion)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32"/>
              </a:lnSpc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7"/>
              </a:spcBef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215" b="1" i="1" spc="-29" dirty="0">
                <a:latin typeface="Garamond"/>
                <a:cs typeface="Garamond"/>
              </a:rPr>
              <a:t>marketing </a:t>
            </a:r>
            <a:r>
              <a:rPr sz="1215" b="1" i="1" spc="-24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is the </a:t>
            </a:r>
            <a:r>
              <a:rPr sz="1167" spc="-5" dirty="0">
                <a:latin typeface="Garamond"/>
                <a:cs typeface="Garamond"/>
              </a:rPr>
              <a:t>process of analyzing market opportunities, </a:t>
            </a:r>
            <a:r>
              <a:rPr sz="1167" dirty="0">
                <a:latin typeface="Garamond"/>
                <a:cs typeface="Garamond"/>
              </a:rPr>
              <a:t>selecting target </a:t>
            </a:r>
            <a:r>
              <a:rPr sz="1167" spc="-5" dirty="0">
                <a:latin typeface="Garamond"/>
                <a:cs typeface="Garamond"/>
              </a:rPr>
              <a:t>markets,  developing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mix, and managing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process has </a:t>
            </a:r>
            <a:r>
              <a:rPr sz="1167" dirty="0">
                <a:latin typeface="Garamond"/>
                <a:cs typeface="Garamond"/>
              </a:rPr>
              <a:t>following main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steps: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Analyzing </a:t>
            </a:r>
            <a:r>
              <a:rPr sz="1167" dirty="0">
                <a:latin typeface="Garamond"/>
                <a:cs typeface="Garamond"/>
              </a:rPr>
              <a:t>marketing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opportunities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Selecting </a:t>
            </a:r>
            <a:r>
              <a:rPr sz="1167" dirty="0">
                <a:latin typeface="Garamond"/>
                <a:cs typeface="Garamond"/>
              </a:rPr>
              <a:t>target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Developing the marketing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Mix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Managing </a:t>
            </a:r>
            <a:r>
              <a:rPr sz="1167" dirty="0">
                <a:latin typeface="Garamond"/>
                <a:cs typeface="Garamond"/>
              </a:rPr>
              <a:t>the marketing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541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764" cy="843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8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tried to understand the </a:t>
            </a:r>
            <a:r>
              <a:rPr sz="1167" spc="-5" dirty="0">
                <a:latin typeface="Garamond"/>
                <a:cs typeface="Garamond"/>
              </a:rPr>
              <a:t>concept of </a:t>
            </a:r>
            <a:r>
              <a:rPr sz="1167" dirty="0">
                <a:latin typeface="Garamond"/>
                <a:cs typeface="Garamond"/>
              </a:rPr>
              <a:t>Portfolio </a:t>
            </a:r>
            <a:r>
              <a:rPr sz="1167" spc="-5" dirty="0">
                <a:latin typeface="Garamond"/>
                <a:cs typeface="Garamond"/>
              </a:rPr>
              <a:t>in detail and had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brief </a:t>
            </a:r>
            <a:r>
              <a:rPr sz="1167" dirty="0">
                <a:latin typeface="Garamond"/>
                <a:cs typeface="Garamond"/>
              </a:rPr>
              <a:t>concept  </a:t>
            </a:r>
            <a:r>
              <a:rPr sz="1167" spc="-5" dirty="0">
                <a:latin typeface="Garamond"/>
                <a:cs typeface="Garamond"/>
              </a:rPr>
              <a:t>regarding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four steps: </a:t>
            </a:r>
            <a:r>
              <a:rPr sz="1167" spc="-5" dirty="0">
                <a:latin typeface="Garamond"/>
                <a:cs typeface="Garamond"/>
              </a:rPr>
              <a:t>analyzing market  opportunities; developing marketing </a:t>
            </a:r>
            <a:r>
              <a:rPr sz="1167" dirty="0">
                <a:latin typeface="Garamond"/>
                <a:cs typeface="Garamond"/>
              </a:rPr>
              <a:t>strategies; </a:t>
            </a:r>
            <a:r>
              <a:rPr sz="1167" spc="-5" dirty="0">
                <a:latin typeface="Garamond"/>
                <a:cs typeface="Garamond"/>
              </a:rPr>
              <a:t>planning marketing programs, which </a:t>
            </a:r>
            <a:r>
              <a:rPr sz="1167" dirty="0">
                <a:latin typeface="Garamond"/>
                <a:cs typeface="Garamond"/>
              </a:rPr>
              <a:t>entails  choosing the </a:t>
            </a:r>
            <a:r>
              <a:rPr sz="1167" spc="-5" dirty="0">
                <a:latin typeface="Garamond"/>
                <a:cs typeface="Garamond"/>
              </a:rPr>
              <a:t>marketing mix </a:t>
            </a:r>
            <a:r>
              <a:rPr sz="1167" dirty="0">
                <a:latin typeface="Garamond"/>
                <a:cs typeface="Garamond"/>
              </a:rPr>
              <a:t>(the four Ps </a:t>
            </a:r>
            <a:r>
              <a:rPr sz="1167" spc="-5" dirty="0">
                <a:latin typeface="Garamond"/>
                <a:cs typeface="Garamond"/>
              </a:rPr>
              <a:t>of product, price, place, and promotion); and organizing,  </a:t>
            </a:r>
            <a:r>
              <a:rPr sz="1167" dirty="0">
                <a:latin typeface="Garamond"/>
                <a:cs typeface="Garamond"/>
              </a:rPr>
              <a:t>implementing,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controlling the marketing </a:t>
            </a:r>
            <a:r>
              <a:rPr sz="1167" spc="-5" dirty="0">
                <a:latin typeface="Garamond"/>
                <a:cs typeface="Garamond"/>
              </a:rPr>
              <a:t>effort. </a:t>
            </a:r>
            <a:r>
              <a:rPr sz="1167" dirty="0">
                <a:latin typeface="Garamond"/>
                <a:cs typeface="Garamond"/>
              </a:rPr>
              <a:t>Today we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covering </a:t>
            </a:r>
            <a:r>
              <a:rPr sz="1167" spc="-5" dirty="0">
                <a:latin typeface="Garamond"/>
                <a:cs typeface="Garamond"/>
              </a:rPr>
              <a:t>Marketing process  in more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detail:</a:t>
            </a:r>
            <a:endParaRPr sz="1167">
              <a:latin typeface="Garamond"/>
              <a:cs typeface="Garamond"/>
            </a:endParaRPr>
          </a:p>
          <a:p>
            <a:pPr marL="12347" marR="3610244" indent="222245">
              <a:lnSpc>
                <a:spcPts val="2625"/>
              </a:lnSpc>
              <a:spcBef>
                <a:spcPts val="262"/>
              </a:spcBef>
            </a:pPr>
            <a:r>
              <a:rPr sz="1167" spc="-5" dirty="0">
                <a:latin typeface="Garamond"/>
                <a:cs typeface="Garamond"/>
              </a:rPr>
              <a:t>A. </a:t>
            </a:r>
            <a:r>
              <a:rPr sz="1167" b="1" dirty="0">
                <a:latin typeface="Garamond"/>
                <a:cs typeface="Garamond"/>
              </a:rPr>
              <a:t>MARKETING PROCESS  The Marketing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977"/>
              </a:lnSpc>
            </a:pPr>
            <a:r>
              <a:rPr sz="1167" spc="-5" dirty="0">
                <a:latin typeface="Garamond"/>
                <a:cs typeface="Garamond"/>
              </a:rPr>
              <a:t>Once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strategic plan has defined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overall mission and objectives, marketing  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plays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8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role in </a:t>
            </a:r>
            <a:r>
              <a:rPr sz="1167" dirty="0">
                <a:latin typeface="Garamond"/>
                <a:cs typeface="Garamond"/>
              </a:rPr>
              <a:t>carrying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these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97"/>
              </a:spcBef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215" b="1" i="1" spc="-29" dirty="0">
                <a:latin typeface="Garamond"/>
                <a:cs typeface="Garamond"/>
              </a:rPr>
              <a:t>marketing process </a:t>
            </a:r>
            <a:r>
              <a:rPr sz="1167" dirty="0">
                <a:latin typeface="Garamond"/>
                <a:cs typeface="Garamond"/>
              </a:rPr>
              <a:t>is the </a:t>
            </a:r>
            <a:r>
              <a:rPr sz="1167" spc="-5" dirty="0">
                <a:latin typeface="Garamond"/>
                <a:cs typeface="Garamond"/>
              </a:rPr>
              <a:t>process of analyzing market opportunities, </a:t>
            </a:r>
            <a:r>
              <a:rPr sz="1167" dirty="0">
                <a:latin typeface="Garamond"/>
                <a:cs typeface="Garamond"/>
              </a:rPr>
              <a:t>selecting target </a:t>
            </a:r>
            <a:r>
              <a:rPr sz="1167" spc="-5" dirty="0">
                <a:latin typeface="Garamond"/>
                <a:cs typeface="Garamond"/>
              </a:rPr>
              <a:t>markets,  developing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mix, and managing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effort. Target customers stand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 center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following steps in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Process: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240"/>
              </a:lnSpc>
              <a:buAutoNum type="arabicPeriod" startAt="5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Analyzing </a:t>
            </a:r>
            <a:r>
              <a:rPr sz="1167" dirty="0">
                <a:latin typeface="Garamond"/>
                <a:cs typeface="Garamond"/>
              </a:rPr>
              <a:t>marketing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opportunities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 startAt="5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Selecting </a:t>
            </a:r>
            <a:r>
              <a:rPr sz="1167" dirty="0">
                <a:latin typeface="Garamond"/>
                <a:cs typeface="Garamond"/>
              </a:rPr>
              <a:t>target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 startAt="5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Developing the marketing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Mix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AutoNum type="arabicPeriod" startAt="5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Managing </a:t>
            </a:r>
            <a:r>
              <a:rPr sz="1167" dirty="0">
                <a:latin typeface="Garamond"/>
                <a:cs typeface="Garamond"/>
              </a:rPr>
              <a:t>the marketing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rabicPeriod" startAt="5"/>
            </a:pPr>
            <a:endParaRPr sz="1021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56"/>
              </a:lnSpc>
              <a:buAutoNum type="alphaLcPeriod"/>
              <a:tabLst>
                <a:tab pos="901327" algn="l"/>
              </a:tabLst>
            </a:pPr>
            <a:r>
              <a:rPr sz="1167" b="1" u="sng" spc="-5" dirty="0">
                <a:latin typeface="Garamond"/>
                <a:cs typeface="Garamond"/>
              </a:rPr>
              <a:t>Analyzing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r>
              <a:rPr sz="1167" b="1" u="sng" spc="-87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opportunities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First step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 is analyzing market opportunities and availing </a:t>
            </a:r>
            <a:r>
              <a:rPr sz="1167" dirty="0">
                <a:latin typeface="Garamond"/>
                <a:cs typeface="Garamond"/>
              </a:rPr>
              <a:t>these  </a:t>
            </a:r>
            <a:r>
              <a:rPr sz="1167" spc="-5" dirty="0">
                <a:latin typeface="Garamond"/>
                <a:cs typeface="Garamond"/>
              </a:rPr>
              <a:t>opportunities </a:t>
            </a:r>
            <a:r>
              <a:rPr sz="1167" dirty="0">
                <a:latin typeface="Garamond"/>
                <a:cs typeface="Garamond"/>
              </a:rPr>
              <a:t>to satisfy the customer’s </a:t>
            </a:r>
            <a:r>
              <a:rPr sz="1167" spc="-5" dirty="0">
                <a:latin typeface="Garamond"/>
                <a:cs typeface="Garamond"/>
              </a:rPr>
              <a:t>requirements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competitive advantage. The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of analyzing </a:t>
            </a:r>
            <a:r>
              <a:rPr sz="1167" dirty="0">
                <a:latin typeface="Garamond"/>
                <a:cs typeface="Garamond"/>
              </a:rPr>
              <a:t>market </a:t>
            </a:r>
            <a:r>
              <a:rPr sz="1167" spc="-5" dirty="0">
                <a:latin typeface="Garamond"/>
                <a:cs typeface="Garamond"/>
              </a:rPr>
              <a:t>opportunities </a:t>
            </a:r>
            <a:r>
              <a:rPr sz="1167" dirty="0">
                <a:latin typeface="Garamond"/>
                <a:cs typeface="Garamond"/>
              </a:rPr>
              <a:t>is important in the marketing </a:t>
            </a:r>
            <a:r>
              <a:rPr sz="1167" spc="-5" dirty="0">
                <a:latin typeface="Garamond"/>
                <a:cs typeface="Garamond"/>
              </a:rPr>
              <a:t>planning process. Any  marketing manager must analyses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long-run opportunities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 </a:t>
            </a:r>
            <a:r>
              <a:rPr sz="1167" dirty="0">
                <a:latin typeface="Garamond"/>
                <a:cs typeface="Garamond"/>
              </a:rPr>
              <a:t>unit's </a:t>
            </a:r>
            <a:r>
              <a:rPr sz="1167" spc="-5" dirty="0">
                <a:latin typeface="Garamond"/>
                <a:cs typeface="Garamond"/>
              </a:rPr>
              <a:t>performance.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evaluate its opportunities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operate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reliable marketing  information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system.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research is an indispensable marketing </a:t>
            </a:r>
            <a:r>
              <a:rPr sz="1167" dirty="0">
                <a:latin typeface="Garamond"/>
                <a:cs typeface="Garamond"/>
              </a:rPr>
              <a:t>tool for this </a:t>
            </a:r>
            <a:r>
              <a:rPr sz="1167" spc="-5" dirty="0">
                <a:latin typeface="Garamond"/>
                <a:cs typeface="Garamond"/>
              </a:rPr>
              <a:t>purpose. </a:t>
            </a:r>
            <a:r>
              <a:rPr sz="1167" dirty="0">
                <a:latin typeface="Garamond"/>
                <a:cs typeface="Garamond"/>
              </a:rPr>
              <a:t>Researching the market  </a:t>
            </a:r>
            <a:r>
              <a:rPr sz="1167" spc="-5" dirty="0">
                <a:latin typeface="Garamond"/>
                <a:cs typeface="Garamond"/>
              </a:rPr>
              <a:t>allows </a:t>
            </a:r>
            <a:r>
              <a:rPr sz="1167" dirty="0">
                <a:latin typeface="Garamond"/>
                <a:cs typeface="Garamond"/>
              </a:rPr>
              <a:t>the company to gather </a:t>
            </a:r>
            <a:r>
              <a:rPr sz="1167" spc="-5" dirty="0">
                <a:latin typeface="Garamond"/>
                <a:cs typeface="Garamond"/>
              </a:rPr>
              <a:t>information about </a:t>
            </a:r>
            <a:r>
              <a:rPr sz="1167" dirty="0">
                <a:latin typeface="Garamond"/>
                <a:cs typeface="Garamond"/>
              </a:rPr>
              <a:t>their customers, competitors </a:t>
            </a:r>
            <a:r>
              <a:rPr sz="1167" spc="-5" dirty="0">
                <a:latin typeface="Garamond"/>
                <a:cs typeface="Garamond"/>
              </a:rPr>
              <a:t>and any  </a:t>
            </a:r>
            <a:r>
              <a:rPr sz="1167" dirty="0">
                <a:latin typeface="Garamond"/>
                <a:cs typeface="Garamond"/>
              </a:rPr>
              <a:t>environmental changes to </a:t>
            </a:r>
            <a:r>
              <a:rPr sz="1167" spc="-5" dirty="0">
                <a:latin typeface="Garamond"/>
                <a:cs typeface="Garamond"/>
              </a:rPr>
              <a:t>determine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opportunities. Once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opportunities  have been analyzed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modern marketing practice </a:t>
            </a:r>
            <a:r>
              <a:rPr sz="1167" dirty="0">
                <a:latin typeface="Garamond"/>
                <a:cs typeface="Garamond"/>
              </a:rPr>
              <a:t>calls for </a:t>
            </a:r>
            <a:r>
              <a:rPr sz="1167" spc="-5" dirty="0">
                <a:latin typeface="Garamond"/>
                <a:cs typeface="Garamond"/>
              </a:rPr>
              <a:t>dividing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into major  market </a:t>
            </a:r>
            <a:r>
              <a:rPr sz="1167" dirty="0">
                <a:latin typeface="Garamond"/>
                <a:cs typeface="Garamond"/>
              </a:rPr>
              <a:t>segments, </a:t>
            </a:r>
            <a:r>
              <a:rPr sz="1167" spc="-5" dirty="0">
                <a:latin typeface="Garamond"/>
                <a:cs typeface="Garamond"/>
              </a:rPr>
              <a:t>evaluating </a:t>
            </a:r>
            <a:r>
              <a:rPr sz="1167" dirty="0">
                <a:latin typeface="Garamond"/>
                <a:cs typeface="Garamond"/>
              </a:rPr>
              <a:t>each segment, </a:t>
            </a:r>
            <a:r>
              <a:rPr sz="1167" spc="-5" dirty="0">
                <a:latin typeface="Garamond"/>
                <a:cs typeface="Garamond"/>
              </a:rPr>
              <a:t>and selecting and </a:t>
            </a:r>
            <a:r>
              <a:rPr sz="1167" dirty="0">
                <a:latin typeface="Garamond"/>
                <a:cs typeface="Garamond"/>
              </a:rPr>
              <a:t>targeting those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that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best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serve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lnSpc>
                <a:spcPts val="1240"/>
              </a:lnSpc>
              <a:buAutoNum type="alphaLcPeriod" startAt="2"/>
              <a:tabLst>
                <a:tab pos="901327" algn="l"/>
              </a:tabLst>
            </a:pPr>
            <a:r>
              <a:rPr sz="1167" b="1" u="sng" spc="-5" dirty="0">
                <a:latin typeface="Garamond"/>
                <a:cs typeface="Garamond"/>
              </a:rPr>
              <a:t>Selecting </a:t>
            </a:r>
            <a:r>
              <a:rPr sz="1167" b="1" u="sng" dirty="0">
                <a:latin typeface="Garamond"/>
                <a:cs typeface="Garamond"/>
              </a:rPr>
              <a:t>the target</a:t>
            </a:r>
            <a:r>
              <a:rPr sz="1167" b="1" u="sng" spc="-58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Market: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 succeed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today’s competitive </a:t>
            </a:r>
            <a:r>
              <a:rPr sz="1167" spc="-5" dirty="0">
                <a:latin typeface="Garamond"/>
                <a:cs typeface="Garamond"/>
              </a:rPr>
              <a:t>marketplace, companies must be </a:t>
            </a:r>
            <a:r>
              <a:rPr sz="1167" dirty="0">
                <a:latin typeface="Garamond"/>
                <a:cs typeface="Garamond"/>
              </a:rPr>
              <a:t>customer centered. They </a:t>
            </a:r>
            <a:r>
              <a:rPr sz="1167" spc="-5" dirty="0">
                <a:latin typeface="Garamond"/>
                <a:cs typeface="Garamond"/>
              </a:rPr>
              <a:t>must  </a:t>
            </a:r>
            <a:r>
              <a:rPr sz="1167" dirty="0">
                <a:latin typeface="Garamond"/>
                <a:cs typeface="Garamond"/>
              </a:rPr>
              <a:t>win customers from competitors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keep them by delivering greater</a:t>
            </a:r>
            <a:r>
              <a:rPr sz="1167" spc="-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Sound marketing requires </a:t>
            </a:r>
            <a:r>
              <a:rPr sz="1167" dirty="0">
                <a:latin typeface="Garamond"/>
                <a:cs typeface="Garamond"/>
              </a:rPr>
              <a:t>a careful, </a:t>
            </a:r>
            <a:r>
              <a:rPr sz="1167" spc="-5" dirty="0">
                <a:latin typeface="Garamond"/>
                <a:cs typeface="Garamond"/>
              </a:rPr>
              <a:t>deliberate analysis of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  <a:p>
            <a:pPr marL="456837" marR="5556" indent="-222245" algn="just">
              <a:lnSpc>
                <a:spcPts val="1312"/>
              </a:lnSpc>
              <a:spcBef>
                <a:spcPts val="198"/>
              </a:spcBef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Since </a:t>
            </a:r>
            <a:r>
              <a:rPr sz="1167" dirty="0">
                <a:latin typeface="Garamond"/>
                <a:cs typeface="Garamond"/>
              </a:rPr>
              <a:t>companies cannot satisfy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given </a:t>
            </a:r>
            <a:r>
              <a:rPr sz="1167" spc="-5" dirty="0">
                <a:latin typeface="Garamond"/>
                <a:cs typeface="Garamond"/>
              </a:rPr>
              <a:t>market,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must divide </a:t>
            </a:r>
            <a:r>
              <a:rPr sz="1167" dirty="0">
                <a:latin typeface="Garamond"/>
                <a:cs typeface="Garamond"/>
              </a:rPr>
              <a:t>up the  total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(market </a:t>
            </a:r>
            <a:r>
              <a:rPr sz="1167" spc="-5" dirty="0">
                <a:latin typeface="Garamond"/>
                <a:cs typeface="Garamond"/>
              </a:rPr>
              <a:t>segmentation), </a:t>
            </a:r>
            <a:r>
              <a:rPr sz="1167" dirty="0">
                <a:latin typeface="Garamond"/>
                <a:cs typeface="Garamond"/>
              </a:rPr>
              <a:t>choose </a:t>
            </a:r>
            <a:r>
              <a:rPr sz="1167" spc="-5" dirty="0">
                <a:latin typeface="Garamond"/>
                <a:cs typeface="Garamond"/>
              </a:rPr>
              <a:t>the best </a:t>
            </a:r>
            <a:r>
              <a:rPr sz="1167" dirty="0">
                <a:latin typeface="Garamond"/>
                <a:cs typeface="Garamond"/>
              </a:rPr>
              <a:t>segments (market targeting),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design strategies for </a:t>
            </a:r>
            <a:r>
              <a:rPr sz="1167" spc="-5" dirty="0">
                <a:latin typeface="Garamond"/>
                <a:cs typeface="Garamond"/>
              </a:rPr>
              <a:t>profitably </a:t>
            </a:r>
            <a:r>
              <a:rPr sz="1167" dirty="0">
                <a:latin typeface="Garamond"/>
                <a:cs typeface="Garamond"/>
              </a:rPr>
              <a:t>serving </a:t>
            </a:r>
            <a:r>
              <a:rPr sz="1167" spc="-5" dirty="0">
                <a:latin typeface="Garamond"/>
                <a:cs typeface="Garamond"/>
              </a:rPr>
              <a:t>chosen segments </a:t>
            </a:r>
            <a:r>
              <a:rPr sz="1167" dirty="0">
                <a:latin typeface="Garamond"/>
                <a:cs typeface="Garamond"/>
              </a:rPr>
              <a:t>better than the </a:t>
            </a:r>
            <a:r>
              <a:rPr sz="1167" spc="-5" dirty="0">
                <a:latin typeface="Garamond"/>
                <a:cs typeface="Garamond"/>
              </a:rPr>
              <a:t>competition  </a:t>
            </a:r>
            <a:r>
              <a:rPr sz="1167" dirty="0">
                <a:latin typeface="Garamond"/>
                <a:cs typeface="Garamond"/>
              </a:rPr>
              <a:t>(market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positioning).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i="1" dirty="0">
                <a:latin typeface="Garamond"/>
                <a:cs typeface="Garamond"/>
              </a:rPr>
              <a:t>Market segmentation </a:t>
            </a:r>
            <a:r>
              <a:rPr sz="1167" dirty="0">
                <a:latin typeface="Garamond"/>
                <a:cs typeface="Garamond"/>
              </a:rPr>
              <a:t>is the </a:t>
            </a:r>
            <a:r>
              <a:rPr sz="1167" spc="-5" dirty="0">
                <a:latin typeface="Garamond"/>
                <a:cs typeface="Garamond"/>
              </a:rPr>
              <a:t>process of </a:t>
            </a:r>
            <a:r>
              <a:rPr sz="1167" dirty="0">
                <a:latin typeface="Garamond"/>
                <a:cs typeface="Garamond"/>
              </a:rPr>
              <a:t>dividing a market into distinct groups </a:t>
            </a:r>
            <a:r>
              <a:rPr sz="1167" spc="-5" dirty="0">
                <a:latin typeface="Garamond"/>
                <a:cs typeface="Garamond"/>
              </a:rPr>
              <a:t>of buyers </a:t>
            </a:r>
            <a:r>
              <a:rPr sz="1167" dirty="0">
                <a:latin typeface="Garamond"/>
                <a:cs typeface="Garamond"/>
              </a:rPr>
              <a:t>with different  </a:t>
            </a:r>
            <a:r>
              <a:rPr sz="1167" spc="-5" dirty="0">
                <a:latin typeface="Garamond"/>
                <a:cs typeface="Garamond"/>
              </a:rPr>
              <a:t>needs, </a:t>
            </a:r>
            <a:r>
              <a:rPr sz="1167" dirty="0">
                <a:latin typeface="Garamond"/>
                <a:cs typeface="Garamond"/>
              </a:rPr>
              <a:t>characteristics, </a:t>
            </a:r>
            <a:r>
              <a:rPr sz="1167" spc="-5" dirty="0">
                <a:latin typeface="Garamond"/>
                <a:cs typeface="Garamond"/>
              </a:rPr>
              <a:t>or behavior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might require </a:t>
            </a:r>
            <a:r>
              <a:rPr sz="1167" dirty="0">
                <a:latin typeface="Garamond"/>
                <a:cs typeface="Garamond"/>
              </a:rPr>
              <a:t>separate </a:t>
            </a:r>
            <a:r>
              <a:rPr sz="1167" spc="-5" dirty="0">
                <a:latin typeface="Garamond"/>
                <a:cs typeface="Garamond"/>
              </a:rPr>
              <a:t>products or marketing mixes.  </a:t>
            </a:r>
            <a:r>
              <a:rPr sz="1167" i="1" dirty="0">
                <a:latin typeface="Garamond"/>
                <a:cs typeface="Garamond"/>
              </a:rPr>
              <a:t>Market </a:t>
            </a:r>
            <a:r>
              <a:rPr sz="1167" i="1" spc="-5" dirty="0">
                <a:latin typeface="Garamond"/>
                <a:cs typeface="Garamond"/>
              </a:rPr>
              <a:t>targeting </a:t>
            </a:r>
            <a:r>
              <a:rPr sz="1167" dirty="0">
                <a:latin typeface="Garamond"/>
                <a:cs typeface="Garamond"/>
              </a:rPr>
              <a:t>is the </a:t>
            </a:r>
            <a:r>
              <a:rPr sz="1167" spc="-5" dirty="0">
                <a:latin typeface="Garamond"/>
                <a:cs typeface="Garamond"/>
              </a:rPr>
              <a:t>process of evaluating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segment’s </a:t>
            </a:r>
            <a:r>
              <a:rPr sz="1167" spc="-5" dirty="0">
                <a:latin typeface="Garamond"/>
                <a:cs typeface="Garamond"/>
              </a:rPr>
              <a:t>attractiveness and </a:t>
            </a:r>
            <a:r>
              <a:rPr sz="1167" dirty="0">
                <a:latin typeface="Garamond"/>
                <a:cs typeface="Garamond"/>
              </a:rPr>
              <a:t>selecting one  </a:t>
            </a:r>
            <a:r>
              <a:rPr sz="1167" spc="-5" dirty="0">
                <a:latin typeface="Garamond"/>
                <a:cs typeface="Garamond"/>
              </a:rPr>
              <a:t>or more </a:t>
            </a:r>
            <a:r>
              <a:rPr sz="1167" dirty="0">
                <a:latin typeface="Garamond"/>
                <a:cs typeface="Garamond"/>
              </a:rPr>
              <a:t>segments to enter. A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should target segments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generate the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greatest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949" y="2881948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88949" y="310938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08820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4671</Words>
  <Application>Microsoft Office PowerPoint</Application>
  <PresentationFormat>Custom</PresentationFormat>
  <Paragraphs>685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Garamond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