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>
            <p14:sldId id="281"/>
            <p14:sldId id="282"/>
            <p14:sldId id="283"/>
            <p14:sldId id="284"/>
            <p14:sldId id="285"/>
          </p14:sldIdLst>
        </p14:section>
        <p14:section name="12" id="{0DF14D23-4613-44C7-B15D-2F2A4D7D9861}">
          <p14:sldIdLst>
            <p14:sldId id="286"/>
            <p14:sldId id="287"/>
            <p14:sldId id="288"/>
          </p14:sldIdLst>
        </p14:section>
        <p14:section name="13" id="{E8AB47DE-43D2-4F2C-B39C-209CCE705048}">
          <p14:sldIdLst>
            <p14:sldId id="289"/>
            <p14:sldId id="290"/>
            <p14:sldId id="291"/>
            <p14:sldId id="292"/>
            <p14:sldId id="293"/>
          </p14:sldIdLst>
        </p14:section>
        <p14:section name="14" id="{77F645C8-851C-4F08-B188-6303DBE114B3}">
          <p14:sldIdLst>
            <p14:sldId id="294"/>
            <p14:sldId id="295"/>
            <p14:sldId id="296"/>
            <p14:sldId id="297"/>
          </p14:sldIdLst>
        </p14:section>
        <p14:section name="15" id="{6B5EE3A3-CA1F-4CB5-90D1-47610BA90312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4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5529" cy="20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11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last Lesson we discussed the marketing </a:t>
            </a:r>
            <a:r>
              <a:rPr sz="1167" spc="-5" dirty="0">
                <a:latin typeface="Garamond"/>
                <a:cs typeface="Garamond"/>
              </a:rPr>
              <a:t>environment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forces. Today we will study  some strategies that a company </a:t>
            </a:r>
            <a:r>
              <a:rPr sz="1167" spc="-5" dirty="0">
                <a:latin typeface="Garamond"/>
                <a:cs typeface="Garamond"/>
              </a:rPr>
              <a:t>designs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requirements of </a:t>
            </a:r>
            <a:r>
              <a:rPr sz="1167" dirty="0">
                <a:latin typeface="Garamond"/>
                <a:cs typeface="Garamond"/>
              </a:rPr>
              <a:t>the environment, to </a:t>
            </a:r>
            <a:r>
              <a:rPr sz="1167" spc="-5" dirty="0">
                <a:latin typeface="Garamond"/>
                <a:cs typeface="Garamond"/>
              </a:rPr>
              <a:t>analyze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opportunities available. In order to analyze </a:t>
            </a:r>
            <a:r>
              <a:rPr sz="1167" dirty="0">
                <a:latin typeface="Garamond"/>
                <a:cs typeface="Garamond"/>
              </a:rPr>
              <a:t>the environment company </a:t>
            </a:r>
            <a:r>
              <a:rPr sz="1167" spc="-5" dirty="0">
                <a:latin typeface="Garamond"/>
                <a:cs typeface="Garamond"/>
              </a:rPr>
              <a:t>needs information </a:t>
            </a:r>
            <a:r>
              <a:rPr sz="1167" dirty="0">
                <a:latin typeface="Garamond"/>
                <a:cs typeface="Garamond"/>
              </a:rPr>
              <a:t>that  is </a:t>
            </a:r>
            <a:r>
              <a:rPr sz="1167" spc="-5" dirty="0">
                <a:latin typeface="Garamond"/>
                <a:cs typeface="Garamond"/>
              </a:rPr>
              <a:t>acquired </a:t>
            </a:r>
            <a:r>
              <a:rPr sz="1167" dirty="0">
                <a:latin typeface="Garamond"/>
                <a:cs typeface="Garamond"/>
              </a:rPr>
              <a:t>through marketing information system. Keeping in view this importance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marketing information </a:t>
            </a:r>
            <a:r>
              <a:rPr sz="1167" spc="-5" dirty="0">
                <a:latin typeface="Garamond"/>
                <a:cs typeface="Garamond"/>
              </a:rPr>
              <a:t>and research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be covering </a:t>
            </a:r>
            <a:r>
              <a:rPr sz="1167" dirty="0">
                <a:latin typeface="Garamond"/>
                <a:cs typeface="Garamond"/>
              </a:rPr>
              <a:t>the topic </a:t>
            </a:r>
            <a:r>
              <a:rPr sz="1167" spc="-5" dirty="0">
                <a:latin typeface="Garamond"/>
                <a:cs typeface="Garamond"/>
              </a:rPr>
              <a:t>of MIS </a:t>
            </a:r>
            <a:r>
              <a:rPr sz="1167" dirty="0">
                <a:latin typeface="Garamond"/>
                <a:cs typeface="Garamond"/>
              </a:rPr>
              <a:t>or marketing </a:t>
            </a:r>
            <a:r>
              <a:rPr sz="1167" spc="-5" dirty="0">
                <a:latin typeface="Garamond"/>
                <a:cs typeface="Garamond"/>
              </a:rPr>
              <a:t>research 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Lesson. </a:t>
            </a:r>
            <a:r>
              <a:rPr sz="1167" spc="-5" dirty="0">
                <a:latin typeface="Garamond"/>
                <a:cs typeface="Garamond"/>
              </a:rPr>
              <a:t>Main objective of </a:t>
            </a:r>
            <a:r>
              <a:rPr sz="1167" dirty="0">
                <a:latin typeface="Garamond"/>
                <a:cs typeface="Garamond"/>
              </a:rPr>
              <a:t>this Lesson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eexplain the concept </a:t>
            </a:r>
            <a:r>
              <a:rPr sz="1167" spc="-5" dirty="0">
                <a:latin typeface="Garamond"/>
                <a:cs typeface="Garamond"/>
              </a:rPr>
              <a:t>of marketing  </a:t>
            </a:r>
            <a:r>
              <a:rPr sz="1167" dirty="0">
                <a:latin typeface="Garamond"/>
                <a:cs typeface="Garamond"/>
              </a:rPr>
              <a:t>information system, emphasising </a:t>
            </a:r>
            <a:r>
              <a:rPr sz="1167" spc="-5" dirty="0">
                <a:latin typeface="Garamond"/>
                <a:cs typeface="Garamond"/>
              </a:rPr>
              <a:t>ways of assessing information needs, </a:t>
            </a:r>
            <a:r>
              <a:rPr sz="1167" dirty="0">
                <a:latin typeface="Garamond"/>
                <a:cs typeface="Garamond"/>
              </a:rPr>
              <a:t>the sources used </a:t>
            </a:r>
            <a:r>
              <a:rPr sz="1167" spc="-5" dirty="0">
                <a:latin typeface="Garamond"/>
                <a:cs typeface="Garamond"/>
              </a:rPr>
              <a:t>for  developing information and </a:t>
            </a:r>
            <a:r>
              <a:rPr sz="1167" dirty="0">
                <a:latin typeface="Garamond"/>
                <a:cs typeface="Garamond"/>
              </a:rPr>
              <a:t>ways </a:t>
            </a:r>
            <a:r>
              <a:rPr sz="1167" spc="-5" dirty="0">
                <a:latin typeface="Garamond"/>
                <a:cs typeface="Garamond"/>
              </a:rPr>
              <a:t>of distributing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7427" y="3225694"/>
            <a:ext cx="416904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44561" algn="l"/>
                <a:tab pos="2602118" algn="l"/>
                <a:tab pos="3137975" algn="l"/>
              </a:tabLst>
            </a:pPr>
            <a:r>
              <a:rPr sz="1167" b="1" dirty="0">
                <a:latin typeface="Garamond"/>
                <a:cs typeface="Garamond"/>
              </a:rPr>
              <a:t>MARKETING	OPPOR</a:t>
            </a:r>
            <a:r>
              <a:rPr sz="1167" b="1" spc="-5" dirty="0">
                <a:latin typeface="Garamond"/>
                <a:cs typeface="Garamond"/>
              </a:rPr>
              <a:t>TUNITIE</a:t>
            </a:r>
            <a:r>
              <a:rPr sz="1167" b="1" dirty="0">
                <a:latin typeface="Garamond"/>
                <a:cs typeface="Garamond"/>
              </a:rPr>
              <a:t>S	</a:t>
            </a:r>
            <a:r>
              <a:rPr sz="1167" b="1" spc="-5" dirty="0">
                <a:latin typeface="Garamond"/>
                <a:cs typeface="Garamond"/>
              </a:rPr>
              <a:t>AN</a:t>
            </a:r>
            <a:r>
              <a:rPr sz="1167" b="1" dirty="0">
                <a:latin typeface="Garamond"/>
                <a:cs typeface="Garamond"/>
              </a:rPr>
              <a:t>D	</a:t>
            </a:r>
            <a:r>
              <a:rPr sz="1167" b="1" spc="-5" dirty="0">
                <a:latin typeface="Garamond"/>
                <a:cs typeface="Garamond"/>
              </a:rPr>
              <a:t>DEVELOPING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5602" y="3240511"/>
            <a:ext cx="117916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  <a:buAutoNum type="alphaUcPeriod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ANALYZING  STRATEGIES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283"/>
              </a:lnSpc>
              <a:buAutoNum type="alphaUcPeriod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MIS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892445"/>
            <a:ext cx="5716764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Analyzing Marketing opportunities and </a:t>
            </a:r>
            <a:r>
              <a:rPr sz="1167" dirty="0">
                <a:latin typeface="Garamond"/>
                <a:cs typeface="Garamond"/>
              </a:rPr>
              <a:t>developing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discussed in last </a:t>
            </a:r>
            <a:r>
              <a:rPr sz="1167" dirty="0">
                <a:latin typeface="Garamond"/>
                <a:cs typeface="Garamond"/>
              </a:rPr>
              <a:t>two Lessons those </a:t>
            </a:r>
            <a:r>
              <a:rPr sz="1167" spc="-5" dirty="0">
                <a:latin typeface="Garamond"/>
                <a:cs typeface="Garamond"/>
              </a:rPr>
              <a:t>companies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departments’ </a:t>
            </a:r>
            <a:r>
              <a:rPr sz="1167" dirty="0">
                <a:latin typeface="Garamond"/>
                <a:cs typeface="Garamond"/>
              </a:rPr>
              <a:t>success  </a:t>
            </a:r>
            <a:r>
              <a:rPr sz="1167" spc="-5" dirty="0">
                <a:latin typeface="Garamond"/>
                <a:cs typeface="Garamond"/>
              </a:rPr>
              <a:t>depends </a:t>
            </a:r>
            <a:r>
              <a:rPr sz="1167" dirty="0">
                <a:latin typeface="Garamond"/>
                <a:cs typeface="Garamond"/>
              </a:rPr>
              <a:t>upon the careful </a:t>
            </a:r>
            <a:r>
              <a:rPr sz="1167" spc="-5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of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environment. </a:t>
            </a:r>
            <a:r>
              <a:rPr sz="1167" spc="-5" dirty="0">
                <a:latin typeface="Garamond"/>
                <a:cs typeface="Garamond"/>
              </a:rPr>
              <a:t>Opportunities are need </a:t>
            </a:r>
            <a:r>
              <a:rPr sz="1167" dirty="0">
                <a:latin typeface="Garamond"/>
                <a:cs typeface="Garamond"/>
              </a:rPr>
              <a:t>to be  </a:t>
            </a:r>
            <a:r>
              <a:rPr sz="1167" spc="-5" dirty="0">
                <a:latin typeface="Garamond"/>
                <a:cs typeface="Garamond"/>
              </a:rPr>
              <a:t>analyzed and </a:t>
            </a:r>
            <a:r>
              <a:rPr sz="1167" dirty="0">
                <a:latin typeface="Garamond"/>
                <a:cs typeface="Garamond"/>
              </a:rPr>
              <a:t>capture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profits. Changing market opportunities must be  </a:t>
            </a:r>
            <a:r>
              <a:rPr sz="1167" dirty="0">
                <a:latin typeface="Garamond"/>
                <a:cs typeface="Garamond"/>
              </a:rPr>
              <a:t>explored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pursued.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correctly </a:t>
            </a:r>
            <a:r>
              <a:rPr sz="1167" spc="-5" dirty="0">
                <a:latin typeface="Garamond"/>
                <a:cs typeface="Garamond"/>
              </a:rPr>
              <a:t>identify opportunities and monitor </a:t>
            </a:r>
            <a:r>
              <a:rPr sz="1167" dirty="0">
                <a:latin typeface="Garamond"/>
                <a:cs typeface="Garamond"/>
              </a:rPr>
              <a:t>threats, the company </a:t>
            </a:r>
            <a:r>
              <a:rPr sz="1167" spc="-5" dirty="0">
                <a:latin typeface="Garamond"/>
                <a:cs typeface="Garamond"/>
              </a:rPr>
              <a:t>must begin </a:t>
            </a:r>
            <a:r>
              <a:rPr sz="1167" dirty="0">
                <a:latin typeface="Garamond"/>
                <a:cs typeface="Garamond"/>
              </a:rPr>
              <a:t>with a  thorough understanding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environment in </a:t>
            </a:r>
            <a:r>
              <a:rPr sz="1167" dirty="0">
                <a:latin typeface="Garamond"/>
                <a:cs typeface="Garamond"/>
              </a:rPr>
              <a:t>which the firm </a:t>
            </a:r>
            <a:r>
              <a:rPr sz="1167" spc="-5" dirty="0">
                <a:latin typeface="Garamond"/>
                <a:cs typeface="Garamond"/>
              </a:rPr>
              <a:t>operates.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environment consists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actors and forces outside marketing that 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management’s 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and maintain successful relationships </a:t>
            </a:r>
            <a:r>
              <a:rPr sz="1167" dirty="0">
                <a:latin typeface="Garamond"/>
                <a:cs typeface="Garamond"/>
              </a:rPr>
              <a:t>with its target customers.  Though these factors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vary </a:t>
            </a:r>
            <a:r>
              <a:rPr sz="1167" spc="-5" dirty="0">
                <a:latin typeface="Garamond"/>
                <a:cs typeface="Garamond"/>
              </a:rPr>
              <a:t>depending on </a:t>
            </a:r>
            <a:r>
              <a:rPr sz="1167" dirty="0">
                <a:latin typeface="Garamond"/>
                <a:cs typeface="Garamond"/>
              </a:rPr>
              <a:t>the specific company and industrial  group, they can generally </a:t>
            </a:r>
            <a:r>
              <a:rPr sz="1167" spc="-5" dirty="0">
                <a:latin typeface="Garamond"/>
                <a:cs typeface="Garamond"/>
              </a:rPr>
              <a:t>be divided into broad micro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and macro environmental  components.     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5907512"/>
            <a:ext cx="123904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most companies,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micro environmental  </a:t>
            </a:r>
            <a:r>
              <a:rPr sz="1167" dirty="0">
                <a:latin typeface="Garamond"/>
                <a:cs typeface="Garamond"/>
              </a:rPr>
              <a:t>components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dirty="0">
                <a:latin typeface="Garamond"/>
                <a:cs typeface="Garamond"/>
              </a:rPr>
              <a:t>the  company, 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suppliers,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6574261"/>
            <a:ext cx="123966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781561" algn="l"/>
              </a:tabLst>
            </a:pPr>
            <a:r>
              <a:rPr sz="1167" spc="-5" dirty="0">
                <a:latin typeface="Garamond"/>
                <a:cs typeface="Garamond"/>
              </a:rPr>
              <a:t>marketin</a:t>
            </a:r>
            <a:r>
              <a:rPr sz="1167" dirty="0">
                <a:latin typeface="Garamond"/>
                <a:cs typeface="Garamond"/>
              </a:rPr>
              <a:t>g	channel  firms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6892819"/>
            <a:ext cx="9532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(intermediaries),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7059506"/>
            <a:ext cx="12390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41434" algn="l"/>
              </a:tabLst>
            </a:pPr>
            <a:r>
              <a:rPr sz="1167" dirty="0">
                <a:latin typeface="Garamond"/>
                <a:cs typeface="Garamond"/>
              </a:rPr>
              <a:t>customer	</a:t>
            </a:r>
            <a:r>
              <a:rPr sz="1167" spc="-5" dirty="0">
                <a:latin typeface="Garamond"/>
                <a:cs typeface="Garamond"/>
              </a:rPr>
              <a:t>markets,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7241011"/>
            <a:ext cx="123904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competitors, </a:t>
            </a:r>
            <a:r>
              <a:rPr sz="1167" spc="-5" dirty="0">
                <a:latin typeface="Garamond"/>
                <a:cs typeface="Garamond"/>
              </a:rPr>
              <a:t>and  publics. </a:t>
            </a:r>
            <a:r>
              <a:rPr sz="1167" dirty="0">
                <a:latin typeface="Garamond"/>
                <a:cs typeface="Garamond"/>
              </a:rPr>
              <a:t>The macro  environmental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7726256"/>
            <a:ext cx="7377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components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7892944"/>
            <a:ext cx="8328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00689" algn="l"/>
              </a:tabLst>
            </a:pPr>
            <a:r>
              <a:rPr sz="1167" dirty="0">
                <a:latin typeface="Garamond"/>
                <a:cs typeface="Garamond"/>
              </a:rPr>
              <a:t>thought	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8074448"/>
            <a:ext cx="123780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798230" algn="l"/>
              </a:tabLst>
            </a:pPr>
            <a:r>
              <a:rPr sz="1167" dirty="0">
                <a:latin typeface="Garamond"/>
                <a:cs typeface="Garamond"/>
              </a:rPr>
              <a:t>demographic,  economic,	</a:t>
            </a:r>
            <a:r>
              <a:rPr sz="1167" spc="-5" dirty="0">
                <a:latin typeface="Garamond"/>
                <a:cs typeface="Garamond"/>
              </a:rPr>
              <a:t>natural,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8407823"/>
            <a:ext cx="123966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technological,  </a:t>
            </a:r>
            <a:r>
              <a:rPr sz="1167" spc="-5" dirty="0">
                <a:latin typeface="Garamond"/>
                <a:cs typeface="Garamond"/>
              </a:rPr>
              <a:t>political, and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cultural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352" y="8726381"/>
            <a:ext cx="12390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71663" algn="l"/>
                <a:tab pos="977260" algn="l"/>
              </a:tabLst>
            </a:pPr>
            <a:r>
              <a:rPr sz="1167" dirty="0">
                <a:latin typeface="Garamond"/>
                <a:cs typeface="Garamond"/>
              </a:rPr>
              <a:t>forces.	The	wise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352" y="8893069"/>
            <a:ext cx="12384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37730" algn="l"/>
              </a:tabLst>
            </a:pPr>
            <a:r>
              <a:rPr sz="1167" dirty="0">
                <a:latin typeface="Garamond"/>
                <a:cs typeface="Garamond"/>
              </a:rPr>
              <a:t>marketing	manager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352" y="9074573"/>
            <a:ext cx="571614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knows that </a:t>
            </a:r>
            <a:r>
              <a:rPr sz="1167" spc="-5" dirty="0">
                <a:latin typeface="Garamond"/>
                <a:cs typeface="Garamond"/>
              </a:rPr>
              <a:t>he or </a:t>
            </a:r>
            <a:r>
              <a:rPr sz="1167" dirty="0">
                <a:latin typeface="Garamond"/>
                <a:cs typeface="Garamond"/>
              </a:rPr>
              <a:t>she cannot </a:t>
            </a:r>
            <a:r>
              <a:rPr sz="1167" spc="-5" dirty="0">
                <a:latin typeface="Garamond"/>
                <a:cs typeface="Garamond"/>
              </a:rPr>
              <a:t>always affect </a:t>
            </a:r>
            <a:r>
              <a:rPr sz="1167" dirty="0">
                <a:latin typeface="Garamond"/>
                <a:cs typeface="Garamond"/>
              </a:rPr>
              <a:t>environmental forces.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smart </a:t>
            </a:r>
            <a:r>
              <a:rPr sz="1167" spc="-5" dirty="0">
                <a:latin typeface="Garamond"/>
                <a:cs typeface="Garamond"/>
              </a:rPr>
              <a:t>managers </a:t>
            </a:r>
            <a:r>
              <a:rPr sz="1167" dirty="0">
                <a:latin typeface="Garamond"/>
                <a:cs typeface="Garamond"/>
              </a:rPr>
              <a:t>can  take a </a:t>
            </a:r>
            <a:r>
              <a:rPr sz="1167" spc="-5" dirty="0">
                <a:latin typeface="Garamond"/>
                <a:cs typeface="Garamond"/>
              </a:rPr>
              <a:t>proactive,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reactive, approach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4559" y="320346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933449" y="3796136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89200" y="5752677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89200" y="5768234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489200" y="5782309"/>
            <a:ext cx="4111625" cy="14817"/>
          </a:xfrm>
          <a:custGeom>
            <a:avLst/>
            <a:gdLst/>
            <a:ahLst/>
            <a:cxnLst/>
            <a:rect l="l" t="t" r="r" b="b"/>
            <a:pathLst>
              <a:path w="4229100" h="15239">
                <a:moveTo>
                  <a:pt x="0" y="15240"/>
                </a:moveTo>
                <a:lnTo>
                  <a:pt x="4229100" y="15240"/>
                </a:lnTo>
                <a:lnTo>
                  <a:pt x="42291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89200" y="5797127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489200" y="5812683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489200" y="5828242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89200" y="5842318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89200" y="5857874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89200" y="5873432"/>
            <a:ext cx="4111625" cy="14817"/>
          </a:xfrm>
          <a:custGeom>
            <a:avLst/>
            <a:gdLst/>
            <a:ahLst/>
            <a:cxnLst/>
            <a:rect l="l" t="t" r="r" b="b"/>
            <a:pathLst>
              <a:path w="4229100" h="15239">
                <a:moveTo>
                  <a:pt x="0" y="15240"/>
                </a:moveTo>
                <a:lnTo>
                  <a:pt x="4229100" y="15240"/>
                </a:lnTo>
                <a:lnTo>
                  <a:pt x="42291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89200" y="5888248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89200" y="5902325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89200" y="5917883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489200" y="5933439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89200" y="5947516"/>
            <a:ext cx="4111625" cy="14817"/>
          </a:xfrm>
          <a:custGeom>
            <a:avLst/>
            <a:gdLst/>
            <a:ahLst/>
            <a:cxnLst/>
            <a:rect l="l" t="t" r="r" b="b"/>
            <a:pathLst>
              <a:path w="4229100" h="15239">
                <a:moveTo>
                  <a:pt x="0" y="15240"/>
                </a:moveTo>
                <a:lnTo>
                  <a:pt x="4229100" y="15240"/>
                </a:lnTo>
                <a:lnTo>
                  <a:pt x="42291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489200" y="5962332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489200" y="5977889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489200" y="5993448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89200" y="6007523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489200" y="6023080"/>
            <a:ext cx="4111625" cy="14817"/>
          </a:xfrm>
          <a:custGeom>
            <a:avLst/>
            <a:gdLst/>
            <a:ahLst/>
            <a:cxnLst/>
            <a:rect l="l" t="t" r="r" b="b"/>
            <a:pathLst>
              <a:path w="4229100" h="15239">
                <a:moveTo>
                  <a:pt x="0" y="15240"/>
                </a:moveTo>
                <a:lnTo>
                  <a:pt x="4229100" y="15240"/>
                </a:lnTo>
                <a:lnTo>
                  <a:pt x="42291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489200" y="6037898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89200" y="6053454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489200" y="6067531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89200" y="6083089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489200" y="6098645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489200" y="6114203"/>
            <a:ext cx="4111625" cy="13582"/>
          </a:xfrm>
          <a:custGeom>
            <a:avLst/>
            <a:gdLst/>
            <a:ahLst/>
            <a:cxnLst/>
            <a:rect l="l" t="t" r="r" b="b"/>
            <a:pathLst>
              <a:path w="4229100" h="13970">
                <a:moveTo>
                  <a:pt x="0" y="13715"/>
                </a:moveTo>
                <a:lnTo>
                  <a:pt x="4229100" y="13715"/>
                </a:lnTo>
                <a:lnTo>
                  <a:pt x="42291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89200" y="6127538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489200" y="6143096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489200" y="6158654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89200" y="6172728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489200" y="6188287"/>
            <a:ext cx="4111625" cy="14817"/>
          </a:xfrm>
          <a:custGeom>
            <a:avLst/>
            <a:gdLst/>
            <a:ahLst/>
            <a:cxnLst/>
            <a:rect l="l" t="t" r="r" b="b"/>
            <a:pathLst>
              <a:path w="4229100" h="15239">
                <a:moveTo>
                  <a:pt x="0" y="15240"/>
                </a:moveTo>
                <a:lnTo>
                  <a:pt x="4229100" y="15240"/>
                </a:lnTo>
                <a:lnTo>
                  <a:pt x="42291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489200" y="6203103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489200" y="6218660"/>
            <a:ext cx="4111625" cy="14198"/>
          </a:xfrm>
          <a:custGeom>
            <a:avLst/>
            <a:gdLst/>
            <a:ahLst/>
            <a:cxnLst/>
            <a:rect l="l" t="t" r="r" b="b"/>
            <a:pathLst>
              <a:path w="4229100" h="14604">
                <a:moveTo>
                  <a:pt x="0" y="14477"/>
                </a:moveTo>
                <a:lnTo>
                  <a:pt x="4229100" y="14477"/>
                </a:lnTo>
                <a:lnTo>
                  <a:pt x="42291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489200" y="6232737"/>
            <a:ext cx="4111625" cy="16051"/>
          </a:xfrm>
          <a:custGeom>
            <a:avLst/>
            <a:gdLst/>
            <a:ahLst/>
            <a:cxnLst/>
            <a:rect l="l" t="t" r="r" b="b"/>
            <a:pathLst>
              <a:path w="4229100" h="16510">
                <a:moveTo>
                  <a:pt x="0" y="16001"/>
                </a:moveTo>
                <a:lnTo>
                  <a:pt x="4229100" y="16001"/>
                </a:lnTo>
                <a:lnTo>
                  <a:pt x="42291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6497850" y="6248293"/>
            <a:ext cx="103099" cy="16051"/>
          </a:xfrm>
          <a:custGeom>
            <a:avLst/>
            <a:gdLst/>
            <a:ahLst/>
            <a:cxnLst/>
            <a:rect l="l" t="t" r="r" b="b"/>
            <a:pathLst>
              <a:path w="106045" h="16510">
                <a:moveTo>
                  <a:pt x="0" y="16001"/>
                </a:moveTo>
                <a:lnTo>
                  <a:pt x="105918" y="16001"/>
                </a:lnTo>
                <a:lnTo>
                  <a:pt x="10591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89200" y="6248293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6497850" y="6263851"/>
            <a:ext cx="103099" cy="14817"/>
          </a:xfrm>
          <a:custGeom>
            <a:avLst/>
            <a:gdLst/>
            <a:ahLst/>
            <a:cxnLst/>
            <a:rect l="l" t="t" r="r" b="b"/>
            <a:pathLst>
              <a:path w="106045" h="15239">
                <a:moveTo>
                  <a:pt x="0" y="15240"/>
                </a:moveTo>
                <a:lnTo>
                  <a:pt x="105918" y="15240"/>
                </a:lnTo>
                <a:lnTo>
                  <a:pt x="10591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89200" y="6263851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531928" y="6278669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489200" y="6278669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6531928" y="629274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489200" y="6292743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6531928" y="6308302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489200" y="6308302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6531928" y="6323859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89200" y="6323859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6531928" y="6337934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39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489200" y="6337934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6531928" y="6352752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489200" y="6352752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6531928" y="636830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489200" y="636830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6531928" y="6383867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489200" y="6383867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6531928" y="639794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489200" y="6397943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6531928" y="641349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489200" y="6413499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6531928" y="6429057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39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489200" y="6429057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6531928" y="6443873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489200" y="6443873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6531928" y="6457950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489200" y="6457950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6531928" y="647350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489200" y="647350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6531928" y="6489064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489200" y="6489064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6531928" y="6503141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39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489200" y="6503141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6531928" y="651795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489200" y="6517959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6531928" y="6533514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489200" y="6533514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6531928" y="6549073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489200" y="6549073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6531928" y="656314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489200" y="656314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6531928" y="6578705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39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489200" y="6578705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6531928" y="6593524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489200" y="6593524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6531928" y="6609079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489200" y="6609079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6531928" y="6623156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489200" y="6623156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6531928" y="6638714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489200" y="6638714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6531928" y="6654270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489200" y="6654270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6531928" y="6669828"/>
            <a:ext cx="69144" cy="13582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715"/>
                </a:moveTo>
                <a:lnTo>
                  <a:pt x="70866" y="13715"/>
                </a:lnTo>
                <a:lnTo>
                  <a:pt x="7086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489200" y="6669828"/>
            <a:ext cx="2981237" cy="13582"/>
          </a:xfrm>
          <a:custGeom>
            <a:avLst/>
            <a:gdLst/>
            <a:ahLst/>
            <a:cxnLst/>
            <a:rect l="l" t="t" r="r" b="b"/>
            <a:pathLst>
              <a:path w="3066415" h="13970">
                <a:moveTo>
                  <a:pt x="0" y="13715"/>
                </a:moveTo>
                <a:lnTo>
                  <a:pt x="3066288" y="13715"/>
                </a:lnTo>
                <a:lnTo>
                  <a:pt x="306628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6531928" y="6683165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489200" y="6683165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6531928" y="6698721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489200" y="6698721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6531928" y="6714279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489200" y="6714279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6531928" y="672835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489200" y="6728353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6531928" y="6743912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39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489200" y="6743912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39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6531928" y="6758730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10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489200" y="6758730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10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6531928" y="6774285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489200" y="6774285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6531928" y="6788362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489200" y="6788362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6531928" y="680391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489200" y="6803919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6531928" y="6819477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489200" y="6819477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40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6531928" y="6834293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489200" y="6834293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6531928" y="684836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489200" y="684836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6531928" y="6863927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489200" y="6863927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6531928" y="6879484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489200" y="6879484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6531928" y="6893560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489200" y="6893560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40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6531928" y="690837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489200" y="690837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6531928" y="6923935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0"/>
                </a:moveTo>
                <a:lnTo>
                  <a:pt x="70866" y="16000"/>
                </a:lnTo>
                <a:lnTo>
                  <a:pt x="7086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489200" y="6923935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0"/>
                </a:moveTo>
                <a:lnTo>
                  <a:pt x="3066288" y="16000"/>
                </a:lnTo>
                <a:lnTo>
                  <a:pt x="306628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6531928" y="6939492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489200" y="6939492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6531928" y="695356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489200" y="6953568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6531928" y="6969125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489200" y="6969125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6531928" y="6984681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489200" y="6984681"/>
            <a:ext cx="2981237" cy="14817"/>
          </a:xfrm>
          <a:custGeom>
            <a:avLst/>
            <a:gdLst/>
            <a:ahLst/>
            <a:cxnLst/>
            <a:rect l="l" t="t" r="r" b="b"/>
            <a:pathLst>
              <a:path w="3066415" h="15240">
                <a:moveTo>
                  <a:pt x="0" y="15240"/>
                </a:moveTo>
                <a:lnTo>
                  <a:pt x="3066288" y="15240"/>
                </a:lnTo>
                <a:lnTo>
                  <a:pt x="30662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6531928" y="6999498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489200" y="6999498"/>
            <a:ext cx="2981237" cy="14198"/>
          </a:xfrm>
          <a:custGeom>
            <a:avLst/>
            <a:gdLst/>
            <a:ahLst/>
            <a:cxnLst/>
            <a:rect l="l" t="t" r="r" b="b"/>
            <a:pathLst>
              <a:path w="3066415" h="14604">
                <a:moveTo>
                  <a:pt x="0" y="14477"/>
                </a:moveTo>
                <a:lnTo>
                  <a:pt x="3066288" y="14477"/>
                </a:lnTo>
                <a:lnTo>
                  <a:pt x="306628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6531928" y="7013575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489200" y="7013575"/>
            <a:ext cx="2981237" cy="16051"/>
          </a:xfrm>
          <a:custGeom>
            <a:avLst/>
            <a:gdLst/>
            <a:ahLst/>
            <a:cxnLst/>
            <a:rect l="l" t="t" r="r" b="b"/>
            <a:pathLst>
              <a:path w="3066415" h="16509">
                <a:moveTo>
                  <a:pt x="0" y="16001"/>
                </a:moveTo>
                <a:lnTo>
                  <a:pt x="3066288" y="16001"/>
                </a:lnTo>
                <a:lnTo>
                  <a:pt x="306628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6531928" y="702913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482656" y="7029133"/>
            <a:ext cx="1987903" cy="16051"/>
          </a:xfrm>
          <a:custGeom>
            <a:avLst/>
            <a:gdLst/>
            <a:ahLst/>
            <a:cxnLst/>
            <a:rect l="l" t="t" r="r" b="b"/>
            <a:pathLst>
              <a:path w="2044700" h="16509">
                <a:moveTo>
                  <a:pt x="0" y="16001"/>
                </a:moveTo>
                <a:lnTo>
                  <a:pt x="2044446" y="16001"/>
                </a:lnTo>
                <a:lnTo>
                  <a:pt x="204444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6531928" y="7044690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8"/>
                </a:moveTo>
                <a:lnTo>
                  <a:pt x="70866" y="14478"/>
                </a:lnTo>
                <a:lnTo>
                  <a:pt x="7086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482656" y="7044690"/>
            <a:ext cx="1987903" cy="14198"/>
          </a:xfrm>
          <a:custGeom>
            <a:avLst/>
            <a:gdLst/>
            <a:ahLst/>
            <a:cxnLst/>
            <a:rect l="l" t="t" r="r" b="b"/>
            <a:pathLst>
              <a:path w="2044700" h="14604">
                <a:moveTo>
                  <a:pt x="0" y="14478"/>
                </a:moveTo>
                <a:lnTo>
                  <a:pt x="2044446" y="14478"/>
                </a:lnTo>
                <a:lnTo>
                  <a:pt x="204444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6531928" y="7058765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516736" y="7058765"/>
            <a:ext cx="1953948" cy="14817"/>
          </a:xfrm>
          <a:custGeom>
            <a:avLst/>
            <a:gdLst/>
            <a:ahLst/>
            <a:cxnLst/>
            <a:rect l="l" t="t" r="r" b="b"/>
            <a:pathLst>
              <a:path w="2009775" h="15240">
                <a:moveTo>
                  <a:pt x="0" y="15240"/>
                </a:moveTo>
                <a:lnTo>
                  <a:pt x="2009394" y="15240"/>
                </a:lnTo>
                <a:lnTo>
                  <a:pt x="2009394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6531928" y="7073582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516736" y="7073582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6531928" y="708913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516736" y="7089139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6531928" y="7104698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8"/>
                </a:moveTo>
                <a:lnTo>
                  <a:pt x="70866" y="14478"/>
                </a:lnTo>
                <a:lnTo>
                  <a:pt x="7086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516736" y="7104698"/>
            <a:ext cx="1953948" cy="14198"/>
          </a:xfrm>
          <a:custGeom>
            <a:avLst/>
            <a:gdLst/>
            <a:ahLst/>
            <a:cxnLst/>
            <a:rect l="l" t="t" r="r" b="b"/>
            <a:pathLst>
              <a:path w="2009775" h="14604">
                <a:moveTo>
                  <a:pt x="0" y="14478"/>
                </a:moveTo>
                <a:lnTo>
                  <a:pt x="2009394" y="14478"/>
                </a:lnTo>
                <a:lnTo>
                  <a:pt x="2009394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6531928" y="7118774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516736" y="7118774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6531928" y="7134331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516736" y="7134331"/>
            <a:ext cx="1953948" cy="14817"/>
          </a:xfrm>
          <a:custGeom>
            <a:avLst/>
            <a:gdLst/>
            <a:ahLst/>
            <a:cxnLst/>
            <a:rect l="l" t="t" r="r" b="b"/>
            <a:pathLst>
              <a:path w="2009775" h="15240">
                <a:moveTo>
                  <a:pt x="0" y="15240"/>
                </a:moveTo>
                <a:lnTo>
                  <a:pt x="2009394" y="15240"/>
                </a:lnTo>
                <a:lnTo>
                  <a:pt x="2009394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6531928" y="7149147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516736" y="7149147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6531928" y="7164704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516736" y="7164704"/>
            <a:ext cx="1953948" cy="14198"/>
          </a:xfrm>
          <a:custGeom>
            <a:avLst/>
            <a:gdLst/>
            <a:ahLst/>
            <a:cxnLst/>
            <a:rect l="l" t="t" r="r" b="b"/>
            <a:pathLst>
              <a:path w="2009775" h="14604">
                <a:moveTo>
                  <a:pt x="0" y="14477"/>
                </a:moveTo>
                <a:lnTo>
                  <a:pt x="2009394" y="14477"/>
                </a:lnTo>
                <a:lnTo>
                  <a:pt x="200939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6531928" y="7178781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516736" y="7178781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6531928" y="719433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516736" y="7194339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6531928" y="7209896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516736" y="7209896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6531928" y="7225452"/>
            <a:ext cx="69144" cy="13582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716"/>
                </a:moveTo>
                <a:lnTo>
                  <a:pt x="70866" y="13716"/>
                </a:lnTo>
                <a:lnTo>
                  <a:pt x="7086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516736" y="7225452"/>
            <a:ext cx="1953948" cy="13582"/>
          </a:xfrm>
          <a:custGeom>
            <a:avLst/>
            <a:gdLst/>
            <a:ahLst/>
            <a:cxnLst/>
            <a:rect l="l" t="t" r="r" b="b"/>
            <a:pathLst>
              <a:path w="2009775" h="13970">
                <a:moveTo>
                  <a:pt x="0" y="13716"/>
                </a:moveTo>
                <a:lnTo>
                  <a:pt x="2009394" y="13716"/>
                </a:lnTo>
                <a:lnTo>
                  <a:pt x="200939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6531928" y="7238788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516736" y="7238788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6531928" y="7254346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516736" y="7254346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6531928" y="7269904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8"/>
                </a:moveTo>
                <a:lnTo>
                  <a:pt x="70866" y="14478"/>
                </a:lnTo>
                <a:lnTo>
                  <a:pt x="7086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516736" y="7269904"/>
            <a:ext cx="1953948" cy="14198"/>
          </a:xfrm>
          <a:custGeom>
            <a:avLst/>
            <a:gdLst/>
            <a:ahLst/>
            <a:cxnLst/>
            <a:rect l="l" t="t" r="r" b="b"/>
            <a:pathLst>
              <a:path w="2009775" h="14604">
                <a:moveTo>
                  <a:pt x="0" y="14478"/>
                </a:moveTo>
                <a:lnTo>
                  <a:pt x="2009394" y="14478"/>
                </a:lnTo>
                <a:lnTo>
                  <a:pt x="2009394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6531928" y="7283979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516736" y="7283979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6531928" y="7299536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39"/>
                </a:moveTo>
                <a:lnTo>
                  <a:pt x="70866" y="15239"/>
                </a:lnTo>
                <a:lnTo>
                  <a:pt x="7086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516736" y="7299536"/>
            <a:ext cx="1953948" cy="14817"/>
          </a:xfrm>
          <a:custGeom>
            <a:avLst/>
            <a:gdLst/>
            <a:ahLst/>
            <a:cxnLst/>
            <a:rect l="l" t="t" r="r" b="b"/>
            <a:pathLst>
              <a:path w="2009775" h="15240">
                <a:moveTo>
                  <a:pt x="0" y="15239"/>
                </a:moveTo>
                <a:lnTo>
                  <a:pt x="2009394" y="15239"/>
                </a:lnTo>
                <a:lnTo>
                  <a:pt x="2009394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6531928" y="731435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516736" y="7314353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1"/>
                </a:moveTo>
                <a:lnTo>
                  <a:pt x="2009394" y="16001"/>
                </a:lnTo>
                <a:lnTo>
                  <a:pt x="2009394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6531928" y="7329910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516736" y="7329910"/>
            <a:ext cx="1953948" cy="14198"/>
          </a:xfrm>
          <a:custGeom>
            <a:avLst/>
            <a:gdLst/>
            <a:ahLst/>
            <a:cxnLst/>
            <a:rect l="l" t="t" r="r" b="b"/>
            <a:pathLst>
              <a:path w="2009775" h="14604">
                <a:moveTo>
                  <a:pt x="0" y="14477"/>
                </a:moveTo>
                <a:lnTo>
                  <a:pt x="2009394" y="14477"/>
                </a:lnTo>
                <a:lnTo>
                  <a:pt x="200939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6531928" y="7343987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516736" y="7343987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6531928" y="7359544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2"/>
                </a:moveTo>
                <a:lnTo>
                  <a:pt x="70866" y="16002"/>
                </a:lnTo>
                <a:lnTo>
                  <a:pt x="7086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516736" y="7359544"/>
            <a:ext cx="1953948" cy="16051"/>
          </a:xfrm>
          <a:custGeom>
            <a:avLst/>
            <a:gdLst/>
            <a:ahLst/>
            <a:cxnLst/>
            <a:rect l="l" t="t" r="r" b="b"/>
            <a:pathLst>
              <a:path w="2009775" h="16509">
                <a:moveTo>
                  <a:pt x="0" y="16002"/>
                </a:moveTo>
                <a:lnTo>
                  <a:pt x="2009394" y="16002"/>
                </a:lnTo>
                <a:lnTo>
                  <a:pt x="2009394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6531928" y="7375102"/>
            <a:ext cx="69144" cy="14817"/>
          </a:xfrm>
          <a:custGeom>
            <a:avLst/>
            <a:gdLst/>
            <a:ahLst/>
            <a:cxnLst/>
            <a:rect l="l" t="t" r="r" b="b"/>
            <a:pathLst>
              <a:path w="71120" h="15240">
                <a:moveTo>
                  <a:pt x="0" y="15240"/>
                </a:moveTo>
                <a:lnTo>
                  <a:pt x="70866" y="15240"/>
                </a:lnTo>
                <a:lnTo>
                  <a:pt x="7086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516736" y="7375102"/>
            <a:ext cx="1987903" cy="14817"/>
          </a:xfrm>
          <a:custGeom>
            <a:avLst/>
            <a:gdLst/>
            <a:ahLst/>
            <a:cxnLst/>
            <a:rect l="l" t="t" r="r" b="b"/>
            <a:pathLst>
              <a:path w="2044700" h="15240">
                <a:moveTo>
                  <a:pt x="0" y="15240"/>
                </a:moveTo>
                <a:lnTo>
                  <a:pt x="2044446" y="15240"/>
                </a:lnTo>
                <a:lnTo>
                  <a:pt x="204444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6531928" y="7389918"/>
            <a:ext cx="69144" cy="14198"/>
          </a:xfrm>
          <a:custGeom>
            <a:avLst/>
            <a:gdLst/>
            <a:ahLst/>
            <a:cxnLst/>
            <a:rect l="l" t="t" r="r" b="b"/>
            <a:pathLst>
              <a:path w="71120" h="14604">
                <a:moveTo>
                  <a:pt x="0" y="14477"/>
                </a:moveTo>
                <a:lnTo>
                  <a:pt x="70866" y="14477"/>
                </a:lnTo>
                <a:lnTo>
                  <a:pt x="7086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516736" y="7389918"/>
            <a:ext cx="1987903" cy="14198"/>
          </a:xfrm>
          <a:custGeom>
            <a:avLst/>
            <a:gdLst/>
            <a:ahLst/>
            <a:cxnLst/>
            <a:rect l="l" t="t" r="r" b="b"/>
            <a:pathLst>
              <a:path w="2044700" h="14604">
                <a:moveTo>
                  <a:pt x="0" y="14477"/>
                </a:moveTo>
                <a:lnTo>
                  <a:pt x="2044446" y="14477"/>
                </a:lnTo>
                <a:lnTo>
                  <a:pt x="204444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6531928" y="7403993"/>
            <a:ext cx="69144" cy="16051"/>
          </a:xfrm>
          <a:custGeom>
            <a:avLst/>
            <a:gdLst/>
            <a:ahLst/>
            <a:cxnLst/>
            <a:rect l="l" t="t" r="r" b="b"/>
            <a:pathLst>
              <a:path w="71120" h="16509">
                <a:moveTo>
                  <a:pt x="0" y="16001"/>
                </a:moveTo>
                <a:lnTo>
                  <a:pt x="70866" y="16001"/>
                </a:lnTo>
                <a:lnTo>
                  <a:pt x="7086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516736" y="7403993"/>
            <a:ext cx="1987903" cy="16051"/>
          </a:xfrm>
          <a:custGeom>
            <a:avLst/>
            <a:gdLst/>
            <a:ahLst/>
            <a:cxnLst/>
            <a:rect l="l" t="t" r="r" b="b"/>
            <a:pathLst>
              <a:path w="2044700" h="16509">
                <a:moveTo>
                  <a:pt x="0" y="16001"/>
                </a:moveTo>
                <a:lnTo>
                  <a:pt x="2044446" y="16001"/>
                </a:lnTo>
                <a:lnTo>
                  <a:pt x="204444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516736" y="7419552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516736" y="7435109"/>
            <a:ext cx="3084336" cy="14198"/>
          </a:xfrm>
          <a:custGeom>
            <a:avLst/>
            <a:gdLst/>
            <a:ahLst/>
            <a:cxnLst/>
            <a:rect l="l" t="t" r="r" b="b"/>
            <a:pathLst>
              <a:path w="3172459" h="14604">
                <a:moveTo>
                  <a:pt x="0" y="14478"/>
                </a:moveTo>
                <a:lnTo>
                  <a:pt x="3172206" y="14478"/>
                </a:lnTo>
                <a:lnTo>
                  <a:pt x="317220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516736" y="7449185"/>
            <a:ext cx="3084336" cy="14817"/>
          </a:xfrm>
          <a:custGeom>
            <a:avLst/>
            <a:gdLst/>
            <a:ahLst/>
            <a:cxnLst/>
            <a:rect l="l" t="t" r="r" b="b"/>
            <a:pathLst>
              <a:path w="3172459" h="15240">
                <a:moveTo>
                  <a:pt x="0" y="15240"/>
                </a:moveTo>
                <a:lnTo>
                  <a:pt x="3172206" y="15240"/>
                </a:lnTo>
                <a:lnTo>
                  <a:pt x="317220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516736" y="7464001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516736" y="7479558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516736" y="7495117"/>
            <a:ext cx="3084336" cy="14198"/>
          </a:xfrm>
          <a:custGeom>
            <a:avLst/>
            <a:gdLst/>
            <a:ahLst/>
            <a:cxnLst/>
            <a:rect l="l" t="t" r="r" b="b"/>
            <a:pathLst>
              <a:path w="3172459" h="14604">
                <a:moveTo>
                  <a:pt x="0" y="14477"/>
                </a:moveTo>
                <a:lnTo>
                  <a:pt x="3172206" y="14477"/>
                </a:lnTo>
                <a:lnTo>
                  <a:pt x="317220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516736" y="7509193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2"/>
                </a:moveTo>
                <a:lnTo>
                  <a:pt x="3172206" y="16002"/>
                </a:lnTo>
                <a:lnTo>
                  <a:pt x="317220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516736" y="7524750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2"/>
                </a:moveTo>
                <a:lnTo>
                  <a:pt x="3172206" y="16002"/>
                </a:lnTo>
                <a:lnTo>
                  <a:pt x="317220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516736" y="7540306"/>
            <a:ext cx="3084336" cy="14817"/>
          </a:xfrm>
          <a:custGeom>
            <a:avLst/>
            <a:gdLst/>
            <a:ahLst/>
            <a:cxnLst/>
            <a:rect l="l" t="t" r="r" b="b"/>
            <a:pathLst>
              <a:path w="3172459" h="15240">
                <a:moveTo>
                  <a:pt x="0" y="15239"/>
                </a:moveTo>
                <a:lnTo>
                  <a:pt x="3172206" y="15239"/>
                </a:lnTo>
                <a:lnTo>
                  <a:pt x="317220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516736" y="7555123"/>
            <a:ext cx="3084336" cy="14198"/>
          </a:xfrm>
          <a:custGeom>
            <a:avLst/>
            <a:gdLst/>
            <a:ahLst/>
            <a:cxnLst/>
            <a:rect l="l" t="t" r="r" b="b"/>
            <a:pathLst>
              <a:path w="3172459" h="14604">
                <a:moveTo>
                  <a:pt x="0" y="14477"/>
                </a:moveTo>
                <a:lnTo>
                  <a:pt x="3172206" y="14477"/>
                </a:lnTo>
                <a:lnTo>
                  <a:pt x="317220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516736" y="7569200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516736" y="7584758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2"/>
                </a:moveTo>
                <a:lnTo>
                  <a:pt x="3172206" y="16002"/>
                </a:lnTo>
                <a:lnTo>
                  <a:pt x="317220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516736" y="7600315"/>
            <a:ext cx="3084336" cy="14198"/>
          </a:xfrm>
          <a:custGeom>
            <a:avLst/>
            <a:gdLst/>
            <a:ahLst/>
            <a:cxnLst/>
            <a:rect l="l" t="t" r="r" b="b"/>
            <a:pathLst>
              <a:path w="3172459" h="14604">
                <a:moveTo>
                  <a:pt x="0" y="14478"/>
                </a:moveTo>
                <a:lnTo>
                  <a:pt x="3172206" y="14478"/>
                </a:lnTo>
                <a:lnTo>
                  <a:pt x="317220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516736" y="7614390"/>
            <a:ext cx="3084336" cy="14817"/>
          </a:xfrm>
          <a:custGeom>
            <a:avLst/>
            <a:gdLst/>
            <a:ahLst/>
            <a:cxnLst/>
            <a:rect l="l" t="t" r="r" b="b"/>
            <a:pathLst>
              <a:path w="3172459" h="15240">
                <a:moveTo>
                  <a:pt x="0" y="15239"/>
                </a:moveTo>
                <a:lnTo>
                  <a:pt x="3172206" y="15239"/>
                </a:lnTo>
                <a:lnTo>
                  <a:pt x="317220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516736" y="7629207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516736" y="7644764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1"/>
                </a:moveTo>
                <a:lnTo>
                  <a:pt x="3172206" y="16001"/>
                </a:lnTo>
                <a:lnTo>
                  <a:pt x="317220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516736" y="7660323"/>
            <a:ext cx="3084336" cy="14198"/>
          </a:xfrm>
          <a:custGeom>
            <a:avLst/>
            <a:gdLst/>
            <a:ahLst/>
            <a:cxnLst/>
            <a:rect l="l" t="t" r="r" b="b"/>
            <a:pathLst>
              <a:path w="3172459" h="14604">
                <a:moveTo>
                  <a:pt x="0" y="14478"/>
                </a:moveTo>
                <a:lnTo>
                  <a:pt x="3172206" y="14478"/>
                </a:lnTo>
                <a:lnTo>
                  <a:pt x="317220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516736" y="7674399"/>
            <a:ext cx="3084336" cy="16051"/>
          </a:xfrm>
          <a:custGeom>
            <a:avLst/>
            <a:gdLst/>
            <a:ahLst/>
            <a:cxnLst/>
            <a:rect l="l" t="t" r="r" b="b"/>
            <a:pathLst>
              <a:path w="3172459" h="16509">
                <a:moveTo>
                  <a:pt x="0" y="16002"/>
                </a:moveTo>
                <a:lnTo>
                  <a:pt x="3172206" y="16002"/>
                </a:lnTo>
                <a:lnTo>
                  <a:pt x="3172206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516736" y="7689956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516736" y="770477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516736" y="7720329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516736" y="773440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516736" y="7749964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516736" y="776552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516736" y="7781077"/>
            <a:ext cx="2021858" cy="13582"/>
          </a:xfrm>
          <a:custGeom>
            <a:avLst/>
            <a:gdLst/>
            <a:ahLst/>
            <a:cxnLst/>
            <a:rect l="l" t="t" r="r" b="b"/>
            <a:pathLst>
              <a:path w="2079625" h="13970">
                <a:moveTo>
                  <a:pt x="0" y="13716"/>
                </a:moveTo>
                <a:lnTo>
                  <a:pt x="2079498" y="13716"/>
                </a:lnTo>
                <a:lnTo>
                  <a:pt x="207949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516736" y="7794413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3516736" y="780997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516736" y="7825529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3516736" y="7839604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516736" y="7855161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39"/>
                </a:moveTo>
                <a:lnTo>
                  <a:pt x="2079498" y="15239"/>
                </a:lnTo>
                <a:lnTo>
                  <a:pt x="20794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3516736" y="786997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516736" y="7885535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3516736" y="789961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516736" y="7915169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3516736" y="7930727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3516736" y="7945543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3516736" y="795961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516736" y="7975177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3516736" y="7990734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516736" y="8004810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3516736" y="801962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516736" y="8035183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3516736" y="8050742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516736" y="806481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3516736" y="8080375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516736" y="8095931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39"/>
                </a:moveTo>
                <a:lnTo>
                  <a:pt x="2079498" y="15239"/>
                </a:lnTo>
                <a:lnTo>
                  <a:pt x="20794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3516736" y="8110748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516736" y="8124825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3516736" y="8140383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516736" y="8155940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3516736" y="8170015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39"/>
                </a:moveTo>
                <a:lnTo>
                  <a:pt x="2079498" y="15239"/>
                </a:lnTo>
                <a:lnTo>
                  <a:pt x="20794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516736" y="818483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3516736" y="8200389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516736" y="8215948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516736" y="8230024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516736" y="8245581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516736" y="8260397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516736" y="8275954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516736" y="829003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516736" y="8305589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3516736" y="832114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516736" y="8336702"/>
            <a:ext cx="2021858" cy="13582"/>
          </a:xfrm>
          <a:custGeom>
            <a:avLst/>
            <a:gdLst/>
            <a:ahLst/>
            <a:cxnLst/>
            <a:rect l="l" t="t" r="r" b="b"/>
            <a:pathLst>
              <a:path w="2079625" h="13970">
                <a:moveTo>
                  <a:pt x="0" y="13716"/>
                </a:moveTo>
                <a:lnTo>
                  <a:pt x="2079498" y="13716"/>
                </a:lnTo>
                <a:lnTo>
                  <a:pt x="207949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516736" y="835003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516736" y="836559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3516736" y="8381154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516736" y="8395229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516736" y="8410786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39"/>
                </a:moveTo>
                <a:lnTo>
                  <a:pt x="2079498" y="15239"/>
                </a:lnTo>
                <a:lnTo>
                  <a:pt x="20794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516736" y="8425603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516736" y="8441160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516736" y="8455237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516736" y="8470794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516736" y="8486352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516736" y="8501168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516736" y="8515245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516736" y="853080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516736" y="8546359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516736" y="8560435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516736" y="857525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3516736" y="8590810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516736" y="8606367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516736" y="8620443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516736" y="863600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516736" y="8651556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516736" y="8666373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3516736" y="8680450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516736" y="869600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3516736" y="8711565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516736" y="8725640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516736" y="8740457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516736" y="875601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3516736" y="8771573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516736" y="8785650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516736" y="8801206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516736" y="881602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516736" y="8831579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516736" y="8845656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516736" y="8861214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516736" y="887677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516736" y="8892327"/>
            <a:ext cx="2021858" cy="13582"/>
          </a:xfrm>
          <a:custGeom>
            <a:avLst/>
            <a:gdLst/>
            <a:ahLst/>
            <a:cxnLst/>
            <a:rect l="l" t="t" r="r" b="b"/>
            <a:pathLst>
              <a:path w="2079625" h="13970">
                <a:moveTo>
                  <a:pt x="0" y="13716"/>
                </a:moveTo>
                <a:lnTo>
                  <a:pt x="2079498" y="13716"/>
                </a:lnTo>
                <a:lnTo>
                  <a:pt x="207949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516736" y="8905665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516736" y="8921221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516736" y="8936779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8"/>
                </a:moveTo>
                <a:lnTo>
                  <a:pt x="2079498" y="14478"/>
                </a:lnTo>
                <a:lnTo>
                  <a:pt x="2079498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516736" y="8950855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0"/>
                </a:moveTo>
                <a:lnTo>
                  <a:pt x="2079498" y="16000"/>
                </a:lnTo>
                <a:lnTo>
                  <a:pt x="2079498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516736" y="8966411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516736" y="8981228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516736" y="8996785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516736" y="9010862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1"/>
                </a:moveTo>
                <a:lnTo>
                  <a:pt x="2079498" y="16001"/>
                </a:lnTo>
                <a:lnTo>
                  <a:pt x="2079498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516736" y="9026419"/>
            <a:ext cx="2021858" cy="16051"/>
          </a:xfrm>
          <a:custGeom>
            <a:avLst/>
            <a:gdLst/>
            <a:ahLst/>
            <a:cxnLst/>
            <a:rect l="l" t="t" r="r" b="b"/>
            <a:pathLst>
              <a:path w="2079625" h="16509">
                <a:moveTo>
                  <a:pt x="0" y="16002"/>
                </a:moveTo>
                <a:lnTo>
                  <a:pt x="2079498" y="16002"/>
                </a:lnTo>
                <a:lnTo>
                  <a:pt x="2079498" y="0"/>
                </a:lnTo>
                <a:lnTo>
                  <a:pt x="0" y="0"/>
                </a:lnTo>
                <a:lnTo>
                  <a:pt x="0" y="1600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3516736" y="9041977"/>
            <a:ext cx="2021858" cy="14817"/>
          </a:xfrm>
          <a:custGeom>
            <a:avLst/>
            <a:gdLst/>
            <a:ahLst/>
            <a:cxnLst/>
            <a:rect l="l" t="t" r="r" b="b"/>
            <a:pathLst>
              <a:path w="2079625" h="15240">
                <a:moveTo>
                  <a:pt x="0" y="15240"/>
                </a:moveTo>
                <a:lnTo>
                  <a:pt x="2079498" y="15240"/>
                </a:lnTo>
                <a:lnTo>
                  <a:pt x="207949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489200" y="9041977"/>
            <a:ext cx="34572" cy="14817"/>
          </a:xfrm>
          <a:custGeom>
            <a:avLst/>
            <a:gdLst/>
            <a:ahLst/>
            <a:cxnLst/>
            <a:rect l="l" t="t" r="r" b="b"/>
            <a:pathLst>
              <a:path w="35560" h="15240">
                <a:moveTo>
                  <a:pt x="0" y="15240"/>
                </a:moveTo>
                <a:lnTo>
                  <a:pt x="35052" y="15240"/>
                </a:lnTo>
                <a:lnTo>
                  <a:pt x="3505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516736" y="9056793"/>
            <a:ext cx="2021858" cy="14198"/>
          </a:xfrm>
          <a:custGeom>
            <a:avLst/>
            <a:gdLst/>
            <a:ahLst/>
            <a:cxnLst/>
            <a:rect l="l" t="t" r="r" b="b"/>
            <a:pathLst>
              <a:path w="2079625" h="14604">
                <a:moveTo>
                  <a:pt x="0" y="14477"/>
                </a:moveTo>
                <a:lnTo>
                  <a:pt x="2079498" y="14477"/>
                </a:lnTo>
                <a:lnTo>
                  <a:pt x="2079498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489200" y="9056793"/>
            <a:ext cx="34572" cy="14198"/>
          </a:xfrm>
          <a:custGeom>
            <a:avLst/>
            <a:gdLst/>
            <a:ahLst/>
            <a:cxnLst/>
            <a:rect l="l" t="t" r="r" b="b"/>
            <a:pathLst>
              <a:path w="35560" h="14604">
                <a:moveTo>
                  <a:pt x="0" y="14477"/>
                </a:moveTo>
                <a:lnTo>
                  <a:pt x="35052" y="14477"/>
                </a:lnTo>
                <a:lnTo>
                  <a:pt x="35052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489200" y="9078648"/>
            <a:ext cx="4111625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9100" y="0"/>
                </a:lnTo>
              </a:path>
            </a:pathLst>
          </a:custGeom>
          <a:ln w="1600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3345602" y="6382385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1198626" y="0"/>
                </a:moveTo>
                <a:lnTo>
                  <a:pt x="1149905" y="1192"/>
                </a:lnTo>
                <a:lnTo>
                  <a:pt x="1101862" y="4400"/>
                </a:lnTo>
                <a:lnTo>
                  <a:pt x="1054521" y="9579"/>
                </a:lnTo>
                <a:lnTo>
                  <a:pt x="1007904" y="16684"/>
                </a:lnTo>
                <a:lnTo>
                  <a:pt x="962034" y="25669"/>
                </a:lnTo>
                <a:lnTo>
                  <a:pt x="916935" y="36489"/>
                </a:lnTo>
                <a:lnTo>
                  <a:pt x="872629" y="49100"/>
                </a:lnTo>
                <a:lnTo>
                  <a:pt x="829140" y="63456"/>
                </a:lnTo>
                <a:lnTo>
                  <a:pt x="786490" y="79512"/>
                </a:lnTo>
                <a:lnTo>
                  <a:pt x="744702" y="97222"/>
                </a:lnTo>
                <a:lnTo>
                  <a:pt x="703799" y="116542"/>
                </a:lnTo>
                <a:lnTo>
                  <a:pt x="663805" y="137426"/>
                </a:lnTo>
                <a:lnTo>
                  <a:pt x="624742" y="159830"/>
                </a:lnTo>
                <a:lnTo>
                  <a:pt x="586634" y="183708"/>
                </a:lnTo>
                <a:lnTo>
                  <a:pt x="549502" y="209015"/>
                </a:lnTo>
                <a:lnTo>
                  <a:pt x="513371" y="235705"/>
                </a:lnTo>
                <a:lnTo>
                  <a:pt x="478264" y="263734"/>
                </a:lnTo>
                <a:lnTo>
                  <a:pt x="444103" y="293150"/>
                </a:lnTo>
                <a:lnTo>
                  <a:pt x="411138" y="323701"/>
                </a:lnTo>
                <a:lnTo>
                  <a:pt x="379263" y="355454"/>
                </a:lnTo>
                <a:lnTo>
                  <a:pt x="348501" y="388365"/>
                </a:lnTo>
                <a:lnTo>
                  <a:pt x="318874" y="422389"/>
                </a:lnTo>
                <a:lnTo>
                  <a:pt x="290396" y="457494"/>
                </a:lnTo>
                <a:lnTo>
                  <a:pt x="263096" y="493629"/>
                </a:lnTo>
                <a:lnTo>
                  <a:pt x="237003" y="530742"/>
                </a:lnTo>
                <a:lnTo>
                  <a:pt x="212140" y="568788"/>
                </a:lnTo>
                <a:lnTo>
                  <a:pt x="188531" y="607721"/>
                </a:lnTo>
                <a:lnTo>
                  <a:pt x="166198" y="647495"/>
                </a:lnTo>
                <a:lnTo>
                  <a:pt x="145164" y="688067"/>
                </a:lnTo>
                <a:lnTo>
                  <a:pt x="125453" y="729390"/>
                </a:lnTo>
                <a:lnTo>
                  <a:pt x="107087" y="771419"/>
                </a:lnTo>
                <a:lnTo>
                  <a:pt x="90089" y="814110"/>
                </a:lnTo>
                <a:lnTo>
                  <a:pt x="74483" y="857418"/>
                </a:lnTo>
                <a:lnTo>
                  <a:pt x="60290" y="901296"/>
                </a:lnTo>
                <a:lnTo>
                  <a:pt x="47536" y="945700"/>
                </a:lnTo>
                <a:lnTo>
                  <a:pt x="36241" y="990585"/>
                </a:lnTo>
                <a:lnTo>
                  <a:pt x="26430" y="1035906"/>
                </a:lnTo>
                <a:lnTo>
                  <a:pt x="18125" y="1081617"/>
                </a:lnTo>
                <a:lnTo>
                  <a:pt x="11349" y="1127674"/>
                </a:lnTo>
                <a:lnTo>
                  <a:pt x="6126" y="1174030"/>
                </a:lnTo>
                <a:lnTo>
                  <a:pt x="2478" y="1220642"/>
                </a:lnTo>
                <a:lnTo>
                  <a:pt x="430" y="1267425"/>
                </a:lnTo>
                <a:lnTo>
                  <a:pt x="0" y="1314450"/>
                </a:lnTo>
                <a:lnTo>
                  <a:pt x="599694" y="1314450"/>
                </a:lnTo>
                <a:lnTo>
                  <a:pt x="600562" y="1268777"/>
                </a:lnTo>
                <a:lnTo>
                  <a:pt x="604562" y="1223459"/>
                </a:lnTo>
                <a:lnTo>
                  <a:pt x="611601" y="1178668"/>
                </a:lnTo>
                <a:lnTo>
                  <a:pt x="621585" y="1134578"/>
                </a:lnTo>
                <a:lnTo>
                  <a:pt x="634422" y="1091361"/>
                </a:lnTo>
                <a:lnTo>
                  <a:pt x="650018" y="1049190"/>
                </a:lnTo>
                <a:lnTo>
                  <a:pt x="668279" y="1008237"/>
                </a:lnTo>
                <a:lnTo>
                  <a:pt x="689113" y="968675"/>
                </a:lnTo>
                <a:lnTo>
                  <a:pt x="712425" y="930677"/>
                </a:lnTo>
                <a:lnTo>
                  <a:pt x="738124" y="894416"/>
                </a:lnTo>
                <a:lnTo>
                  <a:pt x="766203" y="859969"/>
                </a:lnTo>
                <a:lnTo>
                  <a:pt x="796304" y="827794"/>
                </a:lnTo>
                <a:lnTo>
                  <a:pt x="828600" y="797779"/>
                </a:lnTo>
                <a:lnTo>
                  <a:pt x="862908" y="770192"/>
                </a:lnTo>
                <a:lnTo>
                  <a:pt x="899135" y="745204"/>
                </a:lnTo>
                <a:lnTo>
                  <a:pt x="937188" y="722990"/>
                </a:lnTo>
                <a:lnTo>
                  <a:pt x="976974" y="703721"/>
                </a:lnTo>
                <a:lnTo>
                  <a:pt x="1018399" y="687570"/>
                </a:lnTo>
                <a:lnTo>
                  <a:pt x="1061370" y="674711"/>
                </a:lnTo>
                <a:lnTo>
                  <a:pt x="1105793" y="665315"/>
                </a:lnTo>
                <a:lnTo>
                  <a:pt x="1151576" y="659556"/>
                </a:lnTo>
                <a:lnTo>
                  <a:pt x="1198626" y="657606"/>
                </a:lnTo>
                <a:lnTo>
                  <a:pt x="2236245" y="657606"/>
                </a:lnTo>
                <a:lnTo>
                  <a:pt x="2230948" y="647384"/>
                </a:lnTo>
                <a:lnTo>
                  <a:pt x="2208629" y="607627"/>
                </a:lnTo>
                <a:lnTo>
                  <a:pt x="2185032" y="568713"/>
                </a:lnTo>
                <a:lnTo>
                  <a:pt x="2160178" y="530687"/>
                </a:lnTo>
                <a:lnTo>
                  <a:pt x="2134093" y="493595"/>
                </a:lnTo>
                <a:lnTo>
                  <a:pt x="2106798" y="457480"/>
                </a:lnTo>
                <a:lnTo>
                  <a:pt x="2078309" y="422381"/>
                </a:lnTo>
                <a:lnTo>
                  <a:pt x="2048645" y="388335"/>
                </a:lnTo>
                <a:lnTo>
                  <a:pt x="2017837" y="355403"/>
                </a:lnTo>
                <a:lnTo>
                  <a:pt x="1985911" y="323628"/>
                </a:lnTo>
                <a:lnTo>
                  <a:pt x="1952888" y="293057"/>
                </a:lnTo>
                <a:lnTo>
                  <a:pt x="1918932" y="263846"/>
                </a:lnTo>
                <a:lnTo>
                  <a:pt x="1883822" y="235835"/>
                </a:lnTo>
                <a:lnTo>
                  <a:pt x="1847689" y="209160"/>
                </a:lnTo>
                <a:lnTo>
                  <a:pt x="1810554" y="183867"/>
                </a:lnTo>
                <a:lnTo>
                  <a:pt x="1772443" y="160002"/>
                </a:lnTo>
                <a:lnTo>
                  <a:pt x="1733378" y="137608"/>
                </a:lnTo>
                <a:lnTo>
                  <a:pt x="1693381" y="116730"/>
                </a:lnTo>
                <a:lnTo>
                  <a:pt x="1652478" y="97414"/>
                </a:lnTo>
                <a:lnTo>
                  <a:pt x="1610689" y="79704"/>
                </a:lnTo>
                <a:lnTo>
                  <a:pt x="1568040" y="63645"/>
                </a:lnTo>
                <a:lnTo>
                  <a:pt x="1524553" y="49282"/>
                </a:lnTo>
                <a:lnTo>
                  <a:pt x="1480250" y="36660"/>
                </a:lnTo>
                <a:lnTo>
                  <a:pt x="1435156" y="25824"/>
                </a:lnTo>
                <a:lnTo>
                  <a:pt x="1389294" y="16818"/>
                </a:lnTo>
                <a:lnTo>
                  <a:pt x="1342687" y="9688"/>
                </a:lnTo>
                <a:lnTo>
                  <a:pt x="1295357" y="4478"/>
                </a:lnTo>
                <a:lnTo>
                  <a:pt x="1247329" y="1234"/>
                </a:lnTo>
                <a:lnTo>
                  <a:pt x="1198626" y="0"/>
                </a:lnTo>
                <a:close/>
              </a:path>
              <a:path w="2396490" h="1314450">
                <a:moveTo>
                  <a:pt x="2236245" y="657606"/>
                </a:moveTo>
                <a:lnTo>
                  <a:pt x="1198626" y="657606"/>
                </a:lnTo>
                <a:lnTo>
                  <a:pt x="1245921" y="659725"/>
                </a:lnTo>
                <a:lnTo>
                  <a:pt x="1291873" y="665603"/>
                </a:lnTo>
                <a:lnTo>
                  <a:pt x="1336397" y="675070"/>
                </a:lnTo>
                <a:lnTo>
                  <a:pt x="1379407" y="687961"/>
                </a:lnTo>
                <a:lnTo>
                  <a:pt x="1420818" y="704106"/>
                </a:lnTo>
                <a:lnTo>
                  <a:pt x="1460544" y="723340"/>
                </a:lnTo>
                <a:lnTo>
                  <a:pt x="1498502" y="745494"/>
                </a:lnTo>
                <a:lnTo>
                  <a:pt x="1534605" y="770402"/>
                </a:lnTo>
                <a:lnTo>
                  <a:pt x="1568767" y="797895"/>
                </a:lnTo>
                <a:lnTo>
                  <a:pt x="1600905" y="827806"/>
                </a:lnTo>
                <a:lnTo>
                  <a:pt x="1631009" y="860064"/>
                </a:lnTo>
                <a:lnTo>
                  <a:pt x="1658763" y="894215"/>
                </a:lnTo>
                <a:lnTo>
                  <a:pt x="1684314" y="930378"/>
                </a:lnTo>
                <a:lnTo>
                  <a:pt x="1707498" y="968289"/>
                </a:lnTo>
                <a:lnTo>
                  <a:pt x="1728231" y="1007781"/>
                </a:lnTo>
                <a:lnTo>
                  <a:pt x="1746427" y="1048688"/>
                </a:lnTo>
                <a:lnTo>
                  <a:pt x="1762001" y="1090842"/>
                </a:lnTo>
                <a:lnTo>
                  <a:pt x="1774868" y="1134074"/>
                </a:lnTo>
                <a:lnTo>
                  <a:pt x="1784942" y="1178219"/>
                </a:lnTo>
                <a:lnTo>
                  <a:pt x="1792138" y="1223108"/>
                </a:lnTo>
                <a:lnTo>
                  <a:pt x="1796265" y="1267425"/>
                </a:lnTo>
                <a:lnTo>
                  <a:pt x="1797558" y="1314450"/>
                </a:lnTo>
                <a:lnTo>
                  <a:pt x="2396490" y="1314450"/>
                </a:lnTo>
                <a:lnTo>
                  <a:pt x="2396138" y="1267425"/>
                </a:lnTo>
                <a:lnTo>
                  <a:pt x="2394159" y="1220570"/>
                </a:lnTo>
                <a:lnTo>
                  <a:pt x="2390577" y="1173931"/>
                </a:lnTo>
                <a:lnTo>
                  <a:pt x="2385415" y="1127552"/>
                </a:lnTo>
                <a:lnTo>
                  <a:pt x="2378695" y="1081478"/>
                </a:lnTo>
                <a:lnTo>
                  <a:pt x="2370441" y="1035754"/>
                </a:lnTo>
                <a:lnTo>
                  <a:pt x="2360676" y="990424"/>
                </a:lnTo>
                <a:lnTo>
                  <a:pt x="2349423" y="945534"/>
                </a:lnTo>
                <a:lnTo>
                  <a:pt x="2336706" y="901129"/>
                </a:lnTo>
                <a:lnTo>
                  <a:pt x="2322547" y="857253"/>
                </a:lnTo>
                <a:lnTo>
                  <a:pt x="2306971" y="813951"/>
                </a:lnTo>
                <a:lnTo>
                  <a:pt x="2290000" y="771269"/>
                </a:lnTo>
                <a:lnTo>
                  <a:pt x="2271656" y="729250"/>
                </a:lnTo>
                <a:lnTo>
                  <a:pt x="2251965" y="687940"/>
                </a:lnTo>
                <a:lnTo>
                  <a:pt x="2236245" y="65760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3311523" y="6345336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598935" y="1314450"/>
                </a:moveTo>
                <a:lnTo>
                  <a:pt x="0" y="1314450"/>
                </a:lnTo>
                <a:lnTo>
                  <a:pt x="702" y="1265954"/>
                </a:lnTo>
                <a:lnTo>
                  <a:pt x="3145" y="1215300"/>
                </a:lnTo>
                <a:lnTo>
                  <a:pt x="7243" y="1166390"/>
                </a:lnTo>
                <a:lnTo>
                  <a:pt x="13008" y="1117781"/>
                </a:lnTo>
                <a:lnTo>
                  <a:pt x="20377" y="1069853"/>
                </a:lnTo>
                <a:lnTo>
                  <a:pt x="29332" y="1022494"/>
                </a:lnTo>
                <a:lnTo>
                  <a:pt x="39842" y="975739"/>
                </a:lnTo>
                <a:lnTo>
                  <a:pt x="51878" y="929624"/>
                </a:lnTo>
                <a:lnTo>
                  <a:pt x="65409" y="884186"/>
                </a:lnTo>
                <a:lnTo>
                  <a:pt x="80405" y="839461"/>
                </a:lnTo>
                <a:lnTo>
                  <a:pt x="96836" y="795485"/>
                </a:lnTo>
                <a:lnTo>
                  <a:pt x="114671" y="752294"/>
                </a:lnTo>
                <a:lnTo>
                  <a:pt x="133879" y="709924"/>
                </a:lnTo>
                <a:lnTo>
                  <a:pt x="154431" y="668411"/>
                </a:lnTo>
                <a:lnTo>
                  <a:pt x="176297" y="627792"/>
                </a:lnTo>
                <a:lnTo>
                  <a:pt x="199445" y="588103"/>
                </a:lnTo>
                <a:lnTo>
                  <a:pt x="223846" y="549379"/>
                </a:lnTo>
                <a:lnTo>
                  <a:pt x="249469" y="511658"/>
                </a:lnTo>
                <a:lnTo>
                  <a:pt x="276284" y="474974"/>
                </a:lnTo>
                <a:lnTo>
                  <a:pt x="304261" y="439365"/>
                </a:lnTo>
                <a:lnTo>
                  <a:pt x="333369" y="404866"/>
                </a:lnTo>
                <a:lnTo>
                  <a:pt x="363578" y="371514"/>
                </a:lnTo>
                <a:lnTo>
                  <a:pt x="394858" y="339345"/>
                </a:lnTo>
                <a:lnTo>
                  <a:pt x="427178" y="308394"/>
                </a:lnTo>
                <a:lnTo>
                  <a:pt x="460509" y="278699"/>
                </a:lnTo>
                <a:lnTo>
                  <a:pt x="494819" y="250294"/>
                </a:lnTo>
                <a:lnTo>
                  <a:pt x="530079" y="223217"/>
                </a:lnTo>
                <a:lnTo>
                  <a:pt x="566258" y="197504"/>
                </a:lnTo>
                <a:lnTo>
                  <a:pt x="603326" y="173190"/>
                </a:lnTo>
                <a:lnTo>
                  <a:pt x="641252" y="150312"/>
                </a:lnTo>
                <a:lnTo>
                  <a:pt x="680006" y="128906"/>
                </a:lnTo>
                <a:lnTo>
                  <a:pt x="719559" y="109007"/>
                </a:lnTo>
                <a:lnTo>
                  <a:pt x="759879" y="90654"/>
                </a:lnTo>
                <a:lnTo>
                  <a:pt x="800936" y="73880"/>
                </a:lnTo>
                <a:lnTo>
                  <a:pt x="842700" y="58723"/>
                </a:lnTo>
                <a:lnTo>
                  <a:pt x="885141" y="45219"/>
                </a:lnTo>
                <a:lnTo>
                  <a:pt x="928229" y="33403"/>
                </a:lnTo>
                <a:lnTo>
                  <a:pt x="971932" y="23312"/>
                </a:lnTo>
                <a:lnTo>
                  <a:pt x="1016221" y="14983"/>
                </a:lnTo>
                <a:lnTo>
                  <a:pt x="1061065" y="8451"/>
                </a:lnTo>
                <a:lnTo>
                  <a:pt x="1106435" y="3752"/>
                </a:lnTo>
                <a:lnTo>
                  <a:pt x="1152299" y="923"/>
                </a:lnTo>
                <a:lnTo>
                  <a:pt x="1198628" y="0"/>
                </a:lnTo>
                <a:lnTo>
                  <a:pt x="1244888" y="930"/>
                </a:lnTo>
                <a:lnTo>
                  <a:pt x="1290690" y="3767"/>
                </a:lnTo>
                <a:lnTo>
                  <a:pt x="1336003" y="8476"/>
                </a:lnTo>
                <a:lnTo>
                  <a:pt x="1380797" y="15021"/>
                </a:lnTo>
                <a:lnTo>
                  <a:pt x="1425042" y="23363"/>
                </a:lnTo>
                <a:lnTo>
                  <a:pt x="1468706" y="33469"/>
                </a:lnTo>
                <a:lnTo>
                  <a:pt x="1511759" y="45300"/>
                </a:lnTo>
                <a:lnTo>
                  <a:pt x="1554171" y="58821"/>
                </a:lnTo>
                <a:lnTo>
                  <a:pt x="1595910" y="73996"/>
                </a:lnTo>
                <a:lnTo>
                  <a:pt x="1636947" y="90788"/>
                </a:lnTo>
                <a:lnTo>
                  <a:pt x="1677250" y="109161"/>
                </a:lnTo>
                <a:lnTo>
                  <a:pt x="1716789" y="129078"/>
                </a:lnTo>
                <a:lnTo>
                  <a:pt x="1755534" y="150503"/>
                </a:lnTo>
                <a:lnTo>
                  <a:pt x="1793453" y="173401"/>
                </a:lnTo>
                <a:lnTo>
                  <a:pt x="1830516" y="197734"/>
                </a:lnTo>
                <a:lnTo>
                  <a:pt x="1866693" y="223466"/>
                </a:lnTo>
                <a:lnTo>
                  <a:pt x="1901953" y="250561"/>
                </a:lnTo>
                <a:lnTo>
                  <a:pt x="1936265" y="278983"/>
                </a:lnTo>
                <a:lnTo>
                  <a:pt x="1969598" y="308695"/>
                </a:lnTo>
                <a:lnTo>
                  <a:pt x="2001923" y="339661"/>
                </a:lnTo>
                <a:lnTo>
                  <a:pt x="2033208" y="371844"/>
                </a:lnTo>
                <a:lnTo>
                  <a:pt x="2063423" y="405209"/>
                </a:lnTo>
                <a:lnTo>
                  <a:pt x="2092537" y="439719"/>
                </a:lnTo>
                <a:lnTo>
                  <a:pt x="2120519" y="475338"/>
                </a:lnTo>
                <a:lnTo>
                  <a:pt x="2147339" y="512029"/>
                </a:lnTo>
                <a:lnTo>
                  <a:pt x="2172967" y="549757"/>
                </a:lnTo>
                <a:lnTo>
                  <a:pt x="2197371" y="588484"/>
                </a:lnTo>
                <a:lnTo>
                  <a:pt x="2220522" y="628174"/>
                </a:lnTo>
                <a:lnTo>
                  <a:pt x="2236371" y="657614"/>
                </a:lnTo>
                <a:lnTo>
                  <a:pt x="1198628" y="657614"/>
                </a:lnTo>
                <a:lnTo>
                  <a:pt x="1153546" y="659360"/>
                </a:lnTo>
                <a:lnTo>
                  <a:pt x="1109414" y="664686"/>
                </a:lnTo>
                <a:lnTo>
                  <a:pt x="1066345" y="673455"/>
                </a:lnTo>
                <a:lnTo>
                  <a:pt x="1024449" y="685532"/>
                </a:lnTo>
                <a:lnTo>
                  <a:pt x="983841" y="700783"/>
                </a:lnTo>
                <a:lnTo>
                  <a:pt x="944630" y="719072"/>
                </a:lnTo>
                <a:lnTo>
                  <a:pt x="906930" y="740263"/>
                </a:lnTo>
                <a:lnTo>
                  <a:pt x="870853" y="764221"/>
                </a:lnTo>
                <a:lnTo>
                  <a:pt x="836511" y="790812"/>
                </a:lnTo>
                <a:lnTo>
                  <a:pt x="804015" y="819899"/>
                </a:lnTo>
                <a:lnTo>
                  <a:pt x="773479" y="851348"/>
                </a:lnTo>
                <a:lnTo>
                  <a:pt x="745014" y="885023"/>
                </a:lnTo>
                <a:lnTo>
                  <a:pt x="718732" y="920789"/>
                </a:lnTo>
                <a:lnTo>
                  <a:pt x="694745" y="958510"/>
                </a:lnTo>
                <a:lnTo>
                  <a:pt x="673166" y="998052"/>
                </a:lnTo>
                <a:lnTo>
                  <a:pt x="654106" y="1039279"/>
                </a:lnTo>
                <a:lnTo>
                  <a:pt x="637678" y="1082055"/>
                </a:lnTo>
                <a:lnTo>
                  <a:pt x="623993" y="1126246"/>
                </a:lnTo>
                <a:lnTo>
                  <a:pt x="613165" y="1171716"/>
                </a:lnTo>
                <a:lnTo>
                  <a:pt x="605304" y="1218331"/>
                </a:lnTo>
                <a:lnTo>
                  <a:pt x="600524" y="1265954"/>
                </a:lnTo>
                <a:lnTo>
                  <a:pt x="598935" y="1314450"/>
                </a:lnTo>
                <a:close/>
              </a:path>
              <a:path w="2396490" h="1314450">
                <a:moveTo>
                  <a:pt x="2396487" y="1314450"/>
                </a:moveTo>
                <a:lnTo>
                  <a:pt x="1797564" y="1314450"/>
                </a:lnTo>
                <a:lnTo>
                  <a:pt x="1795861" y="1263756"/>
                </a:lnTo>
                <a:lnTo>
                  <a:pt x="1790656" y="1214010"/>
                </a:lnTo>
                <a:lnTo>
                  <a:pt x="1782077" y="1165369"/>
                </a:lnTo>
                <a:lnTo>
                  <a:pt x="1770255" y="1117989"/>
                </a:lnTo>
                <a:lnTo>
                  <a:pt x="1755318" y="1072029"/>
                </a:lnTo>
                <a:lnTo>
                  <a:pt x="1737397" y="1027644"/>
                </a:lnTo>
                <a:lnTo>
                  <a:pt x="1716621" y="984991"/>
                </a:lnTo>
                <a:lnTo>
                  <a:pt x="1693121" y="944228"/>
                </a:lnTo>
                <a:lnTo>
                  <a:pt x="1667025" y="905511"/>
                </a:lnTo>
                <a:lnTo>
                  <a:pt x="1638463" y="868997"/>
                </a:lnTo>
                <a:lnTo>
                  <a:pt x="1607565" y="834843"/>
                </a:lnTo>
                <a:lnTo>
                  <a:pt x="1574460" y="803206"/>
                </a:lnTo>
                <a:lnTo>
                  <a:pt x="1539279" y="774243"/>
                </a:lnTo>
                <a:lnTo>
                  <a:pt x="1502151" y="748110"/>
                </a:lnTo>
                <a:lnTo>
                  <a:pt x="1463205" y="724964"/>
                </a:lnTo>
                <a:lnTo>
                  <a:pt x="1422572" y="704963"/>
                </a:lnTo>
                <a:lnTo>
                  <a:pt x="1380381" y="688263"/>
                </a:lnTo>
                <a:lnTo>
                  <a:pt x="1336761" y="675022"/>
                </a:lnTo>
                <a:lnTo>
                  <a:pt x="1291842" y="665395"/>
                </a:lnTo>
                <a:lnTo>
                  <a:pt x="1245755" y="659540"/>
                </a:lnTo>
                <a:lnTo>
                  <a:pt x="1198628" y="657614"/>
                </a:lnTo>
                <a:lnTo>
                  <a:pt x="2236371" y="657614"/>
                </a:lnTo>
                <a:lnTo>
                  <a:pt x="2262939" y="710300"/>
                </a:lnTo>
                <a:lnTo>
                  <a:pt x="2282143" y="752663"/>
                </a:lnTo>
                <a:lnTo>
                  <a:pt x="2299972" y="795844"/>
                </a:lnTo>
                <a:lnTo>
                  <a:pt x="2316394" y="839807"/>
                </a:lnTo>
                <a:lnTo>
                  <a:pt x="2331377" y="884516"/>
                </a:lnTo>
                <a:lnTo>
                  <a:pt x="2344893" y="929933"/>
                </a:lnTo>
                <a:lnTo>
                  <a:pt x="2356910" y="976024"/>
                </a:lnTo>
                <a:lnTo>
                  <a:pt x="2367397" y="1022751"/>
                </a:lnTo>
                <a:lnTo>
                  <a:pt x="2376324" y="1070079"/>
                </a:lnTo>
                <a:lnTo>
                  <a:pt x="2383663" y="1117989"/>
                </a:lnTo>
                <a:lnTo>
                  <a:pt x="2389376" y="1166390"/>
                </a:lnTo>
                <a:lnTo>
                  <a:pt x="2393439" y="1215300"/>
                </a:lnTo>
                <a:lnTo>
                  <a:pt x="2395776" y="1263756"/>
                </a:lnTo>
                <a:lnTo>
                  <a:pt x="2395837" y="1265954"/>
                </a:lnTo>
                <a:lnTo>
                  <a:pt x="2396487" y="131445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311523" y="6345336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598935" y="1314450"/>
                </a:moveTo>
                <a:lnTo>
                  <a:pt x="600524" y="1265954"/>
                </a:lnTo>
                <a:lnTo>
                  <a:pt x="605304" y="1218331"/>
                </a:lnTo>
                <a:lnTo>
                  <a:pt x="613165" y="1171716"/>
                </a:lnTo>
                <a:lnTo>
                  <a:pt x="623993" y="1126246"/>
                </a:lnTo>
                <a:lnTo>
                  <a:pt x="637678" y="1082055"/>
                </a:lnTo>
                <a:lnTo>
                  <a:pt x="654106" y="1039279"/>
                </a:lnTo>
                <a:lnTo>
                  <a:pt x="673166" y="998052"/>
                </a:lnTo>
                <a:lnTo>
                  <a:pt x="694745" y="958510"/>
                </a:lnTo>
                <a:lnTo>
                  <a:pt x="718732" y="920789"/>
                </a:lnTo>
                <a:lnTo>
                  <a:pt x="745014" y="885023"/>
                </a:lnTo>
                <a:lnTo>
                  <a:pt x="773479" y="851348"/>
                </a:lnTo>
                <a:lnTo>
                  <a:pt x="804015" y="819899"/>
                </a:lnTo>
                <a:lnTo>
                  <a:pt x="836511" y="790812"/>
                </a:lnTo>
                <a:lnTo>
                  <a:pt x="870853" y="764221"/>
                </a:lnTo>
                <a:lnTo>
                  <a:pt x="906930" y="740263"/>
                </a:lnTo>
                <a:lnTo>
                  <a:pt x="944630" y="719072"/>
                </a:lnTo>
                <a:lnTo>
                  <a:pt x="983841" y="700783"/>
                </a:lnTo>
                <a:lnTo>
                  <a:pt x="1024449" y="685532"/>
                </a:lnTo>
                <a:lnTo>
                  <a:pt x="1066345" y="673455"/>
                </a:lnTo>
                <a:lnTo>
                  <a:pt x="1109414" y="664686"/>
                </a:lnTo>
                <a:lnTo>
                  <a:pt x="1153546" y="659360"/>
                </a:lnTo>
                <a:lnTo>
                  <a:pt x="1198628" y="657614"/>
                </a:lnTo>
                <a:lnTo>
                  <a:pt x="1245755" y="659540"/>
                </a:lnTo>
                <a:lnTo>
                  <a:pt x="1291842" y="665395"/>
                </a:lnTo>
                <a:lnTo>
                  <a:pt x="1336761" y="675022"/>
                </a:lnTo>
                <a:lnTo>
                  <a:pt x="1380381" y="688263"/>
                </a:lnTo>
                <a:lnTo>
                  <a:pt x="1422572" y="704963"/>
                </a:lnTo>
                <a:lnTo>
                  <a:pt x="1463205" y="724964"/>
                </a:lnTo>
                <a:lnTo>
                  <a:pt x="1502151" y="748110"/>
                </a:lnTo>
                <a:lnTo>
                  <a:pt x="1539279" y="774243"/>
                </a:lnTo>
                <a:lnTo>
                  <a:pt x="1574460" y="803206"/>
                </a:lnTo>
                <a:lnTo>
                  <a:pt x="1607565" y="834843"/>
                </a:lnTo>
                <a:lnTo>
                  <a:pt x="1638463" y="868997"/>
                </a:lnTo>
                <a:lnTo>
                  <a:pt x="1667025" y="905511"/>
                </a:lnTo>
                <a:lnTo>
                  <a:pt x="1693121" y="944228"/>
                </a:lnTo>
                <a:lnTo>
                  <a:pt x="1716621" y="984991"/>
                </a:lnTo>
                <a:lnTo>
                  <a:pt x="1737397" y="1027644"/>
                </a:lnTo>
                <a:lnTo>
                  <a:pt x="1755318" y="1072029"/>
                </a:lnTo>
                <a:lnTo>
                  <a:pt x="1770255" y="1117989"/>
                </a:lnTo>
                <a:lnTo>
                  <a:pt x="1782077" y="1165369"/>
                </a:lnTo>
                <a:lnTo>
                  <a:pt x="1790656" y="1214010"/>
                </a:lnTo>
                <a:lnTo>
                  <a:pt x="1795861" y="1263756"/>
                </a:lnTo>
                <a:lnTo>
                  <a:pt x="1797564" y="1314450"/>
                </a:lnTo>
                <a:lnTo>
                  <a:pt x="2396487" y="1314450"/>
                </a:lnTo>
                <a:lnTo>
                  <a:pt x="2395820" y="1264666"/>
                </a:lnTo>
                <a:lnTo>
                  <a:pt x="2393439" y="1215300"/>
                </a:lnTo>
                <a:lnTo>
                  <a:pt x="2389376" y="1166390"/>
                </a:lnTo>
                <a:lnTo>
                  <a:pt x="2383661" y="1117970"/>
                </a:lnTo>
                <a:lnTo>
                  <a:pt x="2376324" y="1070079"/>
                </a:lnTo>
                <a:lnTo>
                  <a:pt x="2367397" y="1022751"/>
                </a:lnTo>
                <a:lnTo>
                  <a:pt x="2356910" y="976024"/>
                </a:lnTo>
                <a:lnTo>
                  <a:pt x="2344893" y="929933"/>
                </a:lnTo>
                <a:lnTo>
                  <a:pt x="2331377" y="884516"/>
                </a:lnTo>
                <a:lnTo>
                  <a:pt x="2316394" y="839807"/>
                </a:lnTo>
                <a:lnTo>
                  <a:pt x="2299972" y="795844"/>
                </a:lnTo>
                <a:lnTo>
                  <a:pt x="2282143" y="752663"/>
                </a:lnTo>
                <a:lnTo>
                  <a:pt x="2262939" y="710300"/>
                </a:lnTo>
                <a:lnTo>
                  <a:pt x="2242388" y="668792"/>
                </a:lnTo>
                <a:lnTo>
                  <a:pt x="2220522" y="628174"/>
                </a:lnTo>
                <a:lnTo>
                  <a:pt x="2197371" y="588484"/>
                </a:lnTo>
                <a:lnTo>
                  <a:pt x="2172967" y="549757"/>
                </a:lnTo>
                <a:lnTo>
                  <a:pt x="2147339" y="512029"/>
                </a:lnTo>
                <a:lnTo>
                  <a:pt x="2120519" y="475338"/>
                </a:lnTo>
                <a:lnTo>
                  <a:pt x="2092537" y="439719"/>
                </a:lnTo>
                <a:lnTo>
                  <a:pt x="2063423" y="405209"/>
                </a:lnTo>
                <a:lnTo>
                  <a:pt x="2033208" y="371844"/>
                </a:lnTo>
                <a:lnTo>
                  <a:pt x="2001923" y="339661"/>
                </a:lnTo>
                <a:lnTo>
                  <a:pt x="1969598" y="308695"/>
                </a:lnTo>
                <a:lnTo>
                  <a:pt x="1936265" y="278983"/>
                </a:lnTo>
                <a:lnTo>
                  <a:pt x="1901953" y="250561"/>
                </a:lnTo>
                <a:lnTo>
                  <a:pt x="1866693" y="223466"/>
                </a:lnTo>
                <a:lnTo>
                  <a:pt x="1830516" y="197734"/>
                </a:lnTo>
                <a:lnTo>
                  <a:pt x="1793453" y="173401"/>
                </a:lnTo>
                <a:lnTo>
                  <a:pt x="1755534" y="150503"/>
                </a:lnTo>
                <a:lnTo>
                  <a:pt x="1716789" y="129078"/>
                </a:lnTo>
                <a:lnTo>
                  <a:pt x="1677250" y="109161"/>
                </a:lnTo>
                <a:lnTo>
                  <a:pt x="1636947" y="90788"/>
                </a:lnTo>
                <a:lnTo>
                  <a:pt x="1595910" y="73996"/>
                </a:lnTo>
                <a:lnTo>
                  <a:pt x="1554171" y="58821"/>
                </a:lnTo>
                <a:lnTo>
                  <a:pt x="1511759" y="45300"/>
                </a:lnTo>
                <a:lnTo>
                  <a:pt x="1468706" y="33469"/>
                </a:lnTo>
                <a:lnTo>
                  <a:pt x="1425042" y="23363"/>
                </a:lnTo>
                <a:lnTo>
                  <a:pt x="1380797" y="15021"/>
                </a:lnTo>
                <a:lnTo>
                  <a:pt x="1336003" y="8476"/>
                </a:lnTo>
                <a:lnTo>
                  <a:pt x="1290690" y="3767"/>
                </a:lnTo>
                <a:lnTo>
                  <a:pt x="1244888" y="930"/>
                </a:lnTo>
                <a:lnTo>
                  <a:pt x="1198628" y="0"/>
                </a:lnTo>
                <a:lnTo>
                  <a:pt x="1152299" y="923"/>
                </a:lnTo>
                <a:lnTo>
                  <a:pt x="1106435" y="3752"/>
                </a:lnTo>
                <a:lnTo>
                  <a:pt x="1061065" y="8451"/>
                </a:lnTo>
                <a:lnTo>
                  <a:pt x="1016221" y="14983"/>
                </a:lnTo>
                <a:lnTo>
                  <a:pt x="971932" y="23312"/>
                </a:lnTo>
                <a:lnTo>
                  <a:pt x="928229" y="33403"/>
                </a:lnTo>
                <a:lnTo>
                  <a:pt x="885141" y="45219"/>
                </a:lnTo>
                <a:lnTo>
                  <a:pt x="842700" y="58723"/>
                </a:lnTo>
                <a:lnTo>
                  <a:pt x="800936" y="73880"/>
                </a:lnTo>
                <a:lnTo>
                  <a:pt x="759879" y="90654"/>
                </a:lnTo>
                <a:lnTo>
                  <a:pt x="719559" y="109007"/>
                </a:lnTo>
                <a:lnTo>
                  <a:pt x="680006" y="128906"/>
                </a:lnTo>
                <a:lnTo>
                  <a:pt x="641252" y="150312"/>
                </a:lnTo>
                <a:lnTo>
                  <a:pt x="603326" y="173190"/>
                </a:lnTo>
                <a:lnTo>
                  <a:pt x="566258" y="197504"/>
                </a:lnTo>
                <a:lnTo>
                  <a:pt x="530079" y="223217"/>
                </a:lnTo>
                <a:lnTo>
                  <a:pt x="494819" y="250294"/>
                </a:lnTo>
                <a:lnTo>
                  <a:pt x="460509" y="278699"/>
                </a:lnTo>
                <a:lnTo>
                  <a:pt x="427178" y="308394"/>
                </a:lnTo>
                <a:lnTo>
                  <a:pt x="394858" y="339345"/>
                </a:lnTo>
                <a:lnTo>
                  <a:pt x="363578" y="371514"/>
                </a:lnTo>
                <a:lnTo>
                  <a:pt x="333369" y="404866"/>
                </a:lnTo>
                <a:lnTo>
                  <a:pt x="304261" y="439365"/>
                </a:lnTo>
                <a:lnTo>
                  <a:pt x="276284" y="474974"/>
                </a:lnTo>
                <a:lnTo>
                  <a:pt x="249469" y="511658"/>
                </a:lnTo>
                <a:lnTo>
                  <a:pt x="223846" y="549379"/>
                </a:lnTo>
                <a:lnTo>
                  <a:pt x="199445" y="588103"/>
                </a:lnTo>
                <a:lnTo>
                  <a:pt x="176297" y="627792"/>
                </a:lnTo>
                <a:lnTo>
                  <a:pt x="154431" y="668411"/>
                </a:lnTo>
                <a:lnTo>
                  <a:pt x="133879" y="709924"/>
                </a:lnTo>
                <a:lnTo>
                  <a:pt x="114671" y="752294"/>
                </a:lnTo>
                <a:lnTo>
                  <a:pt x="96836" y="795485"/>
                </a:lnTo>
                <a:lnTo>
                  <a:pt x="80405" y="839461"/>
                </a:lnTo>
                <a:lnTo>
                  <a:pt x="65409" y="884186"/>
                </a:lnTo>
                <a:lnTo>
                  <a:pt x="51878" y="929624"/>
                </a:lnTo>
                <a:lnTo>
                  <a:pt x="39842" y="975739"/>
                </a:lnTo>
                <a:lnTo>
                  <a:pt x="29332" y="1022494"/>
                </a:lnTo>
                <a:lnTo>
                  <a:pt x="20377" y="1069853"/>
                </a:lnTo>
                <a:lnTo>
                  <a:pt x="13008" y="1117781"/>
                </a:lnTo>
                <a:lnTo>
                  <a:pt x="7255" y="1166240"/>
                </a:lnTo>
                <a:lnTo>
                  <a:pt x="3150" y="1215196"/>
                </a:lnTo>
                <a:lnTo>
                  <a:pt x="721" y="1264611"/>
                </a:lnTo>
                <a:lnTo>
                  <a:pt x="0" y="1314450"/>
                </a:lnTo>
                <a:lnTo>
                  <a:pt x="598935" y="1314450"/>
                </a:lnTo>
                <a:close/>
              </a:path>
            </a:pathLst>
          </a:custGeom>
          <a:ln w="6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3345602" y="7660322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599694" y="0"/>
                </a:moveTo>
                <a:lnTo>
                  <a:pt x="0" y="0"/>
                </a:lnTo>
                <a:lnTo>
                  <a:pt x="432" y="46988"/>
                </a:lnTo>
                <a:lnTo>
                  <a:pt x="2484" y="93813"/>
                </a:lnTo>
                <a:lnTo>
                  <a:pt x="6134" y="140427"/>
                </a:lnTo>
                <a:lnTo>
                  <a:pt x="11358" y="186787"/>
                </a:lnTo>
                <a:lnTo>
                  <a:pt x="18133" y="232846"/>
                </a:lnTo>
                <a:lnTo>
                  <a:pt x="26437" y="278560"/>
                </a:lnTo>
                <a:lnTo>
                  <a:pt x="36247" y="323884"/>
                </a:lnTo>
                <a:lnTo>
                  <a:pt x="47539" y="368771"/>
                </a:lnTo>
                <a:lnTo>
                  <a:pt x="60290" y="413179"/>
                </a:lnTo>
                <a:lnTo>
                  <a:pt x="74479" y="457060"/>
                </a:lnTo>
                <a:lnTo>
                  <a:pt x="90081" y="500370"/>
                </a:lnTo>
                <a:lnTo>
                  <a:pt x="107074" y="543063"/>
                </a:lnTo>
                <a:lnTo>
                  <a:pt x="125435" y="585096"/>
                </a:lnTo>
                <a:lnTo>
                  <a:pt x="145261" y="626653"/>
                </a:lnTo>
                <a:lnTo>
                  <a:pt x="166169" y="666995"/>
                </a:lnTo>
                <a:lnTo>
                  <a:pt x="188496" y="706772"/>
                </a:lnTo>
                <a:lnTo>
                  <a:pt x="212100" y="745706"/>
                </a:lnTo>
                <a:lnTo>
                  <a:pt x="236956" y="783754"/>
                </a:lnTo>
                <a:lnTo>
                  <a:pt x="263043" y="820869"/>
                </a:lnTo>
                <a:lnTo>
                  <a:pt x="290338" y="857006"/>
                </a:lnTo>
                <a:lnTo>
                  <a:pt x="318817" y="892120"/>
                </a:lnTo>
                <a:lnTo>
                  <a:pt x="348458" y="926167"/>
                </a:lnTo>
                <a:lnTo>
                  <a:pt x="379237" y="959100"/>
                </a:lnTo>
                <a:lnTo>
                  <a:pt x="411132" y="990875"/>
                </a:lnTo>
                <a:lnTo>
                  <a:pt x="444120" y="1021447"/>
                </a:lnTo>
                <a:lnTo>
                  <a:pt x="478177" y="1050769"/>
                </a:lnTo>
                <a:lnTo>
                  <a:pt x="513282" y="1078798"/>
                </a:lnTo>
                <a:lnTo>
                  <a:pt x="549410" y="1105489"/>
                </a:lnTo>
                <a:lnTo>
                  <a:pt x="586540" y="1130795"/>
                </a:lnTo>
                <a:lnTo>
                  <a:pt x="624648" y="1154671"/>
                </a:lnTo>
                <a:lnTo>
                  <a:pt x="663711" y="1177073"/>
                </a:lnTo>
                <a:lnTo>
                  <a:pt x="703706" y="1197956"/>
                </a:lnTo>
                <a:lnTo>
                  <a:pt x="744610" y="1217274"/>
                </a:lnTo>
                <a:lnTo>
                  <a:pt x="786401" y="1234981"/>
                </a:lnTo>
                <a:lnTo>
                  <a:pt x="829056" y="1251034"/>
                </a:lnTo>
                <a:lnTo>
                  <a:pt x="872551" y="1265386"/>
                </a:lnTo>
                <a:lnTo>
                  <a:pt x="916864" y="1277993"/>
                </a:lnTo>
                <a:lnTo>
                  <a:pt x="961971" y="1288809"/>
                </a:lnTo>
                <a:lnTo>
                  <a:pt x="1007850" y="1297790"/>
                </a:lnTo>
                <a:lnTo>
                  <a:pt x="1054478" y="1304889"/>
                </a:lnTo>
                <a:lnTo>
                  <a:pt x="1101832" y="1310062"/>
                </a:lnTo>
                <a:lnTo>
                  <a:pt x="1149889" y="1313264"/>
                </a:lnTo>
                <a:lnTo>
                  <a:pt x="1198626" y="1314450"/>
                </a:lnTo>
                <a:lnTo>
                  <a:pt x="1247317" y="1313250"/>
                </a:lnTo>
                <a:lnTo>
                  <a:pt x="1295335" y="1310035"/>
                </a:lnTo>
                <a:lnTo>
                  <a:pt x="1342657" y="1304850"/>
                </a:lnTo>
                <a:lnTo>
                  <a:pt x="1389258" y="1297740"/>
                </a:lnTo>
                <a:lnTo>
                  <a:pt x="1435116" y="1288750"/>
                </a:lnTo>
                <a:lnTo>
                  <a:pt x="1480208" y="1277925"/>
                </a:lnTo>
                <a:lnTo>
                  <a:pt x="1524509" y="1265311"/>
                </a:lnTo>
                <a:lnTo>
                  <a:pt x="1567997" y="1250953"/>
                </a:lnTo>
                <a:lnTo>
                  <a:pt x="1610649" y="1234895"/>
                </a:lnTo>
                <a:lnTo>
                  <a:pt x="1652440" y="1217183"/>
                </a:lnTo>
                <a:lnTo>
                  <a:pt x="1693349" y="1197862"/>
                </a:lnTo>
                <a:lnTo>
                  <a:pt x="1733350" y="1176977"/>
                </a:lnTo>
                <a:lnTo>
                  <a:pt x="1772422" y="1154573"/>
                </a:lnTo>
                <a:lnTo>
                  <a:pt x="1810541" y="1130696"/>
                </a:lnTo>
                <a:lnTo>
                  <a:pt x="1847683" y="1105390"/>
                </a:lnTo>
                <a:lnTo>
                  <a:pt x="1883825" y="1078700"/>
                </a:lnTo>
                <a:lnTo>
                  <a:pt x="1918943" y="1050672"/>
                </a:lnTo>
                <a:lnTo>
                  <a:pt x="1953016" y="1021351"/>
                </a:lnTo>
                <a:lnTo>
                  <a:pt x="1986018" y="990782"/>
                </a:lnTo>
                <a:lnTo>
                  <a:pt x="2017928" y="959009"/>
                </a:lnTo>
                <a:lnTo>
                  <a:pt x="2048720" y="926079"/>
                </a:lnTo>
                <a:lnTo>
                  <a:pt x="2078373" y="892036"/>
                </a:lnTo>
                <a:lnTo>
                  <a:pt x="2106863" y="856926"/>
                </a:lnTo>
                <a:lnTo>
                  <a:pt x="2134167" y="820793"/>
                </a:lnTo>
                <a:lnTo>
                  <a:pt x="2160260" y="783682"/>
                </a:lnTo>
                <a:lnTo>
                  <a:pt x="2185121" y="745640"/>
                </a:lnTo>
                <a:lnTo>
                  <a:pt x="2208725" y="706710"/>
                </a:lnTo>
                <a:lnTo>
                  <a:pt x="2231049" y="666938"/>
                </a:lnTo>
                <a:lnTo>
                  <a:pt x="2235885" y="657606"/>
                </a:lnTo>
                <a:lnTo>
                  <a:pt x="1198626" y="657606"/>
                </a:lnTo>
                <a:lnTo>
                  <a:pt x="1151327" y="655274"/>
                </a:lnTo>
                <a:lnTo>
                  <a:pt x="1105352" y="649229"/>
                </a:lnTo>
                <a:lnTo>
                  <a:pt x="1060790" y="639634"/>
                </a:lnTo>
                <a:lnTo>
                  <a:pt x="1017729" y="626653"/>
                </a:lnTo>
                <a:lnTo>
                  <a:pt x="976256" y="610449"/>
                </a:lnTo>
                <a:lnTo>
                  <a:pt x="936461" y="591184"/>
                </a:lnTo>
                <a:lnTo>
                  <a:pt x="898430" y="569023"/>
                </a:lnTo>
                <a:lnTo>
                  <a:pt x="862159" y="544054"/>
                </a:lnTo>
                <a:lnTo>
                  <a:pt x="828016" y="516663"/>
                </a:lnTo>
                <a:lnTo>
                  <a:pt x="795809" y="486791"/>
                </a:lnTo>
                <a:lnTo>
                  <a:pt x="765719" y="454675"/>
                </a:lnTo>
                <a:lnTo>
                  <a:pt x="737835" y="420479"/>
                </a:lnTo>
                <a:lnTo>
                  <a:pt x="712245" y="384365"/>
                </a:lnTo>
                <a:lnTo>
                  <a:pt x="689037" y="346497"/>
                </a:lnTo>
                <a:lnTo>
                  <a:pt x="668298" y="307039"/>
                </a:lnTo>
                <a:lnTo>
                  <a:pt x="650118" y="266153"/>
                </a:lnTo>
                <a:lnTo>
                  <a:pt x="634584" y="224002"/>
                </a:lnTo>
                <a:lnTo>
                  <a:pt x="621785" y="180751"/>
                </a:lnTo>
                <a:lnTo>
                  <a:pt x="611808" y="136562"/>
                </a:lnTo>
                <a:lnTo>
                  <a:pt x="604742" y="91598"/>
                </a:lnTo>
                <a:lnTo>
                  <a:pt x="600674" y="46023"/>
                </a:lnTo>
                <a:lnTo>
                  <a:pt x="599694" y="0"/>
                </a:lnTo>
                <a:close/>
              </a:path>
              <a:path w="2396490" h="1314450">
                <a:moveTo>
                  <a:pt x="2396490" y="0"/>
                </a:moveTo>
                <a:lnTo>
                  <a:pt x="1797558" y="0"/>
                </a:lnTo>
                <a:lnTo>
                  <a:pt x="1796241" y="46023"/>
                </a:lnTo>
                <a:lnTo>
                  <a:pt x="1796169" y="46988"/>
                </a:lnTo>
                <a:lnTo>
                  <a:pt x="1791907" y="92112"/>
                </a:lnTo>
                <a:lnTo>
                  <a:pt x="1784661" y="137230"/>
                </a:lnTo>
                <a:lnTo>
                  <a:pt x="1774574" y="181514"/>
                </a:lnTo>
                <a:lnTo>
                  <a:pt x="1761727" y="224808"/>
                </a:lnTo>
                <a:lnTo>
                  <a:pt x="1746199" y="266954"/>
                </a:lnTo>
                <a:lnTo>
                  <a:pt x="1728071" y="307797"/>
                </a:lnTo>
                <a:lnTo>
                  <a:pt x="1707423" y="347180"/>
                </a:lnTo>
                <a:lnTo>
                  <a:pt x="1684335" y="384947"/>
                </a:lnTo>
                <a:lnTo>
                  <a:pt x="1658888" y="420940"/>
                </a:lnTo>
                <a:lnTo>
                  <a:pt x="1631161" y="455004"/>
                </a:lnTo>
                <a:lnTo>
                  <a:pt x="1601234" y="486982"/>
                </a:lnTo>
                <a:lnTo>
                  <a:pt x="1569188" y="516717"/>
                </a:lnTo>
                <a:lnTo>
                  <a:pt x="1534994" y="544128"/>
                </a:lnTo>
                <a:lnTo>
                  <a:pt x="1499058" y="568835"/>
                </a:lnTo>
                <a:lnTo>
                  <a:pt x="1461135" y="590904"/>
                </a:lnTo>
                <a:lnTo>
                  <a:pt x="1421412" y="610105"/>
                </a:lnTo>
                <a:lnTo>
                  <a:pt x="1379972" y="626281"/>
                </a:lnTo>
                <a:lnTo>
                  <a:pt x="1336893" y="639275"/>
                </a:lnTo>
                <a:lnTo>
                  <a:pt x="1292255" y="648932"/>
                </a:lnTo>
                <a:lnTo>
                  <a:pt x="1246139" y="655094"/>
                </a:lnTo>
                <a:lnTo>
                  <a:pt x="1198626" y="657606"/>
                </a:lnTo>
                <a:lnTo>
                  <a:pt x="2235885" y="657606"/>
                </a:lnTo>
                <a:lnTo>
                  <a:pt x="2271766" y="585049"/>
                </a:lnTo>
                <a:lnTo>
                  <a:pt x="2290111" y="543021"/>
                </a:lnTo>
                <a:lnTo>
                  <a:pt x="2307083" y="500333"/>
                </a:lnTo>
                <a:lnTo>
                  <a:pt x="2322659" y="457028"/>
                </a:lnTo>
                <a:lnTo>
                  <a:pt x="2336816" y="413151"/>
                </a:lnTo>
                <a:lnTo>
                  <a:pt x="2349529" y="368748"/>
                </a:lnTo>
                <a:lnTo>
                  <a:pt x="2360776" y="323865"/>
                </a:lnTo>
                <a:lnTo>
                  <a:pt x="2370533" y="278545"/>
                </a:lnTo>
                <a:lnTo>
                  <a:pt x="2378778" y="232835"/>
                </a:lnTo>
                <a:lnTo>
                  <a:pt x="2385486" y="186779"/>
                </a:lnTo>
                <a:lnTo>
                  <a:pt x="2390634" y="140422"/>
                </a:lnTo>
                <a:lnTo>
                  <a:pt x="2394200" y="93813"/>
                </a:lnTo>
                <a:lnTo>
                  <a:pt x="2396160" y="46988"/>
                </a:lnTo>
                <a:lnTo>
                  <a:pt x="239649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311523" y="7623274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1198628" y="1314450"/>
                </a:moveTo>
                <a:lnTo>
                  <a:pt x="1152247" y="1313500"/>
                </a:lnTo>
                <a:lnTo>
                  <a:pt x="1106338" y="1310650"/>
                </a:lnTo>
                <a:lnTo>
                  <a:pt x="1060929" y="1305935"/>
                </a:lnTo>
                <a:lnTo>
                  <a:pt x="1016052" y="1299391"/>
                </a:lnTo>
                <a:lnTo>
                  <a:pt x="971736" y="1291055"/>
                </a:lnTo>
                <a:lnTo>
                  <a:pt x="928011" y="1280960"/>
                </a:lnTo>
                <a:lnTo>
                  <a:pt x="884907" y="1269145"/>
                </a:lnTo>
                <a:lnTo>
                  <a:pt x="842454" y="1255644"/>
                </a:lnTo>
                <a:lnTo>
                  <a:pt x="800683" y="1240494"/>
                </a:lnTo>
                <a:lnTo>
                  <a:pt x="759591" y="1223715"/>
                </a:lnTo>
                <a:lnTo>
                  <a:pt x="719219" y="1205345"/>
                </a:lnTo>
                <a:lnTo>
                  <a:pt x="679756" y="1185503"/>
                </a:lnTo>
                <a:lnTo>
                  <a:pt x="641009" y="1164113"/>
                </a:lnTo>
                <a:lnTo>
                  <a:pt x="603093" y="1141253"/>
                </a:lnTo>
                <a:lnTo>
                  <a:pt x="566039" y="1116958"/>
                </a:lnTo>
                <a:lnTo>
                  <a:pt x="529876" y="1091265"/>
                </a:lnTo>
                <a:lnTo>
                  <a:pt x="494634" y="1064209"/>
                </a:lnTo>
                <a:lnTo>
                  <a:pt x="460344" y="1035827"/>
                </a:lnTo>
                <a:lnTo>
                  <a:pt x="427034" y="1006154"/>
                </a:lnTo>
                <a:lnTo>
                  <a:pt x="394736" y="975225"/>
                </a:lnTo>
                <a:lnTo>
                  <a:pt x="363479" y="943078"/>
                </a:lnTo>
                <a:lnTo>
                  <a:pt x="333294" y="909747"/>
                </a:lnTo>
                <a:lnTo>
                  <a:pt x="304209" y="875269"/>
                </a:lnTo>
                <a:lnTo>
                  <a:pt x="276256" y="839679"/>
                </a:lnTo>
                <a:lnTo>
                  <a:pt x="249465" y="803014"/>
                </a:lnTo>
                <a:lnTo>
                  <a:pt x="223864" y="765309"/>
                </a:lnTo>
                <a:lnTo>
                  <a:pt x="199485" y="726600"/>
                </a:lnTo>
                <a:lnTo>
                  <a:pt x="176357" y="686923"/>
                </a:lnTo>
                <a:lnTo>
                  <a:pt x="154511" y="646314"/>
                </a:lnTo>
                <a:lnTo>
                  <a:pt x="133975" y="604809"/>
                </a:lnTo>
                <a:lnTo>
                  <a:pt x="114781" y="562443"/>
                </a:lnTo>
                <a:lnTo>
                  <a:pt x="96959" y="519253"/>
                </a:lnTo>
                <a:lnTo>
                  <a:pt x="80537" y="475274"/>
                </a:lnTo>
                <a:lnTo>
                  <a:pt x="65548" y="430542"/>
                </a:lnTo>
                <a:lnTo>
                  <a:pt x="52019" y="385093"/>
                </a:lnTo>
                <a:lnTo>
                  <a:pt x="39982" y="338964"/>
                </a:lnTo>
                <a:lnTo>
                  <a:pt x="29466" y="292189"/>
                </a:lnTo>
                <a:lnTo>
                  <a:pt x="20501" y="244804"/>
                </a:lnTo>
                <a:lnTo>
                  <a:pt x="13076" y="196491"/>
                </a:lnTo>
                <a:lnTo>
                  <a:pt x="7323" y="148068"/>
                </a:lnTo>
                <a:lnTo>
                  <a:pt x="3206" y="99155"/>
                </a:lnTo>
                <a:lnTo>
                  <a:pt x="755" y="49786"/>
                </a:lnTo>
                <a:lnTo>
                  <a:pt x="0" y="0"/>
                </a:lnTo>
                <a:lnTo>
                  <a:pt x="598935" y="0"/>
                </a:lnTo>
                <a:lnTo>
                  <a:pt x="600813" y="51206"/>
                </a:lnTo>
                <a:lnTo>
                  <a:pt x="606136" y="101324"/>
                </a:lnTo>
                <a:lnTo>
                  <a:pt x="614781" y="150212"/>
                </a:lnTo>
                <a:lnTo>
                  <a:pt x="626622" y="197728"/>
                </a:lnTo>
                <a:lnTo>
                  <a:pt x="641536" y="243730"/>
                </a:lnTo>
                <a:lnTo>
                  <a:pt x="659404" y="288087"/>
                </a:lnTo>
                <a:lnTo>
                  <a:pt x="680109" y="330661"/>
                </a:lnTo>
                <a:lnTo>
                  <a:pt x="703522" y="371295"/>
                </a:lnTo>
                <a:lnTo>
                  <a:pt x="729522" y="409848"/>
                </a:lnTo>
                <a:lnTo>
                  <a:pt x="757986" y="446173"/>
                </a:lnTo>
                <a:lnTo>
                  <a:pt x="788791" y="480128"/>
                </a:lnTo>
                <a:lnTo>
                  <a:pt x="821814" y="511569"/>
                </a:lnTo>
                <a:lnTo>
                  <a:pt x="856934" y="540351"/>
                </a:lnTo>
                <a:lnTo>
                  <a:pt x="894027" y="566330"/>
                </a:lnTo>
                <a:lnTo>
                  <a:pt x="932970" y="589362"/>
                </a:lnTo>
                <a:lnTo>
                  <a:pt x="973641" y="609304"/>
                </a:lnTo>
                <a:lnTo>
                  <a:pt x="1015918" y="626011"/>
                </a:lnTo>
                <a:lnTo>
                  <a:pt x="1059678" y="639340"/>
                </a:lnTo>
                <a:lnTo>
                  <a:pt x="1104798" y="649146"/>
                </a:lnTo>
                <a:lnTo>
                  <a:pt x="1151156" y="655285"/>
                </a:lnTo>
                <a:lnTo>
                  <a:pt x="1198628" y="657614"/>
                </a:lnTo>
                <a:lnTo>
                  <a:pt x="2236004" y="657614"/>
                </a:lnTo>
                <a:lnTo>
                  <a:pt x="2220556" y="686321"/>
                </a:lnTo>
                <a:lnTo>
                  <a:pt x="2197411" y="726014"/>
                </a:lnTo>
                <a:lnTo>
                  <a:pt x="2173013" y="764743"/>
                </a:lnTo>
                <a:lnTo>
                  <a:pt x="2147392" y="802473"/>
                </a:lnTo>
                <a:lnTo>
                  <a:pt x="2120578" y="839166"/>
                </a:lnTo>
                <a:lnTo>
                  <a:pt x="2092601" y="874787"/>
                </a:lnTo>
                <a:lnTo>
                  <a:pt x="2063493" y="909299"/>
                </a:lnTo>
                <a:lnTo>
                  <a:pt x="2033284" y="942665"/>
                </a:lnTo>
                <a:lnTo>
                  <a:pt x="2002004" y="974850"/>
                </a:lnTo>
                <a:lnTo>
                  <a:pt x="1969684" y="1005817"/>
                </a:lnTo>
                <a:lnTo>
                  <a:pt x="1936355" y="1035529"/>
                </a:lnTo>
                <a:lnTo>
                  <a:pt x="1902047" y="1063951"/>
                </a:lnTo>
                <a:lnTo>
                  <a:pt x="1866790" y="1091046"/>
                </a:lnTo>
                <a:lnTo>
                  <a:pt x="1830616" y="1116778"/>
                </a:lnTo>
                <a:lnTo>
                  <a:pt x="1793554" y="1141110"/>
                </a:lnTo>
                <a:lnTo>
                  <a:pt x="1755635" y="1164006"/>
                </a:lnTo>
                <a:lnTo>
                  <a:pt x="1716891" y="1185430"/>
                </a:lnTo>
                <a:lnTo>
                  <a:pt x="1677257" y="1205387"/>
                </a:lnTo>
                <a:lnTo>
                  <a:pt x="1637009" y="1223729"/>
                </a:lnTo>
                <a:lnTo>
                  <a:pt x="1596005" y="1240504"/>
                </a:lnTo>
                <a:lnTo>
                  <a:pt x="1554261" y="1255675"/>
                </a:lnTo>
                <a:lnTo>
                  <a:pt x="1511843" y="1269192"/>
                </a:lnTo>
                <a:lnTo>
                  <a:pt x="1468782" y="1281019"/>
                </a:lnTo>
                <a:lnTo>
                  <a:pt x="1425109" y="1291120"/>
                </a:lnTo>
                <a:lnTo>
                  <a:pt x="1380855" y="1299457"/>
                </a:lnTo>
                <a:lnTo>
                  <a:pt x="1336049" y="1305995"/>
                </a:lnTo>
                <a:lnTo>
                  <a:pt x="1290722" y="1310697"/>
                </a:lnTo>
                <a:lnTo>
                  <a:pt x="1244905" y="1313528"/>
                </a:lnTo>
                <a:lnTo>
                  <a:pt x="1198628" y="1314450"/>
                </a:lnTo>
                <a:close/>
              </a:path>
              <a:path w="2396490" h="1314450">
                <a:moveTo>
                  <a:pt x="2236004" y="657614"/>
                </a:moveTo>
                <a:lnTo>
                  <a:pt x="1198628" y="657614"/>
                </a:lnTo>
                <a:lnTo>
                  <a:pt x="1246099" y="655205"/>
                </a:lnTo>
                <a:lnTo>
                  <a:pt x="1292441" y="649003"/>
                </a:lnTo>
                <a:lnTo>
                  <a:pt x="1337534" y="639152"/>
                </a:lnTo>
                <a:lnTo>
                  <a:pt x="1381257" y="625794"/>
                </a:lnTo>
                <a:lnTo>
                  <a:pt x="1423488" y="609070"/>
                </a:lnTo>
                <a:lnTo>
                  <a:pt x="1464107" y="589124"/>
                </a:lnTo>
                <a:lnTo>
                  <a:pt x="1502992" y="566098"/>
                </a:lnTo>
                <a:lnTo>
                  <a:pt x="1540023" y="540133"/>
                </a:lnTo>
                <a:lnTo>
                  <a:pt x="1575078" y="511373"/>
                </a:lnTo>
                <a:lnTo>
                  <a:pt x="1608036" y="479960"/>
                </a:lnTo>
                <a:lnTo>
                  <a:pt x="1638777" y="446035"/>
                </a:lnTo>
                <a:lnTo>
                  <a:pt x="1667178" y="409742"/>
                </a:lnTo>
                <a:lnTo>
                  <a:pt x="1693120" y="371223"/>
                </a:lnTo>
                <a:lnTo>
                  <a:pt x="1716480" y="330619"/>
                </a:lnTo>
                <a:lnTo>
                  <a:pt x="1737139" y="288074"/>
                </a:lnTo>
                <a:lnTo>
                  <a:pt x="1754977" y="243719"/>
                </a:lnTo>
                <a:lnTo>
                  <a:pt x="1769872" y="197700"/>
                </a:lnTo>
                <a:lnTo>
                  <a:pt x="1781697" y="150175"/>
                </a:lnTo>
                <a:lnTo>
                  <a:pt x="1790333" y="101287"/>
                </a:lnTo>
                <a:lnTo>
                  <a:pt x="1795661" y="51206"/>
                </a:lnTo>
                <a:lnTo>
                  <a:pt x="1797564" y="0"/>
                </a:lnTo>
                <a:lnTo>
                  <a:pt x="2396487" y="0"/>
                </a:lnTo>
                <a:lnTo>
                  <a:pt x="2395816" y="49786"/>
                </a:lnTo>
                <a:lnTo>
                  <a:pt x="2393416" y="99355"/>
                </a:lnTo>
                <a:lnTo>
                  <a:pt x="2389335" y="148352"/>
                </a:lnTo>
                <a:lnTo>
                  <a:pt x="2383653" y="196491"/>
                </a:lnTo>
                <a:lnTo>
                  <a:pt x="2376317" y="244385"/>
                </a:lnTo>
                <a:lnTo>
                  <a:pt x="2367391" y="291716"/>
                </a:lnTo>
                <a:lnTo>
                  <a:pt x="2356906" y="338447"/>
                </a:lnTo>
                <a:lnTo>
                  <a:pt x="2344892" y="384540"/>
                </a:lnTo>
                <a:lnTo>
                  <a:pt x="2331380" y="429961"/>
                </a:lnTo>
                <a:lnTo>
                  <a:pt x="2316400" y="474673"/>
                </a:lnTo>
                <a:lnTo>
                  <a:pt x="2299984" y="518639"/>
                </a:lnTo>
                <a:lnTo>
                  <a:pt x="2282160" y="561823"/>
                </a:lnTo>
                <a:lnTo>
                  <a:pt x="2262961" y="604189"/>
                </a:lnTo>
                <a:lnTo>
                  <a:pt x="2242416" y="645701"/>
                </a:lnTo>
                <a:lnTo>
                  <a:pt x="2236004" y="65761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311523" y="7623274"/>
            <a:ext cx="2329921" cy="1277938"/>
          </a:xfrm>
          <a:custGeom>
            <a:avLst/>
            <a:gdLst/>
            <a:ahLst/>
            <a:cxnLst/>
            <a:rect l="l" t="t" r="r" b="b"/>
            <a:pathLst>
              <a:path w="2396490" h="1314450">
                <a:moveTo>
                  <a:pt x="1797564" y="0"/>
                </a:moveTo>
                <a:lnTo>
                  <a:pt x="1795661" y="51206"/>
                </a:lnTo>
                <a:lnTo>
                  <a:pt x="1790329" y="101324"/>
                </a:lnTo>
                <a:lnTo>
                  <a:pt x="1781690" y="150212"/>
                </a:lnTo>
                <a:lnTo>
                  <a:pt x="1769865" y="197728"/>
                </a:lnTo>
                <a:lnTo>
                  <a:pt x="1754974" y="243730"/>
                </a:lnTo>
                <a:lnTo>
                  <a:pt x="1737139" y="288074"/>
                </a:lnTo>
                <a:lnTo>
                  <a:pt x="1716480" y="330619"/>
                </a:lnTo>
                <a:lnTo>
                  <a:pt x="1693120" y="371223"/>
                </a:lnTo>
                <a:lnTo>
                  <a:pt x="1667178" y="409742"/>
                </a:lnTo>
                <a:lnTo>
                  <a:pt x="1638777" y="446035"/>
                </a:lnTo>
                <a:lnTo>
                  <a:pt x="1608036" y="479960"/>
                </a:lnTo>
                <a:lnTo>
                  <a:pt x="1575078" y="511373"/>
                </a:lnTo>
                <a:lnTo>
                  <a:pt x="1540023" y="540133"/>
                </a:lnTo>
                <a:lnTo>
                  <a:pt x="1502992" y="566098"/>
                </a:lnTo>
                <a:lnTo>
                  <a:pt x="1464107" y="589124"/>
                </a:lnTo>
                <a:lnTo>
                  <a:pt x="1423488" y="609070"/>
                </a:lnTo>
                <a:lnTo>
                  <a:pt x="1381257" y="625794"/>
                </a:lnTo>
                <a:lnTo>
                  <a:pt x="1337534" y="639152"/>
                </a:lnTo>
                <a:lnTo>
                  <a:pt x="1292441" y="649003"/>
                </a:lnTo>
                <a:lnTo>
                  <a:pt x="1246099" y="655205"/>
                </a:lnTo>
                <a:lnTo>
                  <a:pt x="1198628" y="657614"/>
                </a:lnTo>
                <a:lnTo>
                  <a:pt x="1151156" y="655285"/>
                </a:lnTo>
                <a:lnTo>
                  <a:pt x="1104798" y="649146"/>
                </a:lnTo>
                <a:lnTo>
                  <a:pt x="1059678" y="639340"/>
                </a:lnTo>
                <a:lnTo>
                  <a:pt x="1015918" y="626011"/>
                </a:lnTo>
                <a:lnTo>
                  <a:pt x="973641" y="609304"/>
                </a:lnTo>
                <a:lnTo>
                  <a:pt x="932970" y="589362"/>
                </a:lnTo>
                <a:lnTo>
                  <a:pt x="894027" y="566330"/>
                </a:lnTo>
                <a:lnTo>
                  <a:pt x="856934" y="540351"/>
                </a:lnTo>
                <a:lnTo>
                  <a:pt x="821814" y="511569"/>
                </a:lnTo>
                <a:lnTo>
                  <a:pt x="788791" y="480128"/>
                </a:lnTo>
                <a:lnTo>
                  <a:pt x="757986" y="446173"/>
                </a:lnTo>
                <a:lnTo>
                  <a:pt x="729522" y="409848"/>
                </a:lnTo>
                <a:lnTo>
                  <a:pt x="703522" y="371295"/>
                </a:lnTo>
                <a:lnTo>
                  <a:pt x="680109" y="330661"/>
                </a:lnTo>
                <a:lnTo>
                  <a:pt x="659404" y="288087"/>
                </a:lnTo>
                <a:lnTo>
                  <a:pt x="641532" y="243719"/>
                </a:lnTo>
                <a:lnTo>
                  <a:pt x="626613" y="197700"/>
                </a:lnTo>
                <a:lnTo>
                  <a:pt x="614772" y="150175"/>
                </a:lnTo>
                <a:lnTo>
                  <a:pt x="606130" y="101287"/>
                </a:lnTo>
                <a:lnTo>
                  <a:pt x="600810" y="51181"/>
                </a:lnTo>
                <a:lnTo>
                  <a:pt x="598935" y="0"/>
                </a:lnTo>
                <a:lnTo>
                  <a:pt x="0" y="0"/>
                </a:lnTo>
                <a:lnTo>
                  <a:pt x="757" y="49892"/>
                </a:lnTo>
                <a:lnTo>
                  <a:pt x="3216" y="99355"/>
                </a:lnTo>
                <a:lnTo>
                  <a:pt x="7346" y="148352"/>
                </a:lnTo>
                <a:lnTo>
                  <a:pt x="13118" y="196847"/>
                </a:lnTo>
                <a:lnTo>
                  <a:pt x="20501" y="244804"/>
                </a:lnTo>
                <a:lnTo>
                  <a:pt x="29466" y="292189"/>
                </a:lnTo>
                <a:lnTo>
                  <a:pt x="39982" y="338964"/>
                </a:lnTo>
                <a:lnTo>
                  <a:pt x="52019" y="385093"/>
                </a:lnTo>
                <a:lnTo>
                  <a:pt x="65548" y="430542"/>
                </a:lnTo>
                <a:lnTo>
                  <a:pt x="80537" y="475274"/>
                </a:lnTo>
                <a:lnTo>
                  <a:pt x="96959" y="519253"/>
                </a:lnTo>
                <a:lnTo>
                  <a:pt x="114781" y="562443"/>
                </a:lnTo>
                <a:lnTo>
                  <a:pt x="133975" y="604809"/>
                </a:lnTo>
                <a:lnTo>
                  <a:pt x="154511" y="646314"/>
                </a:lnTo>
                <a:lnTo>
                  <a:pt x="176357" y="686923"/>
                </a:lnTo>
                <a:lnTo>
                  <a:pt x="199485" y="726600"/>
                </a:lnTo>
                <a:lnTo>
                  <a:pt x="223864" y="765309"/>
                </a:lnTo>
                <a:lnTo>
                  <a:pt x="249465" y="803014"/>
                </a:lnTo>
                <a:lnTo>
                  <a:pt x="276256" y="839679"/>
                </a:lnTo>
                <a:lnTo>
                  <a:pt x="304209" y="875269"/>
                </a:lnTo>
                <a:lnTo>
                  <a:pt x="333294" y="909747"/>
                </a:lnTo>
                <a:lnTo>
                  <a:pt x="363479" y="943078"/>
                </a:lnTo>
                <a:lnTo>
                  <a:pt x="394736" y="975225"/>
                </a:lnTo>
                <a:lnTo>
                  <a:pt x="427034" y="1006154"/>
                </a:lnTo>
                <a:lnTo>
                  <a:pt x="460344" y="1035827"/>
                </a:lnTo>
                <a:lnTo>
                  <a:pt x="494634" y="1064209"/>
                </a:lnTo>
                <a:lnTo>
                  <a:pt x="529876" y="1091265"/>
                </a:lnTo>
                <a:lnTo>
                  <a:pt x="566039" y="1116958"/>
                </a:lnTo>
                <a:lnTo>
                  <a:pt x="603093" y="1141253"/>
                </a:lnTo>
                <a:lnTo>
                  <a:pt x="641009" y="1164113"/>
                </a:lnTo>
                <a:lnTo>
                  <a:pt x="679756" y="1185503"/>
                </a:lnTo>
                <a:lnTo>
                  <a:pt x="719303" y="1205387"/>
                </a:lnTo>
                <a:lnTo>
                  <a:pt x="759623" y="1223729"/>
                </a:lnTo>
                <a:lnTo>
                  <a:pt x="800683" y="1240494"/>
                </a:lnTo>
                <a:lnTo>
                  <a:pt x="842454" y="1255644"/>
                </a:lnTo>
                <a:lnTo>
                  <a:pt x="884907" y="1269145"/>
                </a:lnTo>
                <a:lnTo>
                  <a:pt x="928011" y="1280960"/>
                </a:lnTo>
                <a:lnTo>
                  <a:pt x="971736" y="1291055"/>
                </a:lnTo>
                <a:lnTo>
                  <a:pt x="1016052" y="1299391"/>
                </a:lnTo>
                <a:lnTo>
                  <a:pt x="1060929" y="1305935"/>
                </a:lnTo>
                <a:lnTo>
                  <a:pt x="1106338" y="1310650"/>
                </a:lnTo>
                <a:lnTo>
                  <a:pt x="1152247" y="1313500"/>
                </a:lnTo>
                <a:lnTo>
                  <a:pt x="1198628" y="1314450"/>
                </a:lnTo>
                <a:lnTo>
                  <a:pt x="1244905" y="1313528"/>
                </a:lnTo>
                <a:lnTo>
                  <a:pt x="1290722" y="1310697"/>
                </a:lnTo>
                <a:lnTo>
                  <a:pt x="1336049" y="1305995"/>
                </a:lnTo>
                <a:lnTo>
                  <a:pt x="1380855" y="1299457"/>
                </a:lnTo>
                <a:lnTo>
                  <a:pt x="1425109" y="1291120"/>
                </a:lnTo>
                <a:lnTo>
                  <a:pt x="1468782" y="1281019"/>
                </a:lnTo>
                <a:lnTo>
                  <a:pt x="1511843" y="1269192"/>
                </a:lnTo>
                <a:lnTo>
                  <a:pt x="1554261" y="1255675"/>
                </a:lnTo>
                <a:lnTo>
                  <a:pt x="1596005" y="1240504"/>
                </a:lnTo>
                <a:lnTo>
                  <a:pt x="1637045" y="1223715"/>
                </a:lnTo>
                <a:lnTo>
                  <a:pt x="1677350" y="1205345"/>
                </a:lnTo>
                <a:lnTo>
                  <a:pt x="1716891" y="1185430"/>
                </a:lnTo>
                <a:lnTo>
                  <a:pt x="1755635" y="1164006"/>
                </a:lnTo>
                <a:lnTo>
                  <a:pt x="1793554" y="1141110"/>
                </a:lnTo>
                <a:lnTo>
                  <a:pt x="1830616" y="1116778"/>
                </a:lnTo>
                <a:lnTo>
                  <a:pt x="1866790" y="1091046"/>
                </a:lnTo>
                <a:lnTo>
                  <a:pt x="1902047" y="1063951"/>
                </a:lnTo>
                <a:lnTo>
                  <a:pt x="1936355" y="1035529"/>
                </a:lnTo>
                <a:lnTo>
                  <a:pt x="1969684" y="1005817"/>
                </a:lnTo>
                <a:lnTo>
                  <a:pt x="2002004" y="974850"/>
                </a:lnTo>
                <a:lnTo>
                  <a:pt x="2033284" y="942665"/>
                </a:lnTo>
                <a:lnTo>
                  <a:pt x="2063493" y="909299"/>
                </a:lnTo>
                <a:lnTo>
                  <a:pt x="2092601" y="874787"/>
                </a:lnTo>
                <a:lnTo>
                  <a:pt x="2120578" y="839166"/>
                </a:lnTo>
                <a:lnTo>
                  <a:pt x="2147392" y="802473"/>
                </a:lnTo>
                <a:lnTo>
                  <a:pt x="2173013" y="764743"/>
                </a:lnTo>
                <a:lnTo>
                  <a:pt x="2197411" y="726014"/>
                </a:lnTo>
                <a:lnTo>
                  <a:pt x="2220556" y="686321"/>
                </a:lnTo>
                <a:lnTo>
                  <a:pt x="2242416" y="645701"/>
                </a:lnTo>
                <a:lnTo>
                  <a:pt x="2262961" y="604189"/>
                </a:lnTo>
                <a:lnTo>
                  <a:pt x="2282160" y="561823"/>
                </a:lnTo>
                <a:lnTo>
                  <a:pt x="2299984" y="518639"/>
                </a:lnTo>
                <a:lnTo>
                  <a:pt x="2316400" y="474673"/>
                </a:lnTo>
                <a:lnTo>
                  <a:pt x="2331380" y="429961"/>
                </a:lnTo>
                <a:lnTo>
                  <a:pt x="2344892" y="384540"/>
                </a:lnTo>
                <a:lnTo>
                  <a:pt x="2356906" y="338447"/>
                </a:lnTo>
                <a:lnTo>
                  <a:pt x="2367391" y="291716"/>
                </a:lnTo>
                <a:lnTo>
                  <a:pt x="2376317" y="244385"/>
                </a:lnTo>
                <a:lnTo>
                  <a:pt x="2383653" y="196491"/>
                </a:lnTo>
                <a:lnTo>
                  <a:pt x="2389368" y="148068"/>
                </a:lnTo>
                <a:lnTo>
                  <a:pt x="2393433" y="99155"/>
                </a:lnTo>
                <a:lnTo>
                  <a:pt x="2395816" y="49786"/>
                </a:lnTo>
                <a:lnTo>
                  <a:pt x="2396487" y="0"/>
                </a:lnTo>
                <a:lnTo>
                  <a:pt x="1797564" y="0"/>
                </a:lnTo>
                <a:close/>
              </a:path>
            </a:pathLst>
          </a:custGeom>
          <a:ln w="6241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 txBox="1"/>
          <p:nvPr/>
        </p:nvSpPr>
        <p:spPr>
          <a:xfrm>
            <a:off x="3995562" y="7436591"/>
            <a:ext cx="97110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50" b="1" spc="-87" dirty="0">
                <a:solidFill>
                  <a:srgbClr val="FDFD5D"/>
                </a:solidFill>
                <a:latin typeface="Arial"/>
                <a:cs typeface="Arial"/>
              </a:rPr>
              <a:t>Co</a:t>
            </a:r>
            <a:r>
              <a:rPr sz="1750" b="1" spc="-122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750" b="1" spc="-78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750" b="1" spc="-8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750" b="1" spc="-87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750" b="1" spc="-5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3887399" y="6584879"/>
            <a:ext cx="986543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b="1" spc="-68" dirty="0">
                <a:latin typeface="Arial"/>
                <a:cs typeface="Arial"/>
              </a:rPr>
              <a:t>Customers</a:t>
            </a:r>
            <a:endParaRPr sz="1556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3964445" y="8451779"/>
            <a:ext cx="111001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b="1" spc="-92" dirty="0">
                <a:latin typeface="Arial"/>
                <a:cs typeface="Arial"/>
              </a:rPr>
              <a:t>C</a:t>
            </a:r>
            <a:r>
              <a:rPr sz="1556" b="1" spc="-73" dirty="0">
                <a:latin typeface="Arial"/>
                <a:cs typeface="Arial"/>
              </a:rPr>
              <a:t>o</a:t>
            </a:r>
            <a:r>
              <a:rPr sz="1556" b="1" spc="-111" dirty="0">
                <a:latin typeface="Arial"/>
                <a:cs typeface="Arial"/>
              </a:rPr>
              <a:t>m</a:t>
            </a:r>
            <a:r>
              <a:rPr sz="1556" b="1" spc="-73" dirty="0">
                <a:latin typeface="Arial"/>
                <a:cs typeface="Arial"/>
              </a:rPr>
              <a:t>p</a:t>
            </a:r>
            <a:r>
              <a:rPr sz="1556" b="1" spc="-78" dirty="0">
                <a:latin typeface="Arial"/>
                <a:cs typeface="Arial"/>
              </a:rPr>
              <a:t>e</a:t>
            </a:r>
            <a:r>
              <a:rPr sz="1556" b="1" spc="-34" dirty="0">
                <a:latin typeface="Arial"/>
                <a:cs typeface="Arial"/>
              </a:rPr>
              <a:t>t</a:t>
            </a:r>
            <a:r>
              <a:rPr sz="1556" b="1" spc="-24" dirty="0">
                <a:latin typeface="Arial"/>
                <a:cs typeface="Arial"/>
              </a:rPr>
              <a:t>i</a:t>
            </a:r>
            <a:r>
              <a:rPr sz="1556" b="1" spc="-34" dirty="0">
                <a:latin typeface="Arial"/>
                <a:cs typeface="Arial"/>
              </a:rPr>
              <a:t>t</a:t>
            </a:r>
            <a:r>
              <a:rPr sz="1556" b="1" spc="-78" dirty="0">
                <a:latin typeface="Arial"/>
                <a:cs typeface="Arial"/>
              </a:rPr>
              <a:t>o</a:t>
            </a:r>
            <a:r>
              <a:rPr sz="1556" b="1" spc="-53" dirty="0">
                <a:latin typeface="Arial"/>
                <a:cs typeface="Arial"/>
              </a:rPr>
              <a:t>r</a:t>
            </a:r>
            <a:r>
              <a:rPr sz="1556" b="1" spc="-5" dirty="0">
                <a:latin typeface="Arial"/>
                <a:cs typeface="Arial"/>
              </a:rPr>
              <a:t>s</a:t>
            </a:r>
            <a:endParaRPr sz="1556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5504391" y="6271260"/>
            <a:ext cx="1027906" cy="1155700"/>
          </a:xfrm>
          <a:prstGeom prst="rect">
            <a:avLst/>
          </a:prstGeom>
        </p:spPr>
        <p:txBody>
          <a:bodyPr vert="horz" wrap="square" lIns="0" tIns="19756" rIns="0" bIns="0" rtlCol="0">
            <a:spAutoFit/>
          </a:bodyPr>
          <a:lstStyle/>
          <a:p>
            <a:pPr marL="41362" marR="63587">
              <a:spcBef>
                <a:spcPts val="156"/>
              </a:spcBef>
            </a:pP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•Market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Potential 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(size,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growth</a:t>
            </a:r>
            <a:r>
              <a:rPr sz="972" spc="-170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rate)</a:t>
            </a:r>
            <a:endParaRPr sz="972">
              <a:latin typeface="Arial"/>
              <a:cs typeface="Arial"/>
            </a:endParaRPr>
          </a:p>
          <a:p>
            <a:pPr marL="41362" marR="158658">
              <a:spcBef>
                <a:spcPts val="583"/>
              </a:spcBef>
            </a:pP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•Customer  Behavior</a:t>
            </a:r>
            <a:r>
              <a:rPr sz="972" spc="-97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(wants 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and </a:t>
            </a: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needs,  </a:t>
            </a:r>
            <a:r>
              <a:rPr sz="972" spc="-44" dirty="0">
                <a:solidFill>
                  <a:srgbClr val="786950"/>
                </a:solidFill>
                <a:latin typeface="Arial"/>
                <a:cs typeface="Arial"/>
              </a:rPr>
              <a:t>segmentation, 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price</a:t>
            </a:r>
            <a:r>
              <a:rPr sz="972" spc="-141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sensitivity)</a:t>
            </a:r>
            <a:endParaRPr sz="972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5504391" y="6271260"/>
            <a:ext cx="1027906" cy="1155700"/>
          </a:xfrm>
          <a:custGeom>
            <a:avLst/>
            <a:gdLst/>
            <a:ahLst/>
            <a:cxnLst/>
            <a:rect l="l" t="t" r="r" b="b"/>
            <a:pathLst>
              <a:path w="1057275" h="1188720">
                <a:moveTo>
                  <a:pt x="0" y="1188720"/>
                </a:moveTo>
                <a:lnTo>
                  <a:pt x="1056893" y="1188720"/>
                </a:lnTo>
                <a:lnTo>
                  <a:pt x="1056893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5470314" y="6234218"/>
            <a:ext cx="1027906" cy="1155700"/>
          </a:xfrm>
          <a:custGeom>
            <a:avLst/>
            <a:gdLst/>
            <a:ahLst/>
            <a:cxnLst/>
            <a:rect l="l" t="t" r="r" b="b"/>
            <a:pathLst>
              <a:path w="1057275" h="1188720">
                <a:moveTo>
                  <a:pt x="0" y="1188720"/>
                </a:moveTo>
                <a:lnTo>
                  <a:pt x="1056893" y="1188720"/>
                </a:lnTo>
                <a:lnTo>
                  <a:pt x="1056893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 txBox="1"/>
          <p:nvPr/>
        </p:nvSpPr>
        <p:spPr>
          <a:xfrm>
            <a:off x="5499452" y="6254467"/>
            <a:ext cx="939006" cy="826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/>
            <a:r>
              <a:rPr sz="972" spc="-39" dirty="0">
                <a:latin typeface="Arial"/>
                <a:cs typeface="Arial"/>
              </a:rPr>
              <a:t>•</a:t>
            </a:r>
            <a:r>
              <a:rPr sz="972" u="sng" spc="-39" dirty="0">
                <a:latin typeface="Arial"/>
                <a:cs typeface="Arial"/>
              </a:rPr>
              <a:t>Market </a:t>
            </a:r>
            <a:r>
              <a:rPr sz="972" u="sng" spc="-34" dirty="0">
                <a:latin typeface="Arial"/>
                <a:cs typeface="Arial"/>
              </a:rPr>
              <a:t>Potential  </a:t>
            </a:r>
            <a:r>
              <a:rPr sz="972" spc="-34" dirty="0">
                <a:latin typeface="Arial"/>
                <a:cs typeface="Arial"/>
              </a:rPr>
              <a:t>(size, growth</a:t>
            </a:r>
            <a:r>
              <a:rPr sz="972" spc="-136" dirty="0">
                <a:latin typeface="Arial"/>
                <a:cs typeface="Arial"/>
              </a:rPr>
              <a:t> </a:t>
            </a:r>
            <a:r>
              <a:rPr sz="972" spc="-29" dirty="0">
                <a:latin typeface="Arial"/>
                <a:cs typeface="Arial"/>
              </a:rPr>
              <a:t>rate)</a:t>
            </a:r>
            <a:endParaRPr sz="972">
              <a:latin typeface="Arial"/>
              <a:cs typeface="Arial"/>
            </a:endParaRPr>
          </a:p>
          <a:p>
            <a:pPr marL="12347" marR="98776">
              <a:spcBef>
                <a:spcPts val="583"/>
              </a:spcBef>
            </a:pPr>
            <a:r>
              <a:rPr sz="972" spc="-44" dirty="0">
                <a:latin typeface="Arial"/>
                <a:cs typeface="Arial"/>
              </a:rPr>
              <a:t>•</a:t>
            </a:r>
            <a:r>
              <a:rPr sz="972" u="sng" spc="-44" dirty="0">
                <a:latin typeface="Arial"/>
                <a:cs typeface="Arial"/>
              </a:rPr>
              <a:t>Customer  </a:t>
            </a:r>
            <a:r>
              <a:rPr sz="972" u="sng" spc="-39" dirty="0">
                <a:latin typeface="Arial"/>
                <a:cs typeface="Arial"/>
              </a:rPr>
              <a:t>Behavior</a:t>
            </a:r>
            <a:r>
              <a:rPr sz="972" u="sng" spc="-97" dirty="0">
                <a:latin typeface="Arial"/>
                <a:cs typeface="Arial"/>
              </a:rPr>
              <a:t> </a:t>
            </a:r>
            <a:r>
              <a:rPr sz="972" spc="-39" dirty="0">
                <a:latin typeface="Arial"/>
                <a:cs typeface="Arial"/>
              </a:rPr>
              <a:t>(wants  </a:t>
            </a:r>
            <a:r>
              <a:rPr sz="972" spc="-34" dirty="0">
                <a:latin typeface="Arial"/>
                <a:cs typeface="Arial"/>
              </a:rPr>
              <a:t>and</a:t>
            </a:r>
            <a:r>
              <a:rPr sz="972" spc="-156" dirty="0">
                <a:latin typeface="Arial"/>
                <a:cs typeface="Arial"/>
              </a:rPr>
              <a:t> </a:t>
            </a:r>
            <a:r>
              <a:rPr sz="972" spc="-44" dirty="0">
                <a:latin typeface="Arial"/>
                <a:cs typeface="Arial"/>
              </a:rPr>
              <a:t>needs,</a:t>
            </a:r>
            <a:endParaRPr sz="972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5499452" y="7069385"/>
            <a:ext cx="839611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/>
            <a:r>
              <a:rPr sz="972" spc="-44" dirty="0">
                <a:latin typeface="Arial"/>
                <a:cs typeface="Arial"/>
              </a:rPr>
              <a:t>segmentation,  </a:t>
            </a:r>
            <a:r>
              <a:rPr sz="972" spc="-29" dirty="0">
                <a:latin typeface="Arial"/>
                <a:cs typeface="Arial"/>
              </a:rPr>
              <a:t>price</a:t>
            </a:r>
            <a:r>
              <a:rPr sz="972" spc="-151" dirty="0">
                <a:latin typeface="Arial"/>
                <a:cs typeface="Arial"/>
              </a:rPr>
              <a:t> </a:t>
            </a:r>
            <a:r>
              <a:rPr sz="972" spc="-29" dirty="0">
                <a:latin typeface="Arial"/>
                <a:cs typeface="Arial"/>
              </a:rPr>
              <a:t>sensitivity)</a:t>
            </a:r>
            <a:endParaRPr sz="972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523279" y="7049135"/>
            <a:ext cx="993951" cy="2037292"/>
          </a:xfrm>
          <a:prstGeom prst="rect">
            <a:avLst/>
          </a:prstGeom>
        </p:spPr>
        <p:txBody>
          <a:bodyPr vert="horz" wrap="square" lIns="0" tIns="20373" rIns="0" bIns="0" rtlCol="0">
            <a:spAutoFit/>
          </a:bodyPr>
          <a:lstStyle/>
          <a:p>
            <a:pPr marL="41362" marR="117296">
              <a:spcBef>
                <a:spcPts val="160"/>
              </a:spcBef>
            </a:pP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•Industry  Structure  Analysis  (entry/exit  barriers,</a:t>
            </a:r>
            <a:r>
              <a:rPr sz="972" spc="-102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buyers,  sellers,  substitutes)</a:t>
            </a:r>
            <a:endParaRPr sz="972">
              <a:latin typeface="Arial"/>
              <a:cs typeface="Arial"/>
            </a:endParaRPr>
          </a:p>
          <a:p>
            <a:pPr marL="41362" marR="40745">
              <a:spcBef>
                <a:spcPts val="583"/>
              </a:spcBef>
            </a:pP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•Competitor  Response 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Profiles 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(capabilities,  current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and</a:t>
            </a:r>
            <a:r>
              <a:rPr sz="972" spc="-160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future 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actions)</a:t>
            </a:r>
            <a:endParaRPr sz="972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2523279" y="7049135"/>
            <a:ext cx="993951" cy="2037292"/>
          </a:xfrm>
          <a:custGeom>
            <a:avLst/>
            <a:gdLst/>
            <a:ahLst/>
            <a:cxnLst/>
            <a:rect l="l" t="t" r="r" b="b"/>
            <a:pathLst>
              <a:path w="1022350" h="2095500">
                <a:moveTo>
                  <a:pt x="0" y="2095500"/>
                </a:moveTo>
                <a:lnTo>
                  <a:pt x="1021841" y="2095500"/>
                </a:lnTo>
                <a:lnTo>
                  <a:pt x="1021841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489200" y="7012093"/>
            <a:ext cx="993951" cy="2044700"/>
          </a:xfrm>
          <a:custGeom>
            <a:avLst/>
            <a:gdLst/>
            <a:ahLst/>
            <a:cxnLst/>
            <a:rect l="l" t="t" r="r" b="b"/>
            <a:pathLst>
              <a:path w="1022350" h="2103120">
                <a:moveTo>
                  <a:pt x="0" y="2103120"/>
                </a:moveTo>
                <a:lnTo>
                  <a:pt x="1021842" y="2103120"/>
                </a:lnTo>
                <a:lnTo>
                  <a:pt x="1021842" y="0"/>
                </a:lnTo>
                <a:lnTo>
                  <a:pt x="0" y="0"/>
                </a:lnTo>
                <a:lnTo>
                  <a:pt x="0" y="210312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 txBox="1"/>
          <p:nvPr/>
        </p:nvSpPr>
        <p:spPr>
          <a:xfrm>
            <a:off x="2518340" y="7032343"/>
            <a:ext cx="47475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34" dirty="0">
                <a:latin typeface="Arial"/>
                <a:cs typeface="Arial"/>
              </a:rPr>
              <a:t>•</a:t>
            </a:r>
            <a:r>
              <a:rPr sz="972" u="sng" spc="-34" dirty="0">
                <a:latin typeface="Arial"/>
                <a:cs typeface="Arial"/>
              </a:rPr>
              <a:t>Industry</a:t>
            </a:r>
            <a:endParaRPr sz="972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2185853" y="7180509"/>
            <a:ext cx="1258182" cy="1863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480" marR="79020"/>
            <a:r>
              <a:rPr sz="972" u="sng" spc="-34" dirty="0">
                <a:latin typeface="Arial"/>
                <a:cs typeface="Arial"/>
              </a:rPr>
              <a:t>Structure  Analysis  </a:t>
            </a:r>
            <a:r>
              <a:rPr sz="972" spc="-34" dirty="0">
                <a:latin typeface="Arial"/>
                <a:cs typeface="Arial"/>
              </a:rPr>
              <a:t>(entry/exit  barriers,</a:t>
            </a:r>
            <a:r>
              <a:rPr sz="972" spc="-117" dirty="0">
                <a:latin typeface="Arial"/>
                <a:cs typeface="Arial"/>
              </a:rPr>
              <a:t> </a:t>
            </a:r>
            <a:r>
              <a:rPr sz="972" spc="-34" dirty="0">
                <a:latin typeface="Arial"/>
                <a:cs typeface="Arial"/>
              </a:rPr>
              <a:t>buyers,</a:t>
            </a:r>
            <a:endParaRPr sz="972">
              <a:latin typeface="Arial"/>
              <a:cs typeface="Arial"/>
            </a:endParaRPr>
          </a:p>
          <a:p>
            <a:pPr marL="12347">
              <a:lnSpc>
                <a:spcPts val="1089"/>
              </a:lnSpc>
              <a:tabLst>
                <a:tab pos="344480" algn="l"/>
              </a:tabLst>
            </a:pPr>
            <a:r>
              <a:rPr sz="1750" spc="-7" baseline="9259" dirty="0">
                <a:latin typeface="Garamond"/>
                <a:cs typeface="Garamond"/>
              </a:rPr>
              <a:t>are	</a:t>
            </a:r>
            <a:r>
              <a:rPr sz="972" spc="-34" dirty="0">
                <a:latin typeface="Arial"/>
                <a:cs typeface="Arial"/>
              </a:rPr>
              <a:t>sellers,</a:t>
            </a:r>
            <a:endParaRPr sz="972">
              <a:latin typeface="Arial"/>
              <a:cs typeface="Arial"/>
            </a:endParaRPr>
          </a:p>
          <a:p>
            <a:pPr marL="13582">
              <a:lnSpc>
                <a:spcPts val="1283"/>
              </a:lnSpc>
              <a:tabLst>
                <a:tab pos="344480" algn="l"/>
              </a:tabLst>
            </a:pPr>
            <a:r>
              <a:rPr sz="1750" spc="-7" baseline="2314" dirty="0">
                <a:latin typeface="Garamond"/>
                <a:cs typeface="Garamond"/>
              </a:rPr>
              <a:t>be:	</a:t>
            </a:r>
            <a:r>
              <a:rPr sz="972" spc="-34" dirty="0">
                <a:latin typeface="Arial"/>
                <a:cs typeface="Arial"/>
              </a:rPr>
              <a:t>substitutes)</a:t>
            </a:r>
            <a:endParaRPr sz="972">
              <a:latin typeface="Arial"/>
              <a:cs typeface="Arial"/>
            </a:endParaRPr>
          </a:p>
          <a:p>
            <a:pPr marL="344480" marR="4939">
              <a:spcBef>
                <a:spcPts val="544"/>
              </a:spcBef>
            </a:pPr>
            <a:r>
              <a:rPr sz="972" spc="-39" dirty="0">
                <a:latin typeface="Arial"/>
                <a:cs typeface="Arial"/>
              </a:rPr>
              <a:t>•</a:t>
            </a:r>
            <a:r>
              <a:rPr sz="972" u="sng" spc="-39" dirty="0">
                <a:latin typeface="Arial"/>
                <a:cs typeface="Arial"/>
              </a:rPr>
              <a:t>Competitor  Response  </a:t>
            </a:r>
            <a:r>
              <a:rPr sz="972" u="sng" spc="-29" dirty="0">
                <a:latin typeface="Arial"/>
                <a:cs typeface="Arial"/>
              </a:rPr>
              <a:t>Profiles  </a:t>
            </a:r>
            <a:r>
              <a:rPr sz="972" spc="-34" dirty="0">
                <a:latin typeface="Arial"/>
                <a:cs typeface="Arial"/>
              </a:rPr>
              <a:t>(capabilities,  current </a:t>
            </a:r>
            <a:r>
              <a:rPr sz="972" spc="-29" dirty="0">
                <a:latin typeface="Arial"/>
                <a:cs typeface="Arial"/>
              </a:rPr>
              <a:t>and</a:t>
            </a:r>
            <a:r>
              <a:rPr sz="972" spc="-156" dirty="0">
                <a:latin typeface="Arial"/>
                <a:cs typeface="Arial"/>
              </a:rPr>
              <a:t> </a:t>
            </a:r>
            <a:r>
              <a:rPr sz="972" spc="-34" dirty="0">
                <a:latin typeface="Arial"/>
                <a:cs typeface="Arial"/>
              </a:rPr>
              <a:t>future  actions)</a:t>
            </a:r>
            <a:endParaRPr sz="972"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3619712" y="8361152"/>
            <a:ext cx="414248" cy="142610"/>
          </a:xfrm>
          <a:custGeom>
            <a:avLst/>
            <a:gdLst/>
            <a:ahLst/>
            <a:cxnLst/>
            <a:rect l="l" t="t" r="r" b="b"/>
            <a:pathLst>
              <a:path w="426085" h="146684">
                <a:moveTo>
                  <a:pt x="4571" y="0"/>
                </a:moveTo>
                <a:lnTo>
                  <a:pt x="0" y="17526"/>
                </a:lnTo>
                <a:lnTo>
                  <a:pt x="421385" y="146304"/>
                </a:lnTo>
                <a:lnTo>
                  <a:pt x="425957" y="128778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3551555" y="8330036"/>
            <a:ext cx="85196" cy="80874"/>
          </a:xfrm>
          <a:custGeom>
            <a:avLst/>
            <a:gdLst/>
            <a:ahLst/>
            <a:cxnLst/>
            <a:rect l="l" t="t" r="r" b="b"/>
            <a:pathLst>
              <a:path w="87629" h="83184">
                <a:moveTo>
                  <a:pt x="87630" y="0"/>
                </a:moveTo>
                <a:lnTo>
                  <a:pt x="0" y="16001"/>
                </a:lnTo>
                <a:lnTo>
                  <a:pt x="65532" y="83057"/>
                </a:lnTo>
                <a:lnTo>
                  <a:pt x="8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853198" y="6753172"/>
            <a:ext cx="50994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359929" y="6712797"/>
            <a:ext cx="76553" cy="81492"/>
          </a:xfrm>
          <a:custGeom>
            <a:avLst/>
            <a:gdLst/>
            <a:ahLst/>
            <a:cxnLst/>
            <a:rect l="l" t="t" r="r" b="b"/>
            <a:pathLst>
              <a:path w="78739" h="83820">
                <a:moveTo>
                  <a:pt x="0" y="0"/>
                </a:moveTo>
                <a:lnTo>
                  <a:pt x="0" y="83820"/>
                </a:lnTo>
                <a:lnTo>
                  <a:pt x="78485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 txBox="1"/>
          <p:nvPr/>
        </p:nvSpPr>
        <p:spPr>
          <a:xfrm>
            <a:off x="5572548" y="7715885"/>
            <a:ext cx="1028524" cy="1443847"/>
          </a:xfrm>
          <a:prstGeom prst="rect">
            <a:avLst/>
          </a:prstGeom>
        </p:spPr>
        <p:txBody>
          <a:bodyPr vert="horz" wrap="square" lIns="0" tIns="20373" rIns="0" bIns="0" rtlCol="0">
            <a:spAutoFit/>
          </a:bodyPr>
          <a:lstStyle/>
          <a:p>
            <a:pPr marL="41362" marR="183352">
              <a:spcBef>
                <a:spcPts val="160"/>
              </a:spcBef>
            </a:pP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•Economic 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Analysis</a:t>
            </a:r>
            <a:r>
              <a:rPr sz="972" spc="-97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(costs,  </a:t>
            </a:r>
            <a:r>
              <a:rPr sz="972" spc="-44" dirty="0">
                <a:solidFill>
                  <a:srgbClr val="786950"/>
                </a:solidFill>
                <a:latin typeface="Arial"/>
                <a:cs typeface="Arial"/>
              </a:rPr>
              <a:t>break-even,  </a:t>
            </a:r>
            <a:r>
              <a:rPr sz="972" spc="-29" dirty="0">
                <a:solidFill>
                  <a:srgbClr val="786950"/>
                </a:solidFill>
                <a:latin typeface="Arial"/>
                <a:cs typeface="Arial"/>
              </a:rPr>
              <a:t>profitability)</a:t>
            </a:r>
            <a:endParaRPr sz="972">
              <a:latin typeface="Arial"/>
              <a:cs typeface="Arial"/>
            </a:endParaRPr>
          </a:p>
          <a:p>
            <a:pPr marL="41362" marR="39510">
              <a:spcBef>
                <a:spcPts val="583"/>
              </a:spcBef>
            </a:pPr>
            <a:r>
              <a:rPr sz="972" spc="-44" dirty="0">
                <a:solidFill>
                  <a:srgbClr val="786950"/>
                </a:solidFill>
                <a:latin typeface="Arial"/>
                <a:cs typeface="Arial"/>
              </a:rPr>
              <a:t>•Company </a:t>
            </a:r>
            <a:r>
              <a:rPr sz="972" spc="-24" dirty="0">
                <a:solidFill>
                  <a:srgbClr val="786950"/>
                </a:solidFill>
                <a:latin typeface="Arial"/>
                <a:cs typeface="Arial"/>
              </a:rPr>
              <a:t>Fit 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(strengths,  </a:t>
            </a:r>
            <a:r>
              <a:rPr sz="972" spc="-44" dirty="0">
                <a:solidFill>
                  <a:srgbClr val="786950"/>
                </a:solidFill>
                <a:latin typeface="Arial"/>
                <a:cs typeface="Arial"/>
              </a:rPr>
              <a:t>weaknesses,  </a:t>
            </a:r>
            <a:r>
              <a:rPr sz="972" spc="-39" dirty="0">
                <a:solidFill>
                  <a:srgbClr val="786950"/>
                </a:solidFill>
                <a:latin typeface="Arial"/>
                <a:cs typeface="Arial"/>
              </a:rPr>
              <a:t>resources, </a:t>
            </a:r>
            <a:r>
              <a:rPr sz="972" spc="-34" dirty="0">
                <a:solidFill>
                  <a:srgbClr val="786950"/>
                </a:solidFill>
                <a:latin typeface="Arial"/>
                <a:cs typeface="Arial"/>
              </a:rPr>
              <a:t>culture,  goals)</a:t>
            </a:r>
            <a:endParaRPr sz="972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5538470" y="7678844"/>
            <a:ext cx="1062478" cy="1407583"/>
          </a:xfrm>
          <a:custGeom>
            <a:avLst/>
            <a:gdLst/>
            <a:ahLst/>
            <a:cxnLst/>
            <a:rect l="l" t="t" r="r" b="b"/>
            <a:pathLst>
              <a:path w="1092834" h="1447800">
                <a:moveTo>
                  <a:pt x="0" y="1447800"/>
                </a:moveTo>
                <a:lnTo>
                  <a:pt x="1092708" y="1447800"/>
                </a:lnTo>
                <a:lnTo>
                  <a:pt x="1092708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 txBox="1"/>
          <p:nvPr/>
        </p:nvSpPr>
        <p:spPr>
          <a:xfrm>
            <a:off x="5567610" y="7699093"/>
            <a:ext cx="958762" cy="1270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43225"/>
            <a:r>
              <a:rPr sz="972" spc="-39" dirty="0">
                <a:latin typeface="Arial"/>
                <a:cs typeface="Arial"/>
              </a:rPr>
              <a:t>•</a:t>
            </a:r>
            <a:r>
              <a:rPr sz="972" u="sng" spc="-39" dirty="0">
                <a:latin typeface="Arial"/>
                <a:cs typeface="Arial"/>
              </a:rPr>
              <a:t>Economic  </a:t>
            </a:r>
            <a:r>
              <a:rPr sz="972" u="sng" spc="-34" dirty="0">
                <a:latin typeface="Arial"/>
                <a:cs typeface="Arial"/>
              </a:rPr>
              <a:t>Analysis</a:t>
            </a:r>
            <a:r>
              <a:rPr sz="972" u="sng" spc="-102" dirty="0">
                <a:latin typeface="Arial"/>
                <a:cs typeface="Arial"/>
              </a:rPr>
              <a:t> </a:t>
            </a:r>
            <a:r>
              <a:rPr sz="972" spc="-34" dirty="0">
                <a:latin typeface="Arial"/>
                <a:cs typeface="Arial"/>
              </a:rPr>
              <a:t>(costs,  </a:t>
            </a:r>
            <a:r>
              <a:rPr sz="972" spc="-44" dirty="0">
                <a:latin typeface="Arial"/>
                <a:cs typeface="Arial"/>
              </a:rPr>
              <a:t>break-even,  </a:t>
            </a:r>
            <a:r>
              <a:rPr sz="972" spc="-34" dirty="0">
                <a:latin typeface="Arial"/>
                <a:cs typeface="Arial"/>
              </a:rPr>
              <a:t>profitability)</a:t>
            </a:r>
            <a:endParaRPr sz="972">
              <a:latin typeface="Arial"/>
              <a:cs typeface="Arial"/>
            </a:endParaRPr>
          </a:p>
          <a:p>
            <a:pPr marL="12347" marR="4939">
              <a:spcBef>
                <a:spcPts val="583"/>
              </a:spcBef>
            </a:pPr>
            <a:r>
              <a:rPr sz="972" spc="-44" dirty="0">
                <a:latin typeface="Arial"/>
                <a:cs typeface="Arial"/>
              </a:rPr>
              <a:t>•</a:t>
            </a:r>
            <a:r>
              <a:rPr sz="972" u="sng" spc="-44" dirty="0">
                <a:latin typeface="Arial"/>
                <a:cs typeface="Arial"/>
              </a:rPr>
              <a:t>Company </a:t>
            </a:r>
            <a:r>
              <a:rPr sz="972" u="sng" spc="-24" dirty="0">
                <a:latin typeface="Arial"/>
                <a:cs typeface="Arial"/>
              </a:rPr>
              <a:t>Fit  </a:t>
            </a:r>
            <a:r>
              <a:rPr sz="972" spc="-34" dirty="0">
                <a:latin typeface="Arial"/>
                <a:cs typeface="Arial"/>
              </a:rPr>
              <a:t>(strengths,  </a:t>
            </a:r>
            <a:r>
              <a:rPr sz="972" spc="-44" dirty="0">
                <a:latin typeface="Arial"/>
                <a:cs typeface="Arial"/>
              </a:rPr>
              <a:t>weaknesses,  </a:t>
            </a:r>
            <a:r>
              <a:rPr sz="972" spc="-39" dirty="0">
                <a:latin typeface="Arial"/>
                <a:cs typeface="Arial"/>
              </a:rPr>
              <a:t>resources,</a:t>
            </a:r>
            <a:r>
              <a:rPr sz="972" spc="-107" dirty="0">
                <a:latin typeface="Arial"/>
                <a:cs typeface="Arial"/>
              </a:rPr>
              <a:t> </a:t>
            </a:r>
            <a:r>
              <a:rPr sz="972" spc="-39" dirty="0">
                <a:latin typeface="Arial"/>
                <a:cs typeface="Arial"/>
              </a:rPr>
              <a:t>culture,</a:t>
            </a:r>
            <a:endParaRPr sz="972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5567610" y="8958510"/>
            <a:ext cx="33893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3" dirty="0">
                <a:latin typeface="Arial"/>
                <a:cs typeface="Arial"/>
              </a:rPr>
              <a:t>g</a:t>
            </a:r>
            <a:r>
              <a:rPr sz="972" spc="-39" dirty="0">
                <a:latin typeface="Arial"/>
                <a:cs typeface="Arial"/>
              </a:rPr>
              <a:t>o</a:t>
            </a:r>
            <a:r>
              <a:rPr sz="972" spc="-58" dirty="0">
                <a:latin typeface="Arial"/>
                <a:cs typeface="Arial"/>
              </a:rPr>
              <a:t>a</a:t>
            </a:r>
            <a:r>
              <a:rPr sz="972" spc="-19" dirty="0">
                <a:latin typeface="Arial"/>
                <a:cs typeface="Arial"/>
              </a:rPr>
              <a:t>l</a:t>
            </a:r>
            <a:r>
              <a:rPr sz="972" spc="-39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)</a:t>
            </a:r>
            <a:endParaRPr sz="972">
              <a:latin typeface="Arial"/>
              <a:cs typeface="Arial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4850236" y="7708477"/>
            <a:ext cx="558712" cy="279665"/>
          </a:xfrm>
          <a:custGeom>
            <a:avLst/>
            <a:gdLst/>
            <a:ahLst/>
            <a:cxnLst/>
            <a:rect l="l" t="t" r="r" b="b"/>
            <a:pathLst>
              <a:path w="574675" h="287654">
                <a:moveTo>
                  <a:pt x="7620" y="0"/>
                </a:moveTo>
                <a:lnTo>
                  <a:pt x="0" y="17526"/>
                </a:lnTo>
                <a:lnTo>
                  <a:pt x="566927" y="287274"/>
                </a:lnTo>
                <a:lnTo>
                  <a:pt x="574548" y="269748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5384375" y="7939617"/>
            <a:ext cx="86431" cy="77170"/>
          </a:xfrm>
          <a:custGeom>
            <a:avLst/>
            <a:gdLst/>
            <a:ahLst/>
            <a:cxnLst/>
            <a:rect l="l" t="t" r="r" b="b"/>
            <a:pathLst>
              <a:path w="88900" h="79375">
                <a:moveTo>
                  <a:pt x="33528" y="0"/>
                </a:moveTo>
                <a:lnTo>
                  <a:pt x="0" y="79248"/>
                </a:lnTo>
                <a:lnTo>
                  <a:pt x="88392" y="74675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15127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In preparing </a:t>
            </a:r>
            <a:r>
              <a:rPr sz="1167" dirty="0">
                <a:latin typeface="Garamond"/>
                <a:cs typeface="Garamond"/>
              </a:rPr>
              <a:t>a questionnaire, the </a:t>
            </a:r>
            <a:r>
              <a:rPr sz="1167" spc="-5" dirty="0">
                <a:latin typeface="Garamond"/>
                <a:cs typeface="Garamond"/>
              </a:rPr>
              <a:t>marketing researcher must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what questions to </a:t>
            </a:r>
            <a:r>
              <a:rPr sz="1167" spc="-5" dirty="0">
                <a:latin typeface="Garamond"/>
                <a:cs typeface="Garamond"/>
              </a:rPr>
              <a:t>ask.  Questionnaires </a:t>
            </a:r>
            <a:r>
              <a:rPr sz="1167" dirty="0">
                <a:latin typeface="Garamond"/>
                <a:cs typeface="Garamond"/>
              </a:rPr>
              <a:t>frequently </a:t>
            </a:r>
            <a:r>
              <a:rPr sz="1167" spc="-5" dirty="0">
                <a:latin typeface="Garamond"/>
                <a:cs typeface="Garamond"/>
              </a:rPr>
              <a:t>leave out </a:t>
            </a:r>
            <a:r>
              <a:rPr sz="1167" dirty="0">
                <a:latin typeface="Garamond"/>
                <a:cs typeface="Garamond"/>
              </a:rPr>
              <a:t>questions that should </a:t>
            </a:r>
            <a:r>
              <a:rPr sz="1167" spc="-5" dirty="0">
                <a:latin typeface="Garamond"/>
                <a:cs typeface="Garamond"/>
              </a:rPr>
              <a:t>be answered and </a:t>
            </a:r>
            <a:r>
              <a:rPr sz="1167" dirty="0">
                <a:latin typeface="Garamond"/>
                <a:cs typeface="Garamond"/>
              </a:rPr>
              <a:t>include questions that  cannot </a:t>
            </a:r>
            <a:r>
              <a:rPr sz="1167" spc="-5" dirty="0">
                <a:latin typeface="Garamond"/>
                <a:cs typeface="Garamond"/>
              </a:rPr>
              <a:t>be answered,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be answered, or need not be answered. Each </a:t>
            </a:r>
            <a:r>
              <a:rPr sz="1167" dirty="0">
                <a:latin typeface="Garamond"/>
                <a:cs typeface="Garamond"/>
              </a:rPr>
              <a:t>question should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checked to see that it </a:t>
            </a:r>
            <a:r>
              <a:rPr sz="1167" spc="-5" dirty="0">
                <a:latin typeface="Garamond"/>
                <a:cs typeface="Garamond"/>
              </a:rPr>
              <a:t>contributes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research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question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response. Marketing researchers </a:t>
            </a:r>
            <a:r>
              <a:rPr sz="1167" dirty="0">
                <a:latin typeface="Garamond"/>
                <a:cs typeface="Garamond"/>
              </a:rPr>
              <a:t>distinguish </a:t>
            </a:r>
            <a:r>
              <a:rPr sz="1167" spc="-5" dirty="0">
                <a:latin typeface="Garamond"/>
                <a:cs typeface="Garamond"/>
              </a:rPr>
              <a:t>between  </a:t>
            </a:r>
            <a:r>
              <a:rPr sz="1167" dirty="0">
                <a:latin typeface="Garamond"/>
                <a:cs typeface="Garamond"/>
              </a:rPr>
              <a:t>closed-end questions </a:t>
            </a:r>
            <a:r>
              <a:rPr sz="1167" spc="-5" dirty="0">
                <a:latin typeface="Garamond"/>
                <a:cs typeface="Garamond"/>
              </a:rPr>
              <a:t>and open-end </a:t>
            </a:r>
            <a:r>
              <a:rPr sz="1167" dirty="0">
                <a:latin typeface="Garamond"/>
                <a:cs typeface="Garamond"/>
              </a:rPr>
              <a:t>questions. </a:t>
            </a:r>
            <a:r>
              <a:rPr sz="1167" spc="-5" dirty="0">
                <a:latin typeface="Garamond"/>
                <a:cs typeface="Garamond"/>
              </a:rPr>
              <a:t>Closed-end </a:t>
            </a:r>
            <a:r>
              <a:rPr sz="1167" dirty="0">
                <a:latin typeface="Garamond"/>
                <a:cs typeface="Garamond"/>
              </a:rPr>
              <a:t>questions include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possible  answers, and </a:t>
            </a:r>
            <a:r>
              <a:rPr sz="1167" dirty="0">
                <a:latin typeface="Garamond"/>
                <a:cs typeface="Garamond"/>
              </a:rPr>
              <a:t>subjects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choices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them. </a:t>
            </a:r>
            <a:r>
              <a:rPr sz="1167" spc="-5" dirty="0">
                <a:latin typeface="Garamond"/>
                <a:cs typeface="Garamond"/>
              </a:rPr>
              <a:t>Examples include multiple-choice </a:t>
            </a:r>
            <a:r>
              <a:rPr sz="1167" dirty="0">
                <a:latin typeface="Garamond"/>
                <a:cs typeface="Garamond"/>
              </a:rPr>
              <a:t>questions and  scale questions. </a:t>
            </a:r>
            <a:r>
              <a:rPr sz="1167" spc="-5" dirty="0">
                <a:latin typeface="Garamond"/>
                <a:cs typeface="Garamond"/>
              </a:rPr>
              <a:t>Open-end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allow respondents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answer 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words. </a:t>
            </a:r>
            <a:r>
              <a:rPr sz="1167" spc="-5" dirty="0">
                <a:latin typeface="Garamond"/>
                <a:cs typeface="Garamond"/>
              </a:rPr>
              <a:t>Open-end 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often reveal more </a:t>
            </a:r>
            <a:r>
              <a:rPr sz="1167" dirty="0">
                <a:latin typeface="Garamond"/>
                <a:cs typeface="Garamond"/>
              </a:rPr>
              <a:t>than closed-end questions </a:t>
            </a:r>
            <a:r>
              <a:rPr sz="1167" spc="-5" dirty="0">
                <a:latin typeface="Garamond"/>
                <a:cs typeface="Garamond"/>
              </a:rPr>
              <a:t>because respondents are not limited in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answers. Open-end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especially useful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exploratory </a:t>
            </a:r>
            <a:r>
              <a:rPr sz="1167" spc="-5" dirty="0">
                <a:latin typeface="Garamond"/>
                <a:cs typeface="Garamond"/>
              </a:rPr>
              <a:t>research,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researcher is  </a:t>
            </a:r>
            <a:r>
              <a:rPr sz="1167" dirty="0">
                <a:latin typeface="Garamond"/>
                <a:cs typeface="Garamond"/>
              </a:rPr>
              <a:t>trying 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but not measuring how many people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certain way.  </a:t>
            </a:r>
            <a:r>
              <a:rPr sz="1167" spc="-5" dirty="0">
                <a:latin typeface="Garamond"/>
                <a:cs typeface="Garamond"/>
              </a:rPr>
              <a:t>Closed-end </a:t>
            </a:r>
            <a:r>
              <a:rPr sz="1167" dirty="0">
                <a:latin typeface="Garamond"/>
                <a:cs typeface="Garamond"/>
              </a:rPr>
              <a:t>questions,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hand, provide answers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easier to interpret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tabulate.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Researchers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use care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wording and ordering of </a:t>
            </a:r>
            <a:r>
              <a:rPr sz="1167" dirty="0">
                <a:latin typeface="Garamond"/>
                <a:cs typeface="Garamond"/>
              </a:rPr>
              <a:t>questions. They should use  simple, direct, unbiased wording. Questions </a:t>
            </a:r>
            <a:r>
              <a:rPr sz="1167" spc="-5" dirty="0">
                <a:latin typeface="Garamond"/>
                <a:cs typeface="Garamond"/>
              </a:rPr>
              <a:t>should be arranged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logical order. </a:t>
            </a:r>
            <a:r>
              <a:rPr sz="1167" dirty="0">
                <a:latin typeface="Garamond"/>
                <a:cs typeface="Garamond"/>
              </a:rPr>
              <a:t>The first  question should create </a:t>
            </a:r>
            <a:r>
              <a:rPr sz="1167" spc="-5" dirty="0">
                <a:latin typeface="Garamond"/>
                <a:cs typeface="Garamond"/>
              </a:rPr>
              <a:t>interest if possible, and difficult or personal </a:t>
            </a:r>
            <a:r>
              <a:rPr sz="1167" dirty="0">
                <a:latin typeface="Garamond"/>
                <a:cs typeface="Garamond"/>
              </a:rPr>
              <a:t>questions should </a:t>
            </a:r>
            <a:r>
              <a:rPr sz="1167" spc="-5" dirty="0">
                <a:latin typeface="Garamond"/>
                <a:cs typeface="Garamond"/>
              </a:rPr>
              <a:t>be asked last  </a:t>
            </a:r>
            <a:r>
              <a:rPr sz="1167" dirty="0">
                <a:latin typeface="Garamond"/>
                <a:cs typeface="Garamond"/>
              </a:rPr>
              <a:t>so that </a:t>
            </a:r>
            <a:r>
              <a:rPr sz="1167" spc="-5" dirty="0">
                <a:latin typeface="Garamond"/>
                <a:cs typeface="Garamond"/>
              </a:rPr>
              <a:t>respondents do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become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defensive.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questionnaires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common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instrument, mechanical instruments </a:t>
            </a:r>
            <a:r>
              <a:rPr sz="1167" spc="-5" dirty="0">
                <a:latin typeface="Garamond"/>
                <a:cs typeface="Garamond"/>
              </a:rPr>
              <a:t>also  are </a:t>
            </a:r>
            <a:r>
              <a:rPr sz="1167" dirty="0">
                <a:latin typeface="Garamond"/>
                <a:cs typeface="Garamond"/>
              </a:rPr>
              <a:t>used. </a:t>
            </a:r>
            <a:r>
              <a:rPr sz="1167" spc="-5" dirty="0">
                <a:latin typeface="Garamond"/>
                <a:cs typeface="Garamond"/>
              </a:rPr>
              <a:t>We discussed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mechanical instruments, people meters and </a:t>
            </a:r>
            <a:r>
              <a:rPr sz="1167" dirty="0">
                <a:latin typeface="Garamond"/>
                <a:cs typeface="Garamond"/>
              </a:rPr>
              <a:t>supermarket scanners,  earlier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chapter.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of mechanical devices measures </a:t>
            </a:r>
            <a:r>
              <a:rPr sz="1167" dirty="0">
                <a:latin typeface="Garamond"/>
                <a:cs typeface="Garamond"/>
              </a:rPr>
              <a:t>subjects' </a:t>
            </a:r>
            <a:r>
              <a:rPr sz="1167" spc="-5" dirty="0">
                <a:latin typeface="Garamond"/>
                <a:cs typeface="Garamond"/>
              </a:rPr>
              <a:t>physical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u="sng" spc="-5" dirty="0">
                <a:latin typeface="Garamond"/>
                <a:cs typeface="Garamond"/>
              </a:rPr>
              <a:t>Step </a:t>
            </a:r>
            <a:r>
              <a:rPr sz="1167" b="1" u="sng" dirty="0">
                <a:latin typeface="Garamond"/>
                <a:cs typeface="Garamond"/>
              </a:rPr>
              <a:t>3 Implementing the </a:t>
            </a:r>
            <a:r>
              <a:rPr sz="1167" b="1" u="sng" spc="-5" dirty="0">
                <a:latin typeface="Garamond"/>
                <a:cs typeface="Garamond"/>
              </a:rPr>
              <a:t>Research</a:t>
            </a:r>
            <a:r>
              <a:rPr sz="1167" b="1" u="sng" spc="-58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researcher next </a:t>
            </a:r>
            <a:r>
              <a:rPr sz="1167" dirty="0">
                <a:latin typeface="Garamond"/>
                <a:cs typeface="Garamond"/>
              </a:rPr>
              <a:t>puts the </a:t>
            </a:r>
            <a:r>
              <a:rPr sz="1167" spc="-5" dirty="0">
                <a:latin typeface="Garamond"/>
                <a:cs typeface="Garamond"/>
              </a:rPr>
              <a:t>marketing research plan into action. This involves </a:t>
            </a:r>
            <a:r>
              <a:rPr sz="1167" dirty="0">
                <a:latin typeface="Garamond"/>
                <a:cs typeface="Garamond"/>
              </a:rPr>
              <a:t>collecting,  </a:t>
            </a:r>
            <a:r>
              <a:rPr sz="1167" spc="-5" dirty="0">
                <a:latin typeface="Garamond"/>
                <a:cs typeface="Garamond"/>
              </a:rPr>
              <a:t>processing, and analyzing </a:t>
            </a:r>
            <a:r>
              <a:rPr sz="1167" dirty="0">
                <a:latin typeface="Garamond"/>
                <a:cs typeface="Garamond"/>
              </a:rPr>
              <a:t>the information. Data collection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carried </a:t>
            </a:r>
            <a:r>
              <a:rPr sz="1167" spc="-5" dirty="0">
                <a:latin typeface="Garamond"/>
                <a:cs typeface="Garamond"/>
              </a:rPr>
              <a:t>out by </a:t>
            </a:r>
            <a:r>
              <a:rPr sz="1167" dirty="0">
                <a:latin typeface="Garamond"/>
                <a:cs typeface="Garamond"/>
              </a:rPr>
              <a:t>the company's  marketing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staff </a:t>
            </a:r>
            <a:r>
              <a:rPr sz="1167" spc="-5" dirty="0">
                <a:latin typeface="Garamond"/>
                <a:cs typeface="Garamond"/>
              </a:rPr>
              <a:t>or by outside </a:t>
            </a:r>
            <a:r>
              <a:rPr sz="1167" dirty="0">
                <a:latin typeface="Garamond"/>
                <a:cs typeface="Garamond"/>
              </a:rPr>
              <a:t>firms.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company keeps </a:t>
            </a:r>
            <a:r>
              <a:rPr sz="1167" spc="-5" dirty="0">
                <a:latin typeface="Garamond"/>
                <a:cs typeface="Garamond"/>
              </a:rPr>
              <a:t>more control over </a:t>
            </a:r>
            <a:r>
              <a:rPr sz="1167" dirty="0">
                <a:latin typeface="Garamond"/>
                <a:cs typeface="Garamond"/>
              </a:rPr>
              <a:t>the collection  </a:t>
            </a:r>
            <a:r>
              <a:rPr sz="1167" spc="-5" dirty="0">
                <a:latin typeface="Garamond"/>
                <a:cs typeface="Garamond"/>
              </a:rPr>
              <a:t>process and data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its own </a:t>
            </a:r>
            <a:r>
              <a:rPr sz="1167" dirty="0">
                <a:latin typeface="Garamond"/>
                <a:cs typeface="Garamond"/>
              </a:rPr>
              <a:t>staff. </a:t>
            </a:r>
            <a:r>
              <a:rPr sz="1167" spc="-5" dirty="0">
                <a:latin typeface="Garamond"/>
                <a:cs typeface="Garamond"/>
              </a:rPr>
              <a:t>However, outside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specialize in data  </a:t>
            </a:r>
            <a:r>
              <a:rPr sz="1167" dirty="0">
                <a:latin typeface="Garamond"/>
                <a:cs typeface="Garamond"/>
              </a:rPr>
              <a:t>collection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job more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lower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collection </a:t>
            </a:r>
            <a:r>
              <a:rPr sz="1167" spc="-5" dirty="0">
                <a:latin typeface="Garamond"/>
                <a:cs typeface="Garamond"/>
              </a:rPr>
              <a:t>phase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 process is </a:t>
            </a:r>
            <a:r>
              <a:rPr sz="1167" dirty="0">
                <a:latin typeface="Garamond"/>
                <a:cs typeface="Garamond"/>
              </a:rPr>
              <a:t>generally 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expensive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subject </a:t>
            </a:r>
            <a:r>
              <a:rPr sz="1167" dirty="0">
                <a:latin typeface="Garamond"/>
                <a:cs typeface="Garamond"/>
              </a:rPr>
              <a:t>to error. The </a:t>
            </a:r>
            <a:r>
              <a:rPr sz="1167" spc="-5" dirty="0">
                <a:latin typeface="Garamond"/>
                <a:cs typeface="Garamond"/>
              </a:rPr>
              <a:t>researcher </a:t>
            </a:r>
            <a:r>
              <a:rPr sz="1167" dirty="0">
                <a:latin typeface="Garamond"/>
                <a:cs typeface="Garamond"/>
              </a:rPr>
              <a:t>should watch fieldwork closely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sure that the </a:t>
            </a:r>
            <a:r>
              <a:rPr sz="1167" spc="-5" dirty="0">
                <a:latin typeface="Garamond"/>
                <a:cs typeface="Garamond"/>
              </a:rPr>
              <a:t>plan  is implemented </a:t>
            </a:r>
            <a:r>
              <a:rPr sz="1167" dirty="0">
                <a:latin typeface="Garamond"/>
                <a:cs typeface="Garamond"/>
              </a:rPr>
              <a:t>correctly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guard </a:t>
            </a:r>
            <a:r>
              <a:rPr sz="1167" spc="-5" dirty="0">
                <a:latin typeface="Garamond"/>
                <a:cs typeface="Garamond"/>
              </a:rPr>
              <a:t>against problems </a:t>
            </a:r>
            <a:r>
              <a:rPr sz="1167" dirty="0">
                <a:latin typeface="Garamond"/>
                <a:cs typeface="Garamond"/>
              </a:rPr>
              <a:t>with contacting </a:t>
            </a:r>
            <a:r>
              <a:rPr sz="1167" spc="-5" dirty="0">
                <a:latin typeface="Garamond"/>
                <a:cs typeface="Garamond"/>
              </a:rPr>
              <a:t>respondents, </a:t>
            </a:r>
            <a:r>
              <a:rPr sz="1167" dirty="0">
                <a:latin typeface="Garamond"/>
                <a:cs typeface="Garamond"/>
              </a:rPr>
              <a:t>with  </a:t>
            </a:r>
            <a:r>
              <a:rPr sz="1167" spc="-5" dirty="0">
                <a:latin typeface="Garamond"/>
                <a:cs typeface="Garamond"/>
              </a:rPr>
              <a:t>respondents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refuse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cooperate or </a:t>
            </a:r>
            <a:r>
              <a:rPr sz="1167" dirty="0">
                <a:latin typeface="Garamond"/>
                <a:cs typeface="Garamond"/>
              </a:rPr>
              <a:t>who give </a:t>
            </a:r>
            <a:r>
              <a:rPr sz="1167" spc="-5" dirty="0">
                <a:latin typeface="Garamond"/>
                <a:cs typeface="Garamond"/>
              </a:rPr>
              <a:t>biased or </a:t>
            </a:r>
            <a:r>
              <a:rPr sz="1167" dirty="0">
                <a:latin typeface="Garamond"/>
                <a:cs typeface="Garamond"/>
              </a:rPr>
              <a:t>dishonest answers,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with  </a:t>
            </a:r>
            <a:r>
              <a:rPr sz="1167" spc="-5" dirty="0">
                <a:latin typeface="Garamond"/>
                <a:cs typeface="Garamond"/>
              </a:rPr>
              <a:t>interviewers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mistakes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take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shortcuts.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Step </a:t>
            </a:r>
            <a:r>
              <a:rPr sz="1167" b="1" u="sng" dirty="0">
                <a:latin typeface="Garamond"/>
                <a:cs typeface="Garamond"/>
              </a:rPr>
              <a:t>4    </a:t>
            </a:r>
            <a:r>
              <a:rPr sz="1167" b="1" u="sng" spc="-5" dirty="0">
                <a:latin typeface="Garamond"/>
                <a:cs typeface="Garamond"/>
              </a:rPr>
              <a:t>Interpreting and </a:t>
            </a:r>
            <a:r>
              <a:rPr sz="1167" b="1" u="sng" dirty="0">
                <a:latin typeface="Garamond"/>
                <a:cs typeface="Garamond"/>
              </a:rPr>
              <a:t>Reporting the</a:t>
            </a:r>
            <a:r>
              <a:rPr sz="1167" b="1" u="sng" spc="-5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Findings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final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 process is </a:t>
            </a:r>
            <a:r>
              <a:rPr sz="1167" b="1" spc="-5" dirty="0">
                <a:latin typeface="Garamond"/>
                <a:cs typeface="Garamond"/>
              </a:rPr>
              <a:t>interpreting and reporting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findings.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researchers </a:t>
            </a:r>
            <a:r>
              <a:rPr sz="1167" dirty="0">
                <a:latin typeface="Garamond"/>
                <a:cs typeface="Garamond"/>
              </a:rPr>
              <a:t>should keep from </a:t>
            </a:r>
            <a:r>
              <a:rPr sz="1167" spc="-5" dirty="0">
                <a:latin typeface="Garamond"/>
                <a:cs typeface="Garamond"/>
              </a:rPr>
              <a:t>overwhelming </a:t>
            </a:r>
            <a:r>
              <a:rPr sz="1167" dirty="0">
                <a:latin typeface="Garamond"/>
                <a:cs typeface="Garamond"/>
              </a:rPr>
              <a:t>managers with </a:t>
            </a:r>
            <a:r>
              <a:rPr sz="1167" spc="-5" dirty="0">
                <a:latin typeface="Garamond"/>
                <a:cs typeface="Garamond"/>
              </a:rPr>
              <a:t>numbers and </a:t>
            </a:r>
            <a:r>
              <a:rPr sz="1167" dirty="0">
                <a:latin typeface="Garamond"/>
                <a:cs typeface="Garamond"/>
              </a:rPr>
              <a:t>fancy statistical  techniques. </a:t>
            </a:r>
            <a:r>
              <a:rPr sz="1167" spc="-5" dirty="0">
                <a:latin typeface="Garamond"/>
                <a:cs typeface="Garamond"/>
              </a:rPr>
              <a:t>Researchers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present important findings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useful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decisions  </a:t>
            </a:r>
            <a:r>
              <a:rPr sz="1167" dirty="0">
                <a:latin typeface="Garamond"/>
                <a:cs typeface="Garamond"/>
              </a:rPr>
              <a:t>faced </a:t>
            </a:r>
            <a:r>
              <a:rPr sz="1167" spc="-5" dirty="0">
                <a:latin typeface="Garamond"/>
                <a:cs typeface="Garamond"/>
              </a:rPr>
              <a:t>by management. Interpretation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not be left only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researchers. Marketing managers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have important insights 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problems. </a:t>
            </a:r>
            <a:r>
              <a:rPr sz="1167" dirty="0">
                <a:latin typeface="Garamond"/>
                <a:cs typeface="Garamond"/>
              </a:rPr>
              <a:t>Interpretation 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phase of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research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meaningless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blindly accepts </a:t>
            </a:r>
            <a:r>
              <a:rPr sz="1167" dirty="0">
                <a:latin typeface="Garamond"/>
                <a:cs typeface="Garamond"/>
              </a:rPr>
              <a:t>wrong  </a:t>
            </a:r>
            <a:r>
              <a:rPr sz="1167" spc="-5" dirty="0">
                <a:latin typeface="Garamond"/>
                <a:cs typeface="Garamond"/>
              </a:rPr>
              <a:t>interpretations   </a:t>
            </a:r>
            <a:r>
              <a:rPr sz="1167" dirty="0">
                <a:latin typeface="Garamond"/>
                <a:cs typeface="Garamond"/>
              </a:rPr>
              <a:t>from 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researcher.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researcher must now interpret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findings, draw </a:t>
            </a:r>
            <a:r>
              <a:rPr sz="1167" dirty="0">
                <a:latin typeface="Garamond"/>
                <a:cs typeface="Garamond"/>
              </a:rPr>
              <a:t>conclusions, </a:t>
            </a:r>
            <a:r>
              <a:rPr sz="1167" spc="-5" dirty="0">
                <a:latin typeface="Garamond"/>
                <a:cs typeface="Garamond"/>
              </a:rPr>
              <a:t>and report </a:t>
            </a:r>
            <a:r>
              <a:rPr sz="1167" dirty="0">
                <a:latin typeface="Garamond"/>
                <a:cs typeface="Garamond"/>
              </a:rPr>
              <a:t>them to  </a:t>
            </a:r>
            <a:r>
              <a:rPr sz="1167" spc="-5" dirty="0">
                <a:latin typeface="Garamond"/>
                <a:cs typeface="Garamond"/>
              </a:rPr>
              <a:t>management.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researcher should not </a:t>
            </a:r>
            <a:r>
              <a:rPr sz="1167" dirty="0">
                <a:latin typeface="Garamond"/>
                <a:cs typeface="Garamond"/>
              </a:rPr>
              <a:t>try to </a:t>
            </a:r>
            <a:r>
              <a:rPr sz="1167" spc="-5" dirty="0">
                <a:latin typeface="Garamond"/>
                <a:cs typeface="Garamond"/>
              </a:rPr>
              <a:t>overwhelm managers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numbers and </a:t>
            </a:r>
            <a:r>
              <a:rPr sz="1167" dirty="0">
                <a:latin typeface="Garamond"/>
                <a:cs typeface="Garamond"/>
              </a:rPr>
              <a:t>fancy  statistical techniques. Rather, the </a:t>
            </a:r>
            <a:r>
              <a:rPr sz="1167" spc="-5" dirty="0">
                <a:latin typeface="Garamond"/>
                <a:cs typeface="Garamond"/>
              </a:rPr>
              <a:t>researcher should present important </a:t>
            </a:r>
            <a:r>
              <a:rPr sz="1167" dirty="0">
                <a:latin typeface="Garamond"/>
                <a:cs typeface="Garamond"/>
              </a:rPr>
              <a:t>findings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useful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decisions </a:t>
            </a:r>
            <a:r>
              <a:rPr sz="1167" dirty="0">
                <a:latin typeface="Garamond"/>
                <a:cs typeface="Garamond"/>
              </a:rPr>
              <a:t>faced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However, interpretation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not be left only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researchers.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experts in  </a:t>
            </a:r>
            <a:r>
              <a:rPr sz="1167" spc="-5" dirty="0">
                <a:latin typeface="Garamond"/>
                <a:cs typeface="Garamond"/>
              </a:rPr>
              <a:t>research   </a:t>
            </a:r>
            <a:r>
              <a:rPr sz="1167" spc="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design and </a:t>
            </a:r>
            <a:r>
              <a:rPr sz="1167" dirty="0">
                <a:latin typeface="Garamond"/>
                <a:cs typeface="Garamond"/>
              </a:rPr>
              <a:t>statistics,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manager </a:t>
            </a:r>
            <a:r>
              <a:rPr sz="1167" dirty="0">
                <a:latin typeface="Garamond"/>
                <a:cs typeface="Garamond"/>
              </a:rPr>
              <a:t>knows </a:t>
            </a:r>
            <a:r>
              <a:rPr sz="1167" spc="-5" dirty="0">
                <a:latin typeface="Garamond"/>
                <a:cs typeface="Garamond"/>
              </a:rPr>
              <a:t>more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27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4293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decisions that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made. In many cases, </a:t>
            </a:r>
            <a:r>
              <a:rPr sz="1167" spc="-5" dirty="0">
                <a:latin typeface="Garamond"/>
                <a:cs typeface="Garamond"/>
              </a:rPr>
              <a:t>findings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interpreted in different </a:t>
            </a:r>
            <a:r>
              <a:rPr sz="1167" dirty="0">
                <a:latin typeface="Garamond"/>
                <a:cs typeface="Garamond"/>
              </a:rPr>
              <a:t>ways, </a:t>
            </a:r>
            <a:r>
              <a:rPr sz="1167" spc="-5" dirty="0">
                <a:latin typeface="Garamond"/>
                <a:cs typeface="Garamond"/>
              </a:rPr>
              <a:t>and  discussions between researchers and managers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help point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interpretations. The 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want to check that the </a:t>
            </a:r>
            <a:r>
              <a:rPr sz="1167" spc="-5" dirty="0">
                <a:latin typeface="Garamond"/>
                <a:cs typeface="Garamond"/>
              </a:rPr>
              <a:t>research project </a:t>
            </a:r>
            <a:r>
              <a:rPr sz="1167" dirty="0">
                <a:latin typeface="Garamond"/>
                <a:cs typeface="Garamond"/>
              </a:rPr>
              <a:t>was carried </a:t>
            </a:r>
            <a:r>
              <a:rPr sz="1167" spc="-5" dirty="0">
                <a:latin typeface="Garamond"/>
                <a:cs typeface="Garamond"/>
              </a:rPr>
              <a:t>out properly and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necessary analysis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completed. Or, after </a:t>
            </a:r>
            <a:r>
              <a:rPr sz="1167" dirty="0">
                <a:latin typeface="Garamond"/>
                <a:cs typeface="Garamond"/>
              </a:rPr>
              <a:t>seeing the findings, the </a:t>
            </a:r>
            <a:r>
              <a:rPr sz="1167" spc="-5" dirty="0">
                <a:latin typeface="Garamond"/>
                <a:cs typeface="Garamond"/>
              </a:rPr>
              <a:t>manager may have additional  </a:t>
            </a:r>
            <a:r>
              <a:rPr sz="1167" dirty="0">
                <a:latin typeface="Garamond"/>
                <a:cs typeface="Garamond"/>
              </a:rPr>
              <a:t>questions 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answered through further sifting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data. </a:t>
            </a:r>
            <a:r>
              <a:rPr sz="1167" dirty="0">
                <a:latin typeface="Garamond"/>
                <a:cs typeface="Garamond"/>
              </a:rPr>
              <a:t>Finally, the </a:t>
            </a:r>
            <a:r>
              <a:rPr sz="1167" spc="-5" dirty="0">
                <a:latin typeface="Garamond"/>
                <a:cs typeface="Garamond"/>
              </a:rPr>
              <a:t>manager is </a:t>
            </a:r>
            <a:r>
              <a:rPr sz="1167" dirty="0">
                <a:latin typeface="Garamond"/>
                <a:cs typeface="Garamond"/>
              </a:rPr>
              <a:t>the one  who ultimately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decide what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suggests. The </a:t>
            </a:r>
            <a:r>
              <a:rPr sz="1167" spc="-5" dirty="0">
                <a:latin typeface="Garamond"/>
                <a:cs typeface="Garamond"/>
              </a:rPr>
              <a:t>researchers may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data directly available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marketing managers </a:t>
            </a:r>
            <a:r>
              <a:rPr sz="1167" dirty="0">
                <a:latin typeface="Garamond"/>
                <a:cs typeface="Garamond"/>
              </a:rPr>
              <a:t>so that they can </a:t>
            </a:r>
            <a:r>
              <a:rPr sz="1167" spc="-5" dirty="0">
                <a:latin typeface="Garamond"/>
                <a:cs typeface="Garamond"/>
              </a:rPr>
              <a:t>perform new analyses </a:t>
            </a:r>
            <a:r>
              <a:rPr sz="1167" dirty="0">
                <a:latin typeface="Garamond"/>
                <a:cs typeface="Garamond"/>
              </a:rPr>
              <a:t>and test </a:t>
            </a:r>
            <a:r>
              <a:rPr sz="1167" spc="-5" dirty="0">
                <a:latin typeface="Garamond"/>
                <a:cs typeface="Garamond"/>
              </a:rPr>
              <a:t>new  relationships on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Interpretation is an important phase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process. The best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is meaningless if  the </a:t>
            </a:r>
            <a:r>
              <a:rPr sz="1167" spc="-5" dirty="0">
                <a:latin typeface="Garamond"/>
                <a:cs typeface="Garamond"/>
              </a:rPr>
              <a:t>manager blindly accepts </a:t>
            </a:r>
            <a:r>
              <a:rPr sz="1167" dirty="0">
                <a:latin typeface="Garamond"/>
                <a:cs typeface="Garamond"/>
              </a:rPr>
              <a:t>faulty </a:t>
            </a:r>
            <a:r>
              <a:rPr sz="1167" spc="-5" dirty="0">
                <a:latin typeface="Garamond"/>
                <a:cs typeface="Garamond"/>
              </a:rPr>
              <a:t>interpretations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researcher. Similarly, managers may </a:t>
            </a:r>
            <a:r>
              <a:rPr sz="1167" dirty="0">
                <a:latin typeface="Garamond"/>
                <a:cs typeface="Garamond"/>
              </a:rPr>
              <a:t>be  </a:t>
            </a:r>
            <a:r>
              <a:rPr sz="1167" spc="-5" dirty="0">
                <a:latin typeface="Garamond"/>
                <a:cs typeface="Garamond"/>
              </a:rPr>
              <a:t>biased—they might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accept </a:t>
            </a:r>
            <a:r>
              <a:rPr sz="1167" dirty="0">
                <a:latin typeface="Garamond"/>
                <a:cs typeface="Garamond"/>
              </a:rPr>
              <a:t>research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that show what they expected and to </a:t>
            </a:r>
            <a:r>
              <a:rPr sz="1167" spc="-5" dirty="0">
                <a:latin typeface="Garamond"/>
                <a:cs typeface="Garamond"/>
              </a:rPr>
              <a:t>reject  </a:t>
            </a:r>
            <a:r>
              <a:rPr sz="1167" dirty="0">
                <a:latin typeface="Garamond"/>
                <a:cs typeface="Garamond"/>
              </a:rPr>
              <a:t>those that they </a:t>
            </a:r>
            <a:r>
              <a:rPr sz="1167" spc="-5" dirty="0">
                <a:latin typeface="Garamond"/>
                <a:cs typeface="Garamond"/>
              </a:rPr>
              <a:t>did not </a:t>
            </a:r>
            <a:r>
              <a:rPr sz="1167" dirty="0">
                <a:latin typeface="Garamond"/>
                <a:cs typeface="Garamond"/>
              </a:rPr>
              <a:t>expect </a:t>
            </a:r>
            <a:r>
              <a:rPr sz="1167" spc="-5" dirty="0">
                <a:latin typeface="Garamond"/>
                <a:cs typeface="Garamond"/>
              </a:rPr>
              <a:t>or hope </a:t>
            </a:r>
            <a:r>
              <a:rPr sz="1167" dirty="0">
                <a:latin typeface="Garamond"/>
                <a:cs typeface="Garamond"/>
              </a:rPr>
              <a:t>for. Thus, </a:t>
            </a:r>
            <a:r>
              <a:rPr sz="1167" spc="-5" dirty="0">
                <a:latin typeface="Garamond"/>
                <a:cs typeface="Garamond"/>
              </a:rPr>
              <a:t>managers and researchers must </a:t>
            </a:r>
            <a:r>
              <a:rPr sz="1167" dirty="0">
                <a:latin typeface="Garamond"/>
                <a:cs typeface="Garamond"/>
              </a:rPr>
              <a:t>work together  closely when </a:t>
            </a:r>
            <a:r>
              <a:rPr sz="1167" spc="-5" dirty="0">
                <a:latin typeface="Garamond"/>
                <a:cs typeface="Garamond"/>
              </a:rPr>
              <a:t>interpreting research results, and both must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research  process and resulting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Defining Consumer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Market: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individuals </a:t>
            </a:r>
            <a:r>
              <a:rPr sz="1167" spc="-5" dirty="0">
                <a:latin typeface="Garamond"/>
                <a:cs typeface="Garamond"/>
              </a:rPr>
              <a:t>and households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or </a:t>
            </a:r>
            <a:r>
              <a:rPr sz="1167" dirty="0">
                <a:latin typeface="Garamond"/>
                <a:cs typeface="Garamond"/>
              </a:rPr>
              <a:t>acquire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for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termed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consumers. </a:t>
            </a:r>
            <a:r>
              <a:rPr sz="1167" spc="-5" dirty="0">
                <a:latin typeface="Garamond"/>
                <a:cs typeface="Garamond"/>
              </a:rPr>
              <a:t>Markets have </a:t>
            </a:r>
            <a:r>
              <a:rPr sz="1167" dirty="0">
                <a:latin typeface="Garamond"/>
                <a:cs typeface="Garamond"/>
              </a:rPr>
              <a:t>to be understood </a:t>
            </a:r>
            <a:r>
              <a:rPr sz="1167" spc="-5" dirty="0">
                <a:latin typeface="Garamond"/>
                <a:cs typeface="Garamond"/>
              </a:rPr>
              <a:t>before marketing strategies </a:t>
            </a:r>
            <a:r>
              <a:rPr sz="1167" dirty="0">
                <a:latin typeface="Garamond"/>
                <a:cs typeface="Garamond"/>
              </a:rPr>
              <a:t>can be  developed. People using consumer markets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for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consumption. 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vary </a:t>
            </a:r>
            <a:r>
              <a:rPr sz="1167" spc="-5" dirty="0">
                <a:latin typeface="Garamond"/>
                <a:cs typeface="Garamond"/>
              </a:rPr>
              <a:t>tremendously in age, income, </a:t>
            </a:r>
            <a:r>
              <a:rPr sz="1167" dirty="0">
                <a:latin typeface="Garamond"/>
                <a:cs typeface="Garamond"/>
              </a:rPr>
              <a:t>education, tastes,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factors. </a:t>
            </a:r>
            <a:r>
              <a:rPr sz="1167" i="1" spc="-5" dirty="0">
                <a:latin typeface="Garamond"/>
                <a:cs typeface="Garamond"/>
              </a:rPr>
              <a:t>Consumer behavior  </a:t>
            </a:r>
            <a:r>
              <a:rPr sz="1167" dirty="0">
                <a:latin typeface="Garamond"/>
                <a:cs typeface="Garamond"/>
              </a:rPr>
              <a:t>is influenced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characteristics and </a:t>
            </a:r>
            <a:r>
              <a:rPr sz="1167" dirty="0">
                <a:latin typeface="Garamond"/>
                <a:cs typeface="Garamond"/>
              </a:rPr>
              <a:t>by the </a:t>
            </a:r>
            <a:r>
              <a:rPr sz="1167" spc="-5" dirty="0">
                <a:latin typeface="Garamond"/>
                <a:cs typeface="Garamond"/>
              </a:rPr>
              <a:t>buyer's </a:t>
            </a:r>
            <a:r>
              <a:rPr sz="1167" dirty="0">
                <a:latin typeface="Garamond"/>
                <a:cs typeface="Garamond"/>
              </a:rPr>
              <a:t>decision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i="1" dirty="0">
                <a:latin typeface="Garamond"/>
                <a:cs typeface="Garamond"/>
              </a:rPr>
              <a:t>Buyer characteristics  </a:t>
            </a:r>
            <a:r>
              <a:rPr sz="1167" dirty="0">
                <a:latin typeface="Garamond"/>
                <a:cs typeface="Garamond"/>
              </a:rPr>
              <a:t>include four major factors:  cultural, social, </a:t>
            </a:r>
            <a:r>
              <a:rPr sz="1167" spc="-5" dirty="0">
                <a:latin typeface="Garamond"/>
                <a:cs typeface="Garamond"/>
              </a:rPr>
              <a:t>personal, 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psychological.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699" y="5162973"/>
            <a:ext cx="2556615" cy="213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274481" y="5288747"/>
            <a:ext cx="2415734" cy="1434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-97541" algn="ctr">
              <a:lnSpc>
                <a:spcPct val="101200"/>
              </a:lnSpc>
            </a:pPr>
            <a:r>
              <a:rPr sz="1847" b="1" spc="-78" dirty="0">
                <a:solidFill>
                  <a:srgbClr val="FDFD5D"/>
                </a:solidFill>
                <a:latin typeface="Arial"/>
                <a:cs typeface="Arial"/>
              </a:rPr>
              <a:t>All </a:t>
            </a:r>
            <a:r>
              <a:rPr sz="1847" b="1" spc="-83" dirty="0">
                <a:solidFill>
                  <a:srgbClr val="FDFD5D"/>
                </a:solidFill>
                <a:latin typeface="Arial"/>
                <a:cs typeface="Arial"/>
              </a:rPr>
              <a:t>individuals </a:t>
            </a:r>
            <a:r>
              <a:rPr sz="1847" b="1" spc="-107" dirty="0">
                <a:solidFill>
                  <a:srgbClr val="FDFD5D"/>
                </a:solidFill>
                <a:latin typeface="Arial"/>
                <a:cs typeface="Arial"/>
              </a:rPr>
              <a:t>and  </a:t>
            </a:r>
            <a:r>
              <a:rPr sz="1847" b="1" spc="-97" dirty="0">
                <a:solidFill>
                  <a:srgbClr val="FDFD5D"/>
                </a:solidFill>
                <a:latin typeface="Arial"/>
                <a:cs typeface="Arial"/>
              </a:rPr>
              <a:t>households </a:t>
            </a:r>
            <a:r>
              <a:rPr sz="1847" b="1" spc="-117" dirty="0">
                <a:solidFill>
                  <a:srgbClr val="FDFD5D"/>
                </a:solidFill>
                <a:latin typeface="Arial"/>
                <a:cs typeface="Arial"/>
              </a:rPr>
              <a:t>who </a:t>
            </a:r>
            <a:r>
              <a:rPr sz="1847" b="1" spc="-107" dirty="0">
                <a:solidFill>
                  <a:srgbClr val="FDFD5D"/>
                </a:solidFill>
                <a:latin typeface="Arial"/>
                <a:cs typeface="Arial"/>
              </a:rPr>
              <a:t>buy </a:t>
            </a:r>
            <a:r>
              <a:rPr sz="1847" b="1" spc="-87" dirty="0">
                <a:solidFill>
                  <a:srgbClr val="FDFD5D"/>
                </a:solidFill>
                <a:latin typeface="Arial"/>
                <a:cs typeface="Arial"/>
              </a:rPr>
              <a:t>or  </a:t>
            </a:r>
            <a:r>
              <a:rPr sz="1847" b="1" spc="-92" dirty="0">
                <a:solidFill>
                  <a:srgbClr val="FDFD5D"/>
                </a:solidFill>
                <a:latin typeface="Arial"/>
                <a:cs typeface="Arial"/>
              </a:rPr>
              <a:t>acquire </a:t>
            </a:r>
            <a:r>
              <a:rPr sz="1847" b="1" spc="-107" dirty="0">
                <a:solidFill>
                  <a:srgbClr val="FDFD5D"/>
                </a:solidFill>
                <a:latin typeface="Arial"/>
                <a:cs typeface="Arial"/>
              </a:rPr>
              <a:t>goods and  </a:t>
            </a:r>
            <a:r>
              <a:rPr sz="1847" b="1" spc="-87" dirty="0">
                <a:solidFill>
                  <a:srgbClr val="FDFD5D"/>
                </a:solidFill>
                <a:latin typeface="Arial"/>
                <a:cs typeface="Arial"/>
              </a:rPr>
              <a:t>services </a:t>
            </a:r>
            <a:r>
              <a:rPr sz="1847" b="1" spc="-78" dirty="0">
                <a:solidFill>
                  <a:srgbClr val="FDFD5D"/>
                </a:solidFill>
                <a:latin typeface="Arial"/>
                <a:cs typeface="Arial"/>
              </a:rPr>
              <a:t>for </a:t>
            </a:r>
            <a:r>
              <a:rPr sz="1847" b="1" spc="-92" dirty="0">
                <a:solidFill>
                  <a:srgbClr val="FDFD5D"/>
                </a:solidFill>
                <a:latin typeface="Arial"/>
                <a:cs typeface="Arial"/>
              </a:rPr>
              <a:t>personal  </a:t>
            </a:r>
            <a:r>
              <a:rPr sz="1847" b="1" spc="-102" dirty="0">
                <a:solidFill>
                  <a:srgbClr val="FDFD5D"/>
                </a:solidFill>
                <a:latin typeface="Arial"/>
                <a:cs typeface="Arial"/>
              </a:rPr>
              <a:t>consumption</a:t>
            </a:r>
            <a:endParaRPr sz="184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8617" y="6754248"/>
            <a:ext cx="349822" cy="54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834800" y="5794162"/>
            <a:ext cx="2897276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Buying Behavior </a:t>
            </a:r>
            <a:r>
              <a:rPr sz="1167" spc="-5" dirty="0">
                <a:latin typeface="Garamond"/>
                <a:cs typeface="Garamond"/>
              </a:rPr>
              <a:t>refers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buying  behavior of </a:t>
            </a:r>
            <a:r>
              <a:rPr sz="1167" dirty="0">
                <a:latin typeface="Garamond"/>
                <a:cs typeface="Garamond"/>
              </a:rPr>
              <a:t>final consumers—individuals </a:t>
            </a:r>
            <a:r>
              <a:rPr sz="1167" spc="-5" dirty="0">
                <a:latin typeface="Garamond"/>
                <a:cs typeface="Garamond"/>
              </a:rPr>
              <a:t>and  households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for  </a:t>
            </a:r>
            <a:r>
              <a:rPr sz="1167" spc="-5" dirty="0">
                <a:latin typeface="Garamond"/>
                <a:cs typeface="Garamond"/>
              </a:rPr>
              <a:t>personal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consumption.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461779"/>
            <a:ext cx="5716147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world consumer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i="1" dirty="0">
                <a:latin typeface="Garamond"/>
                <a:cs typeface="Garamond"/>
              </a:rPr>
              <a:t>6 billion </a:t>
            </a:r>
            <a:r>
              <a:rPr sz="1167" spc="-5" dirty="0">
                <a:latin typeface="Garamond"/>
                <a:cs typeface="Garamond"/>
              </a:rPr>
              <a:t>people. At present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rates, </a:t>
            </a:r>
            <a:r>
              <a:rPr sz="1167" dirty="0">
                <a:latin typeface="Garamond"/>
                <a:cs typeface="Garamond"/>
              </a:rPr>
              <a:t>the  world </a:t>
            </a:r>
            <a:r>
              <a:rPr sz="1167" spc="-5" dirty="0">
                <a:latin typeface="Garamond"/>
                <a:cs typeface="Garamond"/>
              </a:rPr>
              <a:t>population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reach almost </a:t>
            </a:r>
            <a:r>
              <a:rPr sz="1167" dirty="0">
                <a:latin typeface="Garamond"/>
                <a:cs typeface="Garamond"/>
              </a:rPr>
              <a:t>8 </a:t>
            </a:r>
            <a:r>
              <a:rPr sz="1167" spc="-5" dirty="0">
                <a:latin typeface="Garamond"/>
                <a:cs typeface="Garamond"/>
              </a:rPr>
              <a:t>billion people by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2025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Consumers around </a:t>
            </a:r>
            <a:r>
              <a:rPr sz="1167" dirty="0">
                <a:latin typeface="Garamond"/>
                <a:cs typeface="Garamond"/>
              </a:rPr>
              <a:t>the world vary tremendously </a:t>
            </a:r>
            <a:r>
              <a:rPr sz="1167" spc="-5" dirty="0">
                <a:latin typeface="Garamond"/>
                <a:cs typeface="Garamond"/>
              </a:rPr>
              <a:t>in age, income, </a:t>
            </a:r>
            <a:r>
              <a:rPr sz="1167" dirty="0">
                <a:latin typeface="Garamond"/>
                <a:cs typeface="Garamond"/>
              </a:rPr>
              <a:t>education </a:t>
            </a:r>
            <a:r>
              <a:rPr sz="1167" spc="-5" dirty="0">
                <a:latin typeface="Garamond"/>
                <a:cs typeface="Garamond"/>
              </a:rPr>
              <a:t>level, and </a:t>
            </a:r>
            <a:r>
              <a:rPr sz="1167" dirty="0">
                <a:latin typeface="Garamond"/>
                <a:cs typeface="Garamond"/>
              </a:rPr>
              <a:t>tastes. They  </a:t>
            </a:r>
            <a:r>
              <a:rPr sz="1167" spc="-5" dirty="0">
                <a:latin typeface="Garamond"/>
                <a:cs typeface="Garamond"/>
              </a:rPr>
              <a:t>also buy an incredible </a:t>
            </a: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services. How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diverse consumers connect </a:t>
            </a:r>
            <a:r>
              <a:rPr sz="1167" dirty="0">
                <a:latin typeface="Garamond"/>
                <a:cs typeface="Garamond"/>
              </a:rPr>
              <a:t>with  each </a:t>
            </a:r>
            <a:r>
              <a:rPr sz="1167" spc="-5" dirty="0">
                <a:latin typeface="Garamond"/>
                <a:cs typeface="Garamond"/>
              </a:rPr>
              <a:t>other and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around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impacts </a:t>
            </a:r>
            <a:r>
              <a:rPr sz="1167" dirty="0">
                <a:latin typeface="Garamond"/>
                <a:cs typeface="Garamond"/>
              </a:rPr>
              <a:t>their choices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various 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companies. </a:t>
            </a:r>
            <a:r>
              <a:rPr sz="1167" spc="-5" dirty="0">
                <a:latin typeface="Garamond"/>
                <a:cs typeface="Garamond"/>
              </a:rPr>
              <a:t>Here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examine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fascinating array of </a:t>
            </a:r>
            <a:r>
              <a:rPr sz="1167" dirty="0">
                <a:latin typeface="Garamond"/>
                <a:cs typeface="Garamond"/>
              </a:rPr>
              <a:t>factors that </a:t>
            </a:r>
            <a:r>
              <a:rPr sz="1167" spc="-5" dirty="0">
                <a:latin typeface="Garamond"/>
                <a:cs typeface="Garamond"/>
              </a:rPr>
              <a:t>affect 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b.   Why </a:t>
            </a:r>
            <a:r>
              <a:rPr sz="1167" b="1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Study Consumer</a:t>
            </a:r>
            <a:r>
              <a:rPr sz="1167" b="1" spc="-126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Behavior: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Basic </a:t>
            </a:r>
            <a:r>
              <a:rPr sz="1167" spc="-5" dirty="0">
                <a:latin typeface="Garamond"/>
                <a:cs typeface="Garamond"/>
              </a:rPr>
              <a:t>objective of </a:t>
            </a:r>
            <a:r>
              <a:rPr sz="1167" dirty="0">
                <a:latin typeface="Garamond"/>
                <a:cs typeface="Garamond"/>
              </a:rPr>
              <a:t>the studying </a:t>
            </a:r>
            <a:r>
              <a:rPr sz="1167" spc="-5" dirty="0">
                <a:latin typeface="Garamond"/>
                <a:cs typeface="Garamond"/>
              </a:rPr>
              <a:t>consumer behavior </a:t>
            </a:r>
            <a:r>
              <a:rPr sz="1167" dirty="0">
                <a:latin typeface="Garamond"/>
                <a:cs typeface="Garamond"/>
              </a:rPr>
              <a:t>is that the firm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know who </a:t>
            </a:r>
            <a:r>
              <a:rPr sz="1167" spc="-5" dirty="0">
                <a:latin typeface="Garamond"/>
                <a:cs typeface="Garamond"/>
              </a:rPr>
              <a:t>buys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product? How </a:t>
            </a:r>
            <a:r>
              <a:rPr sz="1167" dirty="0">
                <a:latin typeface="Garamond"/>
                <a:cs typeface="Garamond"/>
              </a:rPr>
              <a:t>they buy? </a:t>
            </a:r>
            <a:r>
              <a:rPr sz="1167" spc="-5" dirty="0">
                <a:latin typeface="Garamond"/>
                <a:cs typeface="Garamond"/>
              </a:rPr>
              <a:t>When and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buy? Why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buy? How </a:t>
            </a:r>
            <a:r>
              <a:rPr sz="1167" dirty="0">
                <a:latin typeface="Garamond"/>
                <a:cs typeface="Garamond"/>
              </a:rPr>
              <a:t>they respond to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stimuli. Because they study consumer </a:t>
            </a:r>
            <a:r>
              <a:rPr sz="1167" spc="-5" dirty="0">
                <a:latin typeface="Garamond"/>
                <a:cs typeface="Garamond"/>
              </a:rPr>
              <a:t>behavior </a:t>
            </a:r>
            <a:r>
              <a:rPr sz="1167" dirty="0">
                <a:latin typeface="Garamond"/>
                <a:cs typeface="Garamond"/>
              </a:rPr>
              <a:t>(CB) what 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Behavior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about?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27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81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How, </a:t>
            </a:r>
            <a:r>
              <a:rPr sz="1167" dirty="0">
                <a:latin typeface="Garamond"/>
                <a:cs typeface="Garamond"/>
              </a:rPr>
              <a:t>why, where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consumers make purchase decisions? Considers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influences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decisions? What is Consumer </a:t>
            </a:r>
            <a:r>
              <a:rPr sz="1167" dirty="0">
                <a:latin typeface="Garamond"/>
                <a:cs typeface="Garamond"/>
              </a:rPr>
              <a:t>Behavior </a:t>
            </a:r>
            <a:r>
              <a:rPr sz="1167" spc="-5" dirty="0">
                <a:latin typeface="Garamond"/>
                <a:cs typeface="Garamond"/>
              </a:rPr>
              <a:t>about? All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 important questions,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known to the companies so that they can </a:t>
            </a:r>
            <a:r>
              <a:rPr sz="1167" spc="-5" dirty="0">
                <a:latin typeface="Garamond"/>
                <a:cs typeface="Garamond"/>
              </a:rPr>
              <a:t>design, and implement marketing </a:t>
            </a:r>
            <a:r>
              <a:rPr sz="1167" dirty="0">
                <a:latin typeface="Garamond"/>
                <a:cs typeface="Garamond"/>
              </a:rPr>
              <a:t>strategies to satisfy the  customers.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determine the sales </a:t>
            </a:r>
            <a:r>
              <a:rPr sz="1167" spc="-5" dirty="0">
                <a:latin typeface="Garamond"/>
                <a:cs typeface="Garamond"/>
              </a:rPr>
              <a:t>and profits of </a:t>
            </a:r>
            <a:r>
              <a:rPr sz="1167" dirty="0">
                <a:latin typeface="Garamond"/>
                <a:cs typeface="Garamond"/>
              </a:rPr>
              <a:t>a firm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purchase decisions, </a:t>
            </a:r>
            <a:r>
              <a:rPr sz="1167" dirty="0">
                <a:latin typeface="Garamond"/>
                <a:cs typeface="Garamond"/>
              </a:rPr>
              <a:t>thus  the economic viability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firm. In late 1990, </a:t>
            </a:r>
            <a:r>
              <a:rPr sz="1167" spc="-5" dirty="0">
                <a:latin typeface="Garamond"/>
                <a:cs typeface="Garamond"/>
              </a:rPr>
              <a:t>US </a:t>
            </a:r>
            <a:r>
              <a:rPr sz="1167" dirty="0">
                <a:latin typeface="Garamond"/>
                <a:cs typeface="Garamond"/>
              </a:rPr>
              <a:t>consumers were spending enough </a:t>
            </a:r>
            <a:r>
              <a:rPr sz="1167" spc="-5" dirty="0">
                <a:latin typeface="Garamond"/>
                <a:cs typeface="Garamond"/>
              </a:rPr>
              <a:t>dollar bills </a:t>
            </a:r>
            <a:r>
              <a:rPr sz="1167" dirty="0">
                <a:latin typeface="Garamond"/>
                <a:cs typeface="Garamond"/>
              </a:rPr>
              <a:t>to  stretch from the </a:t>
            </a:r>
            <a:r>
              <a:rPr sz="1167" spc="-5" dirty="0">
                <a:latin typeface="Garamond"/>
                <a:cs typeface="Garamond"/>
              </a:rPr>
              <a:t>Earth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Sun and back,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enough </a:t>
            </a:r>
            <a:r>
              <a:rPr sz="1167" dirty="0">
                <a:latin typeface="Garamond"/>
                <a:cs typeface="Garamond"/>
              </a:rPr>
              <a:t>left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600 lines to the moon!  </a:t>
            </a:r>
            <a:r>
              <a:rPr sz="1167" spc="-5" dirty="0">
                <a:latin typeface="Garamond"/>
                <a:cs typeface="Garamond"/>
              </a:rPr>
              <a:t>Along </a:t>
            </a:r>
            <a:r>
              <a:rPr sz="1167" dirty="0">
                <a:latin typeface="Garamond"/>
                <a:cs typeface="Garamond"/>
              </a:rPr>
              <a:t>with these </a:t>
            </a:r>
            <a:r>
              <a:rPr sz="1167" spc="-5" dirty="0">
                <a:latin typeface="Garamond"/>
                <a:cs typeface="Garamond"/>
              </a:rPr>
              <a:t>questions companies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knowing some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factors like what is  Disposable income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what is Discretionary </a:t>
            </a:r>
            <a:r>
              <a:rPr sz="1167" spc="-5" dirty="0">
                <a:latin typeface="Garamond"/>
                <a:cs typeface="Garamond"/>
              </a:rPr>
              <a:t>income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stage of </a:t>
            </a:r>
            <a:r>
              <a:rPr sz="1167" dirty="0">
                <a:latin typeface="Garamond"/>
                <a:cs typeface="Garamond"/>
              </a:rPr>
              <a:t>family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 stage 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factors 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behaviors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marketers.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indent="-222245">
              <a:lnSpc>
                <a:spcPts val="1356"/>
              </a:lnSpc>
              <a:buAutoNum type="alphaLcPeriod" startAt="3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 behavior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through which the ultimate </a:t>
            </a:r>
            <a:r>
              <a:rPr sz="1167" spc="-5" dirty="0">
                <a:latin typeface="Garamond"/>
                <a:cs typeface="Garamond"/>
              </a:rPr>
              <a:t>buyer makes purchase decisions.  </a:t>
            </a:r>
            <a:r>
              <a:rPr sz="1167" dirty="0">
                <a:latin typeface="Garamond"/>
                <a:cs typeface="Garamond"/>
              </a:rPr>
              <a:t>This can </a:t>
            </a:r>
            <a:r>
              <a:rPr sz="1167" spc="-5" dirty="0">
                <a:latin typeface="Garamond"/>
                <a:cs typeface="Garamond"/>
              </a:rPr>
              <a:t>be defined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processes involved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individuals or </a:t>
            </a:r>
            <a:r>
              <a:rPr sz="1167" dirty="0">
                <a:latin typeface="Garamond"/>
                <a:cs typeface="Garamond"/>
              </a:rPr>
              <a:t>groups select, </a:t>
            </a:r>
            <a:r>
              <a:rPr sz="1167" spc="-5" dirty="0">
                <a:latin typeface="Garamond"/>
                <a:cs typeface="Garamond"/>
              </a:rPr>
              <a:t>purchase, </a:t>
            </a:r>
            <a:r>
              <a:rPr sz="1167" dirty="0">
                <a:latin typeface="Garamond"/>
                <a:cs typeface="Garamond"/>
              </a:rPr>
              <a:t>use, </a:t>
            </a:r>
            <a:r>
              <a:rPr sz="1167" spc="-5" dirty="0">
                <a:latin typeface="Garamond"/>
                <a:cs typeface="Garamond"/>
              </a:rPr>
              <a:t>or  dispose of products,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ideas, or experiences </a:t>
            </a:r>
            <a:r>
              <a:rPr sz="1167" dirty="0">
                <a:latin typeface="Garamond"/>
                <a:cs typeface="Garamond"/>
              </a:rPr>
              <a:t>to satisfy </a:t>
            </a:r>
            <a:r>
              <a:rPr sz="1167" spc="-5" dirty="0">
                <a:latin typeface="Garamond"/>
                <a:cs typeface="Garamond"/>
              </a:rPr>
              <a:t>needs and desires </a:t>
            </a:r>
            <a:r>
              <a:rPr sz="1167" dirty="0">
                <a:latin typeface="Garamond"/>
                <a:cs typeface="Garamond"/>
              </a:rPr>
              <a:t>(Solomon, 1996).  Those </a:t>
            </a:r>
            <a:r>
              <a:rPr sz="1167" spc="-5" dirty="0">
                <a:latin typeface="Garamond"/>
                <a:cs typeface="Garamond"/>
              </a:rPr>
              <a:t>actions </a:t>
            </a:r>
            <a:r>
              <a:rPr sz="1167" dirty="0">
                <a:latin typeface="Garamond"/>
                <a:cs typeface="Garamond"/>
              </a:rPr>
              <a:t>directly involved in </a:t>
            </a:r>
            <a:r>
              <a:rPr sz="1167" spc="-5" dirty="0">
                <a:latin typeface="Garamond"/>
                <a:cs typeface="Garamond"/>
              </a:rPr>
              <a:t>obtaining, </a:t>
            </a:r>
            <a:r>
              <a:rPr sz="1167" dirty="0">
                <a:latin typeface="Garamond"/>
                <a:cs typeface="Garamond"/>
              </a:rPr>
              <a:t>consuming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disposing </a:t>
            </a:r>
            <a:r>
              <a:rPr sz="1167" spc="-5" dirty="0">
                <a:latin typeface="Garamond"/>
                <a:cs typeface="Garamond"/>
              </a:rPr>
              <a:t>of products and </a:t>
            </a:r>
            <a:r>
              <a:rPr sz="1167" dirty="0">
                <a:latin typeface="Garamond"/>
                <a:cs typeface="Garamond"/>
              </a:rPr>
              <a:t>services,  </a:t>
            </a:r>
            <a:r>
              <a:rPr sz="1167" spc="-5" dirty="0">
                <a:latin typeface="Garamond"/>
                <a:cs typeface="Garamond"/>
              </a:rPr>
              <a:t>including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decision processes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precede and </a:t>
            </a:r>
            <a:r>
              <a:rPr sz="1167" dirty="0">
                <a:latin typeface="Garamond"/>
                <a:cs typeface="Garamond"/>
              </a:rPr>
              <a:t>follow those </a:t>
            </a:r>
            <a:r>
              <a:rPr sz="1167" spc="-5" dirty="0">
                <a:latin typeface="Garamond"/>
                <a:cs typeface="Garamond"/>
              </a:rPr>
              <a:t>actions </a:t>
            </a:r>
            <a:r>
              <a:rPr sz="1167" dirty="0">
                <a:latin typeface="Garamond"/>
                <a:cs typeface="Garamond"/>
              </a:rPr>
              <a:t>(Engel et </a:t>
            </a:r>
            <a:r>
              <a:rPr sz="1167" spc="-5" dirty="0">
                <a:latin typeface="Garamond"/>
                <a:cs typeface="Garamond"/>
              </a:rPr>
              <a:t>al. </a:t>
            </a:r>
            <a:r>
              <a:rPr sz="1167" dirty="0">
                <a:latin typeface="Garamond"/>
                <a:cs typeface="Garamond"/>
              </a:rPr>
              <a:t>1995).  </a:t>
            </a:r>
            <a:r>
              <a:rPr sz="1167" spc="-5" dirty="0">
                <a:latin typeface="Garamond"/>
                <a:cs typeface="Garamond"/>
              </a:rPr>
              <a:t>Consumer behavior </a:t>
            </a:r>
            <a:r>
              <a:rPr sz="1167" dirty="0">
                <a:latin typeface="Garamond"/>
                <a:cs typeface="Garamond"/>
              </a:rPr>
              <a:t>examines mental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emotional </a:t>
            </a:r>
            <a:r>
              <a:rPr sz="1167" spc="-5" dirty="0">
                <a:latin typeface="Garamond"/>
                <a:cs typeface="Garamond"/>
              </a:rPr>
              <a:t>processes in addition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physical activities  as by </a:t>
            </a:r>
            <a:r>
              <a:rPr sz="1167" dirty="0">
                <a:latin typeface="Garamond"/>
                <a:cs typeface="Garamond"/>
              </a:rPr>
              <a:t>(Wilkie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1990).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indent="-222245">
              <a:lnSpc>
                <a:spcPts val="1356"/>
              </a:lnSpc>
              <a:buAutoNum type="alphaLcPeriod" startAt="4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Applications: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 behaviors plays </a:t>
            </a:r>
            <a:r>
              <a:rPr sz="1167" dirty="0">
                <a:latin typeface="Garamond"/>
                <a:cs typeface="Garamond"/>
              </a:rPr>
              <a:t>important role in </a:t>
            </a:r>
            <a:r>
              <a:rPr sz="1167" spc="-5" dirty="0">
                <a:latin typeface="Garamond"/>
                <a:cs typeface="Garamond"/>
              </a:rPr>
              <a:t>almost all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decisions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made in marketing.  For the </a:t>
            </a:r>
            <a:r>
              <a:rPr sz="1167" spc="-5" dirty="0">
                <a:latin typeface="Garamond"/>
                <a:cs typeface="Garamond"/>
              </a:rPr>
              <a:t>reason being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performed </a:t>
            </a:r>
            <a:r>
              <a:rPr sz="1167" dirty="0">
                <a:latin typeface="Garamond"/>
                <a:cs typeface="Garamond"/>
              </a:rPr>
              <a:t>in marketing </a:t>
            </a:r>
            <a:r>
              <a:rPr sz="1167" spc="-5" dirty="0">
                <a:latin typeface="Garamond"/>
                <a:cs typeface="Garamond"/>
              </a:rPr>
              <a:t>revolve around </a:t>
            </a:r>
            <a:r>
              <a:rPr sz="1167" dirty="0">
                <a:latin typeface="Garamond"/>
                <a:cs typeface="Garamond"/>
              </a:rPr>
              <a:t>the customers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consumers.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Like: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Positioning: </a:t>
            </a:r>
            <a:r>
              <a:rPr sz="1167" spc="-5" dirty="0">
                <a:latin typeface="Garamond"/>
                <a:cs typeface="Garamond"/>
              </a:rPr>
              <a:t>Arranging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occupy </a:t>
            </a:r>
            <a:r>
              <a:rPr sz="1167" dirty="0">
                <a:latin typeface="Garamond"/>
                <a:cs typeface="Garamond"/>
              </a:rPr>
              <a:t>a clear, </a:t>
            </a:r>
            <a:r>
              <a:rPr sz="1167" spc="-5" dirty="0">
                <a:latin typeface="Garamond"/>
                <a:cs typeface="Garamond"/>
              </a:rPr>
              <a:t>distinctive, and desirable place relative </a:t>
            </a:r>
            <a:r>
              <a:rPr sz="1167" dirty="0">
                <a:latin typeface="Garamond"/>
                <a:cs typeface="Garamond"/>
              </a:rPr>
              <a:t>to  competing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minds of </a:t>
            </a:r>
            <a:r>
              <a:rPr sz="1167" dirty="0">
                <a:latin typeface="Garamond"/>
                <a:cs typeface="Garamond"/>
              </a:rPr>
              <a:t>target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firms find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easy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choose their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strategy. 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a firm well known for  quality in certain segments will go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in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segment if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buyers  </a:t>
            </a:r>
            <a:r>
              <a:rPr sz="1167" dirty="0">
                <a:latin typeface="Garamond"/>
                <a:cs typeface="Garamond"/>
              </a:rPr>
              <a:t>seeking quality. But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cases, two </a:t>
            </a:r>
            <a:r>
              <a:rPr sz="1167" spc="-5" dirty="0">
                <a:latin typeface="Garamond"/>
                <a:cs typeface="Garamond"/>
              </a:rPr>
              <a:t>or more </a:t>
            </a:r>
            <a:r>
              <a:rPr sz="1167" dirty="0">
                <a:latin typeface="Garamond"/>
                <a:cs typeface="Garamond"/>
              </a:rPr>
              <a:t>firms will go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position. </a:t>
            </a:r>
            <a:r>
              <a:rPr sz="1167" dirty="0">
                <a:latin typeface="Garamond"/>
                <a:cs typeface="Garamond"/>
              </a:rPr>
              <a:t>Then, each 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other ways </a:t>
            </a:r>
            <a:r>
              <a:rPr sz="1167" dirty="0">
                <a:latin typeface="Garamond"/>
                <a:cs typeface="Garamond"/>
              </a:rPr>
              <a:t>to set itself </a:t>
            </a:r>
            <a:r>
              <a:rPr sz="1167" spc="-5" dirty="0">
                <a:latin typeface="Garamond"/>
                <a:cs typeface="Garamond"/>
              </a:rPr>
              <a:t>apart. Each </a:t>
            </a: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must differentiate its offer by building </a:t>
            </a:r>
            <a:r>
              <a:rPr sz="1167" dirty="0">
                <a:latin typeface="Garamond"/>
                <a:cs typeface="Garamond"/>
              </a:rPr>
              <a:t>a  unique </a:t>
            </a:r>
            <a:r>
              <a:rPr sz="1167" spc="-5" dirty="0">
                <a:latin typeface="Garamond"/>
                <a:cs typeface="Garamond"/>
              </a:rPr>
              <a:t>bundle of benefits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appeals </a:t>
            </a:r>
            <a:r>
              <a:rPr sz="1167" dirty="0">
                <a:latin typeface="Garamond"/>
                <a:cs typeface="Garamond"/>
              </a:rPr>
              <a:t>to a substantial group within 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task </a:t>
            </a:r>
            <a:r>
              <a:rPr sz="1167" spc="-5" dirty="0">
                <a:latin typeface="Garamond"/>
                <a:cs typeface="Garamond"/>
              </a:rPr>
              <a:t>consists of </a:t>
            </a:r>
            <a:r>
              <a:rPr sz="1167" dirty="0">
                <a:latin typeface="Garamond"/>
                <a:cs typeface="Garamond"/>
              </a:rPr>
              <a:t>three steps: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possible </a:t>
            </a:r>
            <a:r>
              <a:rPr sz="1167" dirty="0">
                <a:latin typeface="Garamond"/>
                <a:cs typeface="Garamond"/>
              </a:rPr>
              <a:t>competitive advantages  upon which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position, choosing 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advantages, and </a:t>
            </a:r>
            <a:r>
              <a:rPr sz="1167" dirty="0">
                <a:latin typeface="Garamond"/>
                <a:cs typeface="Garamond"/>
              </a:rPr>
              <a:t>selecting </a:t>
            </a:r>
            <a:r>
              <a:rPr sz="1167" spc="-5" dirty="0">
                <a:latin typeface="Garamond"/>
                <a:cs typeface="Garamond"/>
              </a:rPr>
              <a:t>an overall  positioning </a:t>
            </a:r>
            <a:r>
              <a:rPr sz="1167" dirty="0">
                <a:latin typeface="Garamond"/>
                <a:cs typeface="Garamond"/>
              </a:rPr>
              <a:t>strategy. 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then effectively communicate </a:t>
            </a:r>
            <a:r>
              <a:rPr sz="1167" spc="-5" dirty="0">
                <a:latin typeface="Garamond"/>
                <a:cs typeface="Garamond"/>
              </a:rPr>
              <a:t>and deliver </a:t>
            </a:r>
            <a:r>
              <a:rPr sz="1167" dirty="0">
                <a:latin typeface="Garamond"/>
                <a:cs typeface="Garamond"/>
              </a:rPr>
              <a:t>the chosen 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Segmentation: </a:t>
            </a:r>
            <a:r>
              <a:rPr sz="1167" spc="-5" dirty="0">
                <a:latin typeface="Garamond"/>
                <a:cs typeface="Garamond"/>
              </a:rPr>
              <a:t>Dividing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into distinct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of buyers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basis of needs,  </a:t>
            </a:r>
            <a:r>
              <a:rPr sz="1167" dirty="0">
                <a:latin typeface="Garamond"/>
                <a:cs typeface="Garamond"/>
              </a:rPr>
              <a:t>characteristics, </a:t>
            </a:r>
            <a:r>
              <a:rPr sz="1167" spc="-5" dirty="0">
                <a:latin typeface="Garamond"/>
                <a:cs typeface="Garamond"/>
              </a:rPr>
              <a:t>or behavior </a:t>
            </a:r>
            <a:r>
              <a:rPr sz="1167" dirty="0">
                <a:latin typeface="Garamond"/>
                <a:cs typeface="Garamond"/>
              </a:rPr>
              <a:t>who might </a:t>
            </a:r>
            <a:r>
              <a:rPr sz="1167" spc="-5" dirty="0">
                <a:latin typeface="Garamond"/>
                <a:cs typeface="Garamond"/>
              </a:rPr>
              <a:t>require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products or marketing mixes. Market 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reveals </a:t>
            </a:r>
            <a:r>
              <a:rPr sz="1167" dirty="0">
                <a:latin typeface="Garamond"/>
                <a:cs typeface="Garamond"/>
              </a:rPr>
              <a:t>the firm's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opportunities.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now has </a:t>
            </a:r>
            <a:r>
              <a:rPr sz="1167" dirty="0">
                <a:latin typeface="Garamond"/>
                <a:cs typeface="Garamond"/>
              </a:rPr>
              <a:t>to evaluate the  various segments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decide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ones </a:t>
            </a:r>
            <a:r>
              <a:rPr sz="1167" dirty="0">
                <a:latin typeface="Garamond"/>
                <a:cs typeface="Garamond"/>
              </a:rPr>
              <a:t>to target. </a:t>
            </a:r>
            <a:r>
              <a:rPr sz="1167" spc="-5" dirty="0">
                <a:latin typeface="Garamond"/>
                <a:cs typeface="Garamond"/>
              </a:rPr>
              <a:t>We now </a:t>
            </a:r>
            <a:r>
              <a:rPr sz="1167" dirty="0">
                <a:latin typeface="Garamond"/>
                <a:cs typeface="Garamond"/>
              </a:rPr>
              <a:t>look </a:t>
            </a:r>
            <a:r>
              <a:rPr sz="1167" spc="-5" dirty="0">
                <a:latin typeface="Garamond"/>
                <a:cs typeface="Garamond"/>
              </a:rPr>
              <a:t>at how </a:t>
            </a:r>
            <a:r>
              <a:rPr sz="1167" dirty="0">
                <a:latin typeface="Garamond"/>
                <a:cs typeface="Garamond"/>
              </a:rPr>
              <a:t>companies  evaluate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select target segments. The </a:t>
            </a:r>
            <a:r>
              <a:rPr sz="1167" spc="-5" dirty="0">
                <a:latin typeface="Garamond"/>
                <a:cs typeface="Garamond"/>
              </a:rPr>
              <a:t>company also needs </a:t>
            </a:r>
            <a:r>
              <a:rPr sz="1167" dirty="0">
                <a:latin typeface="Garamond"/>
                <a:cs typeface="Garamond"/>
              </a:rPr>
              <a:t>to examine major structural factors  that </a:t>
            </a:r>
            <a:r>
              <a:rPr sz="1167" spc="-5" dirty="0">
                <a:latin typeface="Garamond"/>
                <a:cs typeface="Garamond"/>
              </a:rPr>
              <a:t>affect long-run </a:t>
            </a:r>
            <a:r>
              <a:rPr sz="1167" dirty="0">
                <a:latin typeface="Garamond"/>
                <a:cs typeface="Garamond"/>
              </a:rPr>
              <a:t>segment attractiveness. 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a segment </a:t>
            </a:r>
            <a:r>
              <a:rPr sz="1167" spc="-5" dirty="0">
                <a:latin typeface="Garamond"/>
                <a:cs typeface="Garamond"/>
              </a:rPr>
              <a:t>is less attractive if it already  </a:t>
            </a:r>
            <a:r>
              <a:rPr sz="1167" dirty="0">
                <a:latin typeface="Garamond"/>
                <a:cs typeface="Garamond"/>
              </a:rPr>
              <a:t>contains many strong </a:t>
            </a:r>
            <a:r>
              <a:rPr sz="1167" spc="-5" dirty="0">
                <a:latin typeface="Garamond"/>
                <a:cs typeface="Garamond"/>
              </a:rPr>
              <a:t>and aggressive </a:t>
            </a:r>
            <a:r>
              <a:rPr sz="1167" i="1" spc="-5" dirty="0">
                <a:latin typeface="Garamond"/>
                <a:cs typeface="Garamond"/>
              </a:rPr>
              <a:t>competitors. </a:t>
            </a:r>
            <a:r>
              <a:rPr sz="1167" dirty="0">
                <a:latin typeface="Garamond"/>
                <a:cs typeface="Garamond"/>
              </a:rPr>
              <a:t>The existence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actual or potential </a:t>
            </a:r>
            <a:r>
              <a:rPr sz="1167" i="1" dirty="0">
                <a:latin typeface="Garamond"/>
                <a:cs typeface="Garamond"/>
              </a:rPr>
              <a:t>substitute  </a:t>
            </a:r>
            <a:r>
              <a:rPr sz="1167" i="1" spc="-5" dirty="0">
                <a:latin typeface="Garamond"/>
                <a:cs typeface="Garamond"/>
              </a:rPr>
              <a:t>products </a:t>
            </a:r>
            <a:r>
              <a:rPr sz="1167" spc="-5" dirty="0">
                <a:latin typeface="Garamond"/>
                <a:cs typeface="Garamond"/>
              </a:rPr>
              <a:t>may limit prices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profits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earned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segment. The </a:t>
            </a:r>
            <a:r>
              <a:rPr sz="1167" spc="-5" dirty="0">
                <a:latin typeface="Garamond"/>
                <a:cs typeface="Garamond"/>
              </a:rPr>
              <a:t>relative </a:t>
            </a:r>
            <a:r>
              <a:rPr sz="1167" i="1" spc="-5" dirty="0">
                <a:latin typeface="Garamond"/>
                <a:cs typeface="Garamond"/>
              </a:rPr>
              <a:t>power of buyers  </a:t>
            </a:r>
            <a:r>
              <a:rPr sz="1167" spc="-5" dirty="0">
                <a:latin typeface="Garamond"/>
                <a:cs typeface="Garamond"/>
              </a:rPr>
              <a:t>also affects </a:t>
            </a:r>
            <a:r>
              <a:rPr sz="1167" dirty="0">
                <a:latin typeface="Garamond"/>
                <a:cs typeface="Garamond"/>
              </a:rPr>
              <a:t>segment </a:t>
            </a:r>
            <a:r>
              <a:rPr sz="1167" spc="-5" dirty="0">
                <a:latin typeface="Garamond"/>
                <a:cs typeface="Garamond"/>
              </a:rPr>
              <a:t>attractiveness. </a:t>
            </a:r>
            <a:r>
              <a:rPr sz="1167" dirty="0">
                <a:latin typeface="Garamond"/>
                <a:cs typeface="Garamond"/>
              </a:rPr>
              <a:t>Buyers with </a:t>
            </a:r>
            <a:r>
              <a:rPr sz="1167" spc="-5" dirty="0">
                <a:latin typeface="Garamond"/>
                <a:cs typeface="Garamond"/>
              </a:rPr>
              <a:t>strong bargaining power relative </a:t>
            </a:r>
            <a:r>
              <a:rPr sz="1167" dirty="0">
                <a:latin typeface="Garamond"/>
                <a:cs typeface="Garamond"/>
              </a:rPr>
              <a:t>to sellers will try  to force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down, demand more services,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set competitors </a:t>
            </a:r>
            <a:r>
              <a:rPr sz="1167" spc="-5" dirty="0">
                <a:latin typeface="Garamond"/>
                <a:cs typeface="Garamond"/>
              </a:rPr>
              <a:t>against one another—all at </a:t>
            </a:r>
            <a:r>
              <a:rPr sz="1167" dirty="0">
                <a:latin typeface="Garamond"/>
                <a:cs typeface="Garamond"/>
              </a:rPr>
              <a:t>the  expense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seller </a:t>
            </a:r>
            <a:r>
              <a:rPr sz="1167" spc="-5" dirty="0">
                <a:latin typeface="Garamond"/>
                <a:cs typeface="Garamond"/>
              </a:rPr>
              <a:t>profitability. </a:t>
            </a:r>
            <a:r>
              <a:rPr sz="1167" dirty="0">
                <a:latin typeface="Garamond"/>
                <a:cs typeface="Garamond"/>
              </a:rPr>
              <a:t>Finally, a segment </a:t>
            </a:r>
            <a:r>
              <a:rPr sz="1167" spc="-5" dirty="0">
                <a:latin typeface="Garamond"/>
                <a:cs typeface="Garamond"/>
              </a:rPr>
              <a:t>may be less attractive </a:t>
            </a:r>
            <a:r>
              <a:rPr sz="1167" dirty="0">
                <a:latin typeface="Garamond"/>
                <a:cs typeface="Garamond"/>
              </a:rPr>
              <a:t>if it </a:t>
            </a:r>
            <a:r>
              <a:rPr sz="1167" spc="-5" dirty="0">
                <a:latin typeface="Garamond"/>
                <a:cs typeface="Garamond"/>
              </a:rPr>
              <a:t>contains </a:t>
            </a:r>
            <a:r>
              <a:rPr sz="1167" i="1" spc="-5" dirty="0">
                <a:latin typeface="Garamond"/>
                <a:cs typeface="Garamond"/>
              </a:rPr>
              <a:t>powerful </a:t>
            </a:r>
            <a:r>
              <a:rPr sz="1167" i="1" dirty="0">
                <a:latin typeface="Garamond"/>
                <a:cs typeface="Garamond"/>
              </a:rPr>
              <a:t>suppliers  </a:t>
            </a:r>
            <a:r>
              <a:rPr sz="1167" dirty="0">
                <a:latin typeface="Garamond"/>
                <a:cs typeface="Garamond"/>
              </a:rPr>
              <a:t>who can </a:t>
            </a:r>
            <a:r>
              <a:rPr sz="1167" spc="-5" dirty="0">
                <a:latin typeface="Garamond"/>
                <a:cs typeface="Garamond"/>
              </a:rPr>
              <a:t>control prices or reduce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quality or </a:t>
            </a:r>
            <a:r>
              <a:rPr sz="1167" dirty="0">
                <a:latin typeface="Garamond"/>
                <a:cs typeface="Garamond"/>
              </a:rPr>
              <a:t>quantity </a:t>
            </a:r>
            <a:r>
              <a:rPr sz="1167" spc="-5" dirty="0">
                <a:latin typeface="Garamond"/>
                <a:cs typeface="Garamond"/>
              </a:rPr>
              <a:t>of ordered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development: </a:t>
            </a:r>
            <a:r>
              <a:rPr sz="1167" dirty="0">
                <a:latin typeface="Garamond"/>
                <a:cs typeface="Garamond"/>
              </a:rPr>
              <a:t>A strategy for company growth </a:t>
            </a:r>
            <a:r>
              <a:rPr sz="1167" spc="-5" dirty="0">
                <a:latin typeface="Garamond"/>
                <a:cs typeface="Garamond"/>
              </a:rPr>
              <a:t>by offering modified or new products </a:t>
            </a:r>
            <a:r>
              <a:rPr sz="1167" dirty="0">
                <a:latin typeface="Garamond"/>
                <a:cs typeface="Garamond"/>
              </a:rPr>
              <a:t>to  current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into a </a:t>
            </a:r>
            <a:r>
              <a:rPr sz="1167" spc="-5" dirty="0">
                <a:latin typeface="Garamond"/>
                <a:cs typeface="Garamond"/>
              </a:rPr>
              <a:t>physical product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 ensure that the </a:t>
            </a:r>
            <a:r>
              <a:rPr sz="1167" spc="-5" dirty="0">
                <a:latin typeface="Garamond"/>
                <a:cs typeface="Garamond"/>
              </a:rPr>
              <a:t>product idea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turned into </a:t>
            </a:r>
            <a:r>
              <a:rPr sz="1167" dirty="0">
                <a:latin typeface="Garamond"/>
                <a:cs typeface="Garamond"/>
              </a:rPr>
              <a:t>a workable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0098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5"/>
            <a:ext cx="5715529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88"/>
            <a:r>
              <a:rPr sz="1167" u="sng" dirty="0">
                <a:solidFill>
                  <a:srgbClr val="0000FF"/>
                </a:solidFill>
                <a:latin typeface="Garamond"/>
                <a:cs typeface="Garamond"/>
              </a:rPr>
              <a:t>Product </a:t>
            </a:r>
            <a:r>
              <a:rPr sz="1167" u="sng" spc="-5" dirty="0">
                <a:solidFill>
                  <a:srgbClr val="0000FF"/>
                </a:solidFill>
                <a:latin typeface="Garamond"/>
                <a:cs typeface="Garamond"/>
              </a:rPr>
              <a:t>development</a:t>
            </a:r>
            <a:r>
              <a:rPr sz="1167" spc="-5" dirty="0">
                <a:latin typeface="Garamond"/>
                <a:cs typeface="Garamond"/>
              </a:rPr>
              <a:t>—offering </a:t>
            </a:r>
            <a:r>
              <a:rPr sz="1167" dirty="0">
                <a:latin typeface="Garamond"/>
                <a:cs typeface="Garamond"/>
              </a:rPr>
              <a:t>modified </a:t>
            </a:r>
            <a:r>
              <a:rPr sz="1167" spc="-5" dirty="0">
                <a:latin typeface="Garamond"/>
                <a:cs typeface="Garamond"/>
              </a:rPr>
              <a:t>or new products </a:t>
            </a:r>
            <a:r>
              <a:rPr sz="1167" dirty="0">
                <a:latin typeface="Garamond"/>
                <a:cs typeface="Garamond"/>
              </a:rPr>
              <a:t>to current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development: </a:t>
            </a:r>
            <a:r>
              <a:rPr sz="1167" dirty="0">
                <a:latin typeface="Garamond"/>
                <a:cs typeface="Garamond"/>
              </a:rPr>
              <a:t>A strategy for company </a:t>
            </a:r>
            <a:r>
              <a:rPr sz="1167" spc="-5" dirty="0">
                <a:latin typeface="Garamond"/>
                <a:cs typeface="Garamond"/>
              </a:rPr>
              <a:t>growth by </a:t>
            </a:r>
            <a:r>
              <a:rPr sz="1167" dirty="0">
                <a:latin typeface="Garamond"/>
                <a:cs typeface="Garamond"/>
              </a:rPr>
              <a:t>identifying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market  segments for current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International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98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999" cy="444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14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Lesson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Markets 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behavior and its importance and  applications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marketing process. </a:t>
            </a:r>
            <a:r>
              <a:rPr sz="1167" dirty="0">
                <a:latin typeface="Garamond"/>
                <a:cs typeface="Garamond"/>
              </a:rPr>
              <a:t>Today we </a:t>
            </a:r>
            <a:r>
              <a:rPr sz="1167" spc="-5" dirty="0">
                <a:latin typeface="Garamond"/>
                <a:cs typeface="Garamond"/>
              </a:rPr>
              <a:t>will be </a:t>
            </a:r>
            <a:r>
              <a:rPr sz="1167" dirty="0">
                <a:latin typeface="Garamond"/>
                <a:cs typeface="Garamond"/>
              </a:rPr>
              <a:t>continuing the same topic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discuss  the </a:t>
            </a:r>
            <a:r>
              <a:rPr sz="1167" spc="-5" dirty="0">
                <a:latin typeface="Garamond"/>
                <a:cs typeface="Garamond"/>
              </a:rPr>
              <a:t>Consumer buying model. Some </a:t>
            </a:r>
            <a:r>
              <a:rPr sz="1167" dirty="0">
                <a:latin typeface="Garamond"/>
                <a:cs typeface="Garamond"/>
              </a:rPr>
              <a:t>factors that can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decision regarding  purchases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discussed in today’s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CONSUMER BUYING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Model </a:t>
            </a:r>
            <a:r>
              <a:rPr sz="1167" b="1" spc="-5" dirty="0">
                <a:latin typeface="Garamond"/>
                <a:cs typeface="Garamond"/>
              </a:rPr>
              <a:t>of consumer</a:t>
            </a:r>
            <a:r>
              <a:rPr sz="1167" b="1" spc="2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make many buying decisions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day. Most large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consumer  </a:t>
            </a:r>
            <a:r>
              <a:rPr sz="1167" spc="-5" dirty="0">
                <a:latin typeface="Garamond"/>
                <a:cs typeface="Garamond"/>
              </a:rPr>
              <a:t>buying decisions in </a:t>
            </a:r>
            <a:r>
              <a:rPr sz="1167" dirty="0">
                <a:latin typeface="Garamond"/>
                <a:cs typeface="Garamond"/>
              </a:rPr>
              <a:t>great </a:t>
            </a:r>
            <a:r>
              <a:rPr sz="1167" spc="-5" dirty="0">
                <a:latin typeface="Garamond"/>
                <a:cs typeface="Garamond"/>
              </a:rPr>
              <a:t>detail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answer questions about </a:t>
            </a:r>
            <a:r>
              <a:rPr sz="1167" dirty="0">
                <a:latin typeface="Garamond"/>
                <a:cs typeface="Garamond"/>
              </a:rPr>
              <a:t>what consumers </a:t>
            </a:r>
            <a:r>
              <a:rPr sz="1167" spc="-5" dirty="0">
                <a:latin typeface="Garamond"/>
                <a:cs typeface="Garamond"/>
              </a:rPr>
              <a:t>buy,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buy,  how and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buy, </a:t>
            </a:r>
            <a:r>
              <a:rPr sz="1167" dirty="0">
                <a:latin typeface="Garamond"/>
                <a:cs typeface="Garamond"/>
              </a:rPr>
              <a:t>when they </a:t>
            </a:r>
            <a:r>
              <a:rPr sz="1167" spc="-5" dirty="0">
                <a:latin typeface="Garamond"/>
                <a:cs typeface="Garamond"/>
              </a:rPr>
              <a:t>buy, and </a:t>
            </a:r>
            <a:r>
              <a:rPr sz="1167" dirty="0">
                <a:latin typeface="Garamond"/>
                <a:cs typeface="Garamond"/>
              </a:rPr>
              <a:t>why they </a:t>
            </a:r>
            <a:r>
              <a:rPr sz="1167" spc="-5" dirty="0">
                <a:latin typeface="Garamond"/>
                <a:cs typeface="Garamond"/>
              </a:rPr>
              <a:t>buy. Marketers </a:t>
            </a:r>
            <a:r>
              <a:rPr sz="1167" dirty="0">
                <a:latin typeface="Garamond"/>
                <a:cs typeface="Garamond"/>
              </a:rPr>
              <a:t>can study </a:t>
            </a:r>
            <a:r>
              <a:rPr sz="1167" spc="-5" dirty="0">
                <a:latin typeface="Garamond"/>
                <a:cs typeface="Garamond"/>
              </a:rPr>
              <a:t>actual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purchases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find out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buy, where, and how much. But learning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whys  of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buying behavior is not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easy—the answers are often locked deep </a:t>
            </a:r>
            <a:r>
              <a:rPr sz="1167" dirty="0">
                <a:latin typeface="Garamond"/>
                <a:cs typeface="Garamond"/>
              </a:rPr>
              <a:t>within the  consumer's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head.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central question for </a:t>
            </a:r>
            <a:r>
              <a:rPr sz="1167" spc="-5" dirty="0">
                <a:latin typeface="Garamond"/>
                <a:cs typeface="Garamond"/>
              </a:rPr>
              <a:t>marketers is: How do consumers respond </a:t>
            </a:r>
            <a:r>
              <a:rPr sz="1167" dirty="0">
                <a:latin typeface="Garamond"/>
                <a:cs typeface="Garamond"/>
              </a:rPr>
              <a:t>to various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efforts the  company might use? The company that </a:t>
            </a:r>
            <a:r>
              <a:rPr sz="1167" spc="-5" dirty="0">
                <a:latin typeface="Garamond"/>
                <a:cs typeface="Garamond"/>
              </a:rPr>
              <a:t>really </a:t>
            </a:r>
            <a:r>
              <a:rPr sz="1167" dirty="0">
                <a:latin typeface="Garamond"/>
                <a:cs typeface="Garamond"/>
              </a:rPr>
              <a:t>understands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consumers will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different product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prices, and advertising appeals has </a:t>
            </a:r>
            <a:r>
              <a:rPr sz="1167" dirty="0">
                <a:latin typeface="Garamond"/>
                <a:cs typeface="Garamond"/>
              </a:rPr>
              <a:t>a great </a:t>
            </a:r>
            <a:r>
              <a:rPr sz="1167" spc="-5" dirty="0">
                <a:latin typeface="Garamond"/>
                <a:cs typeface="Garamond"/>
              </a:rPr>
              <a:t>advantage over </a:t>
            </a:r>
            <a:r>
              <a:rPr sz="1167" dirty="0">
                <a:latin typeface="Garamond"/>
                <a:cs typeface="Garamond"/>
              </a:rPr>
              <a:t>its  competitors. The starting </a:t>
            </a:r>
            <a:r>
              <a:rPr sz="1167" spc="-5" dirty="0">
                <a:latin typeface="Garamond"/>
                <a:cs typeface="Garamond"/>
              </a:rPr>
              <a:t>point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stimulus-response model of buyer behavior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Figure</a:t>
            </a:r>
            <a:endParaRPr sz="1167">
              <a:latin typeface="Garamond"/>
              <a:cs typeface="Garamond"/>
            </a:endParaRPr>
          </a:p>
          <a:p>
            <a:pPr marL="12347" marR="802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. This figure shows that </a:t>
            </a:r>
            <a:r>
              <a:rPr sz="1167" spc="-5" dirty="0">
                <a:latin typeface="Garamond"/>
                <a:cs typeface="Garamond"/>
              </a:rPr>
              <a:t>marketing and other </a:t>
            </a:r>
            <a:r>
              <a:rPr sz="1167" dirty="0">
                <a:latin typeface="Garamond"/>
                <a:cs typeface="Garamond"/>
              </a:rPr>
              <a:t>stimuli enter the consumer's </a:t>
            </a:r>
            <a:r>
              <a:rPr sz="1167" spc="-5" dirty="0">
                <a:latin typeface="Garamond"/>
                <a:cs typeface="Garamond"/>
              </a:rPr>
              <a:t>"black box" and produce 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responses. Marketers must </a:t>
            </a:r>
            <a:r>
              <a:rPr sz="1167" dirty="0">
                <a:latin typeface="Garamond"/>
                <a:cs typeface="Garamond"/>
              </a:rPr>
              <a:t>figure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is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black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box.</a:t>
            </a:r>
            <a:r>
              <a:rPr sz="1021" spc="-7" baseline="39682" dirty="0">
                <a:latin typeface="Garamond"/>
                <a:cs typeface="Garamond"/>
              </a:rPr>
              <a:t>3</a:t>
            </a:r>
            <a:endParaRPr sz="1021" baseline="39682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b="1" u="sng" dirty="0">
                <a:latin typeface="Garamond"/>
                <a:cs typeface="Garamond"/>
              </a:rPr>
              <a:t>Model </a:t>
            </a:r>
            <a:r>
              <a:rPr sz="1167" b="1" u="sng" spc="-5" dirty="0">
                <a:latin typeface="Garamond"/>
                <a:cs typeface="Garamond"/>
              </a:rPr>
              <a:t>of consumer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5401" y="5600559"/>
            <a:ext cx="5679474" cy="950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760095" y="6526106"/>
            <a:ext cx="5654780" cy="7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735401" y="6572531"/>
            <a:ext cx="5679474" cy="1009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698851" y="7742554"/>
            <a:ext cx="5715529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stimuli 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four Ps: </a:t>
            </a:r>
            <a:r>
              <a:rPr sz="1167" spc="-5" dirty="0">
                <a:latin typeface="Garamond"/>
                <a:cs typeface="Garamond"/>
              </a:rPr>
              <a:t>product, price, place, and promotion. Other </a:t>
            </a:r>
            <a:r>
              <a:rPr sz="1167" dirty="0">
                <a:latin typeface="Garamond"/>
                <a:cs typeface="Garamond"/>
              </a:rPr>
              <a:t>stimuli  </a:t>
            </a:r>
            <a:r>
              <a:rPr sz="1167" spc="-5" dirty="0">
                <a:latin typeface="Garamond"/>
                <a:cs typeface="Garamond"/>
              </a:rPr>
              <a:t>include major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</a:t>
            </a:r>
            <a:r>
              <a:rPr sz="1167" dirty="0">
                <a:latin typeface="Garamond"/>
                <a:cs typeface="Garamond"/>
              </a:rPr>
              <a:t>environment: economic, </a:t>
            </a:r>
            <a:r>
              <a:rPr sz="1167" spc="-5" dirty="0">
                <a:latin typeface="Garamond"/>
                <a:cs typeface="Garamond"/>
              </a:rPr>
              <a:t>technological, political, and  </a:t>
            </a:r>
            <a:r>
              <a:rPr sz="1167" dirty="0">
                <a:latin typeface="Garamond"/>
                <a:cs typeface="Garamond"/>
              </a:rPr>
              <a:t>cultural.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these inputs enter the </a:t>
            </a:r>
            <a:r>
              <a:rPr sz="1167" spc="-5" dirty="0">
                <a:latin typeface="Garamond"/>
                <a:cs typeface="Garamond"/>
              </a:rPr>
              <a:t>buyer's black box,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turned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observable  buyer responses: product </a:t>
            </a:r>
            <a:r>
              <a:rPr sz="1167" dirty="0">
                <a:latin typeface="Garamond"/>
                <a:cs typeface="Garamond"/>
              </a:rPr>
              <a:t>choice,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choice, </a:t>
            </a:r>
            <a:r>
              <a:rPr sz="1167" spc="-5" dirty="0">
                <a:latin typeface="Garamond"/>
                <a:cs typeface="Garamond"/>
              </a:rPr>
              <a:t>dealer </a:t>
            </a:r>
            <a:r>
              <a:rPr sz="1167" dirty="0">
                <a:latin typeface="Garamond"/>
                <a:cs typeface="Garamond"/>
              </a:rPr>
              <a:t>choice,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timing, </a:t>
            </a:r>
            <a:r>
              <a:rPr sz="1167" spc="-5" dirty="0">
                <a:latin typeface="Garamond"/>
                <a:cs typeface="Garamond"/>
              </a:rPr>
              <a:t>and purchase  amount.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wants to understand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stimuli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changed </a:t>
            </a:r>
            <a:r>
              <a:rPr sz="1167" spc="-5" dirty="0">
                <a:latin typeface="Garamond"/>
                <a:cs typeface="Garamond"/>
              </a:rPr>
              <a:t>into responses inside </a:t>
            </a:r>
            <a:r>
              <a:rPr sz="1167" dirty="0">
                <a:latin typeface="Garamond"/>
                <a:cs typeface="Garamond"/>
              </a:rPr>
              <a:t>the  consumer's </a:t>
            </a:r>
            <a:r>
              <a:rPr sz="1167" spc="-5" dirty="0">
                <a:latin typeface="Garamond"/>
                <a:cs typeface="Garamond"/>
              </a:rPr>
              <a:t>black box,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parts. </a:t>
            </a:r>
            <a:r>
              <a:rPr sz="1167" dirty="0">
                <a:latin typeface="Garamond"/>
                <a:cs typeface="Garamond"/>
              </a:rPr>
              <a:t>First, the </a:t>
            </a:r>
            <a:r>
              <a:rPr sz="1167" spc="-5" dirty="0">
                <a:latin typeface="Garamond"/>
                <a:cs typeface="Garamond"/>
              </a:rPr>
              <a:t>buyer's </a:t>
            </a:r>
            <a:r>
              <a:rPr sz="1167" dirty="0">
                <a:latin typeface="Garamond"/>
                <a:cs typeface="Garamond"/>
              </a:rPr>
              <a:t>characteristics </a:t>
            </a:r>
            <a:r>
              <a:rPr sz="1167" spc="-5" dirty="0">
                <a:latin typeface="Garamond"/>
                <a:cs typeface="Garamond"/>
              </a:rPr>
              <a:t>influence how he or  </a:t>
            </a:r>
            <a:r>
              <a:rPr sz="1167" dirty="0">
                <a:latin typeface="Garamond"/>
                <a:cs typeface="Garamond"/>
              </a:rPr>
              <a:t>she </a:t>
            </a:r>
            <a:r>
              <a:rPr sz="1167" spc="-5" dirty="0">
                <a:latin typeface="Garamond"/>
                <a:cs typeface="Garamond"/>
              </a:rPr>
              <a:t>perceives and reacts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stimuli. Second,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decision process itself affects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buyer's behavior. This </a:t>
            </a:r>
            <a:r>
              <a:rPr sz="1167" dirty="0">
                <a:latin typeface="Garamond"/>
                <a:cs typeface="Garamond"/>
              </a:rPr>
              <a:t>chapter </a:t>
            </a:r>
            <a:r>
              <a:rPr sz="1167" spc="-5" dirty="0">
                <a:latin typeface="Garamond"/>
                <a:cs typeface="Garamond"/>
              </a:rPr>
              <a:t>looks first at buyer </a:t>
            </a:r>
            <a:r>
              <a:rPr sz="1167" dirty="0">
                <a:latin typeface="Garamond"/>
                <a:cs typeface="Garamond"/>
              </a:rPr>
              <a:t>characteristics </a:t>
            </a:r>
            <a:r>
              <a:rPr sz="1167" spc="-5" dirty="0">
                <a:latin typeface="Garamond"/>
                <a:cs typeface="Garamond"/>
              </a:rPr>
              <a:t>as they affect buying behavior, 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discusses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decision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8949" y="2685626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88949" y="299010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2799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82370" y="2089997"/>
            <a:ext cx="1057910" cy="17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7675" y="2215691"/>
            <a:ext cx="5628358" cy="2563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82370" y="4754034"/>
            <a:ext cx="1057910" cy="131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143353" y="794032"/>
            <a:ext cx="5729728" cy="1960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Consumer purchases are influenced </a:t>
            </a:r>
            <a:r>
              <a:rPr sz="1167" dirty="0">
                <a:latin typeface="Garamond"/>
                <a:cs typeface="Garamond"/>
              </a:rPr>
              <a:t>strongly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cultural, social, </a:t>
            </a:r>
            <a:r>
              <a:rPr sz="1167" spc="-5" dirty="0">
                <a:latin typeface="Garamond"/>
                <a:cs typeface="Garamond"/>
              </a:rPr>
              <a:t>personal, and psychological  </a:t>
            </a:r>
            <a:r>
              <a:rPr sz="1167" dirty="0">
                <a:latin typeface="Garamond"/>
                <a:cs typeface="Garamond"/>
              </a:rPr>
              <a:t>characteristics,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Figure For the </a:t>
            </a:r>
            <a:r>
              <a:rPr sz="1167" spc="-5" dirty="0">
                <a:latin typeface="Garamond"/>
                <a:cs typeface="Garamond"/>
              </a:rPr>
              <a:t>most part, </a:t>
            </a:r>
            <a:r>
              <a:rPr sz="1167" dirty="0">
                <a:latin typeface="Garamond"/>
                <a:cs typeface="Garamond"/>
              </a:rPr>
              <a:t>marketers cannot </a:t>
            </a:r>
            <a:r>
              <a:rPr sz="1167" spc="-5" dirty="0">
                <a:latin typeface="Garamond"/>
                <a:cs typeface="Garamond"/>
              </a:rPr>
              <a:t>control </a:t>
            </a:r>
            <a:r>
              <a:rPr sz="1167" dirty="0">
                <a:latin typeface="Garamond"/>
                <a:cs typeface="Garamond"/>
              </a:rPr>
              <a:t>such factors, </a:t>
            </a:r>
            <a:r>
              <a:rPr sz="1167" spc="-5" dirty="0">
                <a:latin typeface="Garamond"/>
                <a:cs typeface="Garamond"/>
              </a:rPr>
              <a:t>but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take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into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Factors </a:t>
            </a:r>
            <a:r>
              <a:rPr sz="1167" b="1" spc="-5" dirty="0">
                <a:latin typeface="Garamond"/>
                <a:cs typeface="Garamond"/>
              </a:rPr>
              <a:t>influencing consumer</a:t>
            </a:r>
            <a:r>
              <a:rPr sz="1167" b="1" spc="1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3522582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Markets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understood 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marketing strategies can </a:t>
            </a:r>
            <a:r>
              <a:rPr sz="1167" spc="-5" dirty="0">
                <a:latin typeface="Garamond"/>
                <a:cs typeface="Garamond"/>
              </a:rPr>
              <a:t>be  developed.    </a:t>
            </a:r>
            <a:r>
              <a:rPr sz="1167" dirty="0">
                <a:latin typeface="Garamond"/>
                <a:cs typeface="Garamond"/>
              </a:rPr>
              <a:t>People  using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</a:t>
            </a:r>
            <a:endParaRPr sz="1167">
              <a:latin typeface="Garamond"/>
              <a:cs typeface="Garamond"/>
            </a:endParaRPr>
          </a:p>
          <a:p>
            <a:pPr marR="19138" algn="r">
              <a:lnSpc>
                <a:spcPts val="1283"/>
              </a:lnSpc>
              <a:tabLst>
                <a:tab pos="750694" algn="l"/>
              </a:tabLst>
            </a:pPr>
            <a:r>
              <a:rPr sz="1167" dirty="0">
                <a:latin typeface="Garamond"/>
                <a:cs typeface="Garamond"/>
              </a:rPr>
              <a:t>markets	</a:t>
            </a:r>
            <a:r>
              <a:rPr sz="1167" spc="-5" dirty="0">
                <a:latin typeface="Garamond"/>
                <a:cs typeface="Garamond"/>
              </a:rPr>
              <a:t>buy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2829" y="4073949"/>
            <a:ext cx="47413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6" marR="5556" indent="-308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goods  services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3075" y="4073949"/>
            <a:ext cx="23521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88" marR="4939" indent="-37658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4407324"/>
            <a:ext cx="5715529" cy="520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1225" marR="6173" indent="801934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consumption. 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vary tremendously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age,</a:t>
            </a:r>
            <a:endParaRPr sz="1167">
              <a:latin typeface="Garamond"/>
              <a:cs typeface="Garamond"/>
            </a:endParaRPr>
          </a:p>
          <a:p>
            <a:pPr marL="12347" marR="4939" indent="289720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income, </a:t>
            </a:r>
            <a:r>
              <a:rPr sz="1167" dirty="0">
                <a:latin typeface="Garamond"/>
                <a:cs typeface="Garamond"/>
              </a:rPr>
              <a:t>education, tastes,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factors.  </a:t>
            </a:r>
            <a:r>
              <a:rPr sz="1167" spc="-5" dirty="0">
                <a:latin typeface="Garamond"/>
                <a:cs typeface="Garamond"/>
              </a:rPr>
              <a:t>Consumer behavior is influenced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characteristics and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decision process.  </a:t>
            </a:r>
            <a:r>
              <a:rPr sz="1167" dirty="0">
                <a:latin typeface="Garamond"/>
                <a:cs typeface="Garamond"/>
              </a:rPr>
              <a:t>Buyer characteristics include four major factors: cultural, social, </a:t>
            </a:r>
            <a:r>
              <a:rPr sz="1167" spc="-5" dirty="0">
                <a:latin typeface="Garamond"/>
                <a:cs typeface="Garamond"/>
              </a:rPr>
              <a:t>personal, and psychological. We  </a:t>
            </a:r>
            <a:r>
              <a:rPr sz="1167" dirty="0">
                <a:latin typeface="Garamond"/>
                <a:cs typeface="Garamond"/>
              </a:rPr>
              <a:t>can say that </a:t>
            </a:r>
            <a:r>
              <a:rPr sz="1167" spc="-5" dirty="0">
                <a:latin typeface="Garamond"/>
                <a:cs typeface="Garamond"/>
              </a:rPr>
              <a:t>following </a:t>
            </a:r>
            <a:r>
              <a:rPr sz="1167" dirty="0">
                <a:latin typeface="Garamond"/>
                <a:cs typeface="Garamond"/>
              </a:rPr>
              <a:t>factors can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Buying </a:t>
            </a:r>
            <a:r>
              <a:rPr sz="1167" spc="-5" dirty="0">
                <a:latin typeface="Garamond"/>
                <a:cs typeface="Garamond"/>
              </a:rPr>
              <a:t>decision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Cultural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L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Social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LcPeriod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Personal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Psychological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Cultural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Cultural </a:t>
            </a:r>
            <a:r>
              <a:rPr sz="1167" dirty="0">
                <a:latin typeface="Garamond"/>
                <a:cs typeface="Garamond"/>
              </a:rPr>
              <a:t>factors exert the </a:t>
            </a:r>
            <a:r>
              <a:rPr sz="1167" spc="-5" dirty="0">
                <a:latin typeface="Garamond"/>
                <a:cs typeface="Garamond"/>
              </a:rPr>
              <a:t>broadest and deepest influence on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behavior.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understand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played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</a:t>
            </a:r>
            <a:r>
              <a:rPr sz="1167" dirty="0">
                <a:latin typeface="Garamond"/>
                <a:cs typeface="Garamond"/>
              </a:rPr>
              <a:t>culture, subculture,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class.</a:t>
            </a:r>
            <a:endParaRPr sz="1167">
              <a:latin typeface="Garamond"/>
              <a:cs typeface="Garamond"/>
            </a:endParaRPr>
          </a:p>
          <a:p>
            <a:pPr marL="790204" lvl="1" indent="-208662">
              <a:lnSpc>
                <a:spcPts val="1240"/>
              </a:lnSpc>
              <a:buAutoNum type="romanUcPeriod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Culture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Culture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basic </a:t>
            </a:r>
            <a:r>
              <a:rPr sz="1167" dirty="0">
                <a:latin typeface="Garamond"/>
                <a:cs typeface="Garamond"/>
              </a:rPr>
              <a:t>cause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person's </a:t>
            </a:r>
            <a:r>
              <a:rPr sz="1167" dirty="0">
                <a:latin typeface="Garamond"/>
                <a:cs typeface="Garamond"/>
              </a:rPr>
              <a:t>wants </a:t>
            </a:r>
            <a:r>
              <a:rPr sz="1167" spc="-5" dirty="0">
                <a:latin typeface="Garamond"/>
                <a:cs typeface="Garamond"/>
              </a:rPr>
              <a:t>and behavior. Human behavior is largely  learned. Growing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society, a child </a:t>
            </a:r>
            <a:r>
              <a:rPr sz="1167" spc="-5" dirty="0">
                <a:latin typeface="Garamond"/>
                <a:cs typeface="Garamond"/>
              </a:rPr>
              <a:t>learns basic </a:t>
            </a:r>
            <a:r>
              <a:rPr sz="1167" dirty="0">
                <a:latin typeface="Garamond"/>
                <a:cs typeface="Garamond"/>
              </a:rPr>
              <a:t>values, </a:t>
            </a:r>
            <a:r>
              <a:rPr sz="1167" spc="-5" dirty="0">
                <a:latin typeface="Garamond"/>
                <a:cs typeface="Garamond"/>
              </a:rPr>
              <a:t>perceptions, </a:t>
            </a:r>
            <a:r>
              <a:rPr sz="1167" dirty="0">
                <a:latin typeface="Garamond"/>
                <a:cs typeface="Garamond"/>
              </a:rPr>
              <a:t>wants, </a:t>
            </a:r>
            <a:r>
              <a:rPr sz="1167" spc="-5" dirty="0">
                <a:latin typeface="Garamond"/>
                <a:cs typeface="Garamond"/>
              </a:rPr>
              <a:t>and behaviors  </a:t>
            </a:r>
            <a:r>
              <a:rPr sz="1167" dirty="0">
                <a:latin typeface="Garamond"/>
                <a:cs typeface="Garamond"/>
              </a:rPr>
              <a:t>from the family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important institutions. A </a:t>
            </a:r>
            <a:r>
              <a:rPr sz="1167" spc="-5" dirty="0">
                <a:latin typeface="Garamond"/>
                <a:cs typeface="Garamond"/>
              </a:rPr>
              <a:t>person normally </a:t>
            </a:r>
            <a:r>
              <a:rPr sz="1167" dirty="0">
                <a:latin typeface="Garamond"/>
                <a:cs typeface="Garamond"/>
              </a:rPr>
              <a:t>learns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is exposed to the  following values: </a:t>
            </a:r>
            <a:r>
              <a:rPr sz="1167" spc="-5" dirty="0">
                <a:latin typeface="Garamond"/>
                <a:cs typeface="Garamond"/>
              </a:rPr>
              <a:t>achievement and </a:t>
            </a:r>
            <a:r>
              <a:rPr sz="1167" dirty="0">
                <a:latin typeface="Garamond"/>
                <a:cs typeface="Garamond"/>
              </a:rPr>
              <a:t>success, </a:t>
            </a:r>
            <a:r>
              <a:rPr sz="1167" spc="-5" dirty="0">
                <a:latin typeface="Garamond"/>
                <a:cs typeface="Garamond"/>
              </a:rPr>
              <a:t>activity and involvement, </a:t>
            </a:r>
            <a:r>
              <a:rPr sz="1167" dirty="0">
                <a:latin typeface="Garamond"/>
                <a:cs typeface="Garamond"/>
              </a:rPr>
              <a:t>efficiency </a:t>
            </a:r>
            <a:r>
              <a:rPr sz="1167" spc="-5" dirty="0">
                <a:latin typeface="Garamond"/>
                <a:cs typeface="Garamond"/>
              </a:rPr>
              <a:t>and practicality,  progress, </a:t>
            </a:r>
            <a:r>
              <a:rPr sz="1167" dirty="0">
                <a:latin typeface="Garamond"/>
                <a:cs typeface="Garamond"/>
              </a:rPr>
              <a:t>material comfort, individualism, </a:t>
            </a:r>
            <a:r>
              <a:rPr sz="1167" spc="-5" dirty="0">
                <a:latin typeface="Garamond"/>
                <a:cs typeface="Garamond"/>
              </a:rPr>
              <a:t>freedom, humanitarianism, </a:t>
            </a:r>
            <a:r>
              <a:rPr sz="1167" dirty="0">
                <a:latin typeface="Garamond"/>
                <a:cs typeface="Garamond"/>
              </a:rPr>
              <a:t>youthfulness,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fitness </a:t>
            </a:r>
            <a:r>
              <a:rPr sz="1167" spc="-5" dirty="0">
                <a:latin typeface="Garamond"/>
                <a:cs typeface="Garamond"/>
              </a:rPr>
              <a:t>and  health.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Every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society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culture,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cultural </a:t>
            </a:r>
            <a:r>
              <a:rPr sz="1167" spc="-5" dirty="0">
                <a:latin typeface="Garamond"/>
                <a:cs typeface="Garamond"/>
              </a:rPr>
              <a:t>influences on buying behavior may </a:t>
            </a:r>
            <a:r>
              <a:rPr sz="1167" dirty="0">
                <a:latin typeface="Garamond"/>
                <a:cs typeface="Garamond"/>
              </a:rPr>
              <a:t>vary greatly  from country to country. Failure to </a:t>
            </a:r>
            <a:r>
              <a:rPr sz="1167" spc="-5" dirty="0">
                <a:latin typeface="Garamond"/>
                <a:cs typeface="Garamond"/>
              </a:rPr>
              <a:t>adjust </a:t>
            </a:r>
            <a:r>
              <a:rPr sz="1167" dirty="0">
                <a:latin typeface="Garamond"/>
                <a:cs typeface="Garamond"/>
              </a:rPr>
              <a:t>to these </a:t>
            </a:r>
            <a:r>
              <a:rPr sz="1167" spc="-5" dirty="0">
                <a:latin typeface="Garamond"/>
                <a:cs typeface="Garamond"/>
              </a:rPr>
              <a:t>differences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result in ineffective marketing or  </a:t>
            </a:r>
            <a:r>
              <a:rPr sz="1167" dirty="0">
                <a:latin typeface="Garamond"/>
                <a:cs typeface="Garamond"/>
              </a:rPr>
              <a:t>embarrassing mistakes. For example, </a:t>
            </a:r>
            <a:r>
              <a:rPr sz="1167" spc="-5" dirty="0">
                <a:latin typeface="Garamond"/>
                <a:cs typeface="Garamond"/>
              </a:rPr>
              <a:t>business representatives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U.S. </a:t>
            </a:r>
            <a:r>
              <a:rPr sz="1167" dirty="0">
                <a:latin typeface="Garamond"/>
                <a:cs typeface="Garamond"/>
              </a:rPr>
              <a:t>community trying to  </a:t>
            </a:r>
            <a:r>
              <a:rPr sz="1167" spc="-5" dirty="0">
                <a:latin typeface="Garamond"/>
                <a:cs typeface="Garamond"/>
              </a:rPr>
              <a:t>market itself in </a:t>
            </a:r>
            <a:r>
              <a:rPr sz="1167" dirty="0">
                <a:latin typeface="Garamond"/>
                <a:cs typeface="Garamond"/>
              </a:rPr>
              <a:t>Taiwan found this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hard way. </a:t>
            </a:r>
            <a:r>
              <a:rPr sz="1167" dirty="0">
                <a:latin typeface="Garamond"/>
                <a:cs typeface="Garamond"/>
              </a:rPr>
              <a:t>Seeking more foreign trade, they </a:t>
            </a:r>
            <a:r>
              <a:rPr sz="1167" spc="-5" dirty="0">
                <a:latin typeface="Garamond"/>
                <a:cs typeface="Garamond"/>
              </a:rPr>
              <a:t>arrived </a:t>
            </a:r>
            <a:r>
              <a:rPr sz="1167" dirty="0">
                <a:latin typeface="Garamond"/>
                <a:cs typeface="Garamond"/>
              </a:rPr>
              <a:t>in  Taiwan </a:t>
            </a:r>
            <a:r>
              <a:rPr sz="1167" spc="-5" dirty="0">
                <a:latin typeface="Garamond"/>
                <a:cs typeface="Garamond"/>
              </a:rPr>
              <a:t>bearing </a:t>
            </a:r>
            <a:r>
              <a:rPr sz="1167" dirty="0">
                <a:latin typeface="Garamond"/>
                <a:cs typeface="Garamond"/>
              </a:rPr>
              <a:t>gifts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green </a:t>
            </a:r>
            <a:r>
              <a:rPr sz="1167" spc="-5" dirty="0">
                <a:latin typeface="Garamond"/>
                <a:cs typeface="Garamond"/>
              </a:rPr>
              <a:t>baseball </a:t>
            </a:r>
            <a:r>
              <a:rPr sz="1167" dirty="0">
                <a:latin typeface="Garamond"/>
                <a:cs typeface="Garamond"/>
              </a:rPr>
              <a:t>caps. It turned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that the trip was scheduled a </a:t>
            </a:r>
            <a:r>
              <a:rPr sz="1167" spc="-5" dirty="0">
                <a:latin typeface="Garamond"/>
                <a:cs typeface="Garamond"/>
              </a:rPr>
              <a:t>month  before </a:t>
            </a:r>
            <a:r>
              <a:rPr sz="1167" dirty="0">
                <a:latin typeface="Garamond"/>
                <a:cs typeface="Garamond"/>
              </a:rPr>
              <a:t>Taiwan elections,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green was the color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political opposition party. Worse </a:t>
            </a:r>
            <a:r>
              <a:rPr sz="1167" dirty="0">
                <a:latin typeface="Garamond"/>
                <a:cs typeface="Garamond"/>
              </a:rPr>
              <a:t>yet,  the visitors </a:t>
            </a:r>
            <a:r>
              <a:rPr sz="1167" spc="-5" dirty="0">
                <a:latin typeface="Garamond"/>
                <a:cs typeface="Garamond"/>
              </a:rPr>
              <a:t>learned after </a:t>
            </a:r>
            <a:r>
              <a:rPr sz="1167" dirty="0">
                <a:latin typeface="Garamond"/>
                <a:cs typeface="Garamond"/>
              </a:rPr>
              <a:t>the fact that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Taiwan </a:t>
            </a:r>
            <a:r>
              <a:rPr sz="1167" spc="-5" dirty="0">
                <a:latin typeface="Garamond"/>
                <a:cs typeface="Garamond"/>
              </a:rPr>
              <a:t>culture,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man </a:t>
            </a:r>
            <a:r>
              <a:rPr sz="1167" dirty="0">
                <a:latin typeface="Garamond"/>
                <a:cs typeface="Garamond"/>
              </a:rPr>
              <a:t>wears green to signify  that </a:t>
            </a:r>
            <a:r>
              <a:rPr sz="1167" spc="-5" dirty="0">
                <a:latin typeface="Garamond"/>
                <a:cs typeface="Garamond"/>
              </a:rPr>
              <a:t>his </a:t>
            </a:r>
            <a:r>
              <a:rPr sz="1167" dirty="0">
                <a:latin typeface="Garamond"/>
                <a:cs typeface="Garamond"/>
              </a:rPr>
              <a:t>wife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unfaithful. The </a:t>
            </a:r>
            <a:r>
              <a:rPr sz="1167" spc="-5" dirty="0">
                <a:latin typeface="Garamond"/>
                <a:cs typeface="Garamond"/>
              </a:rPr>
              <a:t>head of </a:t>
            </a:r>
            <a:r>
              <a:rPr sz="1167" dirty="0">
                <a:latin typeface="Garamond"/>
                <a:cs typeface="Garamond"/>
              </a:rPr>
              <a:t>the community </a:t>
            </a:r>
            <a:r>
              <a:rPr sz="1167" spc="-5" dirty="0">
                <a:latin typeface="Garamond"/>
                <a:cs typeface="Garamond"/>
              </a:rPr>
              <a:t>delegation later noted, "I don't </a:t>
            </a:r>
            <a:r>
              <a:rPr sz="1167" dirty="0">
                <a:latin typeface="Garamond"/>
                <a:cs typeface="Garamond"/>
              </a:rPr>
              <a:t>know  whatever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happened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those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green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hats,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but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trip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gave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understanding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extreme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6293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differences in our </a:t>
            </a:r>
            <a:r>
              <a:rPr sz="1167" dirty="0">
                <a:latin typeface="Garamond"/>
                <a:cs typeface="Garamond"/>
              </a:rPr>
              <a:t>cultures." </a:t>
            </a:r>
            <a:r>
              <a:rPr sz="1167" spc="-5" dirty="0">
                <a:latin typeface="Garamond"/>
                <a:cs typeface="Garamond"/>
              </a:rPr>
              <a:t>International marketers must </a:t>
            </a:r>
            <a:r>
              <a:rPr sz="1167" dirty="0">
                <a:latin typeface="Garamond"/>
                <a:cs typeface="Garamond"/>
              </a:rPr>
              <a:t>understand the culture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each  </a:t>
            </a:r>
            <a:r>
              <a:rPr sz="1167" spc="-5" dirty="0">
                <a:latin typeface="Garamond"/>
                <a:cs typeface="Garamond"/>
              </a:rPr>
              <a:t>international market and adapt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accordingly.</a:t>
            </a:r>
            <a:endParaRPr sz="1167">
              <a:latin typeface="Garamond"/>
              <a:cs typeface="Garamond"/>
            </a:endParaRPr>
          </a:p>
          <a:p>
            <a:pPr marL="790204" indent="-266694">
              <a:lnSpc>
                <a:spcPts val="1240"/>
              </a:lnSpc>
              <a:buAutoNum type="romanUcPeriod" startAt="2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Subculture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culture contains smaller subcultures </a:t>
            </a:r>
            <a:r>
              <a:rPr sz="1167" spc="-5" dirty="0">
                <a:latin typeface="Garamond"/>
                <a:cs typeface="Garamond"/>
              </a:rPr>
              <a:t>or groups of people </a:t>
            </a:r>
            <a:r>
              <a:rPr sz="1167" dirty="0">
                <a:latin typeface="Garamond"/>
                <a:cs typeface="Garamond"/>
              </a:rPr>
              <a:t>with shared value systems </a:t>
            </a:r>
            <a:r>
              <a:rPr sz="1167" spc="-5" dirty="0">
                <a:latin typeface="Garamond"/>
                <a:cs typeface="Garamond"/>
              </a:rPr>
              <a:t>based on  </a:t>
            </a:r>
            <a:r>
              <a:rPr sz="1167" dirty="0">
                <a:latin typeface="Garamond"/>
                <a:cs typeface="Garamond"/>
              </a:rPr>
              <a:t>common life experiences </a:t>
            </a:r>
            <a:r>
              <a:rPr sz="1167" spc="-5" dirty="0">
                <a:latin typeface="Garamond"/>
                <a:cs typeface="Garamond"/>
              </a:rPr>
              <a:t>and situations. </a:t>
            </a:r>
            <a:r>
              <a:rPr sz="1167" dirty="0">
                <a:latin typeface="Garamond"/>
                <a:cs typeface="Garamond"/>
              </a:rPr>
              <a:t>Subcultures include nationalities, religions, </a:t>
            </a:r>
            <a:r>
              <a:rPr sz="1167" spc="-5" dirty="0">
                <a:latin typeface="Garamond"/>
                <a:cs typeface="Garamond"/>
              </a:rPr>
              <a:t>racial </a:t>
            </a:r>
            <a:r>
              <a:rPr sz="1167" dirty="0">
                <a:latin typeface="Garamond"/>
                <a:cs typeface="Garamond"/>
              </a:rPr>
              <a:t>groups,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geographic </a:t>
            </a:r>
            <a:r>
              <a:rPr sz="1167" spc="-5" dirty="0">
                <a:latin typeface="Garamond"/>
                <a:cs typeface="Garamond"/>
              </a:rPr>
              <a:t>regions. Many </a:t>
            </a:r>
            <a:r>
              <a:rPr sz="1167" dirty="0">
                <a:latin typeface="Garamond"/>
                <a:cs typeface="Garamond"/>
              </a:rPr>
              <a:t>subcultures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important market </a:t>
            </a:r>
            <a:r>
              <a:rPr sz="1167" dirty="0">
                <a:latin typeface="Garamond"/>
                <a:cs typeface="Garamond"/>
              </a:rPr>
              <a:t>segments, </a:t>
            </a:r>
            <a:r>
              <a:rPr sz="1167" spc="-5" dirty="0">
                <a:latin typeface="Garamond"/>
                <a:cs typeface="Garamond"/>
              </a:rPr>
              <a:t>and marketers  often </a:t>
            </a:r>
            <a:r>
              <a:rPr sz="1167" dirty="0">
                <a:latin typeface="Garamond"/>
                <a:cs typeface="Garamond"/>
              </a:rPr>
              <a:t>design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 tailored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needs. Here are </a:t>
            </a:r>
            <a:r>
              <a:rPr sz="1167" dirty="0">
                <a:latin typeface="Garamond"/>
                <a:cs typeface="Garamond"/>
              </a:rPr>
              <a:t>examples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  such important subculture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  <a:p>
            <a:pPr marL="790204" indent="-325959">
              <a:lnSpc>
                <a:spcPts val="1240"/>
              </a:lnSpc>
              <a:buAutoNum type="romanUcPeriod" startAt="3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Social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Class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Almost </a:t>
            </a:r>
            <a:r>
              <a:rPr sz="1167" dirty="0">
                <a:latin typeface="Garamond"/>
                <a:cs typeface="Garamond"/>
              </a:rPr>
              <a:t>every society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some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social class structure. </a:t>
            </a:r>
            <a:r>
              <a:rPr sz="1167" spc="-5" dirty="0">
                <a:latin typeface="Garamond"/>
                <a:cs typeface="Garamond"/>
              </a:rPr>
              <a:t>Social Classes are </a:t>
            </a:r>
            <a:r>
              <a:rPr sz="1167" dirty="0">
                <a:latin typeface="Garamond"/>
                <a:cs typeface="Garamond"/>
              </a:rPr>
              <a:t>society's </a:t>
            </a:r>
            <a:r>
              <a:rPr sz="1167" spc="-5" dirty="0">
                <a:latin typeface="Garamond"/>
                <a:cs typeface="Garamond"/>
              </a:rPr>
              <a:t>relatively  permanent and ordered divisions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members share </a:t>
            </a:r>
            <a:r>
              <a:rPr sz="1167" dirty="0">
                <a:latin typeface="Garamond"/>
                <a:cs typeface="Garamond"/>
              </a:rPr>
              <a:t>similar values, interests,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Social </a:t>
            </a:r>
            <a:r>
              <a:rPr sz="1167" dirty="0">
                <a:latin typeface="Garamond"/>
                <a:cs typeface="Garamond"/>
              </a:rPr>
              <a:t>class </a:t>
            </a:r>
            <a:r>
              <a:rPr sz="1167" spc="-5" dirty="0">
                <a:latin typeface="Garamond"/>
                <a:cs typeface="Garamond"/>
              </a:rPr>
              <a:t>is not determined by </a:t>
            </a:r>
            <a:r>
              <a:rPr sz="1167" dirty="0">
                <a:latin typeface="Garamond"/>
                <a:cs typeface="Garamond"/>
              </a:rPr>
              <a:t>a single factor, such </a:t>
            </a:r>
            <a:r>
              <a:rPr sz="1167" spc="-5" dirty="0">
                <a:latin typeface="Garamond"/>
                <a:cs typeface="Garamond"/>
              </a:rPr>
              <a:t>as income, but is measured as </a:t>
            </a:r>
            <a:r>
              <a:rPr sz="1167" dirty="0">
                <a:latin typeface="Garamond"/>
                <a:cs typeface="Garamond"/>
              </a:rPr>
              <a:t>a combination  </a:t>
            </a:r>
            <a:r>
              <a:rPr sz="1167" spc="-5" dirty="0">
                <a:latin typeface="Garamond"/>
                <a:cs typeface="Garamond"/>
              </a:rPr>
              <a:t>of occupation, income, </a:t>
            </a:r>
            <a:r>
              <a:rPr sz="1167" dirty="0">
                <a:latin typeface="Garamond"/>
                <a:cs typeface="Garamond"/>
              </a:rPr>
              <a:t>education, wealth,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variables.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social systems, </a:t>
            </a:r>
            <a:r>
              <a:rPr sz="1167" spc="-5" dirty="0">
                <a:latin typeface="Garamond"/>
                <a:cs typeface="Garamond"/>
              </a:rPr>
              <a:t>members of  </a:t>
            </a:r>
            <a:r>
              <a:rPr sz="1167" dirty="0">
                <a:latin typeface="Garamond"/>
                <a:cs typeface="Garamond"/>
              </a:rPr>
              <a:t>different classes </a:t>
            </a:r>
            <a:r>
              <a:rPr sz="1167" spc="-5" dirty="0">
                <a:latin typeface="Garamond"/>
                <a:cs typeface="Garamond"/>
              </a:rPr>
              <a:t>are reared </a:t>
            </a:r>
            <a:r>
              <a:rPr sz="1167" dirty="0">
                <a:latin typeface="Garamond"/>
                <a:cs typeface="Garamond"/>
              </a:rPr>
              <a:t>for certain </a:t>
            </a:r>
            <a:r>
              <a:rPr sz="1167" spc="-5" dirty="0">
                <a:latin typeface="Garamond"/>
                <a:cs typeface="Garamond"/>
              </a:rPr>
              <a:t>roles and cannot </a:t>
            </a:r>
            <a:r>
              <a:rPr sz="1167" dirty="0">
                <a:latin typeface="Garamond"/>
                <a:cs typeface="Garamond"/>
              </a:rPr>
              <a:t>change their social </a:t>
            </a:r>
            <a:r>
              <a:rPr sz="1167" spc="-5" dirty="0">
                <a:latin typeface="Garamond"/>
                <a:cs typeface="Garamond"/>
              </a:rPr>
              <a:t>positions. Marketers are  interested in </a:t>
            </a:r>
            <a:r>
              <a:rPr sz="1167" dirty="0">
                <a:latin typeface="Garamond"/>
                <a:cs typeface="Garamond"/>
              </a:rPr>
              <a:t>social class </a:t>
            </a:r>
            <a:r>
              <a:rPr sz="1167" spc="-5" dirty="0">
                <a:latin typeface="Garamond"/>
                <a:cs typeface="Garamond"/>
              </a:rPr>
              <a:t>because people </a:t>
            </a:r>
            <a:r>
              <a:rPr sz="1167" dirty="0">
                <a:latin typeface="Garamond"/>
                <a:cs typeface="Garamond"/>
              </a:rPr>
              <a:t>within a given social class tend to exhibit similar </a:t>
            </a:r>
            <a:r>
              <a:rPr sz="1167" spc="-5" dirty="0">
                <a:latin typeface="Garamond"/>
                <a:cs typeface="Garamond"/>
              </a:rPr>
              <a:t>buying  behavior.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Social classes show distinct </a:t>
            </a:r>
            <a:r>
              <a:rPr sz="1167" spc="-5" dirty="0">
                <a:latin typeface="Garamond"/>
                <a:cs typeface="Garamond"/>
              </a:rPr>
              <a:t>product and brand preferences in areas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clothing, home  </a:t>
            </a:r>
            <a:r>
              <a:rPr sz="1167" dirty="0">
                <a:latin typeface="Garamond"/>
                <a:cs typeface="Garamond"/>
              </a:rPr>
              <a:t>furnishings, </a:t>
            </a:r>
            <a:r>
              <a:rPr sz="1167" spc="-5" dirty="0">
                <a:latin typeface="Garamond"/>
                <a:cs typeface="Garamond"/>
              </a:rPr>
              <a:t>leisure activity,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automobiles.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Social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consumer's </a:t>
            </a:r>
            <a:r>
              <a:rPr sz="1167" spc="-5" dirty="0">
                <a:latin typeface="Garamond"/>
                <a:cs typeface="Garamond"/>
              </a:rPr>
              <a:t>behavior also is influenced by social </a:t>
            </a:r>
            <a:r>
              <a:rPr sz="1167" dirty="0">
                <a:latin typeface="Garamond"/>
                <a:cs typeface="Garamond"/>
              </a:rPr>
              <a:t>factors,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consumer's </a:t>
            </a:r>
            <a:r>
              <a:rPr sz="1167" spc="-5" dirty="0">
                <a:latin typeface="Garamond"/>
                <a:cs typeface="Garamond"/>
              </a:rPr>
              <a:t>small </a:t>
            </a:r>
            <a:r>
              <a:rPr sz="1167" dirty="0">
                <a:latin typeface="Garamond"/>
                <a:cs typeface="Garamond"/>
              </a:rPr>
              <a:t>groups,  family,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roles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status.</a:t>
            </a:r>
            <a:endParaRPr sz="1167">
              <a:latin typeface="Garamond"/>
              <a:cs typeface="Garamond"/>
            </a:endParaRPr>
          </a:p>
          <a:p>
            <a:pPr marL="790204" lvl="1" indent="-208662">
              <a:lnSpc>
                <a:spcPts val="1240"/>
              </a:lnSpc>
              <a:buAutoNum type="romanUcPeriod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Groups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small groups influence a </a:t>
            </a:r>
            <a:r>
              <a:rPr sz="1167" spc="-5" dirty="0">
                <a:latin typeface="Garamond"/>
                <a:cs typeface="Garamond"/>
              </a:rPr>
              <a:t>person’s behavior. Groups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direct influence </a:t>
            </a:r>
            <a:r>
              <a:rPr sz="1167" dirty="0">
                <a:latin typeface="Garamond"/>
                <a:cs typeface="Garamond"/>
              </a:rPr>
              <a:t>and to which  a </a:t>
            </a:r>
            <a:r>
              <a:rPr sz="1167" spc="-5" dirty="0">
                <a:latin typeface="Garamond"/>
                <a:cs typeface="Garamond"/>
              </a:rPr>
              <a:t>person belongs are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spc="-5" dirty="0">
                <a:latin typeface="Garamond"/>
                <a:cs typeface="Garamond"/>
              </a:rPr>
              <a:t>membership </a:t>
            </a:r>
            <a:r>
              <a:rPr sz="1167" dirty="0">
                <a:latin typeface="Garamond"/>
                <a:cs typeface="Garamond"/>
              </a:rPr>
              <a:t>groups.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contrast, reference groups serve </a:t>
            </a:r>
            <a:r>
              <a:rPr sz="1167" spc="-5" dirty="0">
                <a:latin typeface="Garamond"/>
                <a:cs typeface="Garamond"/>
              </a:rPr>
              <a:t>as direct </a:t>
            </a:r>
            <a:r>
              <a:rPr sz="1167" dirty="0">
                <a:latin typeface="Garamond"/>
                <a:cs typeface="Garamond"/>
              </a:rPr>
              <a:t>(face-  to-face) </a:t>
            </a:r>
            <a:r>
              <a:rPr sz="1167" spc="-5" dirty="0">
                <a:latin typeface="Garamond"/>
                <a:cs typeface="Garamond"/>
              </a:rPr>
              <a:t>or indirect points of </a:t>
            </a:r>
            <a:r>
              <a:rPr sz="1167" dirty="0">
                <a:latin typeface="Garamond"/>
                <a:cs typeface="Garamond"/>
              </a:rPr>
              <a:t>comparison </a:t>
            </a:r>
            <a:r>
              <a:rPr sz="1167" spc="-5" dirty="0">
                <a:latin typeface="Garamond"/>
                <a:cs typeface="Garamond"/>
              </a:rPr>
              <a:t>or reference in </a:t>
            </a:r>
            <a:r>
              <a:rPr sz="1167" dirty="0">
                <a:latin typeface="Garamond"/>
                <a:cs typeface="Garamond"/>
              </a:rPr>
              <a:t>forming a </a:t>
            </a:r>
            <a:r>
              <a:rPr sz="1167" spc="-5" dirty="0">
                <a:latin typeface="Garamond"/>
                <a:cs typeface="Garamond"/>
              </a:rPr>
              <a:t>person's attitudes or behavior.  </a:t>
            </a:r>
            <a:r>
              <a:rPr sz="1167" dirty="0">
                <a:latin typeface="Garamond"/>
                <a:cs typeface="Garamond"/>
              </a:rPr>
              <a:t>Reference groups to which they do not </a:t>
            </a:r>
            <a:r>
              <a:rPr sz="1167" spc="-5" dirty="0">
                <a:latin typeface="Garamond"/>
                <a:cs typeface="Garamond"/>
              </a:rPr>
              <a:t>belong often </a:t>
            </a:r>
            <a:r>
              <a:rPr sz="1167" dirty="0">
                <a:latin typeface="Garamond"/>
                <a:cs typeface="Garamond"/>
              </a:rPr>
              <a:t>influence </a:t>
            </a:r>
            <a:r>
              <a:rPr sz="1167" spc="-5" dirty="0">
                <a:latin typeface="Garamond"/>
                <a:cs typeface="Garamond"/>
              </a:rPr>
              <a:t>people. Marketers </a:t>
            </a:r>
            <a:r>
              <a:rPr sz="1167" dirty="0">
                <a:latin typeface="Garamond"/>
                <a:cs typeface="Garamond"/>
              </a:rPr>
              <a:t>try to identify  the </a:t>
            </a:r>
            <a:r>
              <a:rPr sz="1167" spc="-5" dirty="0">
                <a:latin typeface="Garamond"/>
                <a:cs typeface="Garamond"/>
              </a:rPr>
              <a:t>reference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target markets. </a:t>
            </a:r>
            <a:r>
              <a:rPr sz="1167" spc="-5" dirty="0">
                <a:latin typeface="Garamond"/>
                <a:cs typeface="Garamond"/>
              </a:rPr>
              <a:t>Reference </a:t>
            </a:r>
            <a:r>
              <a:rPr sz="1167" dirty="0">
                <a:latin typeface="Garamond"/>
                <a:cs typeface="Garamond"/>
              </a:rPr>
              <a:t>groups expose a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new behaviors  and lifestyles, 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person's attitudes and </a:t>
            </a:r>
            <a:r>
              <a:rPr sz="1167" dirty="0">
                <a:latin typeface="Garamond"/>
                <a:cs typeface="Garamond"/>
              </a:rPr>
              <a:t>self-concept,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pressures </a:t>
            </a:r>
            <a:r>
              <a:rPr sz="1167" dirty="0">
                <a:latin typeface="Garamond"/>
                <a:cs typeface="Garamond"/>
              </a:rPr>
              <a:t>to conform  that </a:t>
            </a:r>
            <a:r>
              <a:rPr sz="1167" spc="-5" dirty="0">
                <a:latin typeface="Garamond"/>
                <a:cs typeface="Garamond"/>
              </a:rPr>
              <a:t>may 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person's product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choices.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varies </a:t>
            </a:r>
            <a:r>
              <a:rPr sz="1167" spc="-5" dirty="0">
                <a:latin typeface="Garamond"/>
                <a:cs typeface="Garamond"/>
              </a:rPr>
              <a:t>across products and brands. It </a:t>
            </a:r>
            <a:r>
              <a:rPr sz="1167" dirty="0">
                <a:latin typeface="Garamond"/>
                <a:cs typeface="Garamond"/>
              </a:rPr>
              <a:t>tends to be strongest  when the </a:t>
            </a:r>
            <a:r>
              <a:rPr sz="1167" spc="-5" dirty="0">
                <a:latin typeface="Garamond"/>
                <a:cs typeface="Garamond"/>
              </a:rPr>
              <a:t>product is </a:t>
            </a:r>
            <a:r>
              <a:rPr sz="1167" dirty="0">
                <a:latin typeface="Garamond"/>
                <a:cs typeface="Garamond"/>
              </a:rPr>
              <a:t>visible to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whom the </a:t>
            </a:r>
            <a:r>
              <a:rPr sz="1167" spc="-5" dirty="0">
                <a:latin typeface="Garamond"/>
                <a:cs typeface="Garamond"/>
              </a:rPr>
              <a:t>buyer respects. Manufacturers of products and  brands </a:t>
            </a:r>
            <a:r>
              <a:rPr sz="1167" dirty="0">
                <a:latin typeface="Garamond"/>
                <a:cs typeface="Garamond"/>
              </a:rPr>
              <a:t>subjected to strong group </a:t>
            </a:r>
            <a:r>
              <a:rPr sz="1167" spc="-5" dirty="0">
                <a:latin typeface="Garamond"/>
                <a:cs typeface="Garamond"/>
              </a:rPr>
              <a:t>influence must </a:t>
            </a:r>
            <a:r>
              <a:rPr sz="1167" dirty="0">
                <a:latin typeface="Garamond"/>
                <a:cs typeface="Garamond"/>
              </a:rPr>
              <a:t>figure </a:t>
            </a:r>
            <a:r>
              <a:rPr sz="1167" spc="-5" dirty="0">
                <a:latin typeface="Garamond"/>
                <a:cs typeface="Garamond"/>
              </a:rPr>
              <a:t>out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opinion leaders—people  </a:t>
            </a:r>
            <a:r>
              <a:rPr sz="1167" dirty="0">
                <a:latin typeface="Garamond"/>
                <a:cs typeface="Garamond"/>
              </a:rPr>
              <a:t>within a </a:t>
            </a:r>
            <a:r>
              <a:rPr sz="1167" spc="-5" dirty="0">
                <a:latin typeface="Garamond"/>
                <a:cs typeface="Garamond"/>
              </a:rPr>
              <a:t>reference </a:t>
            </a:r>
            <a:r>
              <a:rPr sz="1167" dirty="0">
                <a:latin typeface="Garamond"/>
                <a:cs typeface="Garamond"/>
              </a:rPr>
              <a:t>group who,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special skills, knowledge, </a:t>
            </a:r>
            <a:r>
              <a:rPr sz="1167" spc="-5" dirty="0">
                <a:latin typeface="Garamond"/>
                <a:cs typeface="Garamond"/>
              </a:rPr>
              <a:t>personality, or other  </a:t>
            </a:r>
            <a:r>
              <a:rPr sz="1167" dirty="0">
                <a:latin typeface="Garamond"/>
                <a:cs typeface="Garamond"/>
              </a:rPr>
              <a:t>characteristics, exert </a:t>
            </a:r>
            <a:r>
              <a:rPr sz="1167" spc="-5" dirty="0">
                <a:latin typeface="Garamond"/>
                <a:cs typeface="Garamond"/>
              </a:rPr>
              <a:t>influence 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marketers </a:t>
            </a:r>
            <a:r>
              <a:rPr sz="1167" dirty="0">
                <a:latin typeface="Garamond"/>
                <a:cs typeface="Garamond"/>
              </a:rPr>
              <a:t>try to identify </a:t>
            </a:r>
            <a:r>
              <a:rPr sz="1167" spc="-5" dirty="0">
                <a:latin typeface="Garamond"/>
                <a:cs typeface="Garamond"/>
              </a:rPr>
              <a:t>opinion leaders </a:t>
            </a:r>
            <a:r>
              <a:rPr sz="1167" dirty="0">
                <a:latin typeface="Garamond"/>
                <a:cs typeface="Garamond"/>
              </a:rPr>
              <a:t>for their </a:t>
            </a:r>
            <a:r>
              <a:rPr sz="1167" spc="-5" dirty="0">
                <a:latin typeface="Garamond"/>
                <a:cs typeface="Garamond"/>
              </a:rPr>
              <a:t>products and direct marketing </a:t>
            </a:r>
            <a:r>
              <a:rPr sz="1167" dirty="0">
                <a:latin typeface="Garamond"/>
                <a:cs typeface="Garamond"/>
              </a:rPr>
              <a:t>efforts  toward them. </a:t>
            </a:r>
            <a:r>
              <a:rPr sz="1167" spc="-5" dirty="0">
                <a:latin typeface="Garamond"/>
                <a:cs typeface="Garamond"/>
              </a:rPr>
              <a:t>In other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advertisements </a:t>
            </a:r>
            <a:r>
              <a:rPr sz="1167" dirty="0">
                <a:latin typeface="Garamond"/>
                <a:cs typeface="Garamond"/>
              </a:rPr>
              <a:t>can simulate </a:t>
            </a:r>
            <a:r>
              <a:rPr sz="1167" spc="-5" dirty="0">
                <a:latin typeface="Garamond"/>
                <a:cs typeface="Garamond"/>
              </a:rPr>
              <a:t>opinion leadership, </a:t>
            </a:r>
            <a:r>
              <a:rPr sz="1167" dirty="0">
                <a:latin typeface="Garamond"/>
                <a:cs typeface="Garamond"/>
              </a:rPr>
              <a:t>thereby </a:t>
            </a:r>
            <a:r>
              <a:rPr sz="1167" spc="-5" dirty="0">
                <a:latin typeface="Garamond"/>
                <a:cs typeface="Garamond"/>
              </a:rPr>
              <a:t>reducing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consumers to seek </a:t>
            </a:r>
            <a:r>
              <a:rPr sz="1167" spc="-5" dirty="0">
                <a:latin typeface="Garamond"/>
                <a:cs typeface="Garamond"/>
              </a:rPr>
              <a:t>advice </a:t>
            </a:r>
            <a:r>
              <a:rPr sz="1167" dirty="0">
                <a:latin typeface="Garamond"/>
                <a:cs typeface="Garamond"/>
              </a:rPr>
              <a:t>from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varies </a:t>
            </a:r>
            <a:r>
              <a:rPr sz="1167" spc="-5" dirty="0">
                <a:latin typeface="Garamond"/>
                <a:cs typeface="Garamond"/>
              </a:rPr>
              <a:t>across products and brands. It </a:t>
            </a:r>
            <a:r>
              <a:rPr sz="1167" dirty="0">
                <a:latin typeface="Garamond"/>
                <a:cs typeface="Garamond"/>
              </a:rPr>
              <a:t>tends to be strongest  when the </a:t>
            </a:r>
            <a:r>
              <a:rPr sz="1167" spc="-5" dirty="0">
                <a:latin typeface="Garamond"/>
                <a:cs typeface="Garamond"/>
              </a:rPr>
              <a:t>product is visible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whom the </a:t>
            </a:r>
            <a:r>
              <a:rPr sz="1167" spc="-5" dirty="0">
                <a:latin typeface="Garamond"/>
                <a:cs typeface="Garamond"/>
              </a:rPr>
              <a:t>buyer respects. </a:t>
            </a:r>
            <a:r>
              <a:rPr sz="1167" dirty="0">
                <a:latin typeface="Garamond"/>
                <a:cs typeface="Garamond"/>
              </a:rPr>
              <a:t>Purchases </a:t>
            </a:r>
            <a:r>
              <a:rPr sz="1167" spc="-5" dirty="0">
                <a:latin typeface="Garamond"/>
                <a:cs typeface="Garamond"/>
              </a:rPr>
              <a:t>of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 bought and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privately are not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affected by </a:t>
            </a:r>
            <a:r>
              <a:rPr sz="1167" dirty="0">
                <a:latin typeface="Garamond"/>
                <a:cs typeface="Garamond"/>
              </a:rPr>
              <a:t>group influences </a:t>
            </a:r>
            <a:r>
              <a:rPr sz="1167" spc="-5" dirty="0">
                <a:latin typeface="Garamond"/>
                <a:cs typeface="Garamond"/>
              </a:rPr>
              <a:t>because neither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nor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noticed by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others.</a:t>
            </a:r>
            <a:endParaRPr sz="1167">
              <a:latin typeface="Garamond"/>
              <a:cs typeface="Garamond"/>
            </a:endParaRPr>
          </a:p>
          <a:p>
            <a:pPr marL="790204" lvl="1" indent="-266694">
              <a:lnSpc>
                <a:spcPts val="1240"/>
              </a:lnSpc>
              <a:buAutoNum type="romanUcPeriod" startAt="2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Family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Family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can strongly </a:t>
            </a:r>
            <a:r>
              <a:rPr sz="1167" spc="-5" dirty="0">
                <a:latin typeface="Garamond"/>
                <a:cs typeface="Garamond"/>
              </a:rPr>
              <a:t>influence buyer behavior. </a:t>
            </a:r>
            <a:r>
              <a:rPr sz="1167" dirty="0">
                <a:latin typeface="Garamond"/>
                <a:cs typeface="Garamond"/>
              </a:rPr>
              <a:t>The family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 </a:t>
            </a:r>
            <a:r>
              <a:rPr sz="1167" dirty="0">
                <a:latin typeface="Garamond"/>
                <a:cs typeface="Garamond"/>
              </a:rPr>
              <a:t>consumer buying </a:t>
            </a:r>
            <a:r>
              <a:rPr sz="1167" spc="-5" dirty="0">
                <a:latin typeface="Garamond"/>
                <a:cs typeface="Garamond"/>
              </a:rPr>
              <a:t>organization in </a:t>
            </a:r>
            <a:r>
              <a:rPr sz="1167" dirty="0">
                <a:latin typeface="Garamond"/>
                <a:cs typeface="Garamond"/>
              </a:rPr>
              <a:t>society, </a:t>
            </a:r>
            <a:r>
              <a:rPr sz="1167" spc="-5" dirty="0">
                <a:latin typeface="Garamond"/>
                <a:cs typeface="Garamond"/>
              </a:rPr>
              <a:t>and it has been researched </a:t>
            </a:r>
            <a:r>
              <a:rPr sz="1167" dirty="0">
                <a:latin typeface="Garamond"/>
                <a:cs typeface="Garamond"/>
              </a:rPr>
              <a:t>extensively. </a:t>
            </a:r>
            <a:r>
              <a:rPr sz="1167" spc="-5" dirty="0">
                <a:latin typeface="Garamond"/>
                <a:cs typeface="Garamond"/>
              </a:rPr>
              <a:t>Marketers are  interested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roles and influence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husband, </a:t>
            </a:r>
            <a:r>
              <a:rPr sz="1167" dirty="0">
                <a:latin typeface="Garamond"/>
                <a:cs typeface="Garamond"/>
              </a:rPr>
              <a:t>wife,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children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different  products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Husband-wife involvement </a:t>
            </a:r>
            <a:r>
              <a:rPr sz="1167" dirty="0">
                <a:latin typeface="Garamond"/>
                <a:cs typeface="Garamond"/>
              </a:rPr>
              <a:t>varies widely </a:t>
            </a:r>
            <a:r>
              <a:rPr sz="1167" spc="-5" dirty="0">
                <a:latin typeface="Garamond"/>
                <a:cs typeface="Garamond"/>
              </a:rPr>
              <a:t>by product </a:t>
            </a:r>
            <a:r>
              <a:rPr sz="1167" dirty="0">
                <a:latin typeface="Garamond"/>
                <a:cs typeface="Garamond"/>
              </a:rPr>
              <a:t>category </a:t>
            </a:r>
            <a:r>
              <a:rPr sz="1167" spc="-5" dirty="0">
                <a:latin typeface="Garamond"/>
                <a:cs typeface="Garamond"/>
              </a:rPr>
              <a:t>and by </a:t>
            </a:r>
            <a:r>
              <a:rPr sz="1167" dirty="0">
                <a:latin typeface="Garamond"/>
                <a:cs typeface="Garamond"/>
              </a:rPr>
              <a:t>stage in the </a:t>
            </a:r>
            <a:r>
              <a:rPr sz="1167" spc="-5" dirty="0">
                <a:latin typeface="Garamond"/>
                <a:cs typeface="Garamond"/>
              </a:rPr>
              <a:t>buying process. 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roles </a:t>
            </a:r>
            <a:r>
              <a:rPr sz="1167" dirty="0">
                <a:latin typeface="Garamond"/>
                <a:cs typeface="Garamond"/>
              </a:rPr>
              <a:t>change with evolving consumer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lifestyles.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Such changes suggest that marketers who've </a:t>
            </a:r>
            <a:r>
              <a:rPr sz="1167" spc="-5" dirty="0">
                <a:latin typeface="Garamond"/>
                <a:cs typeface="Garamond"/>
              </a:rPr>
              <a:t>typically </a:t>
            </a:r>
            <a:r>
              <a:rPr sz="1167" dirty="0">
                <a:latin typeface="Garamond"/>
                <a:cs typeface="Garamond"/>
              </a:rPr>
              <a:t>sold 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only women or only  men are now </a:t>
            </a:r>
            <a:r>
              <a:rPr sz="1167" dirty="0">
                <a:latin typeface="Garamond"/>
                <a:cs typeface="Garamond"/>
              </a:rPr>
              <a:t>courting the </a:t>
            </a:r>
            <a:r>
              <a:rPr sz="1167" spc="-5" dirty="0">
                <a:latin typeface="Garamond"/>
                <a:cs typeface="Garamond"/>
              </a:rPr>
              <a:t>opposite </a:t>
            </a:r>
            <a:r>
              <a:rPr sz="1167" dirty="0">
                <a:latin typeface="Garamond"/>
                <a:cs typeface="Garamond"/>
              </a:rPr>
              <a:t>sex. 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research revealing </a:t>
            </a:r>
            <a:r>
              <a:rPr sz="1167" dirty="0">
                <a:latin typeface="Garamond"/>
                <a:cs typeface="Garamond"/>
              </a:rPr>
              <a:t>that women </a:t>
            </a:r>
            <a:r>
              <a:rPr sz="1167" spc="-5" dirty="0">
                <a:latin typeface="Garamond"/>
                <a:cs typeface="Garamond"/>
              </a:rPr>
              <a:t>now  account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nearly half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all hardware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purchases, home improvement retailers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Home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5190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3780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666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Depot and </a:t>
            </a:r>
            <a:r>
              <a:rPr sz="1167" dirty="0">
                <a:latin typeface="Garamond"/>
                <a:cs typeface="Garamond"/>
              </a:rPr>
              <a:t>Builders </a:t>
            </a:r>
            <a:r>
              <a:rPr sz="1167" spc="-5" dirty="0">
                <a:latin typeface="Garamond"/>
                <a:cs typeface="Garamond"/>
              </a:rPr>
              <a:t>Square have </a:t>
            </a:r>
            <a:r>
              <a:rPr sz="1167" dirty="0">
                <a:latin typeface="Garamond"/>
                <a:cs typeface="Garamond"/>
              </a:rPr>
              <a:t>turned what once were </a:t>
            </a:r>
            <a:r>
              <a:rPr sz="1167" spc="-5" dirty="0">
                <a:latin typeface="Garamond"/>
                <a:cs typeface="Garamond"/>
              </a:rPr>
              <a:t>intimidating </a:t>
            </a:r>
            <a:r>
              <a:rPr sz="1167" dirty="0">
                <a:latin typeface="Garamond"/>
                <a:cs typeface="Garamond"/>
              </a:rPr>
              <a:t>warehouses into female-  friendly </a:t>
            </a:r>
            <a:r>
              <a:rPr sz="1167" spc="-5" dirty="0">
                <a:latin typeface="Garamond"/>
                <a:cs typeface="Garamond"/>
              </a:rPr>
              <a:t>retail outlets.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Builders Square II </a:t>
            </a:r>
            <a:r>
              <a:rPr sz="1167" spc="-5" dirty="0">
                <a:latin typeface="Garamond"/>
                <a:cs typeface="Garamond"/>
              </a:rPr>
              <a:t>outlets </a:t>
            </a:r>
            <a:r>
              <a:rPr sz="1167" dirty="0">
                <a:latin typeface="Garamond"/>
                <a:cs typeface="Garamond"/>
              </a:rPr>
              <a:t>feature decorator design centers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front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store. 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more women, </a:t>
            </a:r>
            <a:r>
              <a:rPr sz="1167" spc="-5" dirty="0">
                <a:latin typeface="Garamond"/>
                <a:cs typeface="Garamond"/>
              </a:rPr>
              <a:t>Builders </a:t>
            </a:r>
            <a:r>
              <a:rPr sz="1167" dirty="0">
                <a:latin typeface="Garamond"/>
                <a:cs typeface="Garamond"/>
              </a:rPr>
              <a:t>Square </a:t>
            </a:r>
            <a:r>
              <a:rPr sz="1167" spc="-5" dirty="0">
                <a:latin typeface="Garamond"/>
                <a:cs typeface="Garamond"/>
              </a:rPr>
              <a:t>runs </a:t>
            </a:r>
            <a:r>
              <a:rPr sz="1167" dirty="0">
                <a:latin typeface="Garamond"/>
                <a:cs typeface="Garamond"/>
              </a:rPr>
              <a:t>ads targeting women in Home,  </a:t>
            </a:r>
            <a:r>
              <a:rPr sz="1167" spc="-5" dirty="0">
                <a:latin typeface="Garamond"/>
                <a:cs typeface="Garamond"/>
              </a:rPr>
              <a:t>House </a:t>
            </a:r>
            <a:r>
              <a:rPr sz="1167" dirty="0">
                <a:latin typeface="Garamond"/>
                <a:cs typeface="Garamond"/>
              </a:rPr>
              <a:t>Beautiful, </a:t>
            </a:r>
            <a:r>
              <a:rPr sz="1167" spc="-5" dirty="0">
                <a:latin typeface="Garamond"/>
                <a:cs typeface="Garamond"/>
              </a:rPr>
              <a:t>Woman's Day, and </a:t>
            </a:r>
            <a:r>
              <a:rPr sz="1167" dirty="0">
                <a:latin typeface="Garamond"/>
                <a:cs typeface="Garamond"/>
              </a:rPr>
              <a:t>Better </a:t>
            </a:r>
            <a:r>
              <a:rPr sz="1167" spc="-5" dirty="0">
                <a:latin typeface="Garamond"/>
                <a:cs typeface="Garamond"/>
              </a:rPr>
              <a:t>Homes and Gardens. Home Depot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offers bridal  registries.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Similarly, after research indicated </a:t>
            </a:r>
            <a:r>
              <a:rPr sz="1167" dirty="0">
                <a:latin typeface="Garamond"/>
                <a:cs typeface="Garamond"/>
              </a:rPr>
              <a:t>that women </a:t>
            </a:r>
            <a:r>
              <a:rPr sz="1167" spc="-5" dirty="0">
                <a:latin typeface="Garamond"/>
                <a:cs typeface="Garamond"/>
              </a:rPr>
              <a:t>now make </a:t>
            </a:r>
            <a:r>
              <a:rPr sz="1167" dirty="0">
                <a:latin typeface="Garamond"/>
                <a:cs typeface="Garamond"/>
              </a:rPr>
              <a:t>up 34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of the </a:t>
            </a:r>
            <a:r>
              <a:rPr sz="1167" spc="-5" dirty="0">
                <a:latin typeface="Garamond"/>
                <a:cs typeface="Garamond"/>
              </a:rPr>
              <a:t>luxury </a:t>
            </a:r>
            <a:r>
              <a:rPr sz="1167" dirty="0">
                <a:latin typeface="Garamond"/>
                <a:cs typeface="Garamond"/>
              </a:rPr>
              <a:t>car </a:t>
            </a:r>
            <a:r>
              <a:rPr sz="1167" spc="-5" dirty="0">
                <a:latin typeface="Garamond"/>
                <a:cs typeface="Garamond"/>
              </a:rPr>
              <a:t>market,  Cadillac has </a:t>
            </a:r>
            <a:r>
              <a:rPr sz="1167" dirty="0">
                <a:latin typeface="Garamond"/>
                <a:cs typeface="Garamond"/>
              </a:rPr>
              <a:t>started </a:t>
            </a:r>
            <a:r>
              <a:rPr sz="1167" spc="-5" dirty="0">
                <a:latin typeface="Garamond"/>
                <a:cs typeface="Garamond"/>
              </a:rPr>
              <a:t>paying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to this important segment. </a:t>
            </a:r>
            <a:r>
              <a:rPr sz="1167" spc="-5" dirty="0">
                <a:latin typeface="Garamond"/>
                <a:cs typeface="Garamond"/>
              </a:rPr>
              <a:t>Male </a:t>
            </a:r>
            <a:r>
              <a:rPr sz="1167" dirty="0">
                <a:latin typeface="Garamond"/>
                <a:cs typeface="Garamond"/>
              </a:rPr>
              <a:t>car </a:t>
            </a:r>
            <a:r>
              <a:rPr sz="1167" spc="-5" dirty="0">
                <a:latin typeface="Garamond"/>
                <a:cs typeface="Garamond"/>
              </a:rPr>
              <a:t>designers </a:t>
            </a:r>
            <a:r>
              <a:rPr sz="1167" dirty="0">
                <a:latin typeface="Garamond"/>
                <a:cs typeface="Garamond"/>
              </a:rPr>
              <a:t>at Cadillac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going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their work with </a:t>
            </a:r>
            <a:r>
              <a:rPr sz="1167" spc="-5" dirty="0">
                <a:latin typeface="Garamond"/>
                <a:cs typeface="Garamond"/>
              </a:rPr>
              <a:t>paper </a:t>
            </a:r>
            <a:r>
              <a:rPr sz="1167" dirty="0">
                <a:latin typeface="Garamond"/>
                <a:cs typeface="Garamond"/>
              </a:rPr>
              <a:t>clips </a:t>
            </a:r>
            <a:r>
              <a:rPr sz="1167" spc="-5" dirty="0">
                <a:latin typeface="Garamond"/>
                <a:cs typeface="Garamond"/>
              </a:rPr>
              <a:t>on their fingers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simulate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it feels like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operate  buttons, </a:t>
            </a:r>
            <a:r>
              <a:rPr sz="1167" dirty="0">
                <a:latin typeface="Garamond"/>
                <a:cs typeface="Garamond"/>
              </a:rPr>
              <a:t>knobs,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interior features with </a:t>
            </a:r>
            <a:r>
              <a:rPr sz="1167" spc="-5" dirty="0">
                <a:latin typeface="Garamond"/>
                <a:cs typeface="Garamond"/>
              </a:rPr>
              <a:t>longer fingernails.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Cadillac Catera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  air-conditioned </a:t>
            </a:r>
            <a:r>
              <a:rPr sz="1167" dirty="0">
                <a:latin typeface="Garamond"/>
                <a:cs typeface="Garamond"/>
              </a:rPr>
              <a:t>glove </a:t>
            </a:r>
            <a:r>
              <a:rPr sz="1167" spc="-5" dirty="0">
                <a:latin typeface="Garamond"/>
                <a:cs typeface="Garamond"/>
              </a:rPr>
              <a:t>box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preserve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items as </a:t>
            </a:r>
            <a:r>
              <a:rPr sz="1167" dirty="0">
                <a:latin typeface="Garamond"/>
                <a:cs typeface="Garamond"/>
              </a:rPr>
              <a:t>lipstick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film. </a:t>
            </a:r>
            <a:r>
              <a:rPr sz="1167" spc="-5" dirty="0">
                <a:latin typeface="Garamond"/>
                <a:cs typeface="Garamond"/>
              </a:rPr>
              <a:t>Under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hood, </a:t>
            </a:r>
            <a:r>
              <a:rPr sz="1167" dirty="0">
                <a:latin typeface="Garamond"/>
                <a:cs typeface="Garamond"/>
              </a:rPr>
              <a:t>yellow  markings </a:t>
            </a:r>
            <a:r>
              <a:rPr sz="1167" spc="-5" dirty="0">
                <a:latin typeface="Garamond"/>
                <a:cs typeface="Garamond"/>
              </a:rPr>
              <a:t>highlight </a:t>
            </a:r>
            <a:r>
              <a:rPr sz="1167" dirty="0">
                <a:latin typeface="Garamond"/>
                <a:cs typeface="Garamond"/>
              </a:rPr>
              <a:t>where fluid fills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go.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Children may also have </a:t>
            </a:r>
            <a:r>
              <a:rPr sz="1167" dirty="0">
                <a:latin typeface="Garamond"/>
                <a:cs typeface="Garamond"/>
              </a:rPr>
              <a:t>a strong </a:t>
            </a:r>
            <a:r>
              <a:rPr sz="1167" spc="-5" dirty="0">
                <a:latin typeface="Garamond"/>
                <a:cs typeface="Garamond"/>
              </a:rPr>
              <a:t>influence on </a:t>
            </a:r>
            <a:r>
              <a:rPr sz="1167" dirty="0">
                <a:latin typeface="Garamond"/>
                <a:cs typeface="Garamond"/>
              </a:rPr>
              <a:t>family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decisions. For example, it </a:t>
            </a:r>
            <a:r>
              <a:rPr sz="1167" spc="-5" dirty="0">
                <a:latin typeface="Garamond"/>
                <a:cs typeface="Garamond"/>
              </a:rPr>
              <a:t>ran ads </a:t>
            </a:r>
            <a:r>
              <a:rPr sz="1167" dirty="0">
                <a:latin typeface="Garamond"/>
                <a:cs typeface="Garamond"/>
              </a:rPr>
              <a:t>to  woo these </a:t>
            </a:r>
            <a:r>
              <a:rPr sz="1167" spc="-5" dirty="0">
                <a:latin typeface="Garamond"/>
                <a:cs typeface="Garamond"/>
              </a:rPr>
              <a:t>"back-seat consumers" in Sports Illustrated </a:t>
            </a:r>
            <a:r>
              <a:rPr sz="1167" dirty="0">
                <a:latin typeface="Garamond"/>
                <a:cs typeface="Garamond"/>
              </a:rPr>
              <a:t>for Kids, which </a:t>
            </a:r>
            <a:r>
              <a:rPr sz="1167" spc="-5" dirty="0">
                <a:latin typeface="Garamond"/>
                <a:cs typeface="Garamond"/>
              </a:rPr>
              <a:t>attracts mostly </a:t>
            </a:r>
            <a:r>
              <a:rPr sz="1167" dirty="0">
                <a:latin typeface="Garamond"/>
                <a:cs typeface="Garamond"/>
              </a:rPr>
              <a:t>8- to 14-  year-old </a:t>
            </a:r>
            <a:r>
              <a:rPr sz="1167" spc="-5" dirty="0">
                <a:latin typeface="Garamond"/>
                <a:cs typeface="Garamond"/>
              </a:rPr>
              <a:t>boys. "We're </a:t>
            </a:r>
            <a:r>
              <a:rPr sz="1167" dirty="0">
                <a:latin typeface="Garamond"/>
                <a:cs typeface="Garamond"/>
              </a:rPr>
              <a:t>kidding </a:t>
            </a:r>
            <a:r>
              <a:rPr sz="1167" spc="-5" dirty="0">
                <a:latin typeface="Garamond"/>
                <a:cs typeface="Garamond"/>
              </a:rPr>
              <a:t>ourselves </a:t>
            </a:r>
            <a:r>
              <a:rPr sz="1167" dirty="0">
                <a:latin typeface="Garamond"/>
                <a:cs typeface="Garamond"/>
              </a:rPr>
              <a:t>when we </a:t>
            </a:r>
            <a:r>
              <a:rPr sz="1167" spc="-5" dirty="0">
                <a:latin typeface="Garamond"/>
                <a:cs typeface="Garamond"/>
              </a:rPr>
              <a:t>think </a:t>
            </a:r>
            <a:r>
              <a:rPr sz="1167" dirty="0">
                <a:latin typeface="Garamond"/>
                <a:cs typeface="Garamond"/>
              </a:rPr>
              <a:t>kids </a:t>
            </a:r>
            <a:r>
              <a:rPr sz="1167" spc="-5" dirty="0">
                <a:latin typeface="Garamond"/>
                <a:cs typeface="Garamond"/>
              </a:rPr>
              <a:t>aren't aware of brands," </a:t>
            </a:r>
            <a:r>
              <a:rPr sz="1167" dirty="0">
                <a:latin typeface="Garamond"/>
                <a:cs typeface="Garamond"/>
              </a:rPr>
              <a:t>says </a:t>
            </a:r>
            <a:r>
              <a:rPr sz="1167" spc="-5" dirty="0">
                <a:latin typeface="Garamond"/>
                <a:cs typeface="Garamond"/>
              </a:rPr>
              <a:t>Venture's  brand manager, adding </a:t>
            </a:r>
            <a:r>
              <a:rPr sz="1167" dirty="0">
                <a:latin typeface="Garamond"/>
                <a:cs typeface="Garamond"/>
              </a:rPr>
              <a:t>that even she was surprised </a:t>
            </a:r>
            <a:r>
              <a:rPr sz="1167" spc="-5" dirty="0">
                <a:latin typeface="Garamond"/>
                <a:cs typeface="Garamond"/>
              </a:rPr>
              <a:t>at how often </a:t>
            </a:r>
            <a:r>
              <a:rPr sz="1167" dirty="0">
                <a:latin typeface="Garamond"/>
                <a:cs typeface="Garamond"/>
              </a:rPr>
              <a:t>parents told </a:t>
            </a:r>
            <a:r>
              <a:rPr sz="1167" spc="-5" dirty="0">
                <a:latin typeface="Garamond"/>
                <a:cs typeface="Garamond"/>
              </a:rPr>
              <a:t>her </a:t>
            </a:r>
            <a:r>
              <a:rPr sz="1167" dirty="0">
                <a:latin typeface="Garamond"/>
                <a:cs typeface="Garamond"/>
              </a:rPr>
              <a:t>that kids </a:t>
            </a:r>
            <a:r>
              <a:rPr sz="1167" spc="-5" dirty="0">
                <a:latin typeface="Garamond"/>
                <a:cs typeface="Garamond"/>
              </a:rPr>
              <a:t>played </a:t>
            </a:r>
            <a:r>
              <a:rPr sz="1167" dirty="0">
                <a:latin typeface="Garamond"/>
                <a:cs typeface="Garamond"/>
              </a:rPr>
              <a:t>a  tie-breaking </a:t>
            </a:r>
            <a:r>
              <a:rPr sz="1167" spc="-5" dirty="0">
                <a:latin typeface="Garamond"/>
                <a:cs typeface="Garamond"/>
              </a:rPr>
              <a:t>role in deciding </a:t>
            </a:r>
            <a:r>
              <a:rPr sz="1167" dirty="0">
                <a:latin typeface="Garamond"/>
                <a:cs typeface="Garamond"/>
              </a:rPr>
              <a:t>which car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case of expensive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husbands and </a:t>
            </a:r>
            <a:r>
              <a:rPr sz="1167" dirty="0">
                <a:latin typeface="Garamond"/>
                <a:cs typeface="Garamond"/>
              </a:rPr>
              <a:t>wives </a:t>
            </a:r>
            <a:r>
              <a:rPr sz="1167" spc="-5" dirty="0">
                <a:latin typeface="Garamond"/>
                <a:cs typeface="Garamond"/>
              </a:rPr>
              <a:t>often make joint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 marL="463627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III.   </a:t>
            </a:r>
            <a:r>
              <a:rPr sz="1167" b="1" dirty="0">
                <a:latin typeface="Garamond"/>
                <a:cs typeface="Garamond"/>
              </a:rPr>
              <a:t>Roles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Status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 belongs </a:t>
            </a:r>
            <a:r>
              <a:rPr sz="1167" dirty="0">
                <a:latin typeface="Garamond"/>
                <a:cs typeface="Garamond"/>
              </a:rPr>
              <a:t>to many groups—family, clubs, </a:t>
            </a:r>
            <a:r>
              <a:rPr sz="1167" spc="-5" dirty="0">
                <a:latin typeface="Garamond"/>
                <a:cs typeface="Garamond"/>
              </a:rPr>
              <a:t>organizations.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person's position </a:t>
            </a:r>
            <a:r>
              <a:rPr sz="1167" dirty="0">
                <a:latin typeface="Garamond"/>
                <a:cs typeface="Garamond"/>
              </a:rPr>
              <a:t>in each  group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defined in terms </a:t>
            </a:r>
            <a:r>
              <a:rPr sz="1167" spc="-5" dirty="0">
                <a:latin typeface="Garamond"/>
                <a:cs typeface="Garamond"/>
              </a:rPr>
              <a:t>of both role and </a:t>
            </a:r>
            <a:r>
              <a:rPr sz="1167" dirty="0">
                <a:latin typeface="Garamond"/>
                <a:cs typeface="Garamond"/>
              </a:rPr>
              <a:t>status. A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activities people are  </a:t>
            </a:r>
            <a:r>
              <a:rPr sz="1167" dirty="0">
                <a:latin typeface="Garamond"/>
                <a:cs typeface="Garamond"/>
              </a:rPr>
              <a:t>expected to </a:t>
            </a:r>
            <a:r>
              <a:rPr sz="1167" spc="-5" dirty="0">
                <a:latin typeface="Garamond"/>
                <a:cs typeface="Garamond"/>
              </a:rPr>
              <a:t>perform according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persons around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7647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386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15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behavior its model and </a:t>
            </a:r>
            <a:r>
              <a:rPr sz="1167" dirty="0">
                <a:latin typeface="Garamond"/>
                <a:cs typeface="Garamond"/>
              </a:rPr>
              <a:t>characteristics that can 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decision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buying process.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continuing the same topic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 </a:t>
            </a: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remaining </a:t>
            </a:r>
            <a:r>
              <a:rPr sz="1167" dirty="0">
                <a:latin typeface="Garamond"/>
                <a:cs typeface="Garamond"/>
              </a:rPr>
              <a:t>factors that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 and </a:t>
            </a:r>
            <a:r>
              <a:rPr sz="1167" dirty="0">
                <a:latin typeface="Garamond"/>
                <a:cs typeface="Garamond"/>
              </a:rPr>
              <a:t>decision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CONSUMER BUYING BEHAVIOR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(CONTINUED):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701">
              <a:latin typeface="Times New Roman"/>
              <a:cs typeface="Times New Roman"/>
            </a:endParaRPr>
          </a:p>
          <a:p>
            <a:pPr marL="233975">
              <a:lnSpc>
                <a:spcPts val="1361"/>
              </a:lnSpc>
              <a:spcBef>
                <a:spcPts val="5"/>
              </a:spcBef>
              <a:tabLst>
                <a:tab pos="641424" algn="l"/>
              </a:tabLst>
            </a:pPr>
            <a:r>
              <a:rPr sz="1167" b="1" dirty="0">
                <a:latin typeface="Garamond"/>
                <a:cs typeface="Garamond"/>
              </a:rPr>
              <a:t>c	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buyer's decisions also are influenced by personal </a:t>
            </a:r>
            <a:r>
              <a:rPr sz="1167" dirty="0">
                <a:latin typeface="Garamond"/>
                <a:cs typeface="Garamond"/>
              </a:rPr>
              <a:t>characteristics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</a:t>
            </a:r>
            <a:r>
              <a:rPr sz="1167" i="1" dirty="0">
                <a:latin typeface="Garamond"/>
                <a:cs typeface="Garamond"/>
              </a:rPr>
              <a:t>age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life-  cycle stage, occupation, economic situation, lifestyle,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personality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i="1" dirty="0">
                <a:latin typeface="Garamond"/>
                <a:cs typeface="Garamond"/>
              </a:rPr>
              <a:t>self-concept.</a:t>
            </a:r>
            <a:endParaRPr sz="1167">
              <a:latin typeface="Garamond"/>
              <a:cs typeface="Garamond"/>
            </a:endParaRPr>
          </a:p>
          <a:p>
            <a:pPr marL="790204" indent="-208662">
              <a:lnSpc>
                <a:spcPts val="1356"/>
              </a:lnSpc>
              <a:spcBef>
                <a:spcPts val="422"/>
              </a:spcBef>
              <a:buAutoNum type="romanUcPeriod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Age </a:t>
            </a:r>
            <a:r>
              <a:rPr sz="1167" b="1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Life-Cycle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People change the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they </a:t>
            </a:r>
            <a:r>
              <a:rPr sz="1167" spc="-5" dirty="0">
                <a:latin typeface="Garamond"/>
                <a:cs typeface="Garamond"/>
              </a:rPr>
              <a:t>buy over </a:t>
            </a:r>
            <a:r>
              <a:rPr sz="1167" dirty="0">
                <a:latin typeface="Garamond"/>
                <a:cs typeface="Garamond"/>
              </a:rPr>
              <a:t>their lifetimes. Tastes in food, clothes,  furniture, </a:t>
            </a:r>
            <a:r>
              <a:rPr sz="1167" spc="-5" dirty="0">
                <a:latin typeface="Garamond"/>
                <a:cs typeface="Garamond"/>
              </a:rPr>
              <a:t>and recreation are often age related. </a:t>
            </a:r>
            <a:r>
              <a:rPr sz="1167" dirty="0">
                <a:latin typeface="Garamond"/>
                <a:cs typeface="Garamond"/>
              </a:rPr>
              <a:t>Buying is </a:t>
            </a:r>
            <a:r>
              <a:rPr sz="1167" spc="-5" dirty="0">
                <a:latin typeface="Garamond"/>
                <a:cs typeface="Garamond"/>
              </a:rPr>
              <a:t>also shaped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stage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family life  </a:t>
            </a:r>
            <a:r>
              <a:rPr sz="1167" i="1" spc="-5" dirty="0">
                <a:latin typeface="Garamond"/>
                <a:cs typeface="Garamond"/>
              </a:rPr>
              <a:t>cycle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stages through which families might </a:t>
            </a:r>
            <a:r>
              <a:rPr sz="1167" spc="-5" dirty="0">
                <a:latin typeface="Garamond"/>
                <a:cs typeface="Garamond"/>
              </a:rPr>
              <a:t>pass as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mature over </a:t>
            </a:r>
            <a:r>
              <a:rPr sz="1167" dirty="0">
                <a:latin typeface="Garamond"/>
                <a:cs typeface="Garamond"/>
              </a:rPr>
              <a:t>time. </a:t>
            </a:r>
            <a:r>
              <a:rPr sz="1167" spc="-5" dirty="0">
                <a:latin typeface="Garamond"/>
                <a:cs typeface="Garamond"/>
              </a:rPr>
              <a:t>Marketers often  define </a:t>
            </a:r>
            <a:r>
              <a:rPr sz="1167" dirty="0">
                <a:latin typeface="Garamond"/>
                <a:cs typeface="Garamond"/>
              </a:rPr>
              <a:t>their target </a:t>
            </a:r>
            <a:r>
              <a:rPr sz="1167" spc="-5" dirty="0">
                <a:latin typeface="Garamond"/>
                <a:cs typeface="Garamond"/>
              </a:rPr>
              <a:t>markets in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life-cycle stage and develop appropriate products and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for each stage. Traditional </a:t>
            </a:r>
            <a:r>
              <a:rPr sz="1167" spc="-5" dirty="0">
                <a:latin typeface="Garamond"/>
                <a:cs typeface="Garamond"/>
              </a:rPr>
              <a:t>family life-cycle </a:t>
            </a:r>
            <a:r>
              <a:rPr sz="1167" dirty="0">
                <a:latin typeface="Garamond"/>
                <a:cs typeface="Garamond"/>
              </a:rPr>
              <a:t>stages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young singles and  </a:t>
            </a:r>
            <a:r>
              <a:rPr sz="1167" spc="-5" dirty="0">
                <a:latin typeface="Garamond"/>
                <a:cs typeface="Garamond"/>
              </a:rPr>
              <a:t>married </a:t>
            </a:r>
            <a:r>
              <a:rPr sz="1167" dirty="0">
                <a:latin typeface="Garamond"/>
                <a:cs typeface="Garamond"/>
              </a:rPr>
              <a:t>couples with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children.</a:t>
            </a:r>
            <a:endParaRPr sz="1167">
              <a:latin typeface="Garamond"/>
              <a:cs typeface="Garamond"/>
            </a:endParaRPr>
          </a:p>
          <a:p>
            <a:pPr marL="790204" indent="-266694">
              <a:lnSpc>
                <a:spcPts val="1356"/>
              </a:lnSpc>
              <a:spcBef>
                <a:spcPts val="428"/>
              </a:spcBef>
              <a:buAutoNum type="romanUcPeriod" startAt="2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Occupation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person's occupation affects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goods and services bought. </a:t>
            </a:r>
            <a:r>
              <a:rPr sz="1167" dirty="0">
                <a:latin typeface="Garamond"/>
                <a:cs typeface="Garamond"/>
              </a:rPr>
              <a:t>Blue-collar workers tend to </a:t>
            </a:r>
            <a:r>
              <a:rPr sz="1167" spc="-5" dirty="0">
                <a:latin typeface="Garamond"/>
                <a:cs typeface="Garamond"/>
              </a:rPr>
              <a:t>buy  more rugged </a:t>
            </a:r>
            <a:r>
              <a:rPr sz="1167" dirty="0">
                <a:latin typeface="Garamond"/>
                <a:cs typeface="Garamond"/>
              </a:rPr>
              <a:t>work clothes, whereas white-collar workers </a:t>
            </a:r>
            <a:r>
              <a:rPr sz="1167" spc="-5" dirty="0">
                <a:latin typeface="Garamond"/>
                <a:cs typeface="Garamond"/>
              </a:rPr>
              <a:t>buy more business </a:t>
            </a:r>
            <a:r>
              <a:rPr sz="1167" dirty="0">
                <a:latin typeface="Garamond"/>
                <a:cs typeface="Garamond"/>
              </a:rPr>
              <a:t>suits.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try to 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occupational </a:t>
            </a:r>
            <a:r>
              <a:rPr sz="1167" dirty="0">
                <a:latin typeface="Garamond"/>
                <a:cs typeface="Garamond"/>
              </a:rPr>
              <a:t>groups that </a:t>
            </a:r>
            <a:r>
              <a:rPr sz="1167" spc="-5" dirty="0">
                <a:latin typeface="Garamond"/>
                <a:cs typeface="Garamond"/>
              </a:rPr>
              <a:t>have an above-average interest 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services.  A company can even </a:t>
            </a:r>
            <a:r>
              <a:rPr sz="1167" spc="-5" dirty="0">
                <a:latin typeface="Garamond"/>
                <a:cs typeface="Garamond"/>
              </a:rPr>
              <a:t>specialize in making products needed by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occupational </a:t>
            </a:r>
            <a:r>
              <a:rPr sz="1167" dirty="0">
                <a:latin typeface="Garamond"/>
                <a:cs typeface="Garamond"/>
              </a:rPr>
              <a:t>group. Thus,  computer software companies will design </a:t>
            </a:r>
            <a:r>
              <a:rPr sz="1167" spc="-5" dirty="0">
                <a:latin typeface="Garamond"/>
                <a:cs typeface="Garamond"/>
              </a:rPr>
              <a:t>different products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brand managers, accountants,  </a:t>
            </a:r>
            <a:r>
              <a:rPr sz="1167" dirty="0">
                <a:latin typeface="Garamond"/>
                <a:cs typeface="Garamond"/>
              </a:rPr>
              <a:t>engineers, lawyers,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doctors.</a:t>
            </a:r>
            <a:endParaRPr sz="1167">
              <a:latin typeface="Garamond"/>
              <a:cs typeface="Garamond"/>
            </a:endParaRPr>
          </a:p>
          <a:p>
            <a:pPr marL="790204" indent="-325959">
              <a:lnSpc>
                <a:spcPts val="1356"/>
              </a:lnSpc>
              <a:spcBef>
                <a:spcPts val="433"/>
              </a:spcBef>
              <a:buAutoNum type="romanUcPeriod" startAt="3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Economic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Situation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person's </a:t>
            </a:r>
            <a:r>
              <a:rPr sz="1167" dirty="0">
                <a:latin typeface="Garamond"/>
                <a:cs typeface="Garamond"/>
              </a:rPr>
              <a:t>economic situation will </a:t>
            </a:r>
            <a:r>
              <a:rPr sz="1167" spc="-5" dirty="0">
                <a:latin typeface="Garamond"/>
                <a:cs typeface="Garamond"/>
              </a:rPr>
              <a:t>affect product </a:t>
            </a:r>
            <a:r>
              <a:rPr sz="1167" dirty="0">
                <a:latin typeface="Garamond"/>
                <a:cs typeface="Garamond"/>
              </a:rPr>
              <a:t>choice. </a:t>
            </a:r>
            <a:r>
              <a:rPr sz="1167" spc="-5" dirty="0">
                <a:latin typeface="Garamond"/>
                <a:cs typeface="Garamond"/>
              </a:rPr>
              <a:t>Marketers of </a:t>
            </a:r>
            <a:r>
              <a:rPr sz="1167" dirty="0">
                <a:latin typeface="Garamond"/>
                <a:cs typeface="Garamond"/>
              </a:rPr>
              <a:t>income-sensitive goods  watch trends </a:t>
            </a:r>
            <a:r>
              <a:rPr sz="1167" spc="-5" dirty="0">
                <a:latin typeface="Garamond"/>
                <a:cs typeface="Garamond"/>
              </a:rPr>
              <a:t>in personal income, </a:t>
            </a:r>
            <a:r>
              <a:rPr sz="1167" dirty="0">
                <a:latin typeface="Garamond"/>
                <a:cs typeface="Garamond"/>
              </a:rPr>
              <a:t>savings, </a:t>
            </a:r>
            <a:r>
              <a:rPr sz="1167" spc="-5" dirty="0">
                <a:latin typeface="Garamond"/>
                <a:cs typeface="Garamond"/>
              </a:rPr>
              <a:t>and interest rates. If </a:t>
            </a:r>
            <a:r>
              <a:rPr sz="1167" dirty="0">
                <a:latin typeface="Garamond"/>
                <a:cs typeface="Garamond"/>
              </a:rPr>
              <a:t>economic </a:t>
            </a:r>
            <a:r>
              <a:rPr sz="1167" spc="-5" dirty="0">
                <a:latin typeface="Garamond"/>
                <a:cs typeface="Garamond"/>
              </a:rPr>
              <a:t>indicators point </a:t>
            </a:r>
            <a:r>
              <a:rPr sz="1167" dirty="0">
                <a:latin typeface="Garamond"/>
                <a:cs typeface="Garamond"/>
              </a:rPr>
              <a:t>to a  </a:t>
            </a:r>
            <a:r>
              <a:rPr sz="1167" spc="-5" dirty="0">
                <a:latin typeface="Garamond"/>
                <a:cs typeface="Garamond"/>
              </a:rPr>
              <a:t>recession, marketers </a:t>
            </a:r>
            <a:r>
              <a:rPr sz="1167" dirty="0">
                <a:latin typeface="Garamond"/>
                <a:cs typeface="Garamond"/>
              </a:rPr>
              <a:t>can take steps to </a:t>
            </a:r>
            <a:r>
              <a:rPr sz="1167" spc="-5" dirty="0">
                <a:latin typeface="Garamond"/>
                <a:cs typeface="Garamond"/>
              </a:rPr>
              <a:t>redesign, </a:t>
            </a:r>
            <a:r>
              <a:rPr sz="1167" spc="-10" dirty="0">
                <a:latin typeface="Garamond"/>
                <a:cs typeface="Garamond"/>
              </a:rPr>
              <a:t>reposition, </a:t>
            </a:r>
            <a:r>
              <a:rPr sz="1167" spc="-5" dirty="0">
                <a:latin typeface="Garamond"/>
                <a:cs typeface="Garamond"/>
              </a:rPr>
              <a:t>and reprice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</a:t>
            </a:r>
            <a:r>
              <a:rPr sz="1167" spc="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closely.</a:t>
            </a:r>
            <a:endParaRPr sz="1167">
              <a:latin typeface="Garamond"/>
              <a:cs typeface="Garamond"/>
            </a:endParaRPr>
          </a:p>
          <a:p>
            <a:pPr marL="790204" indent="-307439">
              <a:lnSpc>
                <a:spcPts val="1240"/>
              </a:lnSpc>
              <a:buAutoNum type="romanUcPeriod" startAt="4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Lifestyle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People coming from the same subculture, </a:t>
            </a:r>
            <a:r>
              <a:rPr sz="1167" spc="-5" dirty="0">
                <a:latin typeface="Garamond"/>
                <a:cs typeface="Garamond"/>
              </a:rPr>
              <a:t>social </a:t>
            </a:r>
            <a:r>
              <a:rPr sz="1167" dirty="0">
                <a:latin typeface="Garamond"/>
                <a:cs typeface="Garamond"/>
              </a:rPr>
              <a:t>class, </a:t>
            </a:r>
            <a:r>
              <a:rPr sz="1167" spc="-5" dirty="0">
                <a:latin typeface="Garamond"/>
                <a:cs typeface="Garamond"/>
              </a:rPr>
              <a:t>and occupation may have </a:t>
            </a:r>
            <a:r>
              <a:rPr sz="1167" dirty="0">
                <a:latin typeface="Garamond"/>
                <a:cs typeface="Garamond"/>
              </a:rPr>
              <a:t>quite </a:t>
            </a:r>
            <a:r>
              <a:rPr sz="1167" spc="-5" dirty="0">
                <a:latin typeface="Garamond"/>
                <a:cs typeface="Garamond"/>
              </a:rPr>
              <a:t>different  </a:t>
            </a:r>
            <a:r>
              <a:rPr sz="1167" dirty="0">
                <a:latin typeface="Garamond"/>
                <a:cs typeface="Garamond"/>
              </a:rPr>
              <a:t>lifestyles. Life style is a </a:t>
            </a:r>
            <a:r>
              <a:rPr sz="1167" spc="-5" dirty="0">
                <a:latin typeface="Garamond"/>
                <a:cs typeface="Garamond"/>
              </a:rPr>
              <a:t>person's </a:t>
            </a:r>
            <a:r>
              <a:rPr sz="1167" dirty="0">
                <a:latin typeface="Garamond"/>
                <a:cs typeface="Garamond"/>
              </a:rPr>
              <a:t>pattern </a:t>
            </a:r>
            <a:r>
              <a:rPr sz="1167" spc="-5" dirty="0">
                <a:latin typeface="Garamond"/>
                <a:cs typeface="Garamond"/>
              </a:rPr>
              <a:t>of living as </a:t>
            </a:r>
            <a:r>
              <a:rPr sz="1167" dirty="0">
                <a:latin typeface="Garamond"/>
                <a:cs typeface="Garamond"/>
              </a:rPr>
              <a:t>expressed in </a:t>
            </a:r>
            <a:r>
              <a:rPr sz="1167" spc="-5" dirty="0">
                <a:latin typeface="Garamond"/>
                <a:cs typeface="Garamond"/>
              </a:rPr>
              <a:t>his or her psychographics. </a:t>
            </a:r>
            <a:r>
              <a:rPr sz="1167" dirty="0">
                <a:latin typeface="Garamond"/>
                <a:cs typeface="Garamond"/>
              </a:rPr>
              <a:t>It  involves measuring consumers' major </a:t>
            </a:r>
            <a:r>
              <a:rPr sz="1167" i="1" spc="-5" dirty="0">
                <a:latin typeface="Garamond"/>
                <a:cs typeface="Garamond"/>
              </a:rPr>
              <a:t>AIO dimensions</a:t>
            </a:r>
            <a:r>
              <a:rPr sz="1167" spc="-5" dirty="0">
                <a:latin typeface="Garamond"/>
                <a:cs typeface="Garamond"/>
              </a:rPr>
              <a:t>—</a:t>
            </a:r>
            <a:r>
              <a:rPr sz="1167" i="1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(work, </a:t>
            </a:r>
            <a:r>
              <a:rPr sz="1167" spc="-5" dirty="0">
                <a:latin typeface="Garamond"/>
                <a:cs typeface="Garamond"/>
              </a:rPr>
              <a:t>hobbies, </a:t>
            </a:r>
            <a:r>
              <a:rPr sz="1167" dirty="0">
                <a:latin typeface="Garamond"/>
                <a:cs typeface="Garamond"/>
              </a:rPr>
              <a:t>shopping, sports,  social events), </a:t>
            </a:r>
            <a:r>
              <a:rPr sz="1167" i="1" spc="-5" dirty="0">
                <a:latin typeface="Garamond"/>
                <a:cs typeface="Garamond"/>
              </a:rPr>
              <a:t>interests </a:t>
            </a:r>
            <a:r>
              <a:rPr sz="1167" dirty="0">
                <a:latin typeface="Garamond"/>
                <a:cs typeface="Garamond"/>
              </a:rPr>
              <a:t>(food, fashion, family, </a:t>
            </a:r>
            <a:r>
              <a:rPr sz="1167" spc="-5" dirty="0">
                <a:latin typeface="Garamond"/>
                <a:cs typeface="Garamond"/>
              </a:rPr>
              <a:t>recreation), and </a:t>
            </a:r>
            <a:r>
              <a:rPr sz="1167" i="1" spc="-5" dirty="0">
                <a:latin typeface="Garamond"/>
                <a:cs typeface="Garamond"/>
              </a:rPr>
              <a:t>opinions </a:t>
            </a:r>
            <a:r>
              <a:rPr sz="1167" spc="-5" dirty="0">
                <a:latin typeface="Garamond"/>
                <a:cs typeface="Garamond"/>
              </a:rPr>
              <a:t>(about themselves, social  </a:t>
            </a:r>
            <a:r>
              <a:rPr sz="1167" dirty="0">
                <a:latin typeface="Garamond"/>
                <a:cs typeface="Garamond"/>
              </a:rPr>
              <a:t>issues, </a:t>
            </a:r>
            <a:r>
              <a:rPr sz="1167" spc="-5" dirty="0">
                <a:latin typeface="Garamond"/>
                <a:cs typeface="Garamond"/>
              </a:rPr>
              <a:t>business, products). </a:t>
            </a:r>
            <a:r>
              <a:rPr sz="1167" dirty="0">
                <a:latin typeface="Garamond"/>
                <a:cs typeface="Garamond"/>
              </a:rPr>
              <a:t>Lifestyle captures </a:t>
            </a:r>
            <a:r>
              <a:rPr sz="1167" spc="-5" dirty="0">
                <a:latin typeface="Garamond"/>
                <a:cs typeface="Garamond"/>
              </a:rPr>
              <a:t>something more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person's </a:t>
            </a:r>
            <a:r>
              <a:rPr sz="1167" dirty="0">
                <a:latin typeface="Garamond"/>
                <a:cs typeface="Garamond"/>
              </a:rPr>
              <a:t>social class </a:t>
            </a:r>
            <a:r>
              <a:rPr sz="1167" spc="-5" dirty="0">
                <a:latin typeface="Garamond"/>
                <a:cs typeface="Garamond"/>
              </a:rPr>
              <a:t>or  personality. It profiles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person's </a:t>
            </a:r>
            <a:r>
              <a:rPr sz="1167" dirty="0">
                <a:latin typeface="Garamond"/>
                <a:cs typeface="Garamond"/>
              </a:rPr>
              <a:t>whole </a:t>
            </a:r>
            <a:r>
              <a:rPr sz="1167" spc="-5" dirty="0">
                <a:latin typeface="Garamond"/>
                <a:cs typeface="Garamond"/>
              </a:rPr>
              <a:t>pattern of acting and </a:t>
            </a:r>
            <a:r>
              <a:rPr sz="1167" dirty="0">
                <a:latin typeface="Garamond"/>
                <a:cs typeface="Garamond"/>
              </a:rPr>
              <a:t>interacting in the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world.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Several research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have developed lifestyle classifications. </a:t>
            </a:r>
            <a:r>
              <a:rPr sz="1167" dirty="0">
                <a:latin typeface="Garamond"/>
                <a:cs typeface="Garamond"/>
              </a:rPr>
              <a:t>It divides consumers into eight  groups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major dimensions: </a:t>
            </a:r>
            <a:r>
              <a:rPr sz="1167" dirty="0">
                <a:latin typeface="Garamond"/>
                <a:cs typeface="Garamond"/>
              </a:rPr>
              <a:t>self-orientation </a:t>
            </a:r>
            <a:r>
              <a:rPr sz="1167" spc="-5" dirty="0">
                <a:latin typeface="Garamond"/>
                <a:cs typeface="Garamond"/>
              </a:rPr>
              <a:t>and resources. </a:t>
            </a:r>
            <a:r>
              <a:rPr sz="1167" i="1" dirty="0">
                <a:latin typeface="Garamond"/>
                <a:cs typeface="Garamond"/>
              </a:rPr>
              <a:t>Self-orientation </a:t>
            </a:r>
            <a:r>
              <a:rPr sz="1167" dirty="0">
                <a:latin typeface="Garamond"/>
                <a:cs typeface="Garamond"/>
              </a:rPr>
              <a:t>groups 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i="1" spc="-5" dirty="0">
                <a:latin typeface="Garamond"/>
                <a:cs typeface="Garamond"/>
              </a:rPr>
              <a:t>principle-oriented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based on </a:t>
            </a:r>
            <a:r>
              <a:rPr sz="1167" dirty="0">
                <a:latin typeface="Garamond"/>
                <a:cs typeface="Garamond"/>
              </a:rPr>
              <a:t>their views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world; </a:t>
            </a:r>
            <a:r>
              <a:rPr sz="1167" i="1" dirty="0">
                <a:latin typeface="Garamond"/>
                <a:cs typeface="Garamond"/>
              </a:rPr>
              <a:t>status-oriented </a:t>
            </a:r>
            <a:r>
              <a:rPr sz="1167" spc="-5" dirty="0">
                <a:latin typeface="Garamond"/>
                <a:cs typeface="Garamond"/>
              </a:rPr>
              <a:t>buyers 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base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purchases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actions and opinions of others; and </a:t>
            </a:r>
            <a:r>
              <a:rPr sz="1167" i="1" spc="-5" dirty="0">
                <a:latin typeface="Garamond"/>
                <a:cs typeface="Garamond"/>
              </a:rPr>
              <a:t>action-oriented </a:t>
            </a:r>
            <a:r>
              <a:rPr sz="1167" dirty="0">
                <a:latin typeface="Garamond"/>
                <a:cs typeface="Garamond"/>
              </a:rPr>
              <a:t>buyers who </a:t>
            </a:r>
            <a:r>
              <a:rPr sz="1167" spc="-5" dirty="0">
                <a:latin typeface="Garamond"/>
                <a:cs typeface="Garamond"/>
              </a:rPr>
              <a:t>are  driven by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desire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activity, </a:t>
            </a:r>
            <a:r>
              <a:rPr sz="1167" dirty="0">
                <a:latin typeface="Garamond"/>
                <a:cs typeface="Garamond"/>
              </a:rPr>
              <a:t>variety, </a:t>
            </a:r>
            <a:r>
              <a:rPr sz="1167" spc="-5" dirty="0">
                <a:latin typeface="Garamond"/>
                <a:cs typeface="Garamond"/>
              </a:rPr>
              <a:t>and risk </a:t>
            </a:r>
            <a:r>
              <a:rPr sz="1167" dirty="0">
                <a:latin typeface="Garamond"/>
                <a:cs typeface="Garamond"/>
              </a:rPr>
              <a:t>taking.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within each </a:t>
            </a:r>
            <a:r>
              <a:rPr sz="1167" spc="-5" dirty="0">
                <a:latin typeface="Garamond"/>
                <a:cs typeface="Garamond"/>
              </a:rPr>
              <a:t>orientation </a:t>
            </a:r>
            <a:r>
              <a:rPr sz="1167" dirty="0">
                <a:latin typeface="Garamond"/>
                <a:cs typeface="Garamond"/>
              </a:rPr>
              <a:t>are  further classified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those with </a:t>
            </a:r>
            <a:r>
              <a:rPr sz="1167" i="1" spc="-5" dirty="0">
                <a:latin typeface="Garamond"/>
                <a:cs typeface="Garamond"/>
              </a:rPr>
              <a:t>abundant resources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those with </a:t>
            </a:r>
            <a:r>
              <a:rPr sz="1167" i="1" spc="-5" dirty="0">
                <a:latin typeface="Garamond"/>
                <a:cs typeface="Garamond"/>
              </a:rPr>
              <a:t>minimal resources, </a:t>
            </a:r>
            <a:r>
              <a:rPr sz="1167" dirty="0">
                <a:latin typeface="Garamond"/>
                <a:cs typeface="Garamond"/>
              </a:rPr>
              <a:t>depending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whether they </a:t>
            </a:r>
            <a:r>
              <a:rPr sz="1167" spc="-5" dirty="0">
                <a:latin typeface="Garamond"/>
                <a:cs typeface="Garamond"/>
              </a:rPr>
              <a:t>have high or low levels of income, </a:t>
            </a:r>
            <a:r>
              <a:rPr sz="1167" dirty="0">
                <a:latin typeface="Garamond"/>
                <a:cs typeface="Garamond"/>
              </a:rPr>
              <a:t>education, </a:t>
            </a:r>
            <a:r>
              <a:rPr sz="1167" spc="-5" dirty="0">
                <a:latin typeface="Garamond"/>
                <a:cs typeface="Garamond"/>
              </a:rPr>
              <a:t>health, </a:t>
            </a:r>
            <a:r>
              <a:rPr sz="1167" dirty="0">
                <a:latin typeface="Garamond"/>
                <a:cs typeface="Garamond"/>
              </a:rPr>
              <a:t>self-confidence, energy, </a:t>
            </a:r>
            <a:r>
              <a:rPr sz="1167" spc="-5" dirty="0">
                <a:latin typeface="Garamond"/>
                <a:cs typeface="Garamond"/>
              </a:rPr>
              <a:t>and  other </a:t>
            </a:r>
            <a:r>
              <a:rPr sz="1167" dirty="0">
                <a:latin typeface="Garamond"/>
                <a:cs typeface="Garamond"/>
              </a:rPr>
              <a:t>factors.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with either very </a:t>
            </a:r>
            <a:r>
              <a:rPr sz="1167" spc="-5" dirty="0">
                <a:latin typeface="Garamond"/>
                <a:cs typeface="Garamond"/>
              </a:rPr>
              <a:t>high or </a:t>
            </a:r>
            <a:r>
              <a:rPr sz="1167" dirty="0">
                <a:latin typeface="Garamond"/>
                <a:cs typeface="Garamond"/>
              </a:rPr>
              <a:t>very low levels </a:t>
            </a:r>
            <a:r>
              <a:rPr sz="1167" spc="-5" dirty="0">
                <a:latin typeface="Garamond"/>
                <a:cs typeface="Garamond"/>
              </a:rPr>
              <a:t>of resources are </a:t>
            </a:r>
            <a:r>
              <a:rPr sz="1167" dirty="0">
                <a:latin typeface="Garamond"/>
                <a:cs typeface="Garamond"/>
              </a:rPr>
              <a:t>classified  without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regard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self-orientations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(actualizers,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strugglers).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Actualizers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people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249301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283897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70414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89927" y="6842443"/>
            <a:ext cx="1555750" cy="116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584151" y="7592165"/>
            <a:ext cx="269787" cy="322263"/>
          </a:xfrm>
          <a:custGeom>
            <a:avLst/>
            <a:gdLst/>
            <a:ahLst/>
            <a:cxnLst/>
            <a:rect l="l" t="t" r="r" b="b"/>
            <a:pathLst>
              <a:path w="277495" h="331470">
                <a:moveTo>
                  <a:pt x="103632" y="0"/>
                </a:moveTo>
                <a:lnTo>
                  <a:pt x="0" y="115823"/>
                </a:lnTo>
                <a:lnTo>
                  <a:pt x="141732" y="331469"/>
                </a:lnTo>
                <a:lnTo>
                  <a:pt x="277368" y="182879"/>
                </a:lnTo>
                <a:lnTo>
                  <a:pt x="103632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584151" y="7592165"/>
            <a:ext cx="269787" cy="322263"/>
          </a:xfrm>
          <a:custGeom>
            <a:avLst/>
            <a:gdLst/>
            <a:ahLst/>
            <a:cxnLst/>
            <a:rect l="l" t="t" r="r" b="b"/>
            <a:pathLst>
              <a:path w="277495" h="331470">
                <a:moveTo>
                  <a:pt x="141732" y="331469"/>
                </a:moveTo>
                <a:lnTo>
                  <a:pt x="0" y="115823"/>
                </a:lnTo>
                <a:lnTo>
                  <a:pt x="103632" y="0"/>
                </a:lnTo>
                <a:lnTo>
                  <a:pt x="277368" y="182879"/>
                </a:lnTo>
                <a:lnTo>
                  <a:pt x="141732" y="3314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18104" y="7592166"/>
            <a:ext cx="1068035" cy="113593"/>
          </a:xfrm>
          <a:custGeom>
            <a:avLst/>
            <a:gdLst/>
            <a:ahLst/>
            <a:cxnLst/>
            <a:rect l="l" t="t" r="r" b="b"/>
            <a:pathLst>
              <a:path w="1098550" h="116840">
                <a:moveTo>
                  <a:pt x="1098042" y="0"/>
                </a:moveTo>
                <a:lnTo>
                  <a:pt x="196596" y="0"/>
                </a:lnTo>
                <a:lnTo>
                  <a:pt x="0" y="116585"/>
                </a:lnTo>
                <a:lnTo>
                  <a:pt x="994409" y="116585"/>
                </a:lnTo>
                <a:lnTo>
                  <a:pt x="1098042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18104" y="7592166"/>
            <a:ext cx="1068035" cy="113593"/>
          </a:xfrm>
          <a:custGeom>
            <a:avLst/>
            <a:gdLst/>
            <a:ahLst/>
            <a:cxnLst/>
            <a:rect l="l" t="t" r="r" b="b"/>
            <a:pathLst>
              <a:path w="1098550" h="116840">
                <a:moveTo>
                  <a:pt x="0" y="116585"/>
                </a:moveTo>
                <a:lnTo>
                  <a:pt x="994409" y="116585"/>
                </a:lnTo>
                <a:lnTo>
                  <a:pt x="1098042" y="0"/>
                </a:lnTo>
                <a:lnTo>
                  <a:pt x="196596" y="0"/>
                </a:lnTo>
                <a:lnTo>
                  <a:pt x="0" y="1165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82532" y="7705513"/>
            <a:ext cx="1240278" cy="209285"/>
          </a:xfrm>
          <a:custGeom>
            <a:avLst/>
            <a:gdLst/>
            <a:ahLst/>
            <a:cxnLst/>
            <a:rect l="l" t="t" r="r" b="b"/>
            <a:pathLst>
              <a:path w="1275714" h="215265">
                <a:moveTo>
                  <a:pt x="1133855" y="0"/>
                </a:moveTo>
                <a:lnTo>
                  <a:pt x="139445" y="0"/>
                </a:lnTo>
                <a:lnTo>
                  <a:pt x="0" y="214884"/>
                </a:lnTo>
                <a:lnTo>
                  <a:pt x="1275588" y="214884"/>
                </a:lnTo>
                <a:lnTo>
                  <a:pt x="1133855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82532" y="7705513"/>
            <a:ext cx="1240278" cy="209285"/>
          </a:xfrm>
          <a:custGeom>
            <a:avLst/>
            <a:gdLst/>
            <a:ahLst/>
            <a:cxnLst/>
            <a:rect l="l" t="t" r="r" b="b"/>
            <a:pathLst>
              <a:path w="1275714" h="215265">
                <a:moveTo>
                  <a:pt x="0" y="214884"/>
                </a:moveTo>
                <a:lnTo>
                  <a:pt x="1275588" y="214884"/>
                </a:lnTo>
                <a:lnTo>
                  <a:pt x="1133855" y="0"/>
                </a:lnTo>
                <a:lnTo>
                  <a:pt x="139445" y="0"/>
                </a:lnTo>
                <a:lnTo>
                  <a:pt x="0" y="2148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669469" y="7759841"/>
            <a:ext cx="865539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Physiological</a:t>
            </a:r>
            <a:r>
              <a:rPr sz="681" b="1" spc="-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68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3" y="794033"/>
            <a:ext cx="5729728" cy="6082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many resources </a:t>
            </a:r>
            <a:r>
              <a:rPr sz="1167" dirty="0">
                <a:latin typeface="Garamond"/>
                <a:cs typeface="Garamond"/>
              </a:rPr>
              <a:t>that they can </a:t>
            </a:r>
            <a:r>
              <a:rPr sz="1167" spc="-5" dirty="0">
                <a:latin typeface="Garamond"/>
                <a:cs typeface="Garamond"/>
              </a:rPr>
              <a:t>indulge in any or all </a:t>
            </a:r>
            <a:r>
              <a:rPr sz="1167" dirty="0">
                <a:latin typeface="Garamond"/>
                <a:cs typeface="Garamond"/>
              </a:rPr>
              <a:t>self-orientations. In contrast, strugglers </a:t>
            </a:r>
            <a:r>
              <a:rPr sz="1167" spc="-5" dirty="0">
                <a:latin typeface="Garamond"/>
                <a:cs typeface="Garamond"/>
              </a:rPr>
              <a:t>are  people </a:t>
            </a:r>
            <a:r>
              <a:rPr sz="1167" dirty="0">
                <a:latin typeface="Garamond"/>
                <a:cs typeface="Garamond"/>
              </a:rPr>
              <a:t>with too few </a:t>
            </a:r>
            <a:r>
              <a:rPr sz="1167" spc="-5" dirty="0">
                <a:latin typeface="Garamond"/>
                <a:cs typeface="Garamond"/>
              </a:rPr>
              <a:t>resources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included in any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orientation.</a:t>
            </a:r>
            <a:endParaRPr sz="1167">
              <a:latin typeface="Garamond"/>
              <a:cs typeface="Garamond"/>
            </a:endParaRPr>
          </a:p>
          <a:p>
            <a:pPr marL="542031">
              <a:lnSpc>
                <a:spcPts val="1356"/>
              </a:lnSpc>
              <a:spcBef>
                <a:spcPts val="535"/>
              </a:spcBef>
            </a:pPr>
            <a:r>
              <a:rPr sz="1167" b="1" spc="-5" dirty="0">
                <a:latin typeface="Garamond"/>
                <a:cs typeface="Garamond"/>
              </a:rPr>
              <a:t>V.   </a:t>
            </a:r>
            <a:r>
              <a:rPr sz="1167" b="1" dirty="0">
                <a:latin typeface="Garamond"/>
                <a:cs typeface="Garamond"/>
              </a:rPr>
              <a:t>Personality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Self-Concept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Each person's </a:t>
            </a:r>
            <a:r>
              <a:rPr sz="1167" dirty="0">
                <a:latin typeface="Garamond"/>
                <a:cs typeface="Garamond"/>
              </a:rPr>
              <a:t>distinct </a:t>
            </a:r>
            <a:r>
              <a:rPr sz="1167" spc="-5" dirty="0">
                <a:latin typeface="Garamond"/>
                <a:cs typeface="Garamond"/>
              </a:rPr>
              <a:t>personality </a:t>
            </a:r>
            <a:r>
              <a:rPr sz="1167" dirty="0">
                <a:latin typeface="Garamond"/>
                <a:cs typeface="Garamond"/>
              </a:rPr>
              <a:t>influences </a:t>
            </a:r>
            <a:r>
              <a:rPr sz="1167" spc="-5" dirty="0">
                <a:latin typeface="Garamond"/>
                <a:cs typeface="Garamond"/>
              </a:rPr>
              <a:t>his or her buying behavior. </a:t>
            </a:r>
            <a:r>
              <a:rPr sz="1167" dirty="0">
                <a:latin typeface="Garamond"/>
                <a:cs typeface="Garamond"/>
              </a:rPr>
              <a:t>Personality </a:t>
            </a:r>
            <a:r>
              <a:rPr sz="1167" spc="-5" dirty="0">
                <a:latin typeface="Garamond"/>
                <a:cs typeface="Garamond"/>
              </a:rPr>
              <a:t>refers </a:t>
            </a:r>
            <a:r>
              <a:rPr sz="1167" dirty="0">
                <a:latin typeface="Garamond"/>
                <a:cs typeface="Garamond"/>
              </a:rPr>
              <a:t>to the  unique </a:t>
            </a:r>
            <a:r>
              <a:rPr sz="1167" spc="-5" dirty="0">
                <a:latin typeface="Garamond"/>
                <a:cs typeface="Garamond"/>
              </a:rPr>
              <a:t>psychological </a:t>
            </a:r>
            <a:r>
              <a:rPr sz="1167" dirty="0">
                <a:latin typeface="Garamond"/>
                <a:cs typeface="Garamond"/>
              </a:rPr>
              <a:t>characteristics that </a:t>
            </a:r>
            <a:r>
              <a:rPr sz="1167" spc="-5" dirty="0">
                <a:latin typeface="Garamond"/>
                <a:cs typeface="Garamond"/>
              </a:rPr>
              <a:t>lead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relatively </a:t>
            </a:r>
            <a:r>
              <a:rPr sz="1167" dirty="0">
                <a:latin typeface="Garamond"/>
                <a:cs typeface="Garamond"/>
              </a:rPr>
              <a:t>consistent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lasting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one's  own </a:t>
            </a:r>
            <a:r>
              <a:rPr sz="1167" dirty="0">
                <a:latin typeface="Garamond"/>
                <a:cs typeface="Garamond"/>
              </a:rPr>
              <a:t>environment. Personality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described </a:t>
            </a:r>
            <a:r>
              <a:rPr sz="1167" dirty="0">
                <a:latin typeface="Garamond"/>
                <a:cs typeface="Garamond"/>
              </a:rPr>
              <a:t>in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traits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self-confidence,  </a:t>
            </a:r>
            <a:r>
              <a:rPr sz="1167" spc="-5" dirty="0">
                <a:latin typeface="Garamond"/>
                <a:cs typeface="Garamond"/>
              </a:rPr>
              <a:t>dominance, </a:t>
            </a:r>
            <a:r>
              <a:rPr sz="1167" dirty="0">
                <a:latin typeface="Garamond"/>
                <a:cs typeface="Garamond"/>
              </a:rPr>
              <a:t>sociability, </a:t>
            </a:r>
            <a:r>
              <a:rPr sz="1167" spc="-5" dirty="0">
                <a:latin typeface="Garamond"/>
                <a:cs typeface="Garamond"/>
              </a:rPr>
              <a:t>autonomy, defensiveness, adaptability, and aggressiveness. Personality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useful in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behavior </a:t>
            </a:r>
            <a:r>
              <a:rPr sz="1167" dirty="0">
                <a:latin typeface="Garamond"/>
                <a:cs typeface="Garamond"/>
              </a:rPr>
              <a:t>for certain </a:t>
            </a:r>
            <a:r>
              <a:rPr sz="1167" spc="-5" dirty="0">
                <a:latin typeface="Garamond"/>
                <a:cs typeface="Garamond"/>
              </a:rPr>
              <a:t>product or brand </a:t>
            </a:r>
            <a:r>
              <a:rPr sz="1167" dirty="0">
                <a:latin typeface="Garamond"/>
                <a:cs typeface="Garamond"/>
              </a:rPr>
              <a:t>choices. For example,  coffee </a:t>
            </a:r>
            <a:r>
              <a:rPr sz="1167" spc="-5" dirty="0">
                <a:latin typeface="Garamond"/>
                <a:cs typeface="Garamond"/>
              </a:rPr>
              <a:t>marketers have discovered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heavy </a:t>
            </a:r>
            <a:r>
              <a:rPr sz="1167" dirty="0">
                <a:latin typeface="Garamond"/>
                <a:cs typeface="Garamond"/>
              </a:rPr>
              <a:t>coffee </a:t>
            </a:r>
            <a:r>
              <a:rPr sz="1167" spc="-5" dirty="0">
                <a:latin typeface="Garamond"/>
                <a:cs typeface="Garamond"/>
              </a:rPr>
              <a:t>drinkers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high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sociability. Thus,  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Starbucks and other coffeehouses </a:t>
            </a:r>
            <a:r>
              <a:rPr sz="1167" dirty="0">
                <a:latin typeface="Garamond"/>
                <a:cs typeface="Garamond"/>
              </a:rPr>
              <a:t>create environments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relax and </a:t>
            </a:r>
            <a:r>
              <a:rPr sz="1167" dirty="0">
                <a:latin typeface="Garamond"/>
                <a:cs typeface="Garamond"/>
              </a:rPr>
              <a:t>socialize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a cup </a:t>
            </a:r>
            <a:r>
              <a:rPr sz="1167" spc="-5" dirty="0">
                <a:latin typeface="Garamond"/>
                <a:cs typeface="Garamond"/>
              </a:rPr>
              <a:t>of steaming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coffee.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marketers </a:t>
            </a:r>
            <a:r>
              <a:rPr sz="1167" dirty="0">
                <a:latin typeface="Garamond"/>
                <a:cs typeface="Garamond"/>
              </a:rPr>
              <a:t>use a </a:t>
            </a:r>
            <a:r>
              <a:rPr sz="1167" spc="-5" dirty="0">
                <a:latin typeface="Garamond"/>
                <a:cs typeface="Garamond"/>
              </a:rPr>
              <a:t>concept related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personality—a person's </a:t>
            </a:r>
            <a:r>
              <a:rPr sz="1167" i="1" dirty="0">
                <a:latin typeface="Garamond"/>
                <a:cs typeface="Garamond"/>
              </a:rPr>
              <a:t>self-concept </a:t>
            </a:r>
            <a:r>
              <a:rPr sz="1167" dirty="0">
                <a:latin typeface="Garamond"/>
                <a:cs typeface="Garamond"/>
              </a:rPr>
              <a:t>(also called </a:t>
            </a:r>
            <a:r>
              <a:rPr sz="1167" i="1" spc="-5" dirty="0">
                <a:latin typeface="Garamond"/>
                <a:cs typeface="Garamond"/>
              </a:rPr>
              <a:t>self-image</a:t>
            </a:r>
            <a:r>
              <a:rPr sz="1167" spc="-5" dirty="0">
                <a:latin typeface="Garamond"/>
                <a:cs typeface="Garamond"/>
              </a:rPr>
              <a:t>).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self-concept premise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people's possessions </a:t>
            </a:r>
            <a:r>
              <a:rPr sz="1167" dirty="0">
                <a:latin typeface="Garamond"/>
                <a:cs typeface="Garamond"/>
              </a:rPr>
              <a:t>contribute to </a:t>
            </a:r>
            <a:r>
              <a:rPr sz="1167" spc="-5" dirty="0">
                <a:latin typeface="Garamond"/>
                <a:cs typeface="Garamond"/>
              </a:rPr>
              <a:t>and reflect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identities; 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is, "we are </a:t>
            </a:r>
            <a:r>
              <a:rPr sz="1167" dirty="0">
                <a:latin typeface="Garamond"/>
                <a:cs typeface="Garamond"/>
              </a:rPr>
              <a:t>what we </a:t>
            </a:r>
            <a:r>
              <a:rPr sz="1167" spc="-5" dirty="0">
                <a:latin typeface="Garamond"/>
                <a:cs typeface="Garamond"/>
              </a:rPr>
              <a:t>have."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understand consumer </a:t>
            </a:r>
            <a:r>
              <a:rPr sz="1167" spc="-5" dirty="0">
                <a:latin typeface="Garamond"/>
                <a:cs typeface="Garamond"/>
              </a:rPr>
              <a:t>behavior,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 must </a:t>
            </a:r>
            <a:r>
              <a:rPr sz="1167" dirty="0">
                <a:latin typeface="Garamond"/>
                <a:cs typeface="Garamond"/>
              </a:rPr>
              <a:t>first understand the </a:t>
            </a:r>
            <a:r>
              <a:rPr sz="1167" spc="-5" dirty="0">
                <a:latin typeface="Garamond"/>
                <a:cs typeface="Garamond"/>
              </a:rPr>
              <a:t>relationship between </a:t>
            </a:r>
            <a:r>
              <a:rPr sz="1167" dirty="0">
                <a:latin typeface="Garamond"/>
                <a:cs typeface="Garamond"/>
              </a:rPr>
              <a:t>consumer self-concept </a:t>
            </a:r>
            <a:r>
              <a:rPr sz="1167" spc="-5" dirty="0">
                <a:latin typeface="Garamond"/>
                <a:cs typeface="Garamond"/>
              </a:rPr>
              <a:t>and possessions. </a:t>
            </a:r>
            <a:r>
              <a:rPr sz="1167" dirty="0">
                <a:latin typeface="Garamond"/>
                <a:cs typeface="Garamond"/>
              </a:rPr>
              <a:t>For  example, the founder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chief executive </a:t>
            </a:r>
            <a:r>
              <a:rPr sz="1167" spc="-5" dirty="0">
                <a:latin typeface="Garamond"/>
                <a:cs typeface="Garamond"/>
              </a:rPr>
              <a:t>of Barnes </a:t>
            </a:r>
            <a:r>
              <a:rPr sz="1167" dirty="0">
                <a:latin typeface="Garamond"/>
                <a:cs typeface="Garamond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Noble,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nation's leading bookseller, notes 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people buy books </a:t>
            </a:r>
            <a:r>
              <a:rPr sz="1167" dirty="0">
                <a:latin typeface="Garamond"/>
                <a:cs typeface="Garamond"/>
              </a:rPr>
              <a:t>to support their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self-images: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356"/>
              </a:lnSpc>
              <a:spcBef>
                <a:spcPts val="520"/>
              </a:spcBef>
              <a:tabLst>
                <a:tab pos="641424" algn="l"/>
              </a:tabLst>
            </a:pPr>
            <a:r>
              <a:rPr sz="1167" b="1" dirty="0">
                <a:latin typeface="Garamond"/>
                <a:cs typeface="Garamond"/>
              </a:rPr>
              <a:t>d	Psychological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person's buying </a:t>
            </a:r>
            <a:r>
              <a:rPr sz="1167" dirty="0">
                <a:latin typeface="Garamond"/>
                <a:cs typeface="Garamond"/>
              </a:rPr>
              <a:t>choices </a:t>
            </a:r>
            <a:r>
              <a:rPr sz="1167" spc="-5" dirty="0">
                <a:latin typeface="Garamond"/>
                <a:cs typeface="Garamond"/>
              </a:rPr>
              <a:t>are further influenced by </a:t>
            </a: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major psychological </a:t>
            </a:r>
            <a:r>
              <a:rPr sz="1167" dirty="0">
                <a:latin typeface="Garamond"/>
                <a:cs typeface="Garamond"/>
              </a:rPr>
              <a:t>factors: </a:t>
            </a:r>
            <a:r>
              <a:rPr sz="1167" i="1" spc="-5" dirty="0">
                <a:latin typeface="Garamond"/>
                <a:cs typeface="Garamond"/>
              </a:rPr>
              <a:t>motivation,  perception, </a:t>
            </a:r>
            <a:r>
              <a:rPr sz="1167" i="1" dirty="0">
                <a:latin typeface="Garamond"/>
                <a:cs typeface="Garamond"/>
              </a:rPr>
              <a:t>learning,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beliefs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attitudes.</a:t>
            </a:r>
            <a:endParaRPr sz="1167">
              <a:latin typeface="Garamond"/>
              <a:cs typeface="Garamond"/>
            </a:endParaRPr>
          </a:p>
          <a:p>
            <a:pPr marL="790204" indent="-208662">
              <a:lnSpc>
                <a:spcPts val="1356"/>
              </a:lnSpc>
              <a:spcBef>
                <a:spcPts val="651"/>
              </a:spcBef>
              <a:buAutoNum type="romanUcPeriod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Motivation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 has many needs at any </a:t>
            </a:r>
            <a:r>
              <a:rPr sz="1167" dirty="0">
                <a:latin typeface="Garamond"/>
                <a:cs typeface="Garamond"/>
              </a:rPr>
              <a:t>given time. </a:t>
            </a:r>
            <a:r>
              <a:rPr sz="1167" spc="-5" dirty="0">
                <a:latin typeface="Garamond"/>
                <a:cs typeface="Garamond"/>
              </a:rPr>
              <a:t>Some are </a:t>
            </a:r>
            <a:r>
              <a:rPr sz="1167" i="1" dirty="0">
                <a:latin typeface="Garamond"/>
                <a:cs typeface="Garamond"/>
              </a:rPr>
              <a:t>biological, </a:t>
            </a:r>
            <a:r>
              <a:rPr sz="1167" spc="-5" dirty="0">
                <a:latin typeface="Garamond"/>
                <a:cs typeface="Garamond"/>
              </a:rPr>
              <a:t>arising </a:t>
            </a:r>
            <a:r>
              <a:rPr sz="1167" dirty="0">
                <a:latin typeface="Garamond"/>
                <a:cs typeface="Garamond"/>
              </a:rPr>
              <a:t>from states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tension such  </a:t>
            </a:r>
            <a:r>
              <a:rPr sz="1167" spc="-5" dirty="0">
                <a:latin typeface="Garamond"/>
                <a:cs typeface="Garamond"/>
              </a:rPr>
              <a:t>as hunger, </a:t>
            </a:r>
            <a:r>
              <a:rPr sz="1167" dirty="0">
                <a:latin typeface="Garamond"/>
                <a:cs typeface="Garamond"/>
              </a:rPr>
              <a:t>thirst,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discomfort. </a:t>
            </a:r>
            <a:r>
              <a:rPr sz="1167" spc="-5" dirty="0">
                <a:latin typeface="Garamond"/>
                <a:cs typeface="Garamond"/>
              </a:rPr>
              <a:t>Others are </a:t>
            </a:r>
            <a:r>
              <a:rPr sz="1167" i="1" dirty="0">
                <a:latin typeface="Garamond"/>
                <a:cs typeface="Garamond"/>
              </a:rPr>
              <a:t>psychological, </a:t>
            </a:r>
            <a:r>
              <a:rPr sz="1167" spc="-5" dirty="0">
                <a:latin typeface="Garamond"/>
                <a:cs typeface="Garamond"/>
              </a:rPr>
              <a:t>arising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recognition,  </a:t>
            </a:r>
            <a:r>
              <a:rPr sz="1167" dirty="0">
                <a:latin typeface="Garamond"/>
                <a:cs typeface="Garamond"/>
              </a:rPr>
              <a:t>esteem, </a:t>
            </a:r>
            <a:r>
              <a:rPr sz="1167" spc="-5" dirty="0">
                <a:latin typeface="Garamond"/>
                <a:cs typeface="Garamond"/>
              </a:rPr>
              <a:t>or belonging. Most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be </a:t>
            </a:r>
            <a:r>
              <a:rPr sz="1167" dirty="0">
                <a:latin typeface="Garamond"/>
                <a:cs typeface="Garamond"/>
              </a:rPr>
              <a:t>strong enough to motivate 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act  at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point in </a:t>
            </a:r>
            <a:r>
              <a:rPr sz="1167" dirty="0">
                <a:latin typeface="Garamond"/>
                <a:cs typeface="Garamond"/>
              </a:rPr>
              <a:t>time. A </a:t>
            </a:r>
            <a:r>
              <a:rPr sz="1167" spc="-5" dirty="0">
                <a:latin typeface="Garamond"/>
                <a:cs typeface="Garamond"/>
              </a:rPr>
              <a:t>need becomes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motive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it is aroused </a:t>
            </a:r>
            <a:r>
              <a:rPr sz="1167" dirty="0">
                <a:latin typeface="Garamond"/>
                <a:cs typeface="Garamond"/>
              </a:rPr>
              <a:t>to a sufficient </a:t>
            </a:r>
            <a:r>
              <a:rPr sz="1167" spc="-5" dirty="0">
                <a:latin typeface="Garamond"/>
                <a:cs typeface="Garamond"/>
              </a:rPr>
              <a:t>level of  intensity.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motive </a:t>
            </a:r>
            <a:r>
              <a:rPr sz="1167" dirty="0">
                <a:latin typeface="Garamond"/>
                <a:cs typeface="Garamond"/>
              </a:rPr>
              <a:t>(or </a:t>
            </a:r>
            <a:r>
              <a:rPr sz="1167" i="1" spc="-5" dirty="0">
                <a:latin typeface="Garamond"/>
                <a:cs typeface="Garamond"/>
              </a:rPr>
              <a:t>drive</a:t>
            </a:r>
            <a:r>
              <a:rPr sz="1167" spc="-5" dirty="0">
                <a:latin typeface="Garamond"/>
                <a:cs typeface="Garamond"/>
              </a:rPr>
              <a:t>)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sufficiently </a:t>
            </a:r>
            <a:r>
              <a:rPr sz="1167" spc="-5" dirty="0">
                <a:latin typeface="Garamond"/>
                <a:cs typeface="Garamond"/>
              </a:rPr>
              <a:t>pressing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to seek  satisfaction. Psychologists </a:t>
            </a:r>
            <a:r>
              <a:rPr sz="1167" spc="-5" dirty="0">
                <a:latin typeface="Garamond"/>
                <a:cs typeface="Garamond"/>
              </a:rPr>
              <a:t>have developed theories of human motivation.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 popular—the </a:t>
            </a:r>
            <a:r>
              <a:rPr sz="1167" dirty="0">
                <a:latin typeface="Garamond"/>
                <a:cs typeface="Garamond"/>
              </a:rPr>
              <a:t>theories </a:t>
            </a:r>
            <a:r>
              <a:rPr sz="1167" spc="-5" dirty="0">
                <a:latin typeface="Garamond"/>
                <a:cs typeface="Garamond"/>
              </a:rPr>
              <a:t>of Sigmund </a:t>
            </a:r>
            <a:r>
              <a:rPr sz="1167" dirty="0">
                <a:latin typeface="Garamond"/>
                <a:cs typeface="Garamond"/>
              </a:rPr>
              <a:t>Freud </a:t>
            </a:r>
            <a:r>
              <a:rPr sz="1167" spc="-5" dirty="0">
                <a:latin typeface="Garamond"/>
                <a:cs typeface="Garamond"/>
              </a:rPr>
              <a:t>and Abraham Maslow—have </a:t>
            </a:r>
            <a:r>
              <a:rPr sz="1167" dirty="0">
                <a:latin typeface="Garamond"/>
                <a:cs typeface="Garamond"/>
              </a:rPr>
              <a:t>quite </a:t>
            </a:r>
            <a:r>
              <a:rPr sz="1167" spc="-5" dirty="0">
                <a:latin typeface="Garamond"/>
                <a:cs typeface="Garamond"/>
              </a:rPr>
              <a:t>different meanings  </a:t>
            </a:r>
            <a:r>
              <a:rPr sz="1167" dirty="0">
                <a:latin typeface="Garamond"/>
                <a:cs typeface="Garamond"/>
              </a:rPr>
              <a:t>for consumer </a:t>
            </a:r>
            <a:r>
              <a:rPr sz="1167" spc="-5" dirty="0">
                <a:latin typeface="Garamond"/>
                <a:cs typeface="Garamond"/>
              </a:rPr>
              <a:t>analysis 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90204" indent="-266694">
              <a:buAutoNum type="romanUcPeriod" startAt="2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Maslow's Theory </a:t>
            </a:r>
            <a:r>
              <a:rPr sz="1167" b="1" spc="-5" dirty="0">
                <a:latin typeface="Garamond"/>
                <a:cs typeface="Garamond"/>
              </a:rPr>
              <a:t>of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Motivation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46424">
              <a:tabLst>
                <a:tab pos="2936720" algn="l"/>
              </a:tabLst>
            </a:pPr>
            <a:r>
              <a:rPr sz="1167" b="1" spc="-5" dirty="0">
                <a:latin typeface="Garamond"/>
                <a:cs typeface="Garamond"/>
              </a:rPr>
              <a:t>1.	</a:t>
            </a:r>
            <a:r>
              <a:rPr sz="1167" b="1" dirty="0">
                <a:latin typeface="Garamond"/>
                <a:cs typeface="Garamond"/>
              </a:rPr>
              <a:t>2</a:t>
            </a:r>
            <a:r>
              <a:rPr sz="1167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0510" y="6841702"/>
            <a:ext cx="1529080" cy="114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253989" y="7581054"/>
            <a:ext cx="265465" cy="317941"/>
          </a:xfrm>
          <a:custGeom>
            <a:avLst/>
            <a:gdLst/>
            <a:ahLst/>
            <a:cxnLst/>
            <a:rect l="l" t="t" r="r" b="b"/>
            <a:pathLst>
              <a:path w="273050" h="327025">
                <a:moveTo>
                  <a:pt x="102108" y="0"/>
                </a:moveTo>
                <a:lnTo>
                  <a:pt x="0" y="114299"/>
                </a:lnTo>
                <a:lnTo>
                  <a:pt x="139446" y="326897"/>
                </a:lnTo>
                <a:lnTo>
                  <a:pt x="272796" y="179831"/>
                </a:lnTo>
                <a:lnTo>
                  <a:pt x="102108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253989" y="7581054"/>
            <a:ext cx="265465" cy="317941"/>
          </a:xfrm>
          <a:custGeom>
            <a:avLst/>
            <a:gdLst/>
            <a:ahLst/>
            <a:cxnLst/>
            <a:rect l="l" t="t" r="r" b="b"/>
            <a:pathLst>
              <a:path w="273050" h="327025">
                <a:moveTo>
                  <a:pt x="139446" y="326897"/>
                </a:moveTo>
                <a:lnTo>
                  <a:pt x="0" y="114299"/>
                </a:lnTo>
                <a:lnTo>
                  <a:pt x="102108" y="0"/>
                </a:lnTo>
                <a:lnTo>
                  <a:pt x="272796" y="179831"/>
                </a:lnTo>
                <a:lnTo>
                  <a:pt x="139446" y="3268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304982" y="7581053"/>
            <a:ext cx="1049514" cy="111125"/>
          </a:xfrm>
          <a:custGeom>
            <a:avLst/>
            <a:gdLst/>
            <a:ahLst/>
            <a:cxnLst/>
            <a:rect l="l" t="t" r="r" b="b"/>
            <a:pathLst>
              <a:path w="1079500" h="114300">
                <a:moveTo>
                  <a:pt x="1078991" y="0"/>
                </a:moveTo>
                <a:lnTo>
                  <a:pt x="192785" y="0"/>
                </a:lnTo>
                <a:lnTo>
                  <a:pt x="0" y="114299"/>
                </a:lnTo>
                <a:lnTo>
                  <a:pt x="976883" y="114299"/>
                </a:lnTo>
                <a:lnTo>
                  <a:pt x="1078991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304982" y="7581053"/>
            <a:ext cx="1049514" cy="111125"/>
          </a:xfrm>
          <a:custGeom>
            <a:avLst/>
            <a:gdLst/>
            <a:ahLst/>
            <a:cxnLst/>
            <a:rect l="l" t="t" r="r" b="b"/>
            <a:pathLst>
              <a:path w="1079500" h="114300">
                <a:moveTo>
                  <a:pt x="0" y="114299"/>
                </a:moveTo>
                <a:lnTo>
                  <a:pt x="976883" y="114299"/>
                </a:lnTo>
                <a:lnTo>
                  <a:pt x="1078991" y="0"/>
                </a:lnTo>
                <a:lnTo>
                  <a:pt x="192785" y="0"/>
                </a:lnTo>
                <a:lnTo>
                  <a:pt x="0" y="1142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71631" y="7692179"/>
            <a:ext cx="1218671" cy="206816"/>
          </a:xfrm>
          <a:custGeom>
            <a:avLst/>
            <a:gdLst/>
            <a:ahLst/>
            <a:cxnLst/>
            <a:rect l="l" t="t" r="r" b="b"/>
            <a:pathLst>
              <a:path w="1253489" h="212725">
                <a:moveTo>
                  <a:pt x="1114805" y="0"/>
                </a:moveTo>
                <a:lnTo>
                  <a:pt x="137160" y="0"/>
                </a:lnTo>
                <a:lnTo>
                  <a:pt x="0" y="212597"/>
                </a:lnTo>
                <a:lnTo>
                  <a:pt x="1253489" y="212597"/>
                </a:lnTo>
                <a:lnTo>
                  <a:pt x="1114805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171631" y="7692179"/>
            <a:ext cx="1218671" cy="206816"/>
          </a:xfrm>
          <a:custGeom>
            <a:avLst/>
            <a:gdLst/>
            <a:ahLst/>
            <a:cxnLst/>
            <a:rect l="l" t="t" r="r" b="b"/>
            <a:pathLst>
              <a:path w="1253489" h="212725">
                <a:moveTo>
                  <a:pt x="0" y="212597"/>
                </a:moveTo>
                <a:lnTo>
                  <a:pt x="1253489" y="212597"/>
                </a:lnTo>
                <a:lnTo>
                  <a:pt x="1114805" y="0"/>
                </a:lnTo>
                <a:lnTo>
                  <a:pt x="137160" y="0"/>
                </a:lnTo>
                <a:lnTo>
                  <a:pt x="0" y="2125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96932" y="7383992"/>
            <a:ext cx="232128" cy="276578"/>
          </a:xfrm>
          <a:custGeom>
            <a:avLst/>
            <a:gdLst/>
            <a:ahLst/>
            <a:cxnLst/>
            <a:rect l="l" t="t" r="r" b="b"/>
            <a:pathLst>
              <a:path w="238760" h="284479">
                <a:moveTo>
                  <a:pt x="68579" y="0"/>
                </a:moveTo>
                <a:lnTo>
                  <a:pt x="0" y="76962"/>
                </a:lnTo>
                <a:lnTo>
                  <a:pt x="140969" y="284225"/>
                </a:lnTo>
                <a:lnTo>
                  <a:pt x="238505" y="178307"/>
                </a:lnTo>
                <a:lnTo>
                  <a:pt x="68579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096932" y="7383992"/>
            <a:ext cx="232128" cy="276578"/>
          </a:xfrm>
          <a:custGeom>
            <a:avLst/>
            <a:gdLst/>
            <a:ahLst/>
            <a:cxnLst/>
            <a:rect l="l" t="t" r="r" b="b"/>
            <a:pathLst>
              <a:path w="238760" h="284479">
                <a:moveTo>
                  <a:pt x="0" y="76962"/>
                </a:moveTo>
                <a:lnTo>
                  <a:pt x="140969" y="284225"/>
                </a:lnTo>
                <a:lnTo>
                  <a:pt x="238505" y="178307"/>
                </a:lnTo>
                <a:lnTo>
                  <a:pt x="68579" y="0"/>
                </a:lnTo>
                <a:lnTo>
                  <a:pt x="0" y="76962"/>
                </a:lnTo>
              </a:path>
            </a:pathLst>
          </a:custGeom>
          <a:ln w="317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462780" y="7383992"/>
            <a:ext cx="700088" cy="75318"/>
          </a:xfrm>
          <a:custGeom>
            <a:avLst/>
            <a:gdLst/>
            <a:ahLst/>
            <a:cxnLst/>
            <a:rect l="l" t="t" r="r" b="b"/>
            <a:pathLst>
              <a:path w="720089" h="77470">
                <a:moveTo>
                  <a:pt x="720089" y="0"/>
                </a:moveTo>
                <a:lnTo>
                  <a:pt x="182117" y="0"/>
                </a:lnTo>
                <a:lnTo>
                  <a:pt x="0" y="76962"/>
                </a:lnTo>
                <a:lnTo>
                  <a:pt x="651510" y="76962"/>
                </a:lnTo>
                <a:lnTo>
                  <a:pt x="720089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462780" y="7383992"/>
            <a:ext cx="700088" cy="75318"/>
          </a:xfrm>
          <a:custGeom>
            <a:avLst/>
            <a:gdLst/>
            <a:ahLst/>
            <a:cxnLst/>
            <a:rect l="l" t="t" r="r" b="b"/>
            <a:pathLst>
              <a:path w="720089" h="77470">
                <a:moveTo>
                  <a:pt x="0" y="76962"/>
                </a:moveTo>
                <a:lnTo>
                  <a:pt x="651510" y="76962"/>
                </a:lnTo>
                <a:lnTo>
                  <a:pt x="720089" y="0"/>
                </a:lnTo>
                <a:lnTo>
                  <a:pt x="182117" y="0"/>
                </a:lnTo>
                <a:lnTo>
                  <a:pt x="0" y="76962"/>
                </a:lnTo>
              </a:path>
            </a:pathLst>
          </a:custGeom>
          <a:ln w="317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327947" y="7458815"/>
            <a:ext cx="906286" cy="201877"/>
          </a:xfrm>
          <a:custGeom>
            <a:avLst/>
            <a:gdLst/>
            <a:ahLst/>
            <a:cxnLst/>
            <a:rect l="l" t="t" r="r" b="b"/>
            <a:pathLst>
              <a:path w="932179" h="207645">
                <a:moveTo>
                  <a:pt x="790194" y="0"/>
                </a:moveTo>
                <a:lnTo>
                  <a:pt x="138684" y="0"/>
                </a:lnTo>
                <a:lnTo>
                  <a:pt x="0" y="207264"/>
                </a:lnTo>
                <a:lnTo>
                  <a:pt x="931926" y="207264"/>
                </a:lnTo>
                <a:lnTo>
                  <a:pt x="790194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27947" y="7458815"/>
            <a:ext cx="906286" cy="201877"/>
          </a:xfrm>
          <a:custGeom>
            <a:avLst/>
            <a:gdLst/>
            <a:ahLst/>
            <a:cxnLst/>
            <a:rect l="l" t="t" r="r" b="b"/>
            <a:pathLst>
              <a:path w="932179" h="207645">
                <a:moveTo>
                  <a:pt x="0" y="207264"/>
                </a:moveTo>
                <a:lnTo>
                  <a:pt x="931926" y="207264"/>
                </a:lnTo>
                <a:lnTo>
                  <a:pt x="790194" y="0"/>
                </a:lnTo>
                <a:lnTo>
                  <a:pt x="138684" y="0"/>
                </a:lnTo>
                <a:lnTo>
                  <a:pt x="0" y="207264"/>
                </a:lnTo>
              </a:path>
            </a:pathLst>
          </a:custGeom>
          <a:ln w="317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501550" y="7525244"/>
            <a:ext cx="558094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15" dirty="0">
                <a:solidFill>
                  <a:srgbClr val="FDFD5D"/>
                </a:solidFill>
                <a:latin typeface="Arial"/>
                <a:cs typeface="Arial"/>
              </a:rPr>
              <a:t>Safety</a:t>
            </a:r>
            <a:r>
              <a:rPr sz="63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19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63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4865" y="7751198"/>
            <a:ext cx="850724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15" dirty="0">
                <a:solidFill>
                  <a:srgbClr val="FDFD5D"/>
                </a:solidFill>
                <a:latin typeface="Arial"/>
                <a:cs typeface="Arial"/>
              </a:rPr>
              <a:t>Physiological</a:t>
            </a:r>
            <a:r>
              <a:rPr sz="632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19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63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7580" y="7986290"/>
            <a:ext cx="13335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89927" y="8173720"/>
            <a:ext cx="1538711" cy="1154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570817" y="8917517"/>
            <a:ext cx="266700" cy="319793"/>
          </a:xfrm>
          <a:custGeom>
            <a:avLst/>
            <a:gdLst/>
            <a:ahLst/>
            <a:cxnLst/>
            <a:rect l="l" t="t" r="r" b="b"/>
            <a:pathLst>
              <a:path w="274320" h="328929">
                <a:moveTo>
                  <a:pt x="102870" y="0"/>
                </a:moveTo>
                <a:lnTo>
                  <a:pt x="0" y="115061"/>
                </a:lnTo>
                <a:lnTo>
                  <a:pt x="140208" y="328421"/>
                </a:lnTo>
                <a:lnTo>
                  <a:pt x="274320" y="180593"/>
                </a:lnTo>
                <a:lnTo>
                  <a:pt x="102870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570817" y="8917517"/>
            <a:ext cx="266700" cy="319793"/>
          </a:xfrm>
          <a:custGeom>
            <a:avLst/>
            <a:gdLst/>
            <a:ahLst/>
            <a:cxnLst/>
            <a:rect l="l" t="t" r="r" b="b"/>
            <a:pathLst>
              <a:path w="274320" h="328929">
                <a:moveTo>
                  <a:pt x="140208" y="328421"/>
                </a:moveTo>
                <a:lnTo>
                  <a:pt x="0" y="115061"/>
                </a:lnTo>
                <a:lnTo>
                  <a:pt x="102870" y="0"/>
                </a:lnTo>
                <a:lnTo>
                  <a:pt x="274320" y="180593"/>
                </a:lnTo>
                <a:lnTo>
                  <a:pt x="140208" y="328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615882" y="8917517"/>
            <a:ext cx="1055688" cy="112360"/>
          </a:xfrm>
          <a:custGeom>
            <a:avLst/>
            <a:gdLst/>
            <a:ahLst/>
            <a:cxnLst/>
            <a:rect l="l" t="t" r="r" b="b"/>
            <a:pathLst>
              <a:path w="1085850" h="115570">
                <a:moveTo>
                  <a:pt x="1085850" y="0"/>
                </a:moveTo>
                <a:lnTo>
                  <a:pt x="194309" y="0"/>
                </a:lnTo>
                <a:lnTo>
                  <a:pt x="0" y="115061"/>
                </a:lnTo>
                <a:lnTo>
                  <a:pt x="982979" y="115061"/>
                </a:lnTo>
                <a:lnTo>
                  <a:pt x="1085850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615882" y="8917517"/>
            <a:ext cx="1055688" cy="112360"/>
          </a:xfrm>
          <a:custGeom>
            <a:avLst/>
            <a:gdLst/>
            <a:ahLst/>
            <a:cxnLst/>
            <a:rect l="l" t="t" r="r" b="b"/>
            <a:pathLst>
              <a:path w="1085850" h="115570">
                <a:moveTo>
                  <a:pt x="0" y="115061"/>
                </a:moveTo>
                <a:lnTo>
                  <a:pt x="982979" y="115061"/>
                </a:lnTo>
                <a:lnTo>
                  <a:pt x="1085850" y="0"/>
                </a:lnTo>
                <a:lnTo>
                  <a:pt x="194309" y="0"/>
                </a:lnTo>
                <a:lnTo>
                  <a:pt x="0" y="115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81792" y="9029383"/>
            <a:ext cx="1226079" cy="207433"/>
          </a:xfrm>
          <a:custGeom>
            <a:avLst/>
            <a:gdLst/>
            <a:ahLst/>
            <a:cxnLst/>
            <a:rect l="l" t="t" r="r" b="b"/>
            <a:pathLst>
              <a:path w="1261110" h="213359">
                <a:moveTo>
                  <a:pt x="1121664" y="0"/>
                </a:moveTo>
                <a:lnTo>
                  <a:pt x="137922" y="0"/>
                </a:lnTo>
                <a:lnTo>
                  <a:pt x="0" y="213360"/>
                </a:lnTo>
                <a:lnTo>
                  <a:pt x="1261110" y="213360"/>
                </a:lnTo>
                <a:lnTo>
                  <a:pt x="1121664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81792" y="9029383"/>
            <a:ext cx="1226079" cy="207433"/>
          </a:xfrm>
          <a:custGeom>
            <a:avLst/>
            <a:gdLst/>
            <a:ahLst/>
            <a:cxnLst/>
            <a:rect l="l" t="t" r="r" b="b"/>
            <a:pathLst>
              <a:path w="1261110" h="213359">
                <a:moveTo>
                  <a:pt x="0" y="213360"/>
                </a:moveTo>
                <a:lnTo>
                  <a:pt x="1261110" y="213360"/>
                </a:lnTo>
                <a:lnTo>
                  <a:pt x="1121664" y="0"/>
                </a:lnTo>
                <a:lnTo>
                  <a:pt x="137922" y="0"/>
                </a:lnTo>
                <a:lnTo>
                  <a:pt x="0" y="213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413020" y="8718972"/>
            <a:ext cx="232745" cy="277813"/>
          </a:xfrm>
          <a:custGeom>
            <a:avLst/>
            <a:gdLst/>
            <a:ahLst/>
            <a:cxnLst/>
            <a:rect l="l" t="t" r="r" b="b"/>
            <a:pathLst>
              <a:path w="239395" h="285750">
                <a:moveTo>
                  <a:pt x="68579" y="0"/>
                </a:moveTo>
                <a:lnTo>
                  <a:pt x="0" y="77723"/>
                </a:lnTo>
                <a:lnTo>
                  <a:pt x="141731" y="285750"/>
                </a:lnTo>
                <a:lnTo>
                  <a:pt x="239267" y="179069"/>
                </a:lnTo>
                <a:lnTo>
                  <a:pt x="68579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413020" y="8718972"/>
            <a:ext cx="232745" cy="277813"/>
          </a:xfrm>
          <a:custGeom>
            <a:avLst/>
            <a:gdLst/>
            <a:ahLst/>
            <a:cxnLst/>
            <a:rect l="l" t="t" r="r" b="b"/>
            <a:pathLst>
              <a:path w="239395" h="285750">
                <a:moveTo>
                  <a:pt x="0" y="77723"/>
                </a:moveTo>
                <a:lnTo>
                  <a:pt x="141731" y="285750"/>
                </a:lnTo>
                <a:lnTo>
                  <a:pt x="239267" y="179069"/>
                </a:lnTo>
                <a:lnTo>
                  <a:pt x="68579" y="0"/>
                </a:lnTo>
                <a:lnTo>
                  <a:pt x="0" y="777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774420" y="8718972"/>
            <a:ext cx="705026" cy="75318"/>
          </a:xfrm>
          <a:custGeom>
            <a:avLst/>
            <a:gdLst/>
            <a:ahLst/>
            <a:cxnLst/>
            <a:rect l="l" t="t" r="r" b="b"/>
            <a:pathLst>
              <a:path w="725170" h="77470">
                <a:moveTo>
                  <a:pt x="724662" y="0"/>
                </a:moveTo>
                <a:lnTo>
                  <a:pt x="182880" y="0"/>
                </a:lnTo>
                <a:lnTo>
                  <a:pt x="0" y="76962"/>
                </a:lnTo>
                <a:lnTo>
                  <a:pt x="656082" y="76962"/>
                </a:lnTo>
                <a:lnTo>
                  <a:pt x="724662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774420" y="8718972"/>
            <a:ext cx="705026" cy="75318"/>
          </a:xfrm>
          <a:custGeom>
            <a:avLst/>
            <a:gdLst/>
            <a:ahLst/>
            <a:cxnLst/>
            <a:rect l="l" t="t" r="r" b="b"/>
            <a:pathLst>
              <a:path w="725170" h="77470">
                <a:moveTo>
                  <a:pt x="0" y="76962"/>
                </a:moveTo>
                <a:lnTo>
                  <a:pt x="656082" y="76962"/>
                </a:lnTo>
                <a:lnTo>
                  <a:pt x="724662" y="0"/>
                </a:lnTo>
                <a:lnTo>
                  <a:pt x="182880" y="0"/>
                </a:lnTo>
                <a:lnTo>
                  <a:pt x="0" y="769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638848" y="8793797"/>
            <a:ext cx="911225" cy="203112"/>
          </a:xfrm>
          <a:custGeom>
            <a:avLst/>
            <a:gdLst/>
            <a:ahLst/>
            <a:cxnLst/>
            <a:rect l="l" t="t" r="r" b="b"/>
            <a:pathLst>
              <a:path w="937260" h="208915">
                <a:moveTo>
                  <a:pt x="795528" y="0"/>
                </a:moveTo>
                <a:lnTo>
                  <a:pt x="139445" y="0"/>
                </a:lnTo>
                <a:lnTo>
                  <a:pt x="0" y="208787"/>
                </a:lnTo>
                <a:lnTo>
                  <a:pt x="937259" y="208787"/>
                </a:lnTo>
                <a:lnTo>
                  <a:pt x="795528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638848" y="8793797"/>
            <a:ext cx="911225" cy="203112"/>
          </a:xfrm>
          <a:custGeom>
            <a:avLst/>
            <a:gdLst/>
            <a:ahLst/>
            <a:cxnLst/>
            <a:rect l="l" t="t" r="r" b="b"/>
            <a:pathLst>
              <a:path w="937260" h="208915">
                <a:moveTo>
                  <a:pt x="0" y="208787"/>
                </a:moveTo>
                <a:lnTo>
                  <a:pt x="937259" y="208787"/>
                </a:lnTo>
                <a:lnTo>
                  <a:pt x="795528" y="0"/>
                </a:lnTo>
                <a:lnTo>
                  <a:pt x="139445" y="0"/>
                </a:lnTo>
                <a:lnTo>
                  <a:pt x="0" y="2087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53739" y="8518947"/>
            <a:ext cx="201260" cy="242006"/>
          </a:xfrm>
          <a:custGeom>
            <a:avLst/>
            <a:gdLst/>
            <a:ahLst/>
            <a:cxnLst/>
            <a:rect l="l" t="t" r="r" b="b"/>
            <a:pathLst>
              <a:path w="207010" h="248920">
                <a:moveTo>
                  <a:pt x="35813" y="0"/>
                </a:moveTo>
                <a:lnTo>
                  <a:pt x="0" y="37338"/>
                </a:lnTo>
                <a:lnTo>
                  <a:pt x="140970" y="248412"/>
                </a:lnTo>
                <a:lnTo>
                  <a:pt x="206501" y="177546"/>
                </a:lnTo>
                <a:lnTo>
                  <a:pt x="35813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253739" y="8518947"/>
            <a:ext cx="201260" cy="242006"/>
          </a:xfrm>
          <a:custGeom>
            <a:avLst/>
            <a:gdLst/>
            <a:ahLst/>
            <a:cxnLst/>
            <a:rect l="l" t="t" r="r" b="b"/>
            <a:pathLst>
              <a:path w="207010" h="248920">
                <a:moveTo>
                  <a:pt x="140970" y="248412"/>
                </a:moveTo>
                <a:lnTo>
                  <a:pt x="206501" y="177546"/>
                </a:lnTo>
                <a:lnTo>
                  <a:pt x="35813" y="0"/>
                </a:lnTo>
                <a:lnTo>
                  <a:pt x="0" y="37338"/>
                </a:lnTo>
                <a:lnTo>
                  <a:pt x="140970" y="2484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35921" y="8518947"/>
            <a:ext cx="351896" cy="35807"/>
          </a:xfrm>
          <a:custGeom>
            <a:avLst/>
            <a:gdLst/>
            <a:ahLst/>
            <a:cxnLst/>
            <a:rect l="l" t="t" r="r" b="b"/>
            <a:pathLst>
              <a:path w="361950" h="36829">
                <a:moveTo>
                  <a:pt x="361949" y="0"/>
                </a:moveTo>
                <a:lnTo>
                  <a:pt x="112775" y="0"/>
                </a:lnTo>
                <a:lnTo>
                  <a:pt x="0" y="36576"/>
                </a:lnTo>
                <a:lnTo>
                  <a:pt x="326135" y="36576"/>
                </a:lnTo>
                <a:lnTo>
                  <a:pt x="361949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935921" y="8518947"/>
            <a:ext cx="351896" cy="35807"/>
          </a:xfrm>
          <a:custGeom>
            <a:avLst/>
            <a:gdLst/>
            <a:ahLst/>
            <a:cxnLst/>
            <a:rect l="l" t="t" r="r" b="b"/>
            <a:pathLst>
              <a:path w="361950" h="36829">
                <a:moveTo>
                  <a:pt x="0" y="36576"/>
                </a:moveTo>
                <a:lnTo>
                  <a:pt x="326135" y="36576"/>
                </a:lnTo>
                <a:lnTo>
                  <a:pt x="361949" y="0"/>
                </a:lnTo>
                <a:lnTo>
                  <a:pt x="112775" y="0"/>
                </a:lnTo>
                <a:lnTo>
                  <a:pt x="0" y="365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796646" y="8554507"/>
            <a:ext cx="594519" cy="206199"/>
          </a:xfrm>
          <a:custGeom>
            <a:avLst/>
            <a:gdLst/>
            <a:ahLst/>
            <a:cxnLst/>
            <a:rect l="l" t="t" r="r" b="b"/>
            <a:pathLst>
              <a:path w="611504" h="212090">
                <a:moveTo>
                  <a:pt x="469391" y="0"/>
                </a:moveTo>
                <a:lnTo>
                  <a:pt x="142494" y="0"/>
                </a:lnTo>
                <a:lnTo>
                  <a:pt x="0" y="211836"/>
                </a:lnTo>
                <a:lnTo>
                  <a:pt x="611124" y="211836"/>
                </a:lnTo>
                <a:lnTo>
                  <a:pt x="469391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796646" y="8554507"/>
            <a:ext cx="594519" cy="206199"/>
          </a:xfrm>
          <a:custGeom>
            <a:avLst/>
            <a:gdLst/>
            <a:ahLst/>
            <a:cxnLst/>
            <a:rect l="l" t="t" r="r" b="b"/>
            <a:pathLst>
              <a:path w="611504" h="212090">
                <a:moveTo>
                  <a:pt x="0" y="211836"/>
                </a:moveTo>
                <a:lnTo>
                  <a:pt x="611124" y="211836"/>
                </a:lnTo>
                <a:lnTo>
                  <a:pt x="469391" y="0"/>
                </a:lnTo>
                <a:lnTo>
                  <a:pt x="142494" y="0"/>
                </a:lnTo>
                <a:lnTo>
                  <a:pt x="0" y="2118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869494" y="8622171"/>
            <a:ext cx="450056" cy="8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35" b="1" spc="-5" dirty="0">
                <a:solidFill>
                  <a:srgbClr val="FDFD5D"/>
                </a:solidFill>
                <a:latin typeface="Arial"/>
                <a:cs typeface="Arial"/>
              </a:rPr>
              <a:t>Social</a:t>
            </a:r>
            <a:r>
              <a:rPr sz="535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535" b="1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535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13932" y="8855532"/>
            <a:ext cx="561181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10" dirty="0">
                <a:solidFill>
                  <a:srgbClr val="FDFD5D"/>
                </a:solidFill>
                <a:latin typeface="Arial"/>
                <a:cs typeface="Arial"/>
              </a:rPr>
              <a:t>Safety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10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681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66506" y="9082227"/>
            <a:ext cx="855663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10" dirty="0">
                <a:solidFill>
                  <a:srgbClr val="FDFD5D"/>
                </a:solidFill>
                <a:latin typeface="Arial"/>
                <a:cs typeface="Arial"/>
              </a:rPr>
              <a:t>Physiological</a:t>
            </a:r>
            <a:r>
              <a:rPr sz="681" b="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10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681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68163" y="7986290"/>
            <a:ext cx="13335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4.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80510" y="8173720"/>
            <a:ext cx="1529080" cy="1140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253989" y="8908626"/>
            <a:ext cx="265465" cy="316089"/>
          </a:xfrm>
          <a:custGeom>
            <a:avLst/>
            <a:gdLst/>
            <a:ahLst/>
            <a:cxnLst/>
            <a:rect l="l" t="t" r="r" b="b"/>
            <a:pathLst>
              <a:path w="273050" h="325120">
                <a:moveTo>
                  <a:pt x="102108" y="0"/>
                </a:moveTo>
                <a:lnTo>
                  <a:pt x="0" y="113537"/>
                </a:lnTo>
                <a:lnTo>
                  <a:pt x="139446" y="324611"/>
                </a:lnTo>
                <a:lnTo>
                  <a:pt x="272796" y="179069"/>
                </a:lnTo>
                <a:lnTo>
                  <a:pt x="102108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253989" y="8908626"/>
            <a:ext cx="265465" cy="316089"/>
          </a:xfrm>
          <a:custGeom>
            <a:avLst/>
            <a:gdLst/>
            <a:ahLst/>
            <a:cxnLst/>
            <a:rect l="l" t="t" r="r" b="b"/>
            <a:pathLst>
              <a:path w="273050" h="325120">
                <a:moveTo>
                  <a:pt x="139446" y="324611"/>
                </a:moveTo>
                <a:lnTo>
                  <a:pt x="0" y="113537"/>
                </a:lnTo>
                <a:lnTo>
                  <a:pt x="102108" y="0"/>
                </a:lnTo>
                <a:lnTo>
                  <a:pt x="272796" y="179069"/>
                </a:lnTo>
                <a:lnTo>
                  <a:pt x="139446" y="3246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304982" y="8908626"/>
            <a:ext cx="1049514" cy="111125"/>
          </a:xfrm>
          <a:custGeom>
            <a:avLst/>
            <a:gdLst/>
            <a:ahLst/>
            <a:cxnLst/>
            <a:rect l="l" t="t" r="r" b="b"/>
            <a:pathLst>
              <a:path w="1079500" h="114300">
                <a:moveTo>
                  <a:pt x="1078991" y="0"/>
                </a:moveTo>
                <a:lnTo>
                  <a:pt x="192785" y="0"/>
                </a:lnTo>
                <a:lnTo>
                  <a:pt x="0" y="114299"/>
                </a:lnTo>
                <a:lnTo>
                  <a:pt x="976883" y="114299"/>
                </a:lnTo>
                <a:lnTo>
                  <a:pt x="1078991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304982" y="8908626"/>
            <a:ext cx="1049514" cy="111125"/>
          </a:xfrm>
          <a:custGeom>
            <a:avLst/>
            <a:gdLst/>
            <a:ahLst/>
            <a:cxnLst/>
            <a:rect l="l" t="t" r="r" b="b"/>
            <a:pathLst>
              <a:path w="1079500" h="114300">
                <a:moveTo>
                  <a:pt x="0" y="114299"/>
                </a:moveTo>
                <a:lnTo>
                  <a:pt x="976883" y="114299"/>
                </a:lnTo>
                <a:lnTo>
                  <a:pt x="1078991" y="0"/>
                </a:lnTo>
                <a:lnTo>
                  <a:pt x="192785" y="0"/>
                </a:lnTo>
                <a:lnTo>
                  <a:pt x="0" y="1142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71631" y="9019751"/>
            <a:ext cx="1218671" cy="204964"/>
          </a:xfrm>
          <a:custGeom>
            <a:avLst/>
            <a:gdLst/>
            <a:ahLst/>
            <a:cxnLst/>
            <a:rect l="l" t="t" r="r" b="b"/>
            <a:pathLst>
              <a:path w="1253489" h="210820">
                <a:moveTo>
                  <a:pt x="1114805" y="0"/>
                </a:moveTo>
                <a:lnTo>
                  <a:pt x="137160" y="0"/>
                </a:lnTo>
                <a:lnTo>
                  <a:pt x="0" y="210311"/>
                </a:lnTo>
                <a:lnTo>
                  <a:pt x="1253489" y="210311"/>
                </a:lnTo>
                <a:lnTo>
                  <a:pt x="1114805" y="0"/>
                </a:lnTo>
                <a:close/>
              </a:path>
            </a:pathLst>
          </a:custGeom>
          <a:solidFill>
            <a:srgbClr val="005CA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171631" y="9019751"/>
            <a:ext cx="1218671" cy="204964"/>
          </a:xfrm>
          <a:custGeom>
            <a:avLst/>
            <a:gdLst/>
            <a:ahLst/>
            <a:cxnLst/>
            <a:rect l="l" t="t" r="r" b="b"/>
            <a:pathLst>
              <a:path w="1253489" h="210820">
                <a:moveTo>
                  <a:pt x="0" y="210311"/>
                </a:moveTo>
                <a:lnTo>
                  <a:pt x="1253489" y="210311"/>
                </a:lnTo>
                <a:lnTo>
                  <a:pt x="1114805" y="0"/>
                </a:lnTo>
                <a:lnTo>
                  <a:pt x="137160" y="0"/>
                </a:lnTo>
                <a:lnTo>
                  <a:pt x="0" y="210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096932" y="8713047"/>
            <a:ext cx="232128" cy="274108"/>
          </a:xfrm>
          <a:custGeom>
            <a:avLst/>
            <a:gdLst/>
            <a:ahLst/>
            <a:cxnLst/>
            <a:rect l="l" t="t" r="r" b="b"/>
            <a:pathLst>
              <a:path w="238760" h="281940">
                <a:moveTo>
                  <a:pt x="68579" y="0"/>
                </a:moveTo>
                <a:lnTo>
                  <a:pt x="0" y="76200"/>
                </a:lnTo>
                <a:lnTo>
                  <a:pt x="140969" y="281940"/>
                </a:lnTo>
                <a:lnTo>
                  <a:pt x="238505" y="176784"/>
                </a:lnTo>
                <a:lnTo>
                  <a:pt x="68579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096932" y="8713047"/>
            <a:ext cx="232128" cy="274108"/>
          </a:xfrm>
          <a:custGeom>
            <a:avLst/>
            <a:gdLst/>
            <a:ahLst/>
            <a:cxnLst/>
            <a:rect l="l" t="t" r="r" b="b"/>
            <a:pathLst>
              <a:path w="238760" h="281940">
                <a:moveTo>
                  <a:pt x="0" y="76200"/>
                </a:moveTo>
                <a:lnTo>
                  <a:pt x="140969" y="281940"/>
                </a:lnTo>
                <a:lnTo>
                  <a:pt x="238505" y="176784"/>
                </a:lnTo>
                <a:lnTo>
                  <a:pt x="68579" y="0"/>
                </a:lnTo>
                <a:lnTo>
                  <a:pt x="0" y="76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462780" y="8713047"/>
            <a:ext cx="700088" cy="74083"/>
          </a:xfrm>
          <a:custGeom>
            <a:avLst/>
            <a:gdLst/>
            <a:ahLst/>
            <a:cxnLst/>
            <a:rect l="l" t="t" r="r" b="b"/>
            <a:pathLst>
              <a:path w="720089" h="76200">
                <a:moveTo>
                  <a:pt x="720089" y="0"/>
                </a:moveTo>
                <a:lnTo>
                  <a:pt x="182117" y="0"/>
                </a:lnTo>
                <a:lnTo>
                  <a:pt x="0" y="76200"/>
                </a:lnTo>
                <a:lnTo>
                  <a:pt x="651510" y="76200"/>
                </a:lnTo>
                <a:lnTo>
                  <a:pt x="720089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462780" y="8713047"/>
            <a:ext cx="700088" cy="74083"/>
          </a:xfrm>
          <a:custGeom>
            <a:avLst/>
            <a:gdLst/>
            <a:ahLst/>
            <a:cxnLst/>
            <a:rect l="l" t="t" r="r" b="b"/>
            <a:pathLst>
              <a:path w="720089" h="76200">
                <a:moveTo>
                  <a:pt x="0" y="76200"/>
                </a:moveTo>
                <a:lnTo>
                  <a:pt x="651510" y="76200"/>
                </a:lnTo>
                <a:lnTo>
                  <a:pt x="720089" y="0"/>
                </a:lnTo>
                <a:lnTo>
                  <a:pt x="182117" y="0"/>
                </a:lnTo>
                <a:lnTo>
                  <a:pt x="0" y="76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327947" y="8787130"/>
            <a:ext cx="906286" cy="200025"/>
          </a:xfrm>
          <a:custGeom>
            <a:avLst/>
            <a:gdLst/>
            <a:ahLst/>
            <a:cxnLst/>
            <a:rect l="l" t="t" r="r" b="b"/>
            <a:pathLst>
              <a:path w="932179" h="205740">
                <a:moveTo>
                  <a:pt x="790194" y="0"/>
                </a:moveTo>
                <a:lnTo>
                  <a:pt x="138684" y="0"/>
                </a:lnTo>
                <a:lnTo>
                  <a:pt x="0" y="205740"/>
                </a:lnTo>
                <a:lnTo>
                  <a:pt x="931926" y="205740"/>
                </a:lnTo>
                <a:lnTo>
                  <a:pt x="790194" y="0"/>
                </a:lnTo>
                <a:close/>
              </a:path>
            </a:pathLst>
          </a:custGeom>
          <a:solidFill>
            <a:srgbClr val="0075D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327947" y="8787130"/>
            <a:ext cx="906286" cy="200025"/>
          </a:xfrm>
          <a:custGeom>
            <a:avLst/>
            <a:gdLst/>
            <a:ahLst/>
            <a:cxnLst/>
            <a:rect l="l" t="t" r="r" b="b"/>
            <a:pathLst>
              <a:path w="932179" h="205740">
                <a:moveTo>
                  <a:pt x="0" y="205740"/>
                </a:moveTo>
                <a:lnTo>
                  <a:pt x="931926" y="205740"/>
                </a:lnTo>
                <a:lnTo>
                  <a:pt x="790194" y="0"/>
                </a:lnTo>
                <a:lnTo>
                  <a:pt x="138684" y="0"/>
                </a:lnTo>
                <a:lnTo>
                  <a:pt x="0" y="2057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4474881" y="8847877"/>
            <a:ext cx="611805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-5" dirty="0">
                <a:solidFill>
                  <a:srgbClr val="FDFD5D"/>
                </a:solidFill>
                <a:latin typeface="Arial"/>
                <a:cs typeface="Arial"/>
              </a:rPr>
              <a:t>Safety</a:t>
            </a:r>
            <a:r>
              <a:rPr sz="729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729" b="1" spc="-5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729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939135" y="8514503"/>
            <a:ext cx="199407" cy="238919"/>
          </a:xfrm>
          <a:custGeom>
            <a:avLst/>
            <a:gdLst/>
            <a:ahLst/>
            <a:cxnLst/>
            <a:rect l="l" t="t" r="r" b="b"/>
            <a:pathLst>
              <a:path w="205104" h="245745">
                <a:moveTo>
                  <a:pt x="35051" y="0"/>
                </a:moveTo>
                <a:lnTo>
                  <a:pt x="0" y="37338"/>
                </a:lnTo>
                <a:lnTo>
                  <a:pt x="140208" y="245364"/>
                </a:lnTo>
                <a:lnTo>
                  <a:pt x="204978" y="175260"/>
                </a:lnTo>
                <a:lnTo>
                  <a:pt x="35051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939135" y="8514503"/>
            <a:ext cx="199407" cy="238919"/>
          </a:xfrm>
          <a:custGeom>
            <a:avLst/>
            <a:gdLst/>
            <a:ahLst/>
            <a:cxnLst/>
            <a:rect l="l" t="t" r="r" b="b"/>
            <a:pathLst>
              <a:path w="205104" h="245745">
                <a:moveTo>
                  <a:pt x="140208" y="245364"/>
                </a:moveTo>
                <a:lnTo>
                  <a:pt x="204978" y="175260"/>
                </a:lnTo>
                <a:lnTo>
                  <a:pt x="35051" y="0"/>
                </a:lnTo>
                <a:lnTo>
                  <a:pt x="0" y="37338"/>
                </a:lnTo>
                <a:lnTo>
                  <a:pt x="140208" y="2453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622799" y="8514502"/>
            <a:ext cx="350044" cy="35807"/>
          </a:xfrm>
          <a:custGeom>
            <a:avLst/>
            <a:gdLst/>
            <a:ahLst/>
            <a:cxnLst/>
            <a:rect l="l" t="t" r="r" b="b"/>
            <a:pathLst>
              <a:path w="360045" h="36829">
                <a:moveTo>
                  <a:pt x="359664" y="0"/>
                </a:moveTo>
                <a:lnTo>
                  <a:pt x="112775" y="0"/>
                </a:lnTo>
                <a:lnTo>
                  <a:pt x="0" y="36576"/>
                </a:lnTo>
                <a:lnTo>
                  <a:pt x="323850" y="36576"/>
                </a:lnTo>
                <a:lnTo>
                  <a:pt x="359664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622799" y="8514502"/>
            <a:ext cx="350044" cy="35807"/>
          </a:xfrm>
          <a:custGeom>
            <a:avLst/>
            <a:gdLst/>
            <a:ahLst/>
            <a:cxnLst/>
            <a:rect l="l" t="t" r="r" b="b"/>
            <a:pathLst>
              <a:path w="360045" h="36829">
                <a:moveTo>
                  <a:pt x="0" y="36576"/>
                </a:moveTo>
                <a:lnTo>
                  <a:pt x="323850" y="36576"/>
                </a:lnTo>
                <a:lnTo>
                  <a:pt x="359664" y="0"/>
                </a:lnTo>
                <a:lnTo>
                  <a:pt x="112775" y="0"/>
                </a:lnTo>
                <a:lnTo>
                  <a:pt x="0" y="365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485004" y="8550064"/>
            <a:ext cx="590815" cy="203112"/>
          </a:xfrm>
          <a:custGeom>
            <a:avLst/>
            <a:gdLst/>
            <a:ahLst/>
            <a:cxnLst/>
            <a:rect l="l" t="t" r="r" b="b"/>
            <a:pathLst>
              <a:path w="607695" h="208915">
                <a:moveTo>
                  <a:pt x="466343" y="0"/>
                </a:moveTo>
                <a:lnTo>
                  <a:pt x="141731" y="0"/>
                </a:lnTo>
                <a:lnTo>
                  <a:pt x="0" y="208787"/>
                </a:lnTo>
                <a:lnTo>
                  <a:pt x="607313" y="208787"/>
                </a:lnTo>
                <a:lnTo>
                  <a:pt x="466343" y="0"/>
                </a:lnTo>
                <a:close/>
              </a:path>
            </a:pathLst>
          </a:custGeom>
          <a:solidFill>
            <a:srgbClr val="45A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485004" y="8550064"/>
            <a:ext cx="590815" cy="203112"/>
          </a:xfrm>
          <a:custGeom>
            <a:avLst/>
            <a:gdLst/>
            <a:ahLst/>
            <a:cxnLst/>
            <a:rect l="l" t="t" r="r" b="b"/>
            <a:pathLst>
              <a:path w="607695" h="208915">
                <a:moveTo>
                  <a:pt x="0" y="208787"/>
                </a:moveTo>
                <a:lnTo>
                  <a:pt x="607313" y="208787"/>
                </a:lnTo>
                <a:lnTo>
                  <a:pt x="466343" y="0"/>
                </a:lnTo>
                <a:lnTo>
                  <a:pt x="141731" y="0"/>
                </a:lnTo>
                <a:lnTo>
                  <a:pt x="0" y="2087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4557112" y="8616244"/>
            <a:ext cx="447587" cy="8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35" b="1" spc="-5" dirty="0">
                <a:solidFill>
                  <a:srgbClr val="FDFD5D"/>
                </a:solidFill>
                <a:latin typeface="Arial"/>
                <a:cs typeface="Arial"/>
              </a:rPr>
              <a:t>Social</a:t>
            </a:r>
            <a:r>
              <a:rPr sz="535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535" b="1" spc="-5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535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13378" y="9072350"/>
            <a:ext cx="934067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solidFill>
                  <a:srgbClr val="FDFD5D"/>
                </a:solidFill>
                <a:latin typeface="Arial"/>
                <a:cs typeface="Arial"/>
              </a:rPr>
              <a:t>Physiological</a:t>
            </a:r>
            <a:r>
              <a:rPr sz="729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729" b="1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729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90227" y="8306329"/>
            <a:ext cx="182739" cy="213607"/>
          </a:xfrm>
          <a:custGeom>
            <a:avLst/>
            <a:gdLst/>
            <a:ahLst/>
            <a:cxnLst/>
            <a:rect l="l" t="t" r="r" b="b"/>
            <a:pathLst>
              <a:path w="187960" h="219709">
                <a:moveTo>
                  <a:pt x="0" y="0"/>
                </a:moveTo>
                <a:lnTo>
                  <a:pt x="152400" y="219455"/>
                </a:lnTo>
                <a:lnTo>
                  <a:pt x="187452" y="185165"/>
                </a:lnTo>
                <a:lnTo>
                  <a:pt x="0" y="0"/>
                </a:lnTo>
                <a:close/>
              </a:path>
            </a:pathLst>
          </a:custGeom>
          <a:solidFill>
            <a:srgbClr val="ABD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790227" y="8306329"/>
            <a:ext cx="182739" cy="213607"/>
          </a:xfrm>
          <a:custGeom>
            <a:avLst/>
            <a:gdLst/>
            <a:ahLst/>
            <a:cxnLst/>
            <a:rect l="l" t="t" r="r" b="b"/>
            <a:pathLst>
              <a:path w="187960" h="219709">
                <a:moveTo>
                  <a:pt x="152400" y="219455"/>
                </a:moveTo>
                <a:lnTo>
                  <a:pt x="187452" y="185165"/>
                </a:lnTo>
                <a:lnTo>
                  <a:pt x="0" y="0"/>
                </a:lnTo>
                <a:lnTo>
                  <a:pt x="152400" y="219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642801" y="8306329"/>
            <a:ext cx="295099" cy="213607"/>
          </a:xfrm>
          <a:custGeom>
            <a:avLst/>
            <a:gdLst/>
            <a:ahLst/>
            <a:cxnLst/>
            <a:rect l="l" t="t" r="r" b="b"/>
            <a:pathLst>
              <a:path w="303529" h="219709">
                <a:moveTo>
                  <a:pt x="151637" y="0"/>
                </a:moveTo>
                <a:lnTo>
                  <a:pt x="0" y="219455"/>
                </a:lnTo>
                <a:lnTo>
                  <a:pt x="303275" y="219455"/>
                </a:lnTo>
                <a:lnTo>
                  <a:pt x="151637" y="0"/>
                </a:lnTo>
                <a:close/>
              </a:path>
            </a:pathLst>
          </a:custGeom>
          <a:solidFill>
            <a:srgbClr val="ABD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642801" y="8306329"/>
            <a:ext cx="295099" cy="213607"/>
          </a:xfrm>
          <a:custGeom>
            <a:avLst/>
            <a:gdLst/>
            <a:ahLst/>
            <a:cxnLst/>
            <a:rect l="l" t="t" r="r" b="b"/>
            <a:pathLst>
              <a:path w="303529" h="219709">
                <a:moveTo>
                  <a:pt x="0" y="219455"/>
                </a:moveTo>
                <a:lnTo>
                  <a:pt x="303275" y="219455"/>
                </a:lnTo>
                <a:lnTo>
                  <a:pt x="151637" y="0"/>
                </a:lnTo>
                <a:lnTo>
                  <a:pt x="0" y="2194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4674164" y="8431035"/>
            <a:ext cx="2401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14" marR="4939" indent="-31484">
              <a:lnSpc>
                <a:spcPts val="428"/>
              </a:lnSpc>
            </a:pPr>
            <a:r>
              <a:rPr sz="389" b="1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389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389" b="1" spc="-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389" b="1" spc="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389" b="1" dirty="0">
                <a:solidFill>
                  <a:srgbClr val="FDFD5D"/>
                </a:solidFill>
                <a:latin typeface="Arial"/>
                <a:cs typeface="Arial"/>
              </a:rPr>
              <a:t>onal  </a:t>
            </a:r>
            <a:r>
              <a:rPr sz="389" b="1" spc="5" dirty="0">
                <a:solidFill>
                  <a:srgbClr val="FDFD5D"/>
                </a:solidFill>
                <a:latin typeface="Arial"/>
                <a:cs typeface="Arial"/>
              </a:rPr>
              <a:t>Needs</a:t>
            </a:r>
            <a:endParaRPr sz="3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5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3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As marketing management </a:t>
            </a:r>
            <a:r>
              <a:rPr sz="1167" dirty="0">
                <a:latin typeface="Garamond"/>
                <a:cs typeface="Garamond"/>
              </a:rPr>
              <a:t>collects </a:t>
            </a:r>
            <a:r>
              <a:rPr sz="1167" spc="-5" dirty="0">
                <a:latin typeface="Garamond"/>
                <a:cs typeface="Garamond"/>
              </a:rPr>
              <a:t>and processes data on </a:t>
            </a:r>
            <a:r>
              <a:rPr sz="1167" dirty="0">
                <a:latin typeface="Garamond"/>
                <a:cs typeface="Garamond"/>
              </a:rPr>
              <a:t>these environments, they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ever  vigilant in </a:t>
            </a:r>
            <a:r>
              <a:rPr sz="1167" spc="-5" dirty="0">
                <a:latin typeface="Garamond"/>
                <a:cs typeface="Garamond"/>
              </a:rPr>
              <a:t>their </a:t>
            </a:r>
            <a:r>
              <a:rPr sz="1167" dirty="0">
                <a:latin typeface="Garamond"/>
                <a:cs typeface="Garamond"/>
              </a:rPr>
              <a:t>efforts to </a:t>
            </a:r>
            <a:r>
              <a:rPr sz="1167" spc="-5" dirty="0">
                <a:latin typeface="Garamond"/>
                <a:cs typeface="Garamond"/>
              </a:rPr>
              <a:t>apply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developing opportunities and dealing </a:t>
            </a:r>
            <a:r>
              <a:rPr sz="1167" dirty="0">
                <a:latin typeface="Garamond"/>
                <a:cs typeface="Garamond"/>
              </a:rPr>
              <a:t>with  threats. </a:t>
            </a:r>
            <a:r>
              <a:rPr sz="1167" spc="-5" dirty="0">
                <a:latin typeface="Garamond"/>
                <a:cs typeface="Garamond"/>
              </a:rPr>
              <a:t>Studies have </a:t>
            </a:r>
            <a:r>
              <a:rPr sz="1167" dirty="0">
                <a:latin typeface="Garamond"/>
                <a:cs typeface="Garamond"/>
              </a:rPr>
              <a:t>shown that excellent </a:t>
            </a:r>
            <a:r>
              <a:rPr sz="1167" spc="-5" dirty="0">
                <a:latin typeface="Garamond"/>
                <a:cs typeface="Garamond"/>
              </a:rPr>
              <a:t>companies not only have </a:t>
            </a:r>
            <a:r>
              <a:rPr sz="1167" dirty="0">
                <a:latin typeface="Garamond"/>
                <a:cs typeface="Garamond"/>
              </a:rPr>
              <a:t>a keen sense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but  an appreciation of </a:t>
            </a:r>
            <a:r>
              <a:rPr sz="1167" dirty="0">
                <a:latin typeface="Garamond"/>
                <a:cs typeface="Garamond"/>
              </a:rPr>
              <a:t>the environmental forces </a:t>
            </a:r>
            <a:r>
              <a:rPr sz="1167" spc="-5" dirty="0">
                <a:latin typeface="Garamond"/>
                <a:cs typeface="Garamond"/>
              </a:rPr>
              <a:t>swirling around </a:t>
            </a:r>
            <a:r>
              <a:rPr sz="1167" dirty="0">
                <a:latin typeface="Garamond"/>
                <a:cs typeface="Garamond"/>
              </a:rPr>
              <a:t>them. By constantly looking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dynamic changes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occurring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aforementioned </a:t>
            </a:r>
            <a:r>
              <a:rPr sz="1167" dirty="0">
                <a:latin typeface="Garamond"/>
                <a:cs typeface="Garamond"/>
              </a:rPr>
              <a:t>environments, companies </a:t>
            </a:r>
            <a:r>
              <a:rPr sz="1167" spc="-5" dirty="0">
                <a:latin typeface="Garamond"/>
                <a:cs typeface="Garamond"/>
              </a:rPr>
              <a:t>are better  prepared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adapt </a:t>
            </a:r>
            <a:r>
              <a:rPr sz="1167" dirty="0">
                <a:latin typeface="Garamond"/>
                <a:cs typeface="Garamond"/>
              </a:rPr>
              <a:t>to change, </a:t>
            </a:r>
            <a:r>
              <a:rPr sz="1167" spc="-5" dirty="0">
                <a:latin typeface="Garamond"/>
                <a:cs typeface="Garamond"/>
              </a:rPr>
              <a:t>prepare long-range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tomorrow’s customers,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compete with the </a:t>
            </a:r>
            <a:r>
              <a:rPr sz="1167" spc="-5" dirty="0">
                <a:latin typeface="Garamond"/>
                <a:cs typeface="Garamond"/>
              </a:rPr>
              <a:t>intense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present in </a:t>
            </a:r>
            <a:r>
              <a:rPr sz="1167" dirty="0">
                <a:latin typeface="Garamond"/>
                <a:cs typeface="Garamond"/>
              </a:rPr>
              <a:t>the global  </a:t>
            </a:r>
            <a:r>
              <a:rPr sz="1167" spc="-5" dirty="0">
                <a:latin typeface="Garamond"/>
                <a:cs typeface="Garamond"/>
              </a:rPr>
              <a:t>marketplace.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 Information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/>
            </a:pPr>
            <a:endParaRPr sz="1167">
              <a:latin typeface="Times New Roman"/>
              <a:cs typeface="Times New Roman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information is a critical element in effective </a:t>
            </a:r>
            <a:r>
              <a:rPr sz="1167" spc="-5" dirty="0">
                <a:latin typeface="Garamond"/>
                <a:cs typeface="Garamond"/>
              </a:rPr>
              <a:t>marketing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 of </a:t>
            </a:r>
            <a:r>
              <a:rPr sz="1167" dirty="0">
                <a:latin typeface="Garamond"/>
                <a:cs typeface="Garamond"/>
              </a:rPr>
              <a:t>the trend toward  global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the transition from </a:t>
            </a:r>
            <a:r>
              <a:rPr sz="1167" spc="-5" dirty="0">
                <a:latin typeface="Garamond"/>
                <a:cs typeface="Garamond"/>
              </a:rPr>
              <a:t>buyer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buyer wants,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transition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non-price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some form </a:t>
            </a:r>
            <a:r>
              <a:rPr sz="1167" spc="-5" dirty="0">
                <a:latin typeface="Garamond"/>
                <a:cs typeface="Garamond"/>
              </a:rPr>
              <a:t>of marketing information </a:t>
            </a:r>
            <a:r>
              <a:rPr sz="1167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 systems vary greatly </a:t>
            </a:r>
            <a:r>
              <a:rPr sz="1167" spc="-5" dirty="0">
                <a:latin typeface="Garamond"/>
                <a:cs typeface="Garamond"/>
              </a:rPr>
              <a:t>in their </a:t>
            </a:r>
            <a:r>
              <a:rPr sz="1167" dirty="0">
                <a:latin typeface="Garamond"/>
                <a:cs typeface="Garamond"/>
              </a:rPr>
              <a:t>sophistication.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cases, </a:t>
            </a:r>
            <a:r>
              <a:rPr sz="1167" spc="-5" dirty="0">
                <a:latin typeface="Garamond"/>
                <a:cs typeface="Garamond"/>
              </a:rPr>
              <a:t>information is not available or  </a:t>
            </a:r>
            <a:r>
              <a:rPr sz="1167" dirty="0">
                <a:latin typeface="Garamond"/>
                <a:cs typeface="Garamond"/>
              </a:rPr>
              <a:t>comes too </a:t>
            </a:r>
            <a:r>
              <a:rPr sz="1167" spc="-5" dirty="0">
                <a:latin typeface="Garamond"/>
                <a:cs typeface="Garamond"/>
              </a:rPr>
              <a:t>late or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trusted. Too </a:t>
            </a:r>
            <a:r>
              <a:rPr sz="1167" spc="-5" dirty="0">
                <a:latin typeface="Garamond"/>
                <a:cs typeface="Garamond"/>
              </a:rPr>
              <a:t>many companies are learning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lack </a:t>
            </a:r>
            <a:r>
              <a:rPr sz="1167" dirty="0">
                <a:latin typeface="Garamond"/>
                <a:cs typeface="Garamond"/>
              </a:rPr>
              <a:t>an  </a:t>
            </a:r>
            <a:r>
              <a:rPr sz="1167" spc="-5" dirty="0">
                <a:latin typeface="Garamond"/>
                <a:cs typeface="Garamond"/>
              </a:rPr>
              <a:t>appropriate information </a:t>
            </a:r>
            <a:r>
              <a:rPr sz="1167" dirty="0">
                <a:latin typeface="Garamond"/>
                <a:cs typeface="Garamond"/>
              </a:rPr>
              <a:t>system, still </a:t>
            </a:r>
            <a:r>
              <a:rPr sz="1167" spc="-5" dirty="0">
                <a:latin typeface="Garamond"/>
                <a:cs typeface="Garamond"/>
              </a:rPr>
              <a:t>do not have an information </a:t>
            </a:r>
            <a:r>
              <a:rPr sz="1167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lack appropriate  information, or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know what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lack or need </a:t>
            </a:r>
            <a:r>
              <a:rPr sz="1167" dirty="0">
                <a:latin typeface="Garamond"/>
                <a:cs typeface="Garamond"/>
              </a:rPr>
              <a:t>to know to compete  effectively.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Marketing Information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No matters </a:t>
            </a:r>
            <a:r>
              <a:rPr sz="1167" dirty="0">
                <a:latin typeface="Garamond"/>
                <a:cs typeface="Garamond"/>
              </a:rPr>
              <a:t>what type </a:t>
            </a:r>
            <a:r>
              <a:rPr sz="1167" spc="-5" dirty="0">
                <a:latin typeface="Garamond"/>
                <a:cs typeface="Garamond"/>
              </a:rPr>
              <a:t>of marketing organization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refer </a:t>
            </a:r>
            <a:r>
              <a:rPr sz="1167" dirty="0">
                <a:latin typeface="Garamond"/>
                <a:cs typeface="Garamond"/>
              </a:rPr>
              <a:t>to, </a:t>
            </a:r>
            <a:r>
              <a:rPr sz="1167" spc="-5" dirty="0">
                <a:latin typeface="Garamond"/>
                <a:cs typeface="Garamond"/>
              </a:rPr>
              <a:t>marketing managers need </a:t>
            </a:r>
            <a:r>
              <a:rPr sz="1167" dirty="0">
                <a:latin typeface="Garamond"/>
                <a:cs typeface="Garamond"/>
              </a:rPr>
              <a:t>a great </a:t>
            </a:r>
            <a:r>
              <a:rPr sz="1167" spc="-5" dirty="0">
                <a:latin typeface="Garamond"/>
                <a:cs typeface="Garamond"/>
              </a:rPr>
              <a:t>deal  of information </a:t>
            </a:r>
            <a:r>
              <a:rPr sz="1167" dirty="0">
                <a:latin typeface="Garamond"/>
                <a:cs typeface="Garamond"/>
              </a:rPr>
              <a:t>to carry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satisfaction for  customers.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despite the </a:t>
            </a:r>
            <a:r>
              <a:rPr sz="1167" spc="-5" dirty="0">
                <a:latin typeface="Garamond"/>
                <a:cs typeface="Garamond"/>
              </a:rPr>
              <a:t>growing </a:t>
            </a:r>
            <a:r>
              <a:rPr sz="1167" dirty="0">
                <a:latin typeface="Garamond"/>
                <a:cs typeface="Garamond"/>
              </a:rPr>
              <a:t>supply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information, managers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lack enough  </a:t>
            </a:r>
            <a:r>
              <a:rPr sz="1167" spc="-5" dirty="0">
                <a:latin typeface="Garamond"/>
                <a:cs typeface="Garamond"/>
              </a:rPr>
              <a:t>information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kind </a:t>
            </a:r>
            <a:r>
              <a:rPr sz="1167" spc="-5" dirty="0">
                <a:latin typeface="Garamond"/>
                <a:cs typeface="Garamond"/>
              </a:rPr>
              <a:t>or have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wrong kind. To </a:t>
            </a:r>
            <a:r>
              <a:rPr sz="1167" spc="-5" dirty="0">
                <a:latin typeface="Garamond"/>
                <a:cs typeface="Garamond"/>
              </a:rPr>
              <a:t>overcome 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problems, many companies are </a:t>
            </a:r>
            <a:r>
              <a:rPr sz="1167" dirty="0">
                <a:latin typeface="Garamond"/>
                <a:cs typeface="Garamond"/>
              </a:rPr>
              <a:t>taking steps 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systems.  In this Lesson the marketing information system is discussed, </a:t>
            </a:r>
            <a:r>
              <a:rPr sz="1167" spc="-5" dirty="0">
                <a:latin typeface="Garamond"/>
                <a:cs typeface="Garamond"/>
              </a:rPr>
              <a:t>along </a:t>
            </a:r>
            <a:r>
              <a:rPr sz="1167" dirty="0">
                <a:latin typeface="Garamond"/>
                <a:cs typeface="Garamond"/>
              </a:rPr>
              <a:t>with the marketing </a:t>
            </a:r>
            <a:r>
              <a:rPr sz="1167" spc="-5" dirty="0">
                <a:latin typeface="Garamond"/>
                <a:cs typeface="Garamond"/>
              </a:rPr>
              <a:t>research  process </a:t>
            </a:r>
            <a:r>
              <a:rPr sz="1167" dirty="0">
                <a:latin typeface="Garamond"/>
                <a:cs typeface="Garamond"/>
              </a:rPr>
              <a:t>thus showing the types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gathered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it is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gathered.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organization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satisfaction for customers, marketing  </a:t>
            </a:r>
            <a:r>
              <a:rPr sz="1167" spc="-5" dirty="0">
                <a:latin typeface="Garamond"/>
                <a:cs typeface="Garamond"/>
              </a:rPr>
              <a:t>managers need information at almost </a:t>
            </a:r>
            <a:r>
              <a:rPr sz="1167" dirty="0">
                <a:latin typeface="Garamond"/>
                <a:cs typeface="Garamond"/>
              </a:rPr>
              <a:t>every turn. They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customers such </a:t>
            </a:r>
            <a:r>
              <a:rPr sz="1167" spc="-5" dirty="0">
                <a:latin typeface="Garamond"/>
                <a:cs typeface="Garamond"/>
              </a:rPr>
              <a:t>as  resellers, </a:t>
            </a:r>
            <a:r>
              <a:rPr sz="1167" dirty="0">
                <a:latin typeface="Garamond"/>
                <a:cs typeface="Garamond"/>
              </a:rPr>
              <a:t>end-users (who 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spc="-5" dirty="0">
                <a:latin typeface="Garamond"/>
                <a:cs typeface="Garamond"/>
              </a:rPr>
              <a:t>consumers),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competitors, governmental </a:t>
            </a:r>
            <a:r>
              <a:rPr sz="1167" spc="-5" dirty="0">
                <a:latin typeface="Garamond"/>
                <a:cs typeface="Garamond"/>
              </a:rPr>
              <a:t>and  other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marketplace.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 (MIS) consists </a:t>
            </a:r>
            <a:r>
              <a:rPr sz="1167" spc="-5" dirty="0">
                <a:latin typeface="Garamond"/>
                <a:cs typeface="Garamond"/>
              </a:rPr>
              <a:t>of people,  </a:t>
            </a:r>
            <a:r>
              <a:rPr sz="1167" dirty="0">
                <a:latin typeface="Garamond"/>
                <a:cs typeface="Garamond"/>
              </a:rPr>
              <a:t>equipment </a:t>
            </a:r>
            <a:r>
              <a:rPr sz="1167" spc="-5" dirty="0">
                <a:latin typeface="Garamond"/>
                <a:cs typeface="Garamond"/>
              </a:rPr>
              <a:t>and procedures </a:t>
            </a:r>
            <a:r>
              <a:rPr sz="1167" dirty="0">
                <a:latin typeface="Garamond"/>
                <a:cs typeface="Garamond"/>
              </a:rPr>
              <a:t>to gather, sort, </a:t>
            </a:r>
            <a:r>
              <a:rPr sz="1167" spc="-5" dirty="0">
                <a:latin typeface="Garamond"/>
                <a:cs typeface="Garamond"/>
              </a:rPr>
              <a:t>analyze,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and distribute needed, timely and  accurate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marketing decision makers. MIS </a:t>
            </a:r>
            <a:r>
              <a:rPr sz="1167" dirty="0">
                <a:latin typeface="Garamond"/>
                <a:cs typeface="Garamond"/>
              </a:rPr>
              <a:t>works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456837" marR="19755" indent="-222245" algn="just">
              <a:lnSpc>
                <a:spcPct val="939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A well-designed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 (MIS) </a:t>
            </a:r>
            <a:r>
              <a:rPr sz="1167" spc="-5" dirty="0">
                <a:latin typeface="Garamond"/>
                <a:cs typeface="Garamond"/>
              </a:rPr>
              <a:t>begins and </a:t>
            </a:r>
            <a:r>
              <a:rPr sz="1167" dirty="0">
                <a:latin typeface="Garamond"/>
                <a:cs typeface="Garamond"/>
              </a:rPr>
              <a:t>ends with the user. The  </a:t>
            </a:r>
            <a:r>
              <a:rPr sz="1167" spc="-5" dirty="0">
                <a:latin typeface="Garamond"/>
                <a:cs typeface="Garamond"/>
              </a:rPr>
              <a:t>MIS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assesses information needs by interviewing </a:t>
            </a:r>
            <a:r>
              <a:rPr sz="1167" dirty="0">
                <a:latin typeface="Garamond"/>
                <a:cs typeface="Garamond"/>
              </a:rPr>
              <a:t>marketing managers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surveying  their </a:t>
            </a:r>
            <a:r>
              <a:rPr sz="1167" spc="-5" dirty="0">
                <a:latin typeface="Garamond"/>
                <a:cs typeface="Garamond"/>
              </a:rPr>
              <a:t>decision </a:t>
            </a:r>
            <a:r>
              <a:rPr sz="1167" dirty="0">
                <a:latin typeface="Garamond"/>
                <a:cs typeface="Garamond"/>
              </a:rPr>
              <a:t>environment to determine what information is desired, </a:t>
            </a:r>
            <a:r>
              <a:rPr sz="1167" spc="-5" dirty="0">
                <a:latin typeface="Garamond"/>
                <a:cs typeface="Garamond"/>
              </a:rPr>
              <a:t>needed, and feasible 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56837" marR="19138" indent="-222245" algn="just">
              <a:lnSpc>
                <a:spcPts val="1312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MIS next </a:t>
            </a:r>
            <a:r>
              <a:rPr sz="1167" dirty="0">
                <a:latin typeface="Garamond"/>
                <a:cs typeface="Garamond"/>
              </a:rPr>
              <a:t>develops information </a:t>
            </a:r>
            <a:r>
              <a:rPr sz="1167" spc="-5" dirty="0">
                <a:latin typeface="Garamond"/>
                <a:cs typeface="Garamond"/>
              </a:rPr>
              <a:t>and helps managers </a:t>
            </a:r>
            <a:r>
              <a:rPr sz="1167" dirty="0">
                <a:latin typeface="Garamond"/>
                <a:cs typeface="Garamond"/>
              </a:rPr>
              <a:t>to use it more effectively. Internal  </a:t>
            </a:r>
            <a:r>
              <a:rPr sz="1167" spc="-5" dirty="0">
                <a:latin typeface="Garamond"/>
                <a:cs typeface="Garamond"/>
              </a:rPr>
              <a:t>records provide information on </a:t>
            </a:r>
            <a:r>
              <a:rPr sz="1167" dirty="0">
                <a:latin typeface="Garamond"/>
                <a:cs typeface="Garamond"/>
              </a:rPr>
              <a:t>sales, costs, inventories, cash flows,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accounts  </a:t>
            </a:r>
            <a:r>
              <a:rPr sz="1167" spc="-5" dirty="0">
                <a:latin typeface="Garamond"/>
                <a:cs typeface="Garamond"/>
              </a:rPr>
              <a:t>receivable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payable.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obtained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cheaply, </a:t>
            </a:r>
            <a:r>
              <a:rPr sz="1167" spc="-5" dirty="0">
                <a:latin typeface="Garamond"/>
                <a:cs typeface="Garamond"/>
              </a:rPr>
              <a:t>but must often </a:t>
            </a:r>
            <a:r>
              <a:rPr sz="1167" dirty="0">
                <a:latin typeface="Garamond"/>
                <a:cs typeface="Garamond"/>
              </a:rPr>
              <a:t>be  </a:t>
            </a:r>
            <a:r>
              <a:rPr sz="1167" spc="-5" dirty="0">
                <a:latin typeface="Garamond"/>
                <a:cs typeface="Garamond"/>
              </a:rPr>
              <a:t>adapted </a:t>
            </a:r>
            <a:r>
              <a:rPr sz="1167" dirty="0">
                <a:latin typeface="Garamond"/>
                <a:cs typeface="Garamond"/>
              </a:rPr>
              <a:t>for 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 marL="456837" marR="16668" indent="-222245" algn="just">
              <a:lnSpc>
                <a:spcPct val="939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intelligence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-5" dirty="0">
                <a:latin typeface="Garamond"/>
                <a:cs typeface="Garamond"/>
              </a:rPr>
              <a:t>marketing executives </a:t>
            </a:r>
            <a:r>
              <a:rPr sz="1167" dirty="0">
                <a:latin typeface="Garamond"/>
                <a:cs typeface="Garamond"/>
              </a:rPr>
              <a:t>with everyday </a:t>
            </a:r>
            <a:r>
              <a:rPr sz="1167" spc="-5" dirty="0">
                <a:latin typeface="Garamond"/>
                <a:cs typeface="Garamond"/>
              </a:rPr>
              <a:t>information about  developments in </a:t>
            </a:r>
            <a:r>
              <a:rPr sz="1167" dirty="0">
                <a:latin typeface="Garamond"/>
                <a:cs typeface="Garamond"/>
              </a:rPr>
              <a:t>the external </a:t>
            </a:r>
            <a:r>
              <a:rPr sz="1167" spc="-5" dirty="0">
                <a:latin typeface="Garamond"/>
                <a:cs typeface="Garamond"/>
              </a:rPr>
              <a:t>marketing environment. Intelligence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collected from  company employees, customers, suppliers, </a:t>
            </a:r>
            <a:r>
              <a:rPr sz="1167" spc="-5" dirty="0">
                <a:latin typeface="Garamond"/>
                <a:cs typeface="Garamond"/>
              </a:rPr>
              <a:t>and resellers; or by </a:t>
            </a:r>
            <a:r>
              <a:rPr sz="1167" dirty="0">
                <a:latin typeface="Garamond"/>
                <a:cs typeface="Garamond"/>
              </a:rPr>
              <a:t>monitoring </a:t>
            </a:r>
            <a:r>
              <a:rPr sz="1167" spc="-5" dirty="0">
                <a:latin typeface="Garamond"/>
                <a:cs typeface="Garamond"/>
              </a:rPr>
              <a:t>published  reports,   </a:t>
            </a:r>
            <a:r>
              <a:rPr sz="1167" dirty="0">
                <a:latin typeface="Garamond"/>
                <a:cs typeface="Garamond"/>
              </a:rPr>
              <a:t>conferences,  </a:t>
            </a:r>
            <a:r>
              <a:rPr sz="1167" spc="-5" dirty="0">
                <a:latin typeface="Garamond"/>
                <a:cs typeface="Garamond"/>
              </a:rPr>
              <a:t>advertisements,   </a:t>
            </a:r>
            <a:r>
              <a:rPr sz="1167" dirty="0">
                <a:latin typeface="Garamond"/>
                <a:cs typeface="Garamond"/>
              </a:rPr>
              <a:t>competitor  </a:t>
            </a:r>
            <a:r>
              <a:rPr sz="1167" spc="-5" dirty="0">
                <a:latin typeface="Garamond"/>
                <a:cs typeface="Garamond"/>
              </a:rPr>
              <a:t>actions,   and  other   activities   in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03334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240260"/>
            <a:ext cx="5716764" cy="8202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Abraham Maslow </a:t>
            </a:r>
            <a:r>
              <a:rPr sz="1167" dirty="0">
                <a:latin typeface="Garamond"/>
                <a:cs typeface="Garamond"/>
              </a:rPr>
              <a:t>sought to explain why </a:t>
            </a:r>
            <a:r>
              <a:rPr sz="1167" spc="-5" dirty="0">
                <a:latin typeface="Garamond"/>
                <a:cs typeface="Garamond"/>
              </a:rPr>
              <a:t>people are driven by particular needs at particular </a:t>
            </a:r>
            <a:r>
              <a:rPr sz="1167" dirty="0">
                <a:latin typeface="Garamond"/>
                <a:cs typeface="Garamond"/>
              </a:rPr>
              <a:t>times.  </a:t>
            </a:r>
            <a:r>
              <a:rPr sz="1167" spc="-5" dirty="0">
                <a:latin typeface="Garamond"/>
                <a:cs typeface="Garamond"/>
              </a:rPr>
              <a:t>Why does one person </a:t>
            </a:r>
            <a:r>
              <a:rPr sz="1167" dirty="0">
                <a:latin typeface="Garamond"/>
                <a:cs typeface="Garamond"/>
              </a:rPr>
              <a:t>spend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energy </a:t>
            </a:r>
            <a:r>
              <a:rPr sz="1167" spc="-5" dirty="0">
                <a:latin typeface="Garamond"/>
                <a:cs typeface="Garamond"/>
              </a:rPr>
              <a:t>on personal </a:t>
            </a:r>
            <a:r>
              <a:rPr sz="1167" dirty="0">
                <a:latin typeface="Garamond"/>
                <a:cs typeface="Garamond"/>
              </a:rPr>
              <a:t>safety </a:t>
            </a:r>
            <a:r>
              <a:rPr sz="1167" spc="-5" dirty="0">
                <a:latin typeface="Garamond"/>
                <a:cs typeface="Garamond"/>
              </a:rPr>
              <a:t>and another on </a:t>
            </a:r>
            <a:r>
              <a:rPr sz="1167" dirty="0">
                <a:latin typeface="Garamond"/>
                <a:cs typeface="Garamond"/>
              </a:rPr>
              <a:t>gaining the  esteem </a:t>
            </a:r>
            <a:r>
              <a:rPr sz="1167" spc="-5" dirty="0">
                <a:latin typeface="Garamond"/>
                <a:cs typeface="Garamond"/>
              </a:rPr>
              <a:t>of others? Maslow's answer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human needs are arranged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hierarchy,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most  pressing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least pressing. Maslow's hierarchy of needs is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Figure. </a:t>
            </a:r>
            <a:r>
              <a:rPr sz="1167" spc="-5" dirty="0">
                <a:latin typeface="Garamond"/>
                <a:cs typeface="Garamond"/>
              </a:rPr>
              <a:t>In order of  importance,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i="1" dirty="0">
                <a:latin typeface="Garamond"/>
                <a:cs typeface="Garamond"/>
              </a:rPr>
              <a:t>physiological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i="1" dirty="0">
                <a:latin typeface="Garamond"/>
                <a:cs typeface="Garamond"/>
              </a:rPr>
              <a:t>safety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i="1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i="1" spc="-5" dirty="0">
                <a:latin typeface="Garamond"/>
                <a:cs typeface="Garamond"/>
              </a:rPr>
              <a:t>esteem </a:t>
            </a:r>
            <a:r>
              <a:rPr sz="1167" spc="-5" dirty="0">
                <a:latin typeface="Garamond"/>
                <a:cs typeface="Garamond"/>
              </a:rPr>
              <a:t>needs, and </a:t>
            </a:r>
            <a:r>
              <a:rPr sz="1167" i="1" spc="-5" dirty="0">
                <a:latin typeface="Garamond"/>
                <a:cs typeface="Garamond"/>
              </a:rPr>
              <a:t>self-actualization 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A person tries to satisfy the most important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first.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is satisfied, it will  stop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a motivator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will then try to satisfy 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most important </a:t>
            </a:r>
            <a:r>
              <a:rPr sz="1167" spc="-5" dirty="0">
                <a:latin typeface="Garamond"/>
                <a:cs typeface="Garamond"/>
              </a:rPr>
              <a:t>need. </a:t>
            </a:r>
            <a:r>
              <a:rPr sz="1167" dirty="0">
                <a:latin typeface="Garamond"/>
                <a:cs typeface="Garamond"/>
              </a:rPr>
              <a:t>For  example, starving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(physiological </a:t>
            </a:r>
            <a:r>
              <a:rPr sz="1167" spc="-5" dirty="0">
                <a:latin typeface="Garamond"/>
                <a:cs typeface="Garamond"/>
              </a:rPr>
              <a:t>need)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an interest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latest </a:t>
            </a:r>
            <a:r>
              <a:rPr sz="1167" dirty="0">
                <a:latin typeface="Garamond"/>
                <a:cs typeface="Garamond"/>
              </a:rPr>
              <a:t>happenings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art </a:t>
            </a:r>
            <a:r>
              <a:rPr sz="1167" dirty="0">
                <a:latin typeface="Garamond"/>
                <a:cs typeface="Garamond"/>
              </a:rPr>
              <a:t>world (self-actualization </a:t>
            </a:r>
            <a:r>
              <a:rPr sz="1167" spc="-5" dirty="0">
                <a:latin typeface="Garamond"/>
                <a:cs typeface="Garamond"/>
              </a:rPr>
              <a:t>needs), nor in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seen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esteemed </a:t>
            </a:r>
            <a:r>
              <a:rPr sz="1167" spc="-5" dirty="0">
                <a:latin typeface="Garamond"/>
                <a:cs typeface="Garamond"/>
              </a:rPr>
              <a:t>by others </a:t>
            </a:r>
            <a:r>
              <a:rPr sz="1167" dirty="0">
                <a:latin typeface="Garamond"/>
                <a:cs typeface="Garamond"/>
              </a:rPr>
              <a:t>(social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esteem </a:t>
            </a:r>
            <a:r>
              <a:rPr sz="1167" spc="-5" dirty="0">
                <a:latin typeface="Garamond"/>
                <a:cs typeface="Garamond"/>
              </a:rPr>
              <a:t>needs), nor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in whether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breathing clean </a:t>
            </a:r>
            <a:r>
              <a:rPr sz="1167" spc="-5" dirty="0">
                <a:latin typeface="Garamond"/>
                <a:cs typeface="Garamond"/>
              </a:rPr>
              <a:t>air </a:t>
            </a:r>
            <a:r>
              <a:rPr sz="1167" dirty="0">
                <a:latin typeface="Garamond"/>
                <a:cs typeface="Garamond"/>
              </a:rPr>
              <a:t>(safety </a:t>
            </a:r>
            <a:r>
              <a:rPr sz="1167" spc="-5" dirty="0">
                <a:latin typeface="Garamond"/>
                <a:cs typeface="Garamond"/>
              </a:rPr>
              <a:t>needs).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each  </a:t>
            </a:r>
            <a:r>
              <a:rPr sz="1167" spc="-5" dirty="0">
                <a:latin typeface="Garamond"/>
                <a:cs typeface="Garamond"/>
              </a:rPr>
              <a:t>important need is </a:t>
            </a:r>
            <a:r>
              <a:rPr sz="1167" dirty="0">
                <a:latin typeface="Garamond"/>
                <a:cs typeface="Garamond"/>
              </a:rPr>
              <a:t>satisfied, the </a:t>
            </a:r>
            <a:r>
              <a:rPr sz="1167" spc="-5" dirty="0">
                <a:latin typeface="Garamond"/>
                <a:cs typeface="Garamond"/>
              </a:rPr>
              <a:t>next most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will come into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90204" indent="-325959">
              <a:lnSpc>
                <a:spcPts val="1356"/>
              </a:lnSpc>
              <a:buAutoNum type="romanUcPeriod" startAt="3"/>
              <a:tabLst>
                <a:tab pos="790204" algn="l"/>
              </a:tabLst>
            </a:pPr>
            <a:r>
              <a:rPr sz="1167" b="1" dirty="0">
                <a:latin typeface="Garamond"/>
                <a:cs typeface="Garamond"/>
              </a:rPr>
              <a:t>Perception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motivated person is ready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act. </a:t>
            </a:r>
            <a:r>
              <a:rPr sz="1167" dirty="0">
                <a:latin typeface="Garamond"/>
                <a:cs typeface="Garamond"/>
              </a:rPr>
              <a:t>How 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acts is influenced </a:t>
            </a:r>
            <a:r>
              <a:rPr sz="1167" spc="-5" dirty="0">
                <a:latin typeface="Garamond"/>
                <a:cs typeface="Garamond"/>
              </a:rPr>
              <a:t>by his or her own perception 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situation. All of </a:t>
            </a:r>
            <a:r>
              <a:rPr sz="1167" dirty="0">
                <a:latin typeface="Garamond"/>
                <a:cs typeface="Garamond"/>
              </a:rPr>
              <a:t>us learn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flow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five senses: sight, </a:t>
            </a:r>
            <a:r>
              <a:rPr sz="1167" spc="-5" dirty="0">
                <a:latin typeface="Garamond"/>
                <a:cs typeface="Garamond"/>
              </a:rPr>
              <a:t>hearing,  </a:t>
            </a:r>
            <a:r>
              <a:rPr sz="1167" dirty="0">
                <a:latin typeface="Garamond"/>
                <a:cs typeface="Garamond"/>
              </a:rPr>
              <a:t>smell, touch,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taste.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of us receives, organizes, and interprets </a:t>
            </a:r>
            <a:r>
              <a:rPr sz="1167" dirty="0">
                <a:latin typeface="Garamond"/>
                <a:cs typeface="Garamond"/>
              </a:rPr>
              <a:t>this sensory  information in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individual way. Perception is the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by which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select, </a:t>
            </a:r>
            <a:r>
              <a:rPr sz="1167" spc="-5" dirty="0">
                <a:latin typeface="Garamond"/>
                <a:cs typeface="Garamond"/>
              </a:rPr>
              <a:t>organize, and  interpret information </a:t>
            </a:r>
            <a:r>
              <a:rPr sz="1167" dirty="0">
                <a:latin typeface="Garamond"/>
                <a:cs typeface="Garamond"/>
              </a:rPr>
              <a:t>to form a </a:t>
            </a:r>
            <a:r>
              <a:rPr sz="1167" spc="-5" dirty="0">
                <a:latin typeface="Garamond"/>
                <a:cs typeface="Garamond"/>
              </a:rPr>
              <a:t>meaningful picture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world.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People can form </a:t>
            </a:r>
            <a:r>
              <a:rPr sz="1167" spc="-5" dirty="0">
                <a:latin typeface="Garamond"/>
                <a:cs typeface="Garamond"/>
              </a:rPr>
              <a:t>different perceptions of </a:t>
            </a:r>
            <a:r>
              <a:rPr sz="1167" dirty="0">
                <a:latin typeface="Garamond"/>
                <a:cs typeface="Garamond"/>
              </a:rPr>
              <a:t>the same stimulus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perceptual processes:  </a:t>
            </a:r>
            <a:r>
              <a:rPr sz="1167" dirty="0">
                <a:latin typeface="Garamond"/>
                <a:cs typeface="Garamond"/>
              </a:rPr>
              <a:t>selective </a:t>
            </a:r>
            <a:r>
              <a:rPr sz="1167" spc="-5" dirty="0">
                <a:latin typeface="Garamond"/>
                <a:cs typeface="Garamond"/>
              </a:rPr>
              <a:t>attention, </a:t>
            </a:r>
            <a:r>
              <a:rPr sz="1167" dirty="0">
                <a:latin typeface="Garamond"/>
                <a:cs typeface="Garamond"/>
              </a:rPr>
              <a:t>selective distortion, </a:t>
            </a:r>
            <a:r>
              <a:rPr sz="1167" spc="-5" dirty="0">
                <a:latin typeface="Garamond"/>
                <a:cs typeface="Garamond"/>
              </a:rPr>
              <a:t>and selective retention. </a:t>
            </a:r>
            <a:r>
              <a:rPr sz="1167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exposed to a great 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stimuli every </a:t>
            </a:r>
            <a:r>
              <a:rPr sz="1167" spc="-5" dirty="0">
                <a:latin typeface="Garamond"/>
                <a:cs typeface="Garamond"/>
              </a:rPr>
              <a:t>day. </a:t>
            </a:r>
            <a:r>
              <a:rPr sz="1167" dirty="0">
                <a:latin typeface="Garamond"/>
                <a:cs typeface="Garamond"/>
              </a:rPr>
              <a:t>For example, the </a:t>
            </a:r>
            <a:r>
              <a:rPr sz="1167" spc="-5" dirty="0">
                <a:latin typeface="Garamond"/>
                <a:cs typeface="Garamond"/>
              </a:rPr>
              <a:t>average person may be </a:t>
            </a:r>
            <a:r>
              <a:rPr sz="1167" dirty="0">
                <a:latin typeface="Garamond"/>
                <a:cs typeface="Garamond"/>
              </a:rPr>
              <a:t>exposed to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1,500  </a:t>
            </a:r>
            <a:r>
              <a:rPr sz="1167" spc="-5" dirty="0">
                <a:latin typeface="Garamond"/>
                <a:cs typeface="Garamond"/>
              </a:rPr>
              <a:t>ads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single day. It is impossible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attention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these stimuli. </a:t>
            </a:r>
            <a:r>
              <a:rPr sz="1167" i="1" spc="-5" dirty="0">
                <a:latin typeface="Garamond"/>
                <a:cs typeface="Garamond"/>
              </a:rPr>
              <a:t>Selective  attention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tendency </a:t>
            </a:r>
            <a:r>
              <a:rPr sz="1167" spc="-5" dirty="0">
                <a:latin typeface="Garamond"/>
                <a:cs typeface="Garamond"/>
              </a:rPr>
              <a:t>for 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screen out most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to which they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exposed—means that </a:t>
            </a:r>
            <a:r>
              <a:rPr sz="1167" spc="-5" dirty="0">
                <a:latin typeface="Garamond"/>
                <a:cs typeface="Garamond"/>
              </a:rPr>
              <a:t>marketers have </a:t>
            </a:r>
            <a:r>
              <a:rPr sz="1167" dirty="0">
                <a:latin typeface="Garamond"/>
                <a:cs typeface="Garamond"/>
              </a:rPr>
              <a:t>to work </a:t>
            </a:r>
            <a:r>
              <a:rPr sz="1167" spc="-5" dirty="0">
                <a:latin typeface="Garamond"/>
                <a:cs typeface="Garamond"/>
              </a:rPr>
              <a:t>especially hard to attract the </a:t>
            </a:r>
            <a:r>
              <a:rPr sz="1167" dirty="0">
                <a:latin typeface="Garamond"/>
                <a:cs typeface="Garamond"/>
              </a:rPr>
              <a:t>consumer's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attention.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Even noted </a:t>
            </a:r>
            <a:r>
              <a:rPr sz="1167" dirty="0">
                <a:latin typeface="Garamond"/>
                <a:cs typeface="Garamond"/>
              </a:rPr>
              <a:t>stimuli </a:t>
            </a:r>
            <a:r>
              <a:rPr sz="1167" spc="-5" dirty="0">
                <a:latin typeface="Garamond"/>
                <a:cs typeface="Garamond"/>
              </a:rPr>
              <a:t>do not always </a:t>
            </a:r>
            <a:r>
              <a:rPr sz="1167" dirty="0">
                <a:latin typeface="Garamond"/>
                <a:cs typeface="Garamond"/>
              </a:rPr>
              <a:t>come </a:t>
            </a:r>
            <a:r>
              <a:rPr sz="1167" spc="-5" dirty="0">
                <a:latin typeface="Garamond"/>
                <a:cs typeface="Garamond"/>
              </a:rPr>
              <a:t>across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intended </a:t>
            </a:r>
            <a:r>
              <a:rPr sz="1167" dirty="0">
                <a:latin typeface="Garamond"/>
                <a:cs typeface="Garamond"/>
              </a:rPr>
              <a:t>way. </a:t>
            </a:r>
            <a:r>
              <a:rPr sz="1167" spc="-5" dirty="0">
                <a:latin typeface="Garamond"/>
                <a:cs typeface="Garamond"/>
              </a:rPr>
              <a:t>Each person </a:t>
            </a:r>
            <a:r>
              <a:rPr sz="1167" dirty="0">
                <a:latin typeface="Garamond"/>
                <a:cs typeface="Garamond"/>
              </a:rPr>
              <a:t>fits </a:t>
            </a:r>
            <a:r>
              <a:rPr sz="1167" spc="-5" dirty="0">
                <a:latin typeface="Garamond"/>
                <a:cs typeface="Garamond"/>
              </a:rPr>
              <a:t>incoming  information into an existing mind-set. </a:t>
            </a:r>
            <a:r>
              <a:rPr sz="1167" i="1" spc="-5" dirty="0">
                <a:latin typeface="Garamond"/>
                <a:cs typeface="Garamond"/>
              </a:rPr>
              <a:t>Selective distortion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tendency </a:t>
            </a:r>
            <a:r>
              <a:rPr sz="1167" spc="-5" dirty="0">
                <a:latin typeface="Garamond"/>
                <a:cs typeface="Garamond"/>
              </a:rPr>
              <a:t>of people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interpret information in </a:t>
            </a:r>
            <a:r>
              <a:rPr sz="1167" dirty="0">
                <a:latin typeface="Garamond"/>
                <a:cs typeface="Garamond"/>
              </a:rPr>
              <a:t>a way that will </a:t>
            </a:r>
            <a:r>
              <a:rPr sz="1167" spc="-5" dirty="0">
                <a:latin typeface="Garamond"/>
                <a:cs typeface="Garamond"/>
              </a:rPr>
              <a:t>support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already believe. Selective distortion  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marketers must </a:t>
            </a:r>
            <a:r>
              <a:rPr sz="1167" dirty="0">
                <a:latin typeface="Garamond"/>
                <a:cs typeface="Garamond"/>
              </a:rPr>
              <a:t>try to understand the mind-sets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how </a:t>
            </a:r>
            <a:r>
              <a:rPr sz="1167" dirty="0">
                <a:latin typeface="Garamond"/>
                <a:cs typeface="Garamond"/>
              </a:rPr>
              <a:t>these will </a:t>
            </a:r>
            <a:r>
              <a:rPr sz="1167" spc="-5" dirty="0">
                <a:latin typeface="Garamond"/>
                <a:cs typeface="Garamond"/>
              </a:rPr>
              <a:t>affect  </a:t>
            </a:r>
            <a:r>
              <a:rPr sz="1167" dirty="0">
                <a:latin typeface="Garamond"/>
                <a:cs typeface="Garamond"/>
              </a:rPr>
              <a:t>interpretations </a:t>
            </a:r>
            <a:r>
              <a:rPr sz="1167" spc="-5" dirty="0">
                <a:latin typeface="Garamond"/>
                <a:cs typeface="Garamond"/>
              </a:rPr>
              <a:t>of advertising and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790204" indent="-307439">
              <a:lnSpc>
                <a:spcPts val="1356"/>
              </a:lnSpc>
              <a:buAutoNum type="romanUcPeriod" startAt="4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Learning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When people act,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learn. </a:t>
            </a:r>
            <a:r>
              <a:rPr sz="1167" dirty="0">
                <a:latin typeface="Garamond"/>
                <a:cs typeface="Garamond"/>
              </a:rPr>
              <a:t>Learning </a:t>
            </a:r>
            <a:r>
              <a:rPr sz="1167" spc="-5" dirty="0">
                <a:latin typeface="Garamond"/>
                <a:cs typeface="Garamond"/>
              </a:rPr>
              <a:t>describes changes </a:t>
            </a:r>
            <a:r>
              <a:rPr sz="1167" dirty="0">
                <a:latin typeface="Garamond"/>
                <a:cs typeface="Garamond"/>
              </a:rPr>
              <a:t>in an individual's </a:t>
            </a:r>
            <a:r>
              <a:rPr sz="1167" spc="-5" dirty="0">
                <a:latin typeface="Garamond"/>
                <a:cs typeface="Garamond"/>
              </a:rPr>
              <a:t>behavior arising </a:t>
            </a:r>
            <a:r>
              <a:rPr sz="1167" dirty="0">
                <a:latin typeface="Garamond"/>
                <a:cs typeface="Garamond"/>
              </a:rPr>
              <a:t>from  experience. Learning theorists say that </a:t>
            </a:r>
            <a:r>
              <a:rPr sz="1167" spc="-5" dirty="0">
                <a:latin typeface="Garamond"/>
                <a:cs typeface="Garamond"/>
              </a:rPr>
              <a:t>most human behavior is learned. </a:t>
            </a:r>
            <a:r>
              <a:rPr sz="1167" dirty="0">
                <a:latin typeface="Garamond"/>
                <a:cs typeface="Garamond"/>
              </a:rPr>
              <a:t>Learning </a:t>
            </a:r>
            <a:r>
              <a:rPr sz="1167" spc="-5" dirty="0">
                <a:latin typeface="Garamond"/>
                <a:cs typeface="Garamond"/>
              </a:rPr>
              <a:t>occurs </a:t>
            </a:r>
            <a:r>
              <a:rPr sz="1167" dirty="0">
                <a:latin typeface="Garamond"/>
                <a:cs typeface="Garamond"/>
              </a:rPr>
              <a:t>through  the </a:t>
            </a:r>
            <a:r>
              <a:rPr sz="1167" spc="-5" dirty="0">
                <a:latin typeface="Garamond"/>
                <a:cs typeface="Garamond"/>
              </a:rPr>
              <a:t>interplay of </a:t>
            </a:r>
            <a:r>
              <a:rPr sz="1167" i="1" spc="-5" dirty="0">
                <a:latin typeface="Garamond"/>
                <a:cs typeface="Garamond"/>
              </a:rPr>
              <a:t>drives, </a:t>
            </a:r>
            <a:r>
              <a:rPr sz="1167" i="1" dirty="0">
                <a:latin typeface="Garamond"/>
                <a:cs typeface="Garamond"/>
              </a:rPr>
              <a:t>stimuli, </a:t>
            </a:r>
            <a:r>
              <a:rPr sz="1167" i="1" spc="-5" dirty="0">
                <a:latin typeface="Garamond"/>
                <a:cs typeface="Garamond"/>
              </a:rPr>
              <a:t>cues, responses,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reinforcement.</a:t>
            </a:r>
            <a:endParaRPr sz="1167">
              <a:latin typeface="Garamond"/>
              <a:cs typeface="Garamond"/>
            </a:endParaRPr>
          </a:p>
          <a:p>
            <a:pPr marL="790204" indent="-248173">
              <a:lnSpc>
                <a:spcPts val="1240"/>
              </a:lnSpc>
              <a:buAutoNum type="romanUcPeriod" startAt="5"/>
              <a:tabLst>
                <a:tab pos="790204" algn="l"/>
              </a:tabLst>
            </a:pPr>
            <a:r>
              <a:rPr sz="1167" b="1" spc="-5" dirty="0">
                <a:latin typeface="Garamond"/>
                <a:cs typeface="Garamond"/>
              </a:rPr>
              <a:t>Beliefs and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Attitudes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doing and learning, people acquire beliefs and attitudes. </a:t>
            </a:r>
            <a:r>
              <a:rPr sz="1167" dirty="0">
                <a:latin typeface="Garamond"/>
                <a:cs typeface="Garamond"/>
              </a:rPr>
              <a:t>These,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turn,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buying behavior.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belief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descriptive thought </a:t>
            </a:r>
            <a:r>
              <a:rPr sz="1167" dirty="0">
                <a:latin typeface="Garamond"/>
                <a:cs typeface="Garamond"/>
              </a:rPr>
              <a:t>that a </a:t>
            </a:r>
            <a:r>
              <a:rPr sz="1167" spc="-5" dirty="0">
                <a:latin typeface="Garamond"/>
                <a:cs typeface="Garamond"/>
              </a:rPr>
              <a:t>person has about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something.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Buying </a:t>
            </a:r>
            <a:r>
              <a:rPr sz="1167" spc="-5" dirty="0">
                <a:latin typeface="Garamond"/>
                <a:cs typeface="Garamond"/>
              </a:rPr>
              <a:t>behavior differs </a:t>
            </a:r>
            <a:r>
              <a:rPr sz="1167" dirty="0">
                <a:latin typeface="Garamond"/>
                <a:cs typeface="Garamond"/>
              </a:rPr>
              <a:t>greatly for a tube </a:t>
            </a:r>
            <a:r>
              <a:rPr sz="1167" spc="-5" dirty="0">
                <a:latin typeface="Garamond"/>
                <a:cs typeface="Garamond"/>
              </a:rPr>
              <a:t>of toothpaste, </a:t>
            </a:r>
            <a:r>
              <a:rPr sz="1167" dirty="0">
                <a:latin typeface="Garamond"/>
                <a:cs typeface="Garamond"/>
              </a:rPr>
              <a:t>a tennis </a:t>
            </a:r>
            <a:r>
              <a:rPr sz="1167" spc="-5" dirty="0">
                <a:latin typeface="Garamond"/>
                <a:cs typeface="Garamond"/>
              </a:rPr>
              <a:t>racket, an </a:t>
            </a:r>
            <a:r>
              <a:rPr sz="1167" dirty="0">
                <a:latin typeface="Garamond"/>
                <a:cs typeface="Garamond"/>
              </a:rPr>
              <a:t>expensive camera,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car.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decisions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involve more buying participants and more buyer  deliberation. </a:t>
            </a:r>
            <a:r>
              <a:rPr sz="1167" dirty="0">
                <a:latin typeface="Garamond"/>
                <a:cs typeface="Garamond"/>
              </a:rPr>
              <a:t>Figure shows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buying behavior based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degree of buyer  involvement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degree of differences among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83"/>
              </a:lnSpc>
            </a:pPr>
            <a:r>
              <a:rPr sz="1167" b="1" spc="-5" dirty="0">
                <a:latin typeface="Garamond"/>
                <a:cs typeface="Garamond"/>
              </a:rPr>
              <a:t>C.  </a:t>
            </a:r>
            <a:r>
              <a:rPr sz="1167" b="1" dirty="0">
                <a:latin typeface="Garamond"/>
                <a:cs typeface="Garamond"/>
              </a:rPr>
              <a:t>Types </a:t>
            </a:r>
            <a:r>
              <a:rPr sz="1167" b="1" spc="-5" dirty="0">
                <a:latin typeface="Garamond"/>
                <a:cs typeface="Garamond"/>
              </a:rPr>
              <a:t>Buying</a:t>
            </a:r>
            <a:r>
              <a:rPr sz="1167" b="1" spc="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1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Complex Buying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undertake complex </a:t>
            </a:r>
            <a:r>
              <a:rPr sz="1167" spc="-5" dirty="0">
                <a:latin typeface="Garamond"/>
                <a:cs typeface="Garamond"/>
              </a:rPr>
              <a:t>buying behavior </a:t>
            </a:r>
            <a:r>
              <a:rPr sz="1167" dirty="0">
                <a:latin typeface="Garamond"/>
                <a:cs typeface="Garamond"/>
              </a:rPr>
              <a:t>when they </a:t>
            </a:r>
            <a:r>
              <a:rPr sz="1167" spc="-5" dirty="0">
                <a:latin typeface="Garamond"/>
                <a:cs typeface="Garamond"/>
              </a:rPr>
              <a:t>are highly involved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purchase and  perceive </a:t>
            </a:r>
            <a:r>
              <a:rPr sz="1167" dirty="0">
                <a:latin typeface="Garamond"/>
                <a:cs typeface="Garamond"/>
              </a:rPr>
              <a:t>significant </a:t>
            </a:r>
            <a:r>
              <a:rPr sz="1167" spc="-5" dirty="0">
                <a:latin typeface="Garamond"/>
                <a:cs typeface="Garamond"/>
              </a:rPr>
              <a:t>differences among brands. Consumers may be highly involved </a:t>
            </a:r>
            <a:r>
              <a:rPr sz="1167" dirty="0">
                <a:latin typeface="Garamond"/>
                <a:cs typeface="Garamond"/>
              </a:rPr>
              <a:t>when 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expensive, </a:t>
            </a:r>
            <a:r>
              <a:rPr sz="1167" spc="-5" dirty="0">
                <a:latin typeface="Garamond"/>
                <a:cs typeface="Garamond"/>
              </a:rPr>
              <a:t>risky, purchased infrequently, and highly </a:t>
            </a:r>
            <a:r>
              <a:rPr sz="1167" dirty="0">
                <a:latin typeface="Garamond"/>
                <a:cs typeface="Garamond"/>
              </a:rPr>
              <a:t>self-expressive. </a:t>
            </a:r>
            <a:r>
              <a:rPr sz="1167" spc="-5" dirty="0">
                <a:latin typeface="Garamond"/>
                <a:cs typeface="Garamond"/>
              </a:rPr>
              <a:t>Typically, </a:t>
            </a:r>
            <a:r>
              <a:rPr sz="1167" dirty="0">
                <a:latin typeface="Garamond"/>
                <a:cs typeface="Garamond"/>
              </a:rPr>
              <a:t>the  consumer </a:t>
            </a:r>
            <a:r>
              <a:rPr sz="1167" spc="-5" dirty="0">
                <a:latin typeface="Garamond"/>
                <a:cs typeface="Garamond"/>
              </a:rPr>
              <a:t>has much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category. For example, a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2111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61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may not </a:t>
            </a:r>
            <a:r>
              <a:rPr sz="1167" dirty="0">
                <a:latin typeface="Garamond"/>
                <a:cs typeface="Garamond"/>
              </a:rPr>
              <a:t>know what </a:t>
            </a:r>
            <a:r>
              <a:rPr sz="1167" spc="-5" dirty="0">
                <a:latin typeface="Garamond"/>
                <a:cs typeface="Garamond"/>
              </a:rPr>
              <a:t>attributes </a:t>
            </a:r>
            <a:r>
              <a:rPr sz="1167" dirty="0">
                <a:latin typeface="Garamond"/>
                <a:cs typeface="Garamond"/>
              </a:rPr>
              <a:t>to consider. </a:t>
            </a:r>
            <a:r>
              <a:rPr sz="1167" spc="-10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features carry </a:t>
            </a:r>
            <a:r>
              <a:rPr sz="1167" spc="-5" dirty="0">
                <a:latin typeface="Garamond"/>
                <a:cs typeface="Garamond"/>
              </a:rPr>
              <a:t>no real meaning: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"Pentium </a:t>
            </a:r>
            <a:r>
              <a:rPr sz="1167" dirty="0">
                <a:latin typeface="Garamond"/>
                <a:cs typeface="Garamond"/>
              </a:rPr>
              <a:t>Pro chip," </a:t>
            </a:r>
            <a:r>
              <a:rPr sz="1167" spc="-5" dirty="0">
                <a:latin typeface="Garamond"/>
                <a:cs typeface="Garamond"/>
              </a:rPr>
              <a:t>"super VGA resolution," or "megs of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RAM."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700" y="1579562"/>
            <a:ext cx="4978399" cy="209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1" y="3836141"/>
            <a:ext cx="5717381" cy="5552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pass </a:t>
            </a:r>
            <a:r>
              <a:rPr sz="1167" dirty="0">
                <a:latin typeface="Garamond"/>
                <a:cs typeface="Garamond"/>
              </a:rPr>
              <a:t>through a learning </a:t>
            </a:r>
            <a:r>
              <a:rPr sz="1167" spc="-5" dirty="0">
                <a:latin typeface="Garamond"/>
                <a:cs typeface="Garamond"/>
              </a:rPr>
              <a:t>process, first developing beliefs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then  </a:t>
            </a:r>
            <a:r>
              <a:rPr sz="1167" spc="-5" dirty="0">
                <a:latin typeface="Garamond"/>
                <a:cs typeface="Garamond"/>
              </a:rPr>
              <a:t>attitudes, </a:t>
            </a:r>
            <a:r>
              <a:rPr sz="1167" dirty="0">
                <a:latin typeface="Garamond"/>
                <a:cs typeface="Garamond"/>
              </a:rPr>
              <a:t>and then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a thoughtful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choice. </a:t>
            </a:r>
            <a:r>
              <a:rPr sz="1167" spc="-5" dirty="0">
                <a:latin typeface="Garamond"/>
                <a:cs typeface="Garamond"/>
              </a:rPr>
              <a:t>Marketers of high-involvement products  must </a:t>
            </a:r>
            <a:r>
              <a:rPr sz="1167" dirty="0">
                <a:latin typeface="Garamond"/>
                <a:cs typeface="Garamond"/>
              </a:rPr>
              <a:t>understand the </a:t>
            </a:r>
            <a:r>
              <a:rPr sz="1167" spc="-5" dirty="0">
                <a:latin typeface="Garamond"/>
                <a:cs typeface="Garamond"/>
              </a:rPr>
              <a:t>information-gathering and </a:t>
            </a:r>
            <a:r>
              <a:rPr sz="1167" dirty="0">
                <a:latin typeface="Garamond"/>
                <a:cs typeface="Garamond"/>
              </a:rPr>
              <a:t>evaluation </a:t>
            </a:r>
            <a:r>
              <a:rPr sz="1167" spc="-5" dirty="0">
                <a:latin typeface="Garamond"/>
                <a:cs typeface="Garamond"/>
              </a:rPr>
              <a:t>behavior of high-involvement  </a:t>
            </a:r>
            <a:r>
              <a:rPr sz="1167" dirty="0">
                <a:latin typeface="Garamond"/>
                <a:cs typeface="Garamond"/>
              </a:rPr>
              <a:t>consumers. They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buyers learn about product-class attributes and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relative  importance, and about </a:t>
            </a:r>
            <a:r>
              <a:rPr sz="1167" dirty="0">
                <a:latin typeface="Garamond"/>
                <a:cs typeface="Garamond"/>
              </a:rPr>
              <a:t>what the </a:t>
            </a:r>
            <a:r>
              <a:rPr sz="1167" spc="-5" dirty="0">
                <a:latin typeface="Garamond"/>
                <a:cs typeface="Garamond"/>
              </a:rPr>
              <a:t>company's brand offers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attributes. Marketers 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differentiate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brand's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perhaps by describing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brand's benefits using print  media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long </a:t>
            </a:r>
            <a:r>
              <a:rPr sz="1167" dirty="0">
                <a:latin typeface="Garamond"/>
                <a:cs typeface="Garamond"/>
              </a:rPr>
              <a:t>copy. They </a:t>
            </a:r>
            <a:r>
              <a:rPr sz="1167" spc="-5" dirty="0">
                <a:latin typeface="Garamond"/>
                <a:cs typeface="Garamond"/>
              </a:rPr>
              <a:t>must motivate </a:t>
            </a:r>
            <a:r>
              <a:rPr sz="1167" dirty="0">
                <a:latin typeface="Garamond"/>
                <a:cs typeface="Garamond"/>
              </a:rPr>
              <a:t>store salespeople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 acquaintances </a:t>
            </a:r>
            <a:r>
              <a:rPr sz="1167" dirty="0">
                <a:latin typeface="Garamond"/>
                <a:cs typeface="Garamond"/>
              </a:rPr>
              <a:t>to  influence the final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choice.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Dissonance-Reducing Buying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4939" indent="3704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Dissonance </a:t>
            </a:r>
            <a:r>
              <a:rPr sz="1167" spc="-5" dirty="0">
                <a:latin typeface="Garamond"/>
                <a:cs typeface="Garamond"/>
              </a:rPr>
              <a:t>reducing buying behavior occurs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consumers are </a:t>
            </a:r>
            <a:r>
              <a:rPr sz="1167" dirty="0">
                <a:latin typeface="Garamond"/>
                <a:cs typeface="Garamond"/>
              </a:rPr>
              <a:t>highly </a:t>
            </a:r>
            <a:r>
              <a:rPr sz="1167" spc="-5" dirty="0">
                <a:latin typeface="Garamond"/>
                <a:cs typeface="Garamond"/>
              </a:rPr>
              <a:t>involved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  </a:t>
            </a:r>
            <a:r>
              <a:rPr sz="1167" dirty="0">
                <a:latin typeface="Garamond"/>
                <a:cs typeface="Garamond"/>
              </a:rPr>
              <a:t>expensive, infrequent, </a:t>
            </a:r>
            <a:r>
              <a:rPr sz="1167" spc="-5" dirty="0">
                <a:latin typeface="Garamond"/>
                <a:cs typeface="Garamond"/>
              </a:rPr>
              <a:t>or risky purchase, but </a:t>
            </a:r>
            <a:r>
              <a:rPr sz="1167" dirty="0">
                <a:latin typeface="Garamond"/>
                <a:cs typeface="Garamond"/>
              </a:rPr>
              <a:t>see </a:t>
            </a:r>
            <a:r>
              <a:rPr sz="1167" spc="-5" dirty="0">
                <a:latin typeface="Garamond"/>
                <a:cs typeface="Garamond"/>
              </a:rPr>
              <a:t>little difference among brands. </a:t>
            </a:r>
            <a:r>
              <a:rPr sz="1167" dirty="0">
                <a:latin typeface="Garamond"/>
                <a:cs typeface="Garamond"/>
              </a:rPr>
              <a:t>For example,  consumers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carpeting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face a </a:t>
            </a:r>
            <a:r>
              <a:rPr sz="1167" spc="-5" dirty="0">
                <a:latin typeface="Garamond"/>
                <a:cs typeface="Garamond"/>
              </a:rPr>
              <a:t>high-involvement </a:t>
            </a:r>
            <a:r>
              <a:rPr sz="1167" dirty="0">
                <a:latin typeface="Garamond"/>
                <a:cs typeface="Garamond"/>
              </a:rPr>
              <a:t>decision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carpeting is expensive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self-expressive. </a:t>
            </a:r>
            <a:r>
              <a:rPr sz="1167" spc="-5" dirty="0">
                <a:latin typeface="Garamond"/>
                <a:cs typeface="Garamond"/>
              </a:rPr>
              <a:t>Yet buyers may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carpet </a:t>
            </a:r>
            <a:r>
              <a:rPr sz="1167" spc="-5" dirty="0">
                <a:latin typeface="Garamond"/>
                <a:cs typeface="Garamond"/>
              </a:rPr>
              <a:t>brands in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price range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 same.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case, </a:t>
            </a:r>
            <a:r>
              <a:rPr sz="1167" spc="-5" dirty="0">
                <a:latin typeface="Garamond"/>
                <a:cs typeface="Garamond"/>
              </a:rPr>
              <a:t>because perceived brand differences are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large, buyers may shop around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available,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buy relatively </a:t>
            </a:r>
            <a:r>
              <a:rPr sz="1167" dirty="0">
                <a:latin typeface="Garamond"/>
                <a:cs typeface="Garamond"/>
              </a:rPr>
              <a:t>quickly. They </a:t>
            </a:r>
            <a:r>
              <a:rPr sz="1167" spc="-5" dirty="0">
                <a:latin typeface="Garamond"/>
                <a:cs typeface="Garamond"/>
              </a:rPr>
              <a:t>may respond primarily </a:t>
            </a:r>
            <a:r>
              <a:rPr sz="1167" dirty="0">
                <a:latin typeface="Garamond"/>
                <a:cs typeface="Garamond"/>
              </a:rPr>
              <a:t>to a good </a:t>
            </a:r>
            <a:r>
              <a:rPr sz="1167" spc="-5" dirty="0">
                <a:latin typeface="Garamond"/>
                <a:cs typeface="Garamond"/>
              </a:rPr>
              <a:t>price or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purchase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convenience.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experience </a:t>
            </a:r>
            <a:r>
              <a:rPr sz="1167" i="1" dirty="0">
                <a:latin typeface="Garamond"/>
                <a:cs typeface="Garamond"/>
              </a:rPr>
              <a:t>post </a:t>
            </a:r>
            <a:r>
              <a:rPr sz="1167" i="1" spc="-5" dirty="0">
                <a:latin typeface="Garamond"/>
                <a:cs typeface="Garamond"/>
              </a:rPr>
              <a:t>purchase dissonance </a:t>
            </a:r>
            <a:r>
              <a:rPr sz="1167" dirty="0">
                <a:latin typeface="Garamond"/>
                <a:cs typeface="Garamond"/>
              </a:rPr>
              <a:t>(after-sale </a:t>
            </a:r>
            <a:r>
              <a:rPr sz="1167" spc="-5" dirty="0">
                <a:latin typeface="Garamond"/>
                <a:cs typeface="Garamond"/>
              </a:rPr>
              <a:t>discomfort) </a:t>
            </a:r>
            <a:r>
              <a:rPr sz="1167" dirty="0">
                <a:latin typeface="Garamond"/>
                <a:cs typeface="Garamond"/>
              </a:rPr>
              <a:t>when  they notice certain </a:t>
            </a:r>
            <a:r>
              <a:rPr sz="1167" spc="-5" dirty="0">
                <a:latin typeface="Garamond"/>
                <a:cs typeface="Garamond"/>
              </a:rPr>
              <a:t>disadvantages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purchased </a:t>
            </a:r>
            <a:r>
              <a:rPr sz="1167" dirty="0">
                <a:latin typeface="Garamond"/>
                <a:cs typeface="Garamond"/>
              </a:rPr>
              <a:t>carpet </a:t>
            </a:r>
            <a:r>
              <a:rPr sz="1167" spc="-5" dirty="0">
                <a:latin typeface="Garamond"/>
                <a:cs typeface="Garamond"/>
              </a:rPr>
              <a:t>brand or hear </a:t>
            </a:r>
            <a:r>
              <a:rPr sz="1167" dirty="0">
                <a:latin typeface="Garamond"/>
                <a:cs typeface="Garamond"/>
              </a:rPr>
              <a:t>favorable things </a:t>
            </a:r>
            <a:r>
              <a:rPr sz="1167" spc="-5" dirty="0">
                <a:latin typeface="Garamond"/>
                <a:cs typeface="Garamond"/>
              </a:rPr>
              <a:t>about  brands not purchased. </a:t>
            </a:r>
            <a:r>
              <a:rPr sz="1167" dirty="0">
                <a:latin typeface="Garamond"/>
                <a:cs typeface="Garamond"/>
              </a:rPr>
              <a:t>To counter such </a:t>
            </a:r>
            <a:r>
              <a:rPr sz="1167" spc="-5" dirty="0">
                <a:latin typeface="Garamond"/>
                <a:cs typeface="Garamond"/>
              </a:rPr>
              <a:t>dissonance,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after-sale </a:t>
            </a:r>
            <a:r>
              <a:rPr sz="1167" dirty="0">
                <a:latin typeface="Garamond"/>
                <a:cs typeface="Garamond"/>
              </a:rPr>
              <a:t>communications  should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evidence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support to </a:t>
            </a:r>
            <a:r>
              <a:rPr sz="1167" spc="-5" dirty="0">
                <a:latin typeface="Garamond"/>
                <a:cs typeface="Garamond"/>
              </a:rPr>
              <a:t>help consumers </a:t>
            </a:r>
            <a:r>
              <a:rPr sz="1167" dirty="0">
                <a:latin typeface="Garamond"/>
                <a:cs typeface="Garamond"/>
              </a:rPr>
              <a:t>feel good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choices.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Habitual </a:t>
            </a:r>
            <a:r>
              <a:rPr sz="1167" b="1" spc="-5" dirty="0">
                <a:latin typeface="Garamond"/>
                <a:cs typeface="Garamond"/>
              </a:rPr>
              <a:t>Buying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Habitual buying behavior occurs </a:t>
            </a:r>
            <a:r>
              <a:rPr sz="1167" dirty="0">
                <a:latin typeface="Garamond"/>
                <a:cs typeface="Garamond"/>
              </a:rPr>
              <a:t>under conditions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low consumer involvement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little  significant </a:t>
            </a:r>
            <a:r>
              <a:rPr sz="1167" spc="-5" dirty="0">
                <a:latin typeface="Garamond"/>
                <a:cs typeface="Garamond"/>
              </a:rPr>
              <a:t>brand difference. </a:t>
            </a:r>
            <a:r>
              <a:rPr sz="1167" dirty="0">
                <a:latin typeface="Garamond"/>
                <a:cs typeface="Garamond"/>
              </a:rPr>
              <a:t>For example, take salt. </a:t>
            </a:r>
            <a:r>
              <a:rPr sz="1167" spc="-5" dirty="0">
                <a:latin typeface="Garamond"/>
                <a:cs typeface="Garamond"/>
              </a:rPr>
              <a:t>Consumers have little involvement in </a:t>
            </a:r>
            <a:r>
              <a:rPr sz="1167" dirty="0">
                <a:latin typeface="Garamond"/>
                <a:cs typeface="Garamond"/>
              </a:rPr>
              <a:t>this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category—they simply go to the store </a:t>
            </a:r>
            <a:r>
              <a:rPr sz="1167" spc="-5" dirty="0">
                <a:latin typeface="Garamond"/>
                <a:cs typeface="Garamond"/>
              </a:rPr>
              <a:t>and reach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brand. If </a:t>
            </a:r>
            <a:r>
              <a:rPr sz="1167" dirty="0">
                <a:latin typeface="Garamond"/>
                <a:cs typeface="Garamond"/>
              </a:rPr>
              <a:t>they keep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for the  same </a:t>
            </a:r>
            <a:r>
              <a:rPr sz="1167" spc="-5" dirty="0">
                <a:latin typeface="Garamond"/>
                <a:cs typeface="Garamond"/>
              </a:rPr>
              <a:t>brand, it is out of habit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strong brand </a:t>
            </a:r>
            <a:r>
              <a:rPr sz="1167" dirty="0">
                <a:latin typeface="Garamond"/>
                <a:cs typeface="Garamond"/>
              </a:rPr>
              <a:t>loyalty. </a:t>
            </a:r>
            <a:r>
              <a:rPr sz="1167" spc="-5" dirty="0">
                <a:latin typeface="Garamond"/>
                <a:cs typeface="Garamond"/>
              </a:rPr>
              <a:t>Consumers appear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low  </a:t>
            </a:r>
            <a:r>
              <a:rPr sz="1167" spc="-5" dirty="0">
                <a:latin typeface="Garamond"/>
                <a:cs typeface="Garamond"/>
              </a:rPr>
              <a:t>involvement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low-cost, frequently </a:t>
            </a:r>
            <a:r>
              <a:rPr sz="1167" spc="-5" dirty="0">
                <a:latin typeface="Garamond"/>
                <a:cs typeface="Garamond"/>
              </a:rPr>
              <a:t>purchased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such cases, consumer </a:t>
            </a:r>
            <a:r>
              <a:rPr sz="1167" spc="-5" dirty="0">
                <a:latin typeface="Garamond"/>
                <a:cs typeface="Garamond"/>
              </a:rPr>
              <a:t>behavior </a:t>
            </a:r>
            <a:r>
              <a:rPr sz="1167" dirty="0">
                <a:latin typeface="Garamond"/>
                <a:cs typeface="Garamond"/>
              </a:rPr>
              <a:t>does </a:t>
            </a:r>
            <a:r>
              <a:rPr sz="1167" spc="-5" dirty="0">
                <a:latin typeface="Garamond"/>
                <a:cs typeface="Garamond"/>
              </a:rPr>
              <a:t>not pass </a:t>
            </a:r>
            <a:r>
              <a:rPr sz="1167" dirty="0">
                <a:latin typeface="Garamond"/>
                <a:cs typeface="Garamond"/>
              </a:rPr>
              <a:t>through the usual </a:t>
            </a:r>
            <a:r>
              <a:rPr sz="1167" spc="-5" dirty="0">
                <a:latin typeface="Garamond"/>
                <a:cs typeface="Garamond"/>
              </a:rPr>
              <a:t>belief-attitude-behavior  </a:t>
            </a:r>
            <a:r>
              <a:rPr sz="1167" dirty="0">
                <a:latin typeface="Garamond"/>
                <a:cs typeface="Garamond"/>
              </a:rPr>
              <a:t>sequence. </a:t>
            </a:r>
            <a:r>
              <a:rPr sz="1167" spc="-5" dirty="0">
                <a:latin typeface="Garamond"/>
                <a:cs typeface="Garamond"/>
              </a:rPr>
              <a:t>Consumers do not </a:t>
            </a:r>
            <a:r>
              <a:rPr sz="1167" dirty="0">
                <a:latin typeface="Garamond"/>
                <a:cs typeface="Garamond"/>
              </a:rPr>
              <a:t>search extensively for </a:t>
            </a:r>
            <a:r>
              <a:rPr sz="1167" spc="-5" dirty="0">
                <a:latin typeface="Garamond"/>
                <a:cs typeface="Garamond"/>
              </a:rPr>
              <a:t>information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brands,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brand  </a:t>
            </a:r>
            <a:r>
              <a:rPr sz="1167" dirty="0">
                <a:latin typeface="Garamond"/>
                <a:cs typeface="Garamond"/>
              </a:rPr>
              <a:t>characteristics, </a:t>
            </a:r>
            <a:r>
              <a:rPr sz="1167" spc="-5" dirty="0">
                <a:latin typeface="Garamond"/>
                <a:cs typeface="Garamond"/>
              </a:rPr>
              <a:t>and make </a:t>
            </a:r>
            <a:r>
              <a:rPr sz="1167" dirty="0">
                <a:latin typeface="Garamond"/>
                <a:cs typeface="Garamond"/>
              </a:rPr>
              <a:t>weighty </a:t>
            </a:r>
            <a:r>
              <a:rPr sz="1167" spc="-5" dirty="0">
                <a:latin typeface="Garamond"/>
                <a:cs typeface="Garamond"/>
              </a:rPr>
              <a:t>decisions about which brands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buy. Instead,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passively  receive information as </a:t>
            </a:r>
            <a:r>
              <a:rPr sz="1167" dirty="0">
                <a:latin typeface="Garamond"/>
                <a:cs typeface="Garamond"/>
              </a:rPr>
              <a:t>they watch television </a:t>
            </a:r>
            <a:r>
              <a:rPr sz="1167" spc="-5" dirty="0">
                <a:latin typeface="Garamond"/>
                <a:cs typeface="Garamond"/>
              </a:rPr>
              <a:t>or read magazines. Ad repetition </a:t>
            </a:r>
            <a:r>
              <a:rPr sz="1167" dirty="0">
                <a:latin typeface="Garamond"/>
                <a:cs typeface="Garamond"/>
              </a:rPr>
              <a:t>creates </a:t>
            </a:r>
            <a:r>
              <a:rPr sz="1167" i="1" dirty="0">
                <a:latin typeface="Garamond"/>
                <a:cs typeface="Garamond"/>
              </a:rPr>
              <a:t>brand  familiarity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i="1" spc="-5" dirty="0">
                <a:latin typeface="Garamond"/>
                <a:cs typeface="Garamond"/>
              </a:rPr>
              <a:t>brand </a:t>
            </a:r>
            <a:r>
              <a:rPr sz="1167" i="1" dirty="0">
                <a:latin typeface="Garamond"/>
                <a:cs typeface="Garamond"/>
              </a:rPr>
              <a:t>conviction.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form strong </a:t>
            </a:r>
            <a:r>
              <a:rPr sz="1167" spc="-5" dirty="0">
                <a:latin typeface="Garamond"/>
                <a:cs typeface="Garamond"/>
              </a:rPr>
              <a:t>attitudes </a:t>
            </a:r>
            <a:r>
              <a:rPr sz="1167" dirty="0">
                <a:latin typeface="Garamond"/>
                <a:cs typeface="Garamond"/>
              </a:rPr>
              <a:t>toward a </a:t>
            </a:r>
            <a:r>
              <a:rPr sz="1167" spc="-5" dirty="0">
                <a:latin typeface="Garamond"/>
                <a:cs typeface="Garamond"/>
              </a:rPr>
              <a:t>brand; </a:t>
            </a:r>
            <a:r>
              <a:rPr sz="1167" dirty="0">
                <a:latin typeface="Garamond"/>
                <a:cs typeface="Garamond"/>
              </a:rPr>
              <a:t>they  select the </a:t>
            </a:r>
            <a:r>
              <a:rPr sz="1167" spc="-5" dirty="0">
                <a:latin typeface="Garamond"/>
                <a:cs typeface="Garamond"/>
              </a:rPr>
              <a:t>brand because it is familiar. </a:t>
            </a:r>
            <a:r>
              <a:rPr sz="1167" dirty="0">
                <a:latin typeface="Garamond"/>
                <a:cs typeface="Garamond"/>
              </a:rPr>
              <a:t>Because they </a:t>
            </a:r>
            <a:r>
              <a:rPr sz="1167" spc="-5" dirty="0">
                <a:latin typeface="Garamond"/>
                <a:cs typeface="Garamond"/>
              </a:rPr>
              <a:t>are not highly involved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product,  </a:t>
            </a:r>
            <a:r>
              <a:rPr sz="1167" dirty="0">
                <a:latin typeface="Garamond"/>
                <a:cs typeface="Garamond"/>
              </a:rPr>
              <a:t>consumers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may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not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evaluate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choice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after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Thus,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buying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involves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1483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506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brand beliefs </a:t>
            </a:r>
            <a:r>
              <a:rPr sz="1167" dirty="0">
                <a:latin typeface="Garamond"/>
                <a:cs typeface="Garamond"/>
              </a:rPr>
              <a:t>formed </a:t>
            </a:r>
            <a:r>
              <a:rPr sz="1167" spc="-5" dirty="0">
                <a:latin typeface="Garamond"/>
                <a:cs typeface="Garamond"/>
              </a:rPr>
              <a:t>by passive </a:t>
            </a:r>
            <a:r>
              <a:rPr sz="1167" dirty="0">
                <a:latin typeface="Garamond"/>
                <a:cs typeface="Garamond"/>
              </a:rPr>
              <a:t>learning, followed </a:t>
            </a:r>
            <a:r>
              <a:rPr sz="1167" spc="-5" dirty="0">
                <a:latin typeface="Garamond"/>
                <a:cs typeface="Garamond"/>
              </a:rPr>
              <a:t>by purchase behavior,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may or may not be  </a:t>
            </a:r>
            <a:r>
              <a:rPr sz="1167" dirty="0">
                <a:latin typeface="Garamond"/>
                <a:cs typeface="Garamond"/>
              </a:rPr>
              <a:t>followed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evaluation.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Because buyers </a:t>
            </a:r>
            <a:r>
              <a:rPr sz="1167" spc="-5" dirty="0">
                <a:latin typeface="Garamond"/>
                <a:cs typeface="Garamond"/>
              </a:rPr>
              <a:t>are not highly </a:t>
            </a:r>
            <a:r>
              <a:rPr sz="1167" dirty="0">
                <a:latin typeface="Garamond"/>
                <a:cs typeface="Garamond"/>
              </a:rPr>
              <a:t>committed to any </a:t>
            </a:r>
            <a:r>
              <a:rPr sz="1167" spc="-5" dirty="0">
                <a:latin typeface="Garamond"/>
                <a:cs typeface="Garamond"/>
              </a:rPr>
              <a:t>brands, marketers of </a:t>
            </a:r>
            <a:r>
              <a:rPr sz="1167" dirty="0">
                <a:latin typeface="Garamond"/>
                <a:cs typeface="Garamond"/>
              </a:rPr>
              <a:t>low-involvement </a:t>
            </a:r>
            <a:r>
              <a:rPr sz="1167" spc="-5" dirty="0">
                <a:latin typeface="Garamond"/>
                <a:cs typeface="Garamond"/>
              </a:rPr>
              <a:t>products  </a:t>
            </a:r>
            <a:r>
              <a:rPr sz="1167" dirty="0">
                <a:latin typeface="Garamond"/>
                <a:cs typeface="Garamond"/>
              </a:rPr>
              <a:t>with few </a:t>
            </a:r>
            <a:r>
              <a:rPr sz="1167" spc="-5" dirty="0">
                <a:latin typeface="Garamond"/>
                <a:cs typeface="Garamond"/>
              </a:rPr>
              <a:t>brand differences often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price and sales promotions </a:t>
            </a:r>
            <a:r>
              <a:rPr sz="1167" dirty="0">
                <a:latin typeface="Garamond"/>
                <a:cs typeface="Garamond"/>
              </a:rPr>
              <a:t>to stimulate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trial. </a:t>
            </a:r>
            <a:r>
              <a:rPr sz="1167" spc="-5" dirty="0">
                <a:latin typeface="Garamond"/>
                <a:cs typeface="Garamond"/>
              </a:rPr>
              <a:t>In  advertising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low-involvement product, ad </a:t>
            </a:r>
            <a:r>
              <a:rPr sz="1167" dirty="0">
                <a:latin typeface="Garamond"/>
                <a:cs typeface="Garamond"/>
              </a:rPr>
              <a:t>copy should stress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few key </a:t>
            </a:r>
            <a:r>
              <a:rPr sz="1167" spc="-5" dirty="0">
                <a:latin typeface="Garamond"/>
                <a:cs typeface="Garamond"/>
              </a:rPr>
              <a:t>points. Visual  </a:t>
            </a:r>
            <a:r>
              <a:rPr sz="1167" dirty="0">
                <a:latin typeface="Garamond"/>
                <a:cs typeface="Garamond"/>
              </a:rPr>
              <a:t>symbols </a:t>
            </a:r>
            <a:r>
              <a:rPr sz="1167" spc="-5" dirty="0">
                <a:latin typeface="Garamond"/>
                <a:cs typeface="Garamond"/>
              </a:rPr>
              <a:t>and imagery are important because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be remembered </a:t>
            </a:r>
            <a:r>
              <a:rPr sz="1167" dirty="0">
                <a:latin typeface="Garamond"/>
                <a:cs typeface="Garamond"/>
              </a:rPr>
              <a:t>easily </a:t>
            </a:r>
            <a:r>
              <a:rPr sz="1167" spc="-5" dirty="0">
                <a:latin typeface="Garamond"/>
                <a:cs typeface="Garamond"/>
              </a:rPr>
              <a:t>and associated </a:t>
            </a:r>
            <a:r>
              <a:rPr sz="1167" dirty="0">
                <a:latin typeface="Garamond"/>
                <a:cs typeface="Garamond"/>
              </a:rPr>
              <a:t>with the  </a:t>
            </a:r>
            <a:r>
              <a:rPr sz="1167" spc="-5" dirty="0">
                <a:latin typeface="Garamond"/>
                <a:cs typeface="Garamond"/>
              </a:rPr>
              <a:t>brand. Ad </a:t>
            </a:r>
            <a:r>
              <a:rPr sz="1167" dirty="0">
                <a:latin typeface="Garamond"/>
                <a:cs typeface="Garamond"/>
              </a:rPr>
              <a:t>campaigns should include </a:t>
            </a:r>
            <a:r>
              <a:rPr sz="1167" spc="-5" dirty="0">
                <a:latin typeface="Garamond"/>
                <a:cs typeface="Garamond"/>
              </a:rPr>
              <a:t>high repetition of </a:t>
            </a:r>
            <a:r>
              <a:rPr sz="1167" dirty="0">
                <a:latin typeface="Garamond"/>
                <a:cs typeface="Garamond"/>
              </a:rPr>
              <a:t>short-duration messages. Television is  usually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 than </a:t>
            </a:r>
            <a:r>
              <a:rPr sz="1167" spc="-5" dirty="0">
                <a:latin typeface="Garamond"/>
                <a:cs typeface="Garamond"/>
              </a:rPr>
              <a:t>print media because it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low-involvement medium </a:t>
            </a:r>
            <a:r>
              <a:rPr sz="1167" dirty="0">
                <a:latin typeface="Garamond"/>
                <a:cs typeface="Garamond"/>
              </a:rPr>
              <a:t>suitable for  </a:t>
            </a:r>
            <a:r>
              <a:rPr sz="1167" spc="-5" dirty="0">
                <a:latin typeface="Garamond"/>
                <a:cs typeface="Garamond"/>
              </a:rPr>
              <a:t>passive </a:t>
            </a:r>
            <a:r>
              <a:rPr sz="1167" dirty="0">
                <a:latin typeface="Garamond"/>
                <a:cs typeface="Garamond"/>
              </a:rPr>
              <a:t>learning. </a:t>
            </a:r>
            <a:r>
              <a:rPr sz="1167" spc="-5" dirty="0">
                <a:latin typeface="Garamond"/>
                <a:cs typeface="Garamond"/>
              </a:rPr>
              <a:t>Advertising planning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based on </a:t>
            </a:r>
            <a:r>
              <a:rPr sz="1167" dirty="0">
                <a:latin typeface="Garamond"/>
                <a:cs typeface="Garamond"/>
              </a:rPr>
              <a:t>classical </a:t>
            </a:r>
            <a:r>
              <a:rPr sz="1167" spc="-5" dirty="0">
                <a:latin typeface="Garamond"/>
                <a:cs typeface="Garamond"/>
              </a:rPr>
              <a:t>conditioning </a:t>
            </a:r>
            <a:r>
              <a:rPr sz="1167" dirty="0">
                <a:latin typeface="Garamond"/>
                <a:cs typeface="Garamond"/>
              </a:rPr>
              <a:t>theory, in which  </a:t>
            </a:r>
            <a:r>
              <a:rPr sz="1167" spc="-5" dirty="0">
                <a:latin typeface="Garamond"/>
                <a:cs typeface="Garamond"/>
              </a:rPr>
              <a:t>buyers learn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a certain </a:t>
            </a:r>
            <a:r>
              <a:rPr sz="1167" spc="-5" dirty="0">
                <a:latin typeface="Garamond"/>
                <a:cs typeface="Garamond"/>
              </a:rPr>
              <a:t>product 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symbol repeatedly attached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can try to convert </a:t>
            </a:r>
            <a:r>
              <a:rPr sz="1167" spc="-5" dirty="0">
                <a:latin typeface="Garamond"/>
                <a:cs typeface="Garamond"/>
              </a:rPr>
              <a:t>low-involvement products into higher-involvement </a:t>
            </a:r>
            <a:r>
              <a:rPr sz="1167" dirty="0">
                <a:latin typeface="Garamond"/>
                <a:cs typeface="Garamond"/>
              </a:rPr>
              <a:t>ones </a:t>
            </a:r>
            <a:r>
              <a:rPr sz="1167" spc="-5" dirty="0">
                <a:latin typeface="Garamond"/>
                <a:cs typeface="Garamond"/>
              </a:rPr>
              <a:t>by linking  </a:t>
            </a:r>
            <a:r>
              <a:rPr sz="1167" dirty="0">
                <a:latin typeface="Garamond"/>
                <a:cs typeface="Garamond"/>
              </a:rPr>
              <a:t>them to some involving issue. Procter &amp; Gamble </a:t>
            </a:r>
            <a:r>
              <a:rPr sz="1167" spc="-5" dirty="0">
                <a:latin typeface="Garamond"/>
                <a:cs typeface="Garamond"/>
              </a:rPr>
              <a:t>does this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it links Crest </a:t>
            </a:r>
            <a:r>
              <a:rPr sz="1167" dirty="0">
                <a:latin typeface="Garamond"/>
                <a:cs typeface="Garamond"/>
              </a:rPr>
              <a:t>toothpaste </a:t>
            </a:r>
            <a:r>
              <a:rPr sz="1167" spc="-5" dirty="0">
                <a:latin typeface="Garamond"/>
                <a:cs typeface="Garamond"/>
              </a:rPr>
              <a:t>to  avoiding </a:t>
            </a:r>
            <a:r>
              <a:rPr sz="1167" dirty="0">
                <a:latin typeface="Garamond"/>
                <a:cs typeface="Garamond"/>
              </a:rPr>
              <a:t>cavities. </a:t>
            </a:r>
            <a:r>
              <a:rPr sz="1167" spc="-5" dirty="0">
                <a:latin typeface="Garamond"/>
                <a:cs typeface="Garamond"/>
              </a:rPr>
              <a:t>At best, </a:t>
            </a:r>
            <a:r>
              <a:rPr sz="1167" dirty="0">
                <a:latin typeface="Garamond"/>
                <a:cs typeface="Garamond"/>
              </a:rPr>
              <a:t>these strategies </a:t>
            </a:r>
            <a:r>
              <a:rPr sz="1167" spc="-5" dirty="0">
                <a:latin typeface="Garamond"/>
                <a:cs typeface="Garamond"/>
              </a:rPr>
              <a:t>can raise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involvement </a:t>
            </a:r>
            <a:r>
              <a:rPr sz="1167" dirty="0">
                <a:latin typeface="Garamond"/>
                <a:cs typeface="Garamond"/>
              </a:rPr>
              <a:t>from a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to a  </a:t>
            </a:r>
            <a:r>
              <a:rPr sz="1167" spc="-5" dirty="0">
                <a:latin typeface="Garamond"/>
                <a:cs typeface="Garamond"/>
              </a:rPr>
              <a:t>moderate level. However,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not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propel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into highly involved buying  behavior.</a:t>
            </a:r>
            <a:endParaRPr sz="1167">
              <a:latin typeface="Garamond"/>
              <a:cs typeface="Garamond"/>
            </a:endParaRPr>
          </a:p>
          <a:p>
            <a:pPr marL="678464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a.   Variety-Seeking </a:t>
            </a:r>
            <a:r>
              <a:rPr sz="1167" b="1" spc="-5" dirty="0">
                <a:latin typeface="Garamond"/>
                <a:cs typeface="Garamond"/>
              </a:rPr>
              <a:t>Buying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undertake </a:t>
            </a:r>
            <a:r>
              <a:rPr sz="1167" spc="-5" dirty="0">
                <a:latin typeface="Garamond"/>
                <a:cs typeface="Garamond"/>
              </a:rPr>
              <a:t>variety </a:t>
            </a:r>
            <a:r>
              <a:rPr sz="1167" dirty="0">
                <a:latin typeface="Garamond"/>
                <a:cs typeface="Garamond"/>
              </a:rPr>
              <a:t>seeking </a:t>
            </a:r>
            <a:r>
              <a:rPr sz="1167" spc="-5" dirty="0">
                <a:latin typeface="Garamond"/>
                <a:cs typeface="Garamond"/>
              </a:rPr>
              <a:t>buying behavior in </a:t>
            </a:r>
            <a:r>
              <a:rPr sz="1167" dirty="0">
                <a:latin typeface="Garamond"/>
                <a:cs typeface="Garamond"/>
              </a:rPr>
              <a:t>situations characterized </a:t>
            </a:r>
            <a:r>
              <a:rPr sz="1167" spc="-5" dirty="0">
                <a:latin typeface="Garamond"/>
                <a:cs typeface="Garamond"/>
              </a:rPr>
              <a:t>by low </a:t>
            </a:r>
            <a:r>
              <a:rPr sz="1167" dirty="0">
                <a:latin typeface="Garamond"/>
                <a:cs typeface="Garamond"/>
              </a:rPr>
              <a:t>consumer  </a:t>
            </a:r>
            <a:r>
              <a:rPr sz="1167" spc="-5" dirty="0">
                <a:latin typeface="Garamond"/>
                <a:cs typeface="Garamond"/>
              </a:rPr>
              <a:t>involvement but </a:t>
            </a:r>
            <a:r>
              <a:rPr sz="1167" dirty="0">
                <a:latin typeface="Garamond"/>
                <a:cs typeface="Garamond"/>
              </a:rPr>
              <a:t>significant </a:t>
            </a:r>
            <a:r>
              <a:rPr sz="1167" spc="-5" dirty="0">
                <a:latin typeface="Garamond"/>
                <a:cs typeface="Garamond"/>
              </a:rPr>
              <a:t>perceived brand differences. In </a:t>
            </a:r>
            <a:r>
              <a:rPr sz="1167" dirty="0">
                <a:latin typeface="Garamond"/>
                <a:cs typeface="Garamond"/>
              </a:rPr>
              <a:t>such cases, consumers </a:t>
            </a:r>
            <a:r>
              <a:rPr sz="1167" spc="-5" dirty="0">
                <a:latin typeface="Garamond"/>
                <a:cs typeface="Garamond"/>
              </a:rPr>
              <a:t>often do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lot of  brand </a:t>
            </a:r>
            <a:r>
              <a:rPr sz="1167" dirty="0">
                <a:latin typeface="Garamond"/>
                <a:cs typeface="Garamond"/>
              </a:rPr>
              <a:t>switching. For </a:t>
            </a:r>
            <a:r>
              <a:rPr sz="1167" spc="-5" dirty="0">
                <a:latin typeface="Garamond"/>
                <a:cs typeface="Garamond"/>
              </a:rPr>
              <a:t>example,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buying cookies, </a:t>
            </a:r>
            <a:r>
              <a:rPr sz="1167" dirty="0">
                <a:latin typeface="Garamond"/>
                <a:cs typeface="Garamond"/>
              </a:rPr>
              <a:t>a consumer </a:t>
            </a:r>
            <a:r>
              <a:rPr sz="1167" spc="-5" dirty="0">
                <a:latin typeface="Garamond"/>
                <a:cs typeface="Garamond"/>
              </a:rPr>
              <a:t>may hold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beliefs, </a:t>
            </a:r>
            <a:r>
              <a:rPr sz="1167" dirty="0">
                <a:latin typeface="Garamond"/>
                <a:cs typeface="Garamond"/>
              </a:rPr>
              <a:t>choose a  cookie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much </a:t>
            </a:r>
            <a:r>
              <a:rPr sz="1167" dirty="0">
                <a:latin typeface="Garamond"/>
                <a:cs typeface="Garamond"/>
              </a:rPr>
              <a:t>evaluation, then </a:t>
            </a:r>
            <a:r>
              <a:rPr sz="1167" spc="-5" dirty="0">
                <a:latin typeface="Garamond"/>
                <a:cs typeface="Garamond"/>
              </a:rPr>
              <a:t>evaluate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brand during </a:t>
            </a:r>
            <a:r>
              <a:rPr sz="1167" dirty="0">
                <a:latin typeface="Garamond"/>
                <a:cs typeface="Garamond"/>
              </a:rPr>
              <a:t>consumption. But the </a:t>
            </a:r>
            <a:r>
              <a:rPr sz="1167" spc="-5" dirty="0">
                <a:latin typeface="Garamond"/>
                <a:cs typeface="Garamond"/>
              </a:rPr>
              <a:t>next  </a:t>
            </a:r>
            <a:r>
              <a:rPr sz="1167" dirty="0">
                <a:latin typeface="Garamond"/>
                <a:cs typeface="Garamond"/>
              </a:rPr>
              <a:t>time, the consumer </a:t>
            </a:r>
            <a:r>
              <a:rPr sz="1167" spc="-5" dirty="0">
                <a:latin typeface="Garamond"/>
                <a:cs typeface="Garamond"/>
              </a:rPr>
              <a:t>might pick another brand out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boredom or </a:t>
            </a:r>
            <a:r>
              <a:rPr sz="1167" dirty="0">
                <a:latin typeface="Garamond"/>
                <a:cs typeface="Garamond"/>
              </a:rPr>
              <a:t>simply to try something </a:t>
            </a:r>
            <a:r>
              <a:rPr sz="1167" spc="-5" dirty="0">
                <a:latin typeface="Garamond"/>
                <a:cs typeface="Garamond"/>
              </a:rPr>
              <a:t>different.  </a:t>
            </a:r>
            <a:r>
              <a:rPr sz="1167" dirty="0">
                <a:latin typeface="Garamond"/>
                <a:cs typeface="Garamond"/>
              </a:rPr>
              <a:t>Brand </a:t>
            </a:r>
            <a:r>
              <a:rPr sz="1167" spc="-5" dirty="0">
                <a:latin typeface="Garamond"/>
                <a:cs typeface="Garamond"/>
              </a:rPr>
              <a:t>switching occurs </a:t>
            </a:r>
            <a:r>
              <a:rPr sz="1167" dirty="0">
                <a:latin typeface="Garamond"/>
                <a:cs typeface="Garamond"/>
              </a:rPr>
              <a:t>for the sake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because of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dissatisfaction.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product categories,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strategy may differ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market leader and minor  brands.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leader </a:t>
            </a:r>
            <a:r>
              <a:rPr sz="1167" dirty="0">
                <a:latin typeface="Garamond"/>
                <a:cs typeface="Garamond"/>
              </a:rPr>
              <a:t>will try to encourage </a:t>
            </a:r>
            <a:r>
              <a:rPr sz="1167" spc="-5" dirty="0">
                <a:latin typeface="Garamond"/>
                <a:cs typeface="Garamond"/>
              </a:rPr>
              <a:t>habitual buying behavior by dominating </a:t>
            </a:r>
            <a:r>
              <a:rPr sz="1167" dirty="0">
                <a:latin typeface="Garamond"/>
                <a:cs typeface="Garamond"/>
              </a:rPr>
              <a:t>shelf  space, keeping shelves fully stocked, </a:t>
            </a:r>
            <a:r>
              <a:rPr sz="1167" spc="-5" dirty="0">
                <a:latin typeface="Garamond"/>
                <a:cs typeface="Garamond"/>
              </a:rPr>
              <a:t>and running </a:t>
            </a:r>
            <a:r>
              <a:rPr sz="1167" dirty="0">
                <a:latin typeface="Garamond"/>
                <a:cs typeface="Garamond"/>
              </a:rPr>
              <a:t>frequent </a:t>
            </a:r>
            <a:r>
              <a:rPr sz="1167" spc="-5" dirty="0">
                <a:latin typeface="Garamond"/>
                <a:cs typeface="Garamond"/>
              </a:rPr>
              <a:t>reminder advertising. Challenger </a:t>
            </a:r>
            <a:r>
              <a:rPr sz="1167" dirty="0">
                <a:latin typeface="Garamond"/>
                <a:cs typeface="Garamond"/>
              </a:rPr>
              <a:t>firms  will encourage variety seeking </a:t>
            </a:r>
            <a:r>
              <a:rPr sz="1167" spc="-5" dirty="0">
                <a:latin typeface="Garamond"/>
                <a:cs typeface="Garamond"/>
              </a:rPr>
              <a:t>by offering lower prices,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deals, </a:t>
            </a:r>
            <a:r>
              <a:rPr sz="1167" dirty="0">
                <a:latin typeface="Garamond"/>
                <a:cs typeface="Garamond"/>
              </a:rPr>
              <a:t>coupons, free </a:t>
            </a:r>
            <a:r>
              <a:rPr sz="1167" spc="-5" dirty="0">
                <a:latin typeface="Garamond"/>
                <a:cs typeface="Garamond"/>
              </a:rPr>
              <a:t>samples, and  advertising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presents reasons </a:t>
            </a:r>
            <a:r>
              <a:rPr sz="1167" dirty="0">
                <a:latin typeface="Garamond"/>
                <a:cs typeface="Garamond"/>
              </a:rPr>
              <a:t>for trying something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new.</a:t>
            </a:r>
            <a:endParaRPr sz="1167">
              <a:latin typeface="Garamond"/>
              <a:cs typeface="Garamond"/>
            </a:endParaRPr>
          </a:p>
          <a:p>
            <a:pPr marL="233975">
              <a:spcBef>
                <a:spcPts val="758"/>
              </a:spcBef>
            </a:pPr>
            <a:r>
              <a:rPr sz="1167" b="1" spc="-5" dirty="0">
                <a:latin typeface="Garamond"/>
                <a:cs typeface="Garamond"/>
              </a:rPr>
              <a:t>D.  Buyer Decision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199" y="5953195"/>
            <a:ext cx="5634778" cy="31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711199" y="6219896"/>
            <a:ext cx="5634778" cy="33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698852" y="6713538"/>
            <a:ext cx="5715529" cy="252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that we </a:t>
            </a:r>
            <a:r>
              <a:rPr sz="1167" spc="-5" dirty="0">
                <a:latin typeface="Garamond"/>
                <a:cs typeface="Garamond"/>
              </a:rPr>
              <a:t>have looked at </a:t>
            </a:r>
            <a:r>
              <a:rPr sz="1167" dirty="0">
                <a:latin typeface="Garamond"/>
                <a:cs typeface="Garamond"/>
              </a:rPr>
              <a:t>the influences </a:t>
            </a:r>
            <a:r>
              <a:rPr sz="1167" spc="-5" dirty="0">
                <a:latin typeface="Garamond"/>
                <a:cs typeface="Garamond"/>
              </a:rPr>
              <a:t>that affect buyers,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are ready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look at how 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make buying decisions. </a:t>
            </a:r>
            <a:r>
              <a:rPr sz="1167" dirty="0">
                <a:latin typeface="Garamond"/>
                <a:cs typeface="Garamond"/>
              </a:rPr>
              <a:t>Figure shows </a:t>
            </a:r>
            <a:r>
              <a:rPr sz="1167" spc="-5" dirty="0">
                <a:latin typeface="Garamond"/>
                <a:cs typeface="Garamond"/>
              </a:rPr>
              <a:t>that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decision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five  stages: </a:t>
            </a:r>
            <a:r>
              <a:rPr sz="1167" i="1" spc="-5" dirty="0">
                <a:latin typeface="Garamond"/>
                <a:cs typeface="Garamond"/>
              </a:rPr>
              <a:t>need recognition, information </a:t>
            </a:r>
            <a:r>
              <a:rPr sz="1167" i="1" dirty="0">
                <a:latin typeface="Garamond"/>
                <a:cs typeface="Garamond"/>
              </a:rPr>
              <a:t>search, </a:t>
            </a:r>
            <a:r>
              <a:rPr sz="1167" i="1" spc="-5" dirty="0">
                <a:latin typeface="Garamond"/>
                <a:cs typeface="Garamond"/>
              </a:rPr>
              <a:t>evaluation of alternatives, purchase decision,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post purchase  behavior. </a:t>
            </a:r>
            <a:r>
              <a:rPr sz="1167" spc="-5" dirty="0">
                <a:latin typeface="Garamond"/>
                <a:cs typeface="Garamond"/>
              </a:rPr>
              <a:t>Clearly,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 </a:t>
            </a:r>
            <a:r>
              <a:rPr sz="1167" dirty="0">
                <a:latin typeface="Garamond"/>
                <a:cs typeface="Garamond"/>
              </a:rPr>
              <a:t>starts long </a:t>
            </a:r>
            <a:r>
              <a:rPr sz="1167" spc="-5" dirty="0">
                <a:latin typeface="Garamond"/>
                <a:cs typeface="Garamond"/>
              </a:rPr>
              <a:t>before actual purchase and </a:t>
            </a:r>
            <a:r>
              <a:rPr sz="1167" dirty="0">
                <a:latin typeface="Garamond"/>
                <a:cs typeface="Garamond"/>
              </a:rPr>
              <a:t>continues </a:t>
            </a:r>
            <a:r>
              <a:rPr sz="1167" spc="-5" dirty="0">
                <a:latin typeface="Garamond"/>
                <a:cs typeface="Garamond"/>
              </a:rPr>
              <a:t>long after.  Marketers need </a:t>
            </a:r>
            <a:r>
              <a:rPr sz="1167" dirty="0">
                <a:latin typeface="Garamond"/>
                <a:cs typeface="Garamond"/>
              </a:rPr>
              <a:t>to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buying process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just the </a:t>
            </a:r>
            <a:r>
              <a:rPr sz="1167" spc="-5" dirty="0">
                <a:latin typeface="Garamond"/>
                <a:cs typeface="Garamond"/>
              </a:rPr>
              <a:t>purchase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figure </a:t>
            </a:r>
            <a:r>
              <a:rPr sz="1167" spc="-5" dirty="0">
                <a:latin typeface="Garamond"/>
                <a:cs typeface="Garamond"/>
              </a:rPr>
              <a:t>implies </a:t>
            </a:r>
            <a:r>
              <a:rPr sz="1167" dirty="0">
                <a:latin typeface="Garamond"/>
                <a:cs typeface="Garamond"/>
              </a:rPr>
              <a:t>that consumers pass through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five stages with every </a:t>
            </a:r>
            <a:r>
              <a:rPr sz="1167" spc="-5" dirty="0">
                <a:latin typeface="Garamond"/>
                <a:cs typeface="Garamond"/>
              </a:rPr>
              <a:t>purchase. </a:t>
            </a:r>
            <a:r>
              <a:rPr sz="1167" dirty="0">
                <a:latin typeface="Garamond"/>
                <a:cs typeface="Garamond"/>
              </a:rPr>
              <a:t>But in more  </a:t>
            </a:r>
            <a:r>
              <a:rPr sz="1167" spc="-5" dirty="0">
                <a:latin typeface="Garamond"/>
                <a:cs typeface="Garamond"/>
              </a:rPr>
              <a:t>routine purchases,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skip </a:t>
            </a:r>
            <a:r>
              <a:rPr sz="1167" spc="-5" dirty="0">
                <a:latin typeface="Garamond"/>
                <a:cs typeface="Garamond"/>
              </a:rPr>
              <a:t>or reverse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stages. </a:t>
            </a:r>
            <a:r>
              <a:rPr sz="1167" dirty="0">
                <a:latin typeface="Garamond"/>
                <a:cs typeface="Garamond"/>
              </a:rPr>
              <a:t>A woman </a:t>
            </a:r>
            <a:r>
              <a:rPr sz="1167" spc="-5" dirty="0">
                <a:latin typeface="Garamond"/>
                <a:cs typeface="Garamond"/>
              </a:rPr>
              <a:t>buying her  regular brand of toothpaste </a:t>
            </a:r>
            <a:r>
              <a:rPr sz="1167" dirty="0">
                <a:latin typeface="Garamond"/>
                <a:cs typeface="Garamond"/>
              </a:rPr>
              <a:t>would recognize the </a:t>
            </a:r>
            <a:r>
              <a:rPr sz="1167" spc="-5" dirty="0">
                <a:latin typeface="Garamond"/>
                <a:cs typeface="Garamond"/>
              </a:rPr>
              <a:t>need and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purchase decision,  </a:t>
            </a:r>
            <a:r>
              <a:rPr sz="1167" dirty="0">
                <a:latin typeface="Garamond"/>
                <a:cs typeface="Garamond"/>
              </a:rPr>
              <a:t>skipping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search </a:t>
            </a:r>
            <a:r>
              <a:rPr sz="1167" spc="-5" dirty="0">
                <a:latin typeface="Garamond"/>
                <a:cs typeface="Garamond"/>
              </a:rPr>
              <a:t>and evaluation. However, </a:t>
            </a:r>
            <a:r>
              <a:rPr sz="1167" dirty="0">
                <a:latin typeface="Garamond"/>
                <a:cs typeface="Garamond"/>
              </a:rPr>
              <a:t>we use the </a:t>
            </a:r>
            <a:r>
              <a:rPr sz="1167" spc="-5" dirty="0">
                <a:latin typeface="Garamond"/>
                <a:cs typeface="Garamond"/>
              </a:rPr>
              <a:t>model in </a:t>
            </a:r>
            <a:r>
              <a:rPr sz="1167" dirty="0">
                <a:latin typeface="Garamond"/>
                <a:cs typeface="Garamond"/>
              </a:rPr>
              <a:t>Figure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it  shows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considerations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arise </a:t>
            </a:r>
            <a:r>
              <a:rPr sz="1167" dirty="0">
                <a:latin typeface="Garamond"/>
                <a:cs typeface="Garamond"/>
              </a:rPr>
              <a:t>when a consumer faces a </a:t>
            </a:r>
            <a:r>
              <a:rPr sz="1167" spc="-5" dirty="0">
                <a:latin typeface="Garamond"/>
                <a:cs typeface="Garamond"/>
              </a:rPr>
              <a:t>new and </a:t>
            </a:r>
            <a:r>
              <a:rPr sz="1167" dirty="0">
                <a:latin typeface="Garamond"/>
                <a:cs typeface="Garamond"/>
              </a:rPr>
              <a:t>complex </a:t>
            </a:r>
            <a:r>
              <a:rPr sz="1167" spc="-5" dirty="0">
                <a:latin typeface="Garamond"/>
                <a:cs typeface="Garamond"/>
              </a:rPr>
              <a:t>purchase  </a:t>
            </a:r>
            <a:r>
              <a:rPr sz="1167" dirty="0">
                <a:latin typeface="Garamond"/>
                <a:cs typeface="Garamond"/>
              </a:rPr>
              <a:t>situation.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Need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Recognition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process </a:t>
            </a:r>
            <a:r>
              <a:rPr sz="1167" dirty="0">
                <a:latin typeface="Garamond"/>
                <a:cs typeface="Garamond"/>
              </a:rPr>
              <a:t>starts with </a:t>
            </a:r>
            <a:r>
              <a:rPr sz="1167" spc="-5" dirty="0">
                <a:latin typeface="Garamond"/>
                <a:cs typeface="Garamond"/>
              </a:rPr>
              <a:t>need recognition—the buyer recognizes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problem or need.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senses a difference </a:t>
            </a:r>
            <a:r>
              <a:rPr sz="1167" spc="-5" dirty="0">
                <a:latin typeface="Garamond"/>
                <a:cs typeface="Garamond"/>
              </a:rPr>
              <a:t>between his or her </a:t>
            </a:r>
            <a:r>
              <a:rPr sz="1167" i="1" spc="-5" dirty="0">
                <a:latin typeface="Garamond"/>
                <a:cs typeface="Garamond"/>
              </a:rPr>
              <a:t>actual </a:t>
            </a:r>
            <a:r>
              <a:rPr sz="1167" dirty="0">
                <a:latin typeface="Garamond"/>
                <a:cs typeface="Garamond"/>
              </a:rPr>
              <a:t>state </a:t>
            </a:r>
            <a:r>
              <a:rPr sz="1167" spc="-5" dirty="0">
                <a:latin typeface="Garamond"/>
                <a:cs typeface="Garamond"/>
              </a:rPr>
              <a:t>and some </a:t>
            </a:r>
            <a:r>
              <a:rPr sz="1167" i="1" dirty="0">
                <a:latin typeface="Garamond"/>
                <a:cs typeface="Garamond"/>
              </a:rPr>
              <a:t>desired </a:t>
            </a:r>
            <a:r>
              <a:rPr sz="1167" spc="-5" dirty="0">
                <a:latin typeface="Garamond"/>
                <a:cs typeface="Garamond"/>
              </a:rPr>
              <a:t>state.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can be  triggered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i="1" spc="-5" dirty="0">
                <a:latin typeface="Garamond"/>
                <a:cs typeface="Garamond"/>
              </a:rPr>
              <a:t>internal </a:t>
            </a:r>
            <a:r>
              <a:rPr sz="1167" i="1" dirty="0">
                <a:latin typeface="Garamond"/>
                <a:cs typeface="Garamond"/>
              </a:rPr>
              <a:t>stimuli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person's normal needs—hunger, </a:t>
            </a:r>
            <a:r>
              <a:rPr sz="1167" dirty="0">
                <a:latin typeface="Garamond"/>
                <a:cs typeface="Garamond"/>
              </a:rPr>
              <a:t>thirst—rises to a level  </a:t>
            </a:r>
            <a:r>
              <a:rPr sz="1167" spc="-5" dirty="0">
                <a:latin typeface="Garamond"/>
                <a:cs typeface="Garamond"/>
              </a:rPr>
              <a:t>high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enough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become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drive.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also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triggered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external</a:t>
            </a:r>
            <a:r>
              <a:rPr sz="1167" i="1" spc="92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stimuli.</a:t>
            </a:r>
            <a:r>
              <a:rPr sz="1167" i="1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this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stage,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0568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692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consumers 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kinds </a:t>
            </a:r>
            <a:r>
              <a:rPr sz="1167" spc="-5" dirty="0">
                <a:latin typeface="Garamond"/>
                <a:cs typeface="Garamond"/>
              </a:rPr>
              <a:t>of needs or problems arise, </a:t>
            </a:r>
            <a:r>
              <a:rPr sz="1167" dirty="0">
                <a:latin typeface="Garamond"/>
                <a:cs typeface="Garamond"/>
              </a:rPr>
              <a:t>what  </a:t>
            </a:r>
            <a:r>
              <a:rPr sz="1167" spc="-5" dirty="0">
                <a:latin typeface="Garamond"/>
                <a:cs typeface="Garamond"/>
              </a:rPr>
              <a:t>brought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about, and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to this </a:t>
            </a:r>
            <a:r>
              <a:rPr sz="1167" spc="-5" dirty="0">
                <a:latin typeface="Garamond"/>
                <a:cs typeface="Garamond"/>
              </a:rPr>
              <a:t>particular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By gathering such </a:t>
            </a:r>
            <a:r>
              <a:rPr sz="1167" spc="-5" dirty="0">
                <a:latin typeface="Garamond"/>
                <a:cs typeface="Garamond"/>
              </a:rPr>
              <a:t>information,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factors that </a:t>
            </a:r>
            <a:r>
              <a:rPr sz="1167" spc="-5" dirty="0">
                <a:latin typeface="Garamond"/>
                <a:cs typeface="Garamond"/>
              </a:rPr>
              <a:t>most often </a:t>
            </a:r>
            <a:r>
              <a:rPr sz="1167" dirty="0">
                <a:latin typeface="Garamond"/>
                <a:cs typeface="Garamond"/>
              </a:rPr>
              <a:t>trigger </a:t>
            </a:r>
            <a:r>
              <a:rPr sz="1167" spc="-5" dirty="0">
                <a:latin typeface="Garamond"/>
                <a:cs typeface="Garamond"/>
              </a:rPr>
              <a:t>interest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can develop </a:t>
            </a:r>
            <a:r>
              <a:rPr sz="1167" spc="-5" dirty="0">
                <a:latin typeface="Garamond"/>
                <a:cs typeface="Garamond"/>
              </a:rPr>
              <a:t>marketing programs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involve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Information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Search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aroused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may or may not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more information. If </a:t>
            </a:r>
            <a:r>
              <a:rPr sz="1167" dirty="0">
                <a:latin typeface="Garamond"/>
                <a:cs typeface="Garamond"/>
              </a:rPr>
              <a:t>the consumer's </a:t>
            </a:r>
            <a:r>
              <a:rPr sz="1167" spc="-5" dirty="0">
                <a:latin typeface="Garamond"/>
                <a:cs typeface="Garamond"/>
              </a:rPr>
              <a:t>drive is 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 satisfying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near at hand,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is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it </a:t>
            </a:r>
            <a:r>
              <a:rPr sz="1167" dirty="0">
                <a:latin typeface="Garamond"/>
                <a:cs typeface="Garamond"/>
              </a:rPr>
              <a:t>then. </a:t>
            </a:r>
            <a:r>
              <a:rPr sz="1167" spc="-5" dirty="0">
                <a:latin typeface="Garamond"/>
                <a:cs typeface="Garamond"/>
              </a:rPr>
              <a:t>If not, </a:t>
            </a:r>
            <a:r>
              <a:rPr sz="1167" dirty="0">
                <a:latin typeface="Garamond"/>
                <a:cs typeface="Garamond"/>
              </a:rPr>
              <a:t>the  consumer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store the </a:t>
            </a:r>
            <a:r>
              <a:rPr sz="1167" spc="-5" dirty="0">
                <a:latin typeface="Garamond"/>
                <a:cs typeface="Garamond"/>
              </a:rPr>
              <a:t>need in memory or </a:t>
            </a:r>
            <a:r>
              <a:rPr sz="1167" dirty="0">
                <a:latin typeface="Garamond"/>
                <a:cs typeface="Garamond"/>
              </a:rPr>
              <a:t>undertake </a:t>
            </a:r>
            <a:r>
              <a:rPr sz="1167" spc="-5" dirty="0">
                <a:latin typeface="Garamond"/>
                <a:cs typeface="Garamond"/>
              </a:rPr>
              <a:t>an information </a:t>
            </a:r>
            <a:r>
              <a:rPr sz="1167" dirty="0">
                <a:latin typeface="Garamond"/>
                <a:cs typeface="Garamond"/>
              </a:rPr>
              <a:t>search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one </a:t>
            </a:r>
            <a:r>
              <a:rPr sz="1167" spc="-5" dirty="0">
                <a:latin typeface="Garamond"/>
                <a:cs typeface="Garamond"/>
              </a:rPr>
              <a:t>level,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may simply </a:t>
            </a:r>
            <a:r>
              <a:rPr sz="1167" dirty="0">
                <a:latin typeface="Garamond"/>
                <a:cs typeface="Garamond"/>
              </a:rPr>
              <a:t>enter </a:t>
            </a:r>
            <a:r>
              <a:rPr sz="1167" i="1" dirty="0">
                <a:latin typeface="Garamond"/>
                <a:cs typeface="Garamond"/>
              </a:rPr>
              <a:t>heightened </a:t>
            </a:r>
            <a:r>
              <a:rPr sz="1167" i="1" spc="-5" dirty="0">
                <a:latin typeface="Garamond"/>
                <a:cs typeface="Garamond"/>
              </a:rPr>
              <a:t>attention. </a:t>
            </a:r>
            <a:r>
              <a:rPr sz="1167" dirty="0">
                <a:latin typeface="Garamond"/>
                <a:cs typeface="Garamond"/>
              </a:rPr>
              <a:t>The consumer can </a:t>
            </a:r>
            <a:r>
              <a:rPr sz="1167" spc="-5" dirty="0">
                <a:latin typeface="Garamond"/>
                <a:cs typeface="Garamond"/>
              </a:rPr>
              <a:t>obtain  information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any of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sources.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i="1" spc="-5" dirty="0">
                <a:latin typeface="Garamond"/>
                <a:cs typeface="Garamond"/>
              </a:rPr>
              <a:t>personal </a:t>
            </a:r>
            <a:r>
              <a:rPr sz="1167" i="1" dirty="0">
                <a:latin typeface="Garamond"/>
                <a:cs typeface="Garamond"/>
              </a:rPr>
              <a:t>sources </a:t>
            </a:r>
            <a:r>
              <a:rPr sz="1167" dirty="0">
                <a:latin typeface="Garamond"/>
                <a:cs typeface="Garamond"/>
              </a:rPr>
              <a:t>(family, friends, </a:t>
            </a:r>
            <a:r>
              <a:rPr sz="1167" spc="-5" dirty="0">
                <a:latin typeface="Garamond"/>
                <a:cs typeface="Garamond"/>
              </a:rPr>
              <a:t>neighbors,  acquaintances), </a:t>
            </a:r>
            <a:r>
              <a:rPr sz="1167" i="1" spc="-5" dirty="0">
                <a:latin typeface="Garamond"/>
                <a:cs typeface="Garamond"/>
              </a:rPr>
              <a:t>commercial sources </a:t>
            </a:r>
            <a:r>
              <a:rPr sz="1167" dirty="0">
                <a:latin typeface="Garamond"/>
                <a:cs typeface="Garamond"/>
              </a:rPr>
              <a:t>(advertising, salespeople, </a:t>
            </a:r>
            <a:r>
              <a:rPr sz="1167" spc="-5" dirty="0">
                <a:latin typeface="Garamond"/>
                <a:cs typeface="Garamond"/>
              </a:rPr>
              <a:t>dealers, packaging, </a:t>
            </a:r>
            <a:r>
              <a:rPr sz="1167" dirty="0">
                <a:latin typeface="Garamond"/>
                <a:cs typeface="Garamond"/>
              </a:rPr>
              <a:t>displays,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sites),  </a:t>
            </a:r>
            <a:r>
              <a:rPr sz="1167" i="1" spc="-5" dirty="0">
                <a:latin typeface="Garamond"/>
                <a:cs typeface="Garamond"/>
              </a:rPr>
              <a:t>public sources </a:t>
            </a:r>
            <a:r>
              <a:rPr sz="1167" dirty="0">
                <a:latin typeface="Garamond"/>
                <a:cs typeface="Garamond"/>
              </a:rPr>
              <a:t>(mass </a:t>
            </a:r>
            <a:r>
              <a:rPr sz="1167" spc="-5" dirty="0">
                <a:latin typeface="Garamond"/>
                <a:cs typeface="Garamond"/>
              </a:rPr>
              <a:t>media, </a:t>
            </a:r>
            <a:r>
              <a:rPr sz="1167" dirty="0">
                <a:latin typeface="Garamond"/>
                <a:cs typeface="Garamond"/>
              </a:rPr>
              <a:t>consumer-rating </a:t>
            </a:r>
            <a:r>
              <a:rPr sz="1167" spc="-5" dirty="0">
                <a:latin typeface="Garamond"/>
                <a:cs typeface="Garamond"/>
              </a:rPr>
              <a:t>organizations), and </a:t>
            </a:r>
            <a:r>
              <a:rPr sz="1167" i="1" dirty="0">
                <a:latin typeface="Garamond"/>
                <a:cs typeface="Garamond"/>
              </a:rPr>
              <a:t>experiential sources </a:t>
            </a:r>
            <a:r>
              <a:rPr sz="1167" dirty="0">
                <a:latin typeface="Garamond"/>
                <a:cs typeface="Garamond"/>
              </a:rPr>
              <a:t>(handling,  examining, using the </a:t>
            </a:r>
            <a:r>
              <a:rPr sz="1167" spc="-5" dirty="0">
                <a:latin typeface="Garamond"/>
                <a:cs typeface="Garamond"/>
              </a:rPr>
              <a:t>product).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relative influence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sources varies with the 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buyer. </a:t>
            </a:r>
            <a:r>
              <a:rPr sz="1167" dirty="0">
                <a:latin typeface="Garamond"/>
                <a:cs typeface="Garamond"/>
              </a:rPr>
              <a:t>Generally, the consumer </a:t>
            </a:r>
            <a:r>
              <a:rPr sz="1167" spc="-5" dirty="0">
                <a:latin typeface="Garamond"/>
                <a:cs typeface="Garamond"/>
              </a:rPr>
              <a:t>receives </a:t>
            </a:r>
            <a:r>
              <a:rPr sz="1167" dirty="0">
                <a:latin typeface="Garamond"/>
                <a:cs typeface="Garamond"/>
              </a:rPr>
              <a:t>the most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about a </a:t>
            </a:r>
            <a:r>
              <a:rPr sz="1167" spc="-5" dirty="0">
                <a:latin typeface="Garamond"/>
                <a:cs typeface="Garamond"/>
              </a:rPr>
              <a:t>product  </a:t>
            </a:r>
            <a:r>
              <a:rPr sz="1167" dirty="0">
                <a:latin typeface="Garamond"/>
                <a:cs typeface="Garamond"/>
              </a:rPr>
              <a:t>from commercial sources—those controlled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effective sources, </a:t>
            </a:r>
            <a:r>
              <a:rPr sz="1167" spc="-5" dirty="0">
                <a:latin typeface="Garamond"/>
                <a:cs typeface="Garamond"/>
              </a:rPr>
              <a:t>however, 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be personal. Commercial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normally </a:t>
            </a:r>
            <a:r>
              <a:rPr sz="1167" i="1" spc="-5" dirty="0">
                <a:latin typeface="Garamond"/>
                <a:cs typeface="Garamond"/>
              </a:rPr>
              <a:t>inform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buyer, but personal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i="1" dirty="0">
                <a:latin typeface="Garamond"/>
                <a:cs typeface="Garamond"/>
              </a:rPr>
              <a:t>legitimize 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i="1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for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often ask others—friends, relatives, acquaintances, professionals—for recommendations  </a:t>
            </a:r>
            <a:r>
              <a:rPr sz="1167" dirty="0">
                <a:latin typeface="Garamond"/>
                <a:cs typeface="Garamond"/>
              </a:rPr>
              <a:t>concerning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Thus, </a:t>
            </a:r>
            <a:r>
              <a:rPr sz="1167" spc="-5" dirty="0">
                <a:latin typeface="Garamond"/>
                <a:cs typeface="Garamond"/>
              </a:rPr>
              <a:t>companies 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strong interest in building such </a:t>
            </a:r>
            <a:r>
              <a:rPr sz="1167" i="1" spc="-5" dirty="0">
                <a:latin typeface="Garamond"/>
                <a:cs typeface="Garamond"/>
              </a:rPr>
              <a:t>word-of-  mouth sources. </a:t>
            </a:r>
            <a:r>
              <a:rPr sz="1167" dirty="0">
                <a:latin typeface="Garamond"/>
                <a:cs typeface="Garamond"/>
              </a:rPr>
              <a:t>These sources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two chief </a:t>
            </a:r>
            <a:r>
              <a:rPr sz="1167" spc="-5" dirty="0">
                <a:latin typeface="Garamond"/>
                <a:cs typeface="Garamond"/>
              </a:rPr>
              <a:t>advantages. </a:t>
            </a:r>
            <a:r>
              <a:rPr sz="1167" dirty="0">
                <a:latin typeface="Garamond"/>
                <a:cs typeface="Garamond"/>
              </a:rPr>
              <a:t>First,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convincing: </a:t>
            </a:r>
            <a:r>
              <a:rPr sz="1167" spc="-5" dirty="0">
                <a:latin typeface="Garamond"/>
                <a:cs typeface="Garamond"/>
              </a:rPr>
              <a:t>Word of mouth 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only promotion method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i="1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consumers, </a:t>
            </a:r>
            <a:r>
              <a:rPr sz="1167" i="1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consumers,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consumers. Having loyal,  </a:t>
            </a:r>
            <a:r>
              <a:rPr sz="1167" dirty="0">
                <a:latin typeface="Garamond"/>
                <a:cs typeface="Garamond"/>
              </a:rPr>
              <a:t>satisfied customers that </a:t>
            </a:r>
            <a:r>
              <a:rPr sz="1167" spc="-5" dirty="0">
                <a:latin typeface="Garamond"/>
                <a:cs typeface="Garamond"/>
              </a:rPr>
              <a:t>brag about doing business </a:t>
            </a:r>
            <a:r>
              <a:rPr sz="1167" dirty="0">
                <a:latin typeface="Garamond"/>
                <a:cs typeface="Garamond"/>
              </a:rPr>
              <a:t>with you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dream of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business owner.  Not only </a:t>
            </a:r>
            <a:r>
              <a:rPr sz="1167" dirty="0">
                <a:latin typeface="Garamond"/>
                <a:cs typeface="Garamond"/>
              </a:rPr>
              <a:t>are satisfied customers </a:t>
            </a:r>
            <a:r>
              <a:rPr sz="1167" spc="-5" dirty="0">
                <a:latin typeface="Garamond"/>
                <a:cs typeface="Garamond"/>
              </a:rPr>
              <a:t>repeat buyers, but </a:t>
            </a:r>
            <a:r>
              <a:rPr sz="1167" dirty="0">
                <a:latin typeface="Garamond"/>
                <a:cs typeface="Garamond"/>
              </a:rPr>
              <a:t>they are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walking, talking </a:t>
            </a:r>
            <a:r>
              <a:rPr sz="1167" spc="-5" dirty="0">
                <a:latin typeface="Garamond"/>
                <a:cs typeface="Garamond"/>
              </a:rPr>
              <a:t>billboards </a:t>
            </a:r>
            <a:r>
              <a:rPr sz="1167" dirty="0">
                <a:latin typeface="Garamond"/>
                <a:cs typeface="Garamond"/>
              </a:rPr>
              <a:t>for  your </a:t>
            </a:r>
            <a:r>
              <a:rPr sz="1167" spc="-5" dirty="0">
                <a:latin typeface="Garamond"/>
                <a:cs typeface="Garamond"/>
              </a:rPr>
              <a:t>business. Second,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are low. Keeping in </a:t>
            </a:r>
            <a:r>
              <a:rPr sz="1167" dirty="0">
                <a:latin typeface="Garamond"/>
                <a:cs typeface="Garamond"/>
              </a:rPr>
              <a:t>touch with satisfied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turning  them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word-of-mouth </a:t>
            </a:r>
            <a:r>
              <a:rPr sz="1167" spc="-5" dirty="0">
                <a:latin typeface="Garamond"/>
                <a:cs typeface="Garamond"/>
              </a:rPr>
              <a:t>advocates </a:t>
            </a:r>
            <a:r>
              <a:rPr sz="1167" dirty="0">
                <a:latin typeface="Garamond"/>
                <a:cs typeface="Garamond"/>
              </a:rPr>
              <a:t>costs the </a:t>
            </a:r>
            <a:r>
              <a:rPr sz="1167" spc="-5" dirty="0">
                <a:latin typeface="Garamond"/>
                <a:cs typeface="Garamond"/>
              </a:rPr>
              <a:t>business relatively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little.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more information is obtained, </a:t>
            </a:r>
            <a:r>
              <a:rPr sz="1167" dirty="0">
                <a:latin typeface="Garamond"/>
                <a:cs typeface="Garamond"/>
              </a:rPr>
              <a:t>the consumer's </a:t>
            </a:r>
            <a:r>
              <a:rPr sz="1167" spc="-5" dirty="0">
                <a:latin typeface="Garamond"/>
                <a:cs typeface="Garamond"/>
              </a:rPr>
              <a:t>awareness </a:t>
            </a:r>
            <a:r>
              <a:rPr sz="1167" dirty="0">
                <a:latin typeface="Garamond"/>
                <a:cs typeface="Garamond"/>
              </a:rPr>
              <a:t>and knowledge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available brands  and </a:t>
            </a:r>
            <a:r>
              <a:rPr sz="1167" dirty="0">
                <a:latin typeface="Garamond"/>
                <a:cs typeface="Garamond"/>
              </a:rPr>
              <a:t>features increases. The information </a:t>
            </a:r>
            <a:r>
              <a:rPr sz="1167" spc="-5" dirty="0">
                <a:latin typeface="Garamond"/>
                <a:cs typeface="Garamond"/>
              </a:rPr>
              <a:t>also helped her </a:t>
            </a:r>
            <a:r>
              <a:rPr sz="1167" dirty="0">
                <a:latin typeface="Garamond"/>
                <a:cs typeface="Garamond"/>
              </a:rPr>
              <a:t>drop certain brands from consideration. A  company must design its marketing mix to make </a:t>
            </a:r>
            <a:r>
              <a:rPr sz="1167" spc="-5" dirty="0">
                <a:latin typeface="Garamond"/>
                <a:cs typeface="Garamond"/>
              </a:rPr>
              <a:t>prospects aware of and knowledgeable about its  brand. It </a:t>
            </a:r>
            <a:r>
              <a:rPr sz="1167" dirty="0">
                <a:latin typeface="Garamond"/>
                <a:cs typeface="Garamond"/>
              </a:rPr>
              <a:t>should carefully </a:t>
            </a:r>
            <a:r>
              <a:rPr sz="1167" spc="-5" dirty="0">
                <a:latin typeface="Garamond"/>
                <a:cs typeface="Garamond"/>
              </a:rPr>
              <a:t>identify consumers' sources of information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</a:t>
            </a:r>
            <a:r>
              <a:rPr sz="1167" dirty="0">
                <a:latin typeface="Garamond"/>
                <a:cs typeface="Garamond"/>
              </a:rPr>
              <a:t>each  source.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asked </a:t>
            </a:r>
            <a:r>
              <a:rPr sz="1167" dirty="0">
                <a:latin typeface="Garamond"/>
                <a:cs typeface="Garamond"/>
              </a:rPr>
              <a:t>how they first </a:t>
            </a:r>
            <a:r>
              <a:rPr sz="1167" spc="-5" dirty="0">
                <a:latin typeface="Garamond"/>
                <a:cs typeface="Garamond"/>
              </a:rPr>
              <a:t>heard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brand,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received, and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importance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placed on different information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sources.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356"/>
              </a:lnSpc>
              <a:spcBef>
                <a:spcPts val="4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Evaluation </a:t>
            </a:r>
            <a:r>
              <a:rPr sz="1167" b="1" dirty="0">
                <a:latin typeface="Garamond"/>
                <a:cs typeface="Garamond"/>
              </a:rPr>
              <a:t>of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Alternatives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have </a:t>
            </a:r>
            <a:r>
              <a:rPr sz="1167" dirty="0">
                <a:latin typeface="Garamond"/>
                <a:cs typeface="Garamond"/>
              </a:rPr>
              <a:t>seen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consumer uses information to </a:t>
            </a:r>
            <a:r>
              <a:rPr sz="1167" spc="-5" dirty="0">
                <a:latin typeface="Garamond"/>
                <a:cs typeface="Garamond"/>
              </a:rPr>
              <a:t>arrive </a:t>
            </a:r>
            <a:r>
              <a:rPr sz="1167" dirty="0">
                <a:latin typeface="Garamond"/>
                <a:cs typeface="Garamond"/>
              </a:rPr>
              <a:t>at a 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final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choices. </a:t>
            </a:r>
            <a:r>
              <a:rPr sz="1167" spc="-5" dirty="0">
                <a:latin typeface="Garamond"/>
                <a:cs typeface="Garamond"/>
              </a:rPr>
              <a:t>How  does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choose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alternative brands?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needs </a:t>
            </a:r>
            <a:r>
              <a:rPr sz="1167" dirty="0">
                <a:latin typeface="Garamond"/>
                <a:cs typeface="Garamond"/>
              </a:rPr>
              <a:t>to know </a:t>
            </a:r>
            <a:r>
              <a:rPr sz="1167" spc="-5" dirty="0">
                <a:latin typeface="Garamond"/>
                <a:cs typeface="Garamond"/>
              </a:rPr>
              <a:t>about  alternatives </a:t>
            </a:r>
            <a:r>
              <a:rPr sz="1167" dirty="0">
                <a:latin typeface="Garamond"/>
                <a:cs typeface="Garamond"/>
              </a:rPr>
              <a:t>evaluation—that </a:t>
            </a:r>
            <a:r>
              <a:rPr sz="1167" spc="-5" dirty="0">
                <a:latin typeface="Garamond"/>
                <a:cs typeface="Garamond"/>
              </a:rPr>
              <a:t>is, 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processes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arrive at brand  </a:t>
            </a:r>
            <a:r>
              <a:rPr sz="1167" dirty="0">
                <a:latin typeface="Garamond"/>
                <a:cs typeface="Garamond"/>
              </a:rPr>
              <a:t>choices. </a:t>
            </a:r>
            <a:r>
              <a:rPr sz="1167" spc="-5" dirty="0">
                <a:latin typeface="Garamond"/>
                <a:cs typeface="Garamond"/>
              </a:rPr>
              <a:t>Unfortunately,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use a </a:t>
            </a:r>
            <a:r>
              <a:rPr sz="1167" spc="-5" dirty="0">
                <a:latin typeface="Garamond"/>
                <a:cs typeface="Garamond"/>
              </a:rPr>
              <a:t>simple and </a:t>
            </a:r>
            <a:r>
              <a:rPr sz="1167" dirty="0">
                <a:latin typeface="Garamond"/>
                <a:cs typeface="Garamond"/>
              </a:rPr>
              <a:t>single evaluation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all buying  </a:t>
            </a:r>
            <a:r>
              <a:rPr sz="1167" dirty="0">
                <a:latin typeface="Garamond"/>
                <a:cs typeface="Garamond"/>
              </a:rPr>
              <a:t>situations. </a:t>
            </a:r>
            <a:r>
              <a:rPr sz="1167" spc="-5" dirty="0">
                <a:latin typeface="Garamond"/>
                <a:cs typeface="Garamond"/>
              </a:rPr>
              <a:t>Instead, </a:t>
            </a:r>
            <a:r>
              <a:rPr sz="1167" dirty="0">
                <a:latin typeface="Garamond"/>
                <a:cs typeface="Garamond"/>
              </a:rPr>
              <a:t>several evaluation </a:t>
            </a:r>
            <a:r>
              <a:rPr sz="1167" spc="-5" dirty="0">
                <a:latin typeface="Garamond"/>
                <a:cs typeface="Garamond"/>
              </a:rPr>
              <a:t>processes are at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arrives at attitudes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different brands </a:t>
            </a:r>
            <a:r>
              <a:rPr sz="1167" dirty="0">
                <a:latin typeface="Garamond"/>
                <a:cs typeface="Garamond"/>
              </a:rPr>
              <a:t>through some evaluation </a:t>
            </a:r>
            <a:r>
              <a:rPr sz="1167" spc="-5" dirty="0">
                <a:latin typeface="Garamond"/>
                <a:cs typeface="Garamond"/>
              </a:rPr>
              <a:t>procedure.  How consumers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evaluating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alternatives </a:t>
            </a:r>
            <a:r>
              <a:rPr sz="1167" spc="-5" dirty="0">
                <a:latin typeface="Garamond"/>
                <a:cs typeface="Garamond"/>
              </a:rPr>
              <a:t>depends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consumer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specific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situation. In some </a:t>
            </a:r>
            <a:r>
              <a:rPr sz="1167" spc="-5" dirty="0">
                <a:latin typeface="Garamond"/>
                <a:cs typeface="Garamond"/>
              </a:rPr>
              <a:t>cases, </a:t>
            </a:r>
            <a:r>
              <a:rPr sz="1167" dirty="0">
                <a:latin typeface="Garamond"/>
                <a:cs typeface="Garamond"/>
              </a:rPr>
              <a:t>consumers use careful calculations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logical  thinking. </a:t>
            </a:r>
            <a:r>
              <a:rPr sz="1167" spc="-5" dirty="0">
                <a:latin typeface="Garamond"/>
                <a:cs typeface="Garamond"/>
              </a:rPr>
              <a:t>At other </a:t>
            </a:r>
            <a:r>
              <a:rPr sz="1167" dirty="0">
                <a:latin typeface="Garamond"/>
                <a:cs typeface="Garamond"/>
              </a:rPr>
              <a:t>times, the same consumers </a:t>
            </a:r>
            <a:r>
              <a:rPr sz="1167" spc="-5" dirty="0">
                <a:latin typeface="Garamond"/>
                <a:cs typeface="Garamond"/>
              </a:rPr>
              <a:t>do little or no </a:t>
            </a:r>
            <a:r>
              <a:rPr sz="1167" dirty="0">
                <a:latin typeface="Garamond"/>
                <a:cs typeface="Garamond"/>
              </a:rPr>
              <a:t>evaluating; </a:t>
            </a:r>
            <a:r>
              <a:rPr sz="1167" spc="-5" dirty="0">
                <a:latin typeface="Garamond"/>
                <a:cs typeface="Garamond"/>
              </a:rPr>
              <a:t>instead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 on  impulse and rely on intuition. Sometimes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make buying decisions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own;  </a:t>
            </a:r>
            <a:r>
              <a:rPr sz="1167" dirty="0">
                <a:latin typeface="Garamond"/>
                <a:cs typeface="Garamond"/>
              </a:rPr>
              <a:t>sometimes they turn to </a:t>
            </a:r>
            <a:r>
              <a:rPr sz="1167" spc="-5" dirty="0">
                <a:latin typeface="Garamond"/>
                <a:cs typeface="Garamond"/>
              </a:rPr>
              <a:t>friends, </a:t>
            </a:r>
            <a:r>
              <a:rPr sz="1167" dirty="0">
                <a:latin typeface="Garamond"/>
                <a:cs typeface="Garamond"/>
              </a:rPr>
              <a:t>consumer guides,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salespeople for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advice.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should study buyers to find </a:t>
            </a:r>
            <a:r>
              <a:rPr sz="1167" spc="-5" dirty="0">
                <a:latin typeface="Garamond"/>
                <a:cs typeface="Garamond"/>
              </a:rPr>
              <a:t>out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actually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brand alternatives. </a:t>
            </a:r>
            <a:r>
              <a:rPr sz="1167" dirty="0">
                <a:latin typeface="Garamond"/>
                <a:cs typeface="Garamond"/>
              </a:rPr>
              <a:t>If they  know what evaluative </a:t>
            </a:r>
            <a:r>
              <a:rPr sz="1167" spc="-5" dirty="0">
                <a:latin typeface="Garamond"/>
                <a:cs typeface="Garamond"/>
              </a:rPr>
              <a:t>processes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on, marketers </a:t>
            </a:r>
            <a:r>
              <a:rPr sz="1167" dirty="0">
                <a:latin typeface="Garamond"/>
                <a:cs typeface="Garamond"/>
              </a:rPr>
              <a:t>can take steps to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buyer's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Purchase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evaluation stage, the consumer </a:t>
            </a:r>
            <a:r>
              <a:rPr sz="1167" spc="-5" dirty="0">
                <a:latin typeface="Garamond"/>
                <a:cs typeface="Garamond"/>
              </a:rPr>
              <a:t>ranks brands and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purchase intentions. </a:t>
            </a:r>
            <a:r>
              <a:rPr sz="1167" dirty="0">
                <a:latin typeface="Garamond"/>
                <a:cs typeface="Garamond"/>
              </a:rPr>
              <a:t>Generally, the  consumer's </a:t>
            </a:r>
            <a:r>
              <a:rPr sz="1167" spc="-5" dirty="0">
                <a:latin typeface="Garamond"/>
                <a:cs typeface="Garamond"/>
              </a:rPr>
              <a:t>purchase decision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preferred brand, but </a:t>
            </a:r>
            <a:r>
              <a:rPr sz="1167" dirty="0">
                <a:latin typeface="Garamond"/>
                <a:cs typeface="Garamond"/>
              </a:rPr>
              <a:t>two factors can come 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i="1" dirty="0">
                <a:latin typeface="Garamond"/>
                <a:cs typeface="Garamond"/>
              </a:rPr>
              <a:t>intention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i="1" spc="-5" dirty="0">
                <a:latin typeface="Garamond"/>
                <a:cs typeface="Garamond"/>
              </a:rPr>
              <a:t>decision. </a:t>
            </a:r>
            <a:r>
              <a:rPr sz="1167" spc="-5" dirty="0">
                <a:latin typeface="Garamond"/>
                <a:cs typeface="Garamond"/>
              </a:rPr>
              <a:t>The first factor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attitudes of others. </a:t>
            </a:r>
            <a:r>
              <a:rPr sz="1167" dirty="0">
                <a:latin typeface="Garamond"/>
                <a:cs typeface="Garamond"/>
              </a:rPr>
              <a:t>The  second factor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i="1" spc="-5" dirty="0">
                <a:latin typeface="Garamond"/>
                <a:cs typeface="Garamond"/>
              </a:rPr>
              <a:t>unexpected </a:t>
            </a:r>
            <a:r>
              <a:rPr sz="1167" i="1" dirty="0">
                <a:latin typeface="Garamond"/>
                <a:cs typeface="Garamond"/>
              </a:rPr>
              <a:t>situational </a:t>
            </a:r>
            <a:r>
              <a:rPr sz="1167" i="1" spc="-5" dirty="0">
                <a:latin typeface="Garamond"/>
                <a:cs typeface="Garamond"/>
              </a:rPr>
              <a:t>factors.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form a </a:t>
            </a:r>
            <a:r>
              <a:rPr sz="1167" spc="-5" dirty="0">
                <a:latin typeface="Garamond"/>
                <a:cs typeface="Garamond"/>
              </a:rPr>
              <a:t>purchase intention based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1077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14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factors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spc="-5" dirty="0">
                <a:latin typeface="Garamond"/>
                <a:cs typeface="Garamond"/>
              </a:rPr>
              <a:t>income,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spc="-5" dirty="0">
                <a:latin typeface="Garamond"/>
                <a:cs typeface="Garamond"/>
              </a:rPr>
              <a:t>price, and </a:t>
            </a:r>
            <a:r>
              <a:rPr sz="1167" dirty="0">
                <a:latin typeface="Garamond"/>
                <a:cs typeface="Garamond"/>
              </a:rPr>
              <a:t>expected </a:t>
            </a:r>
            <a:r>
              <a:rPr sz="1167" spc="-5" dirty="0">
                <a:latin typeface="Garamond"/>
                <a:cs typeface="Garamond"/>
              </a:rPr>
              <a:t>product benefits. However,  unexpected </a:t>
            </a:r>
            <a:r>
              <a:rPr sz="1167" dirty="0">
                <a:latin typeface="Garamond"/>
                <a:cs typeface="Garamond"/>
              </a:rPr>
              <a:t>events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change the </a:t>
            </a:r>
            <a:r>
              <a:rPr sz="1167" spc="-5" dirty="0">
                <a:latin typeface="Garamond"/>
                <a:cs typeface="Garamond"/>
              </a:rPr>
              <a:t>purchase intention.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preferences 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purchase  intentions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always result in actual purchase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choice.</a:t>
            </a:r>
            <a:endParaRPr sz="1167">
              <a:latin typeface="Garamond"/>
              <a:cs typeface="Garamond"/>
            </a:endParaRPr>
          </a:p>
          <a:p>
            <a:pPr marL="864286" indent="-407449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863668" algn="l"/>
                <a:tab pos="864286" algn="l"/>
              </a:tabLst>
            </a:pPr>
            <a:r>
              <a:rPr sz="1167" b="1" dirty="0">
                <a:latin typeface="Garamond"/>
                <a:cs typeface="Garamond"/>
              </a:rPr>
              <a:t>Post </a:t>
            </a:r>
            <a:r>
              <a:rPr sz="1167" b="1" spc="-5" dirty="0">
                <a:latin typeface="Garamond"/>
                <a:cs typeface="Garamond"/>
              </a:rPr>
              <a:t>purchase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marketer's job does not </a:t>
            </a:r>
            <a:r>
              <a:rPr sz="1167" dirty="0">
                <a:latin typeface="Garamond"/>
                <a:cs typeface="Garamond"/>
              </a:rPr>
              <a:t>end when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bought. After purchasing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 consumer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satisfied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dissatisfied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engage in </a:t>
            </a:r>
            <a:r>
              <a:rPr sz="1167" spc="-5" dirty="0">
                <a:latin typeface="Garamond"/>
                <a:cs typeface="Garamond"/>
              </a:rPr>
              <a:t>post purchase behavior of </a:t>
            </a:r>
            <a:r>
              <a:rPr sz="1167" dirty="0">
                <a:latin typeface="Garamond"/>
                <a:cs typeface="Garamond"/>
              </a:rPr>
              <a:t>interest to  the </a:t>
            </a:r>
            <a:r>
              <a:rPr sz="1167" spc="-5" dirty="0">
                <a:latin typeface="Garamond"/>
                <a:cs typeface="Garamond"/>
              </a:rPr>
              <a:t>marketer. What determines whether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 is </a:t>
            </a:r>
            <a:r>
              <a:rPr sz="1167" dirty="0">
                <a:latin typeface="Garamond"/>
                <a:cs typeface="Garamond"/>
              </a:rPr>
              <a:t>satisfied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dissatisfied with a </a:t>
            </a:r>
            <a:r>
              <a:rPr sz="1167" spc="-5" dirty="0">
                <a:latin typeface="Garamond"/>
                <a:cs typeface="Garamond"/>
              </a:rPr>
              <a:t>purchase?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answer lies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relationship 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consumer's expectations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i="1" dirty="0">
                <a:latin typeface="Garamond"/>
                <a:cs typeface="Garamond"/>
              </a:rPr>
              <a:t>perceived  </a:t>
            </a:r>
            <a:r>
              <a:rPr sz="1167" i="1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If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falls short </a:t>
            </a:r>
            <a:r>
              <a:rPr sz="1167" spc="-5" dirty="0">
                <a:latin typeface="Garamond"/>
                <a:cs typeface="Garamond"/>
              </a:rPr>
              <a:t>of expectations,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is disappointed; if it meets  </a:t>
            </a:r>
            <a:r>
              <a:rPr sz="1167" dirty="0">
                <a:latin typeface="Garamond"/>
                <a:cs typeface="Garamond"/>
              </a:rPr>
              <a:t>expectations, the consumer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satisfied; </a:t>
            </a:r>
            <a:r>
              <a:rPr sz="1167" spc="-5" dirty="0">
                <a:latin typeface="Garamond"/>
                <a:cs typeface="Garamond"/>
              </a:rPr>
              <a:t>if it </a:t>
            </a:r>
            <a:r>
              <a:rPr sz="1167" dirty="0">
                <a:latin typeface="Garamond"/>
                <a:cs typeface="Garamond"/>
              </a:rPr>
              <a:t>exceeds expectations, the consumer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delighted.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larger </a:t>
            </a:r>
            <a:r>
              <a:rPr sz="1167" dirty="0">
                <a:latin typeface="Garamond"/>
                <a:cs typeface="Garamond"/>
              </a:rPr>
              <a:t>the gap </a:t>
            </a:r>
            <a:r>
              <a:rPr sz="1167" spc="-5" dirty="0">
                <a:latin typeface="Garamond"/>
                <a:cs typeface="Garamond"/>
              </a:rPr>
              <a:t>between expectations and performance, </a:t>
            </a:r>
            <a:r>
              <a:rPr sz="1167" dirty="0">
                <a:latin typeface="Garamond"/>
                <a:cs typeface="Garamond"/>
              </a:rPr>
              <a:t>the greater the consumer's  dissatisfaction. This suggests that sellers should </a:t>
            </a:r>
            <a:r>
              <a:rPr sz="1167" spc="-5" dirty="0">
                <a:latin typeface="Garamond"/>
                <a:cs typeface="Garamond"/>
              </a:rPr>
              <a:t>make product </a:t>
            </a:r>
            <a:r>
              <a:rPr sz="1167" dirty="0">
                <a:latin typeface="Garamond"/>
                <a:cs typeface="Garamond"/>
              </a:rPr>
              <a:t>claims that faithfully </a:t>
            </a:r>
            <a:r>
              <a:rPr sz="1167" spc="-5" dirty="0">
                <a:latin typeface="Garamond"/>
                <a:cs typeface="Garamond"/>
              </a:rPr>
              <a:t>represent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product's performance so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buyers are satisfied. </a:t>
            </a:r>
            <a:r>
              <a:rPr sz="1167" dirty="0">
                <a:latin typeface="Garamond"/>
                <a:cs typeface="Garamond"/>
              </a:rPr>
              <a:t>Some sellers might even understate  </a:t>
            </a:r>
            <a:r>
              <a:rPr sz="1167" spc="-5" dirty="0">
                <a:latin typeface="Garamond"/>
                <a:cs typeface="Garamond"/>
              </a:rPr>
              <a:t>performance levels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boost consumer </a:t>
            </a:r>
            <a:r>
              <a:rPr sz="1167" dirty="0">
                <a:latin typeface="Garamond"/>
                <a:cs typeface="Garamond"/>
              </a:rPr>
              <a:t>satisfaction with the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For example, Boeing's  salespeople 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conservative when they </a:t>
            </a:r>
            <a:r>
              <a:rPr sz="1167" spc="-5" dirty="0">
                <a:latin typeface="Garamond"/>
                <a:cs typeface="Garamond"/>
              </a:rPr>
              <a:t>estimate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potential benefits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aircraft. </a:t>
            </a:r>
            <a:r>
              <a:rPr sz="1167" dirty="0">
                <a:latin typeface="Garamond"/>
                <a:cs typeface="Garamond"/>
              </a:rPr>
              <a:t>They  </a:t>
            </a:r>
            <a:r>
              <a:rPr sz="1167" spc="-5" dirty="0">
                <a:latin typeface="Garamond"/>
                <a:cs typeface="Garamond"/>
              </a:rPr>
              <a:t>almost always </a:t>
            </a:r>
            <a:r>
              <a:rPr sz="1167" dirty="0">
                <a:latin typeface="Garamond"/>
                <a:cs typeface="Garamond"/>
              </a:rPr>
              <a:t>underestimate fuel efficiency—they </a:t>
            </a:r>
            <a:r>
              <a:rPr sz="1167" spc="-5" dirty="0">
                <a:latin typeface="Garamond"/>
                <a:cs typeface="Garamond"/>
              </a:rPr>
              <a:t>promise </a:t>
            </a:r>
            <a:r>
              <a:rPr sz="1167" dirty="0">
                <a:latin typeface="Garamond"/>
                <a:cs typeface="Garamond"/>
              </a:rPr>
              <a:t>a 5 </a:t>
            </a:r>
            <a:r>
              <a:rPr sz="1167" spc="-5" dirty="0">
                <a:latin typeface="Garamond"/>
                <a:cs typeface="Garamond"/>
              </a:rPr>
              <a:t>percent savings </a:t>
            </a:r>
            <a:r>
              <a:rPr sz="1167" dirty="0">
                <a:latin typeface="Garamond"/>
                <a:cs typeface="Garamond"/>
              </a:rPr>
              <a:t>that turns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8 </a:t>
            </a:r>
            <a:r>
              <a:rPr sz="1167" spc="-5" dirty="0">
                <a:latin typeface="Garamond"/>
                <a:cs typeface="Garamond"/>
              </a:rPr>
              <a:t>percent. Customers are </a:t>
            </a:r>
            <a:r>
              <a:rPr sz="1167" dirty="0">
                <a:latin typeface="Garamond"/>
                <a:cs typeface="Garamond"/>
              </a:rPr>
              <a:t>delighted with </a:t>
            </a:r>
            <a:r>
              <a:rPr sz="1167" spc="-10" dirty="0">
                <a:latin typeface="Garamond"/>
                <a:cs typeface="Garamond"/>
              </a:rPr>
              <a:t>better-than-expected </a:t>
            </a:r>
            <a:r>
              <a:rPr sz="1167" spc="-5" dirty="0">
                <a:latin typeface="Garamond"/>
                <a:cs typeface="Garamond"/>
              </a:rPr>
              <a:t>performance;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 again and </a:t>
            </a:r>
            <a:r>
              <a:rPr sz="1167" dirty="0">
                <a:latin typeface="Garamond"/>
                <a:cs typeface="Garamond"/>
              </a:rPr>
              <a:t>tell  </a:t>
            </a:r>
            <a:r>
              <a:rPr sz="1167" spc="-5" dirty="0">
                <a:latin typeface="Garamond"/>
                <a:cs typeface="Garamond"/>
              </a:rPr>
              <a:t>other potential </a:t>
            </a:r>
            <a:r>
              <a:rPr sz="1167" dirty="0">
                <a:latin typeface="Garamond"/>
                <a:cs typeface="Garamond"/>
              </a:rPr>
              <a:t>customers that Boeing </a:t>
            </a:r>
            <a:r>
              <a:rPr sz="1167" spc="-5" dirty="0">
                <a:latin typeface="Garamond"/>
                <a:cs typeface="Garamond"/>
              </a:rPr>
              <a:t>lives </a:t>
            </a:r>
            <a:r>
              <a:rPr sz="1167" dirty="0">
                <a:latin typeface="Garamond"/>
                <a:cs typeface="Garamond"/>
              </a:rPr>
              <a:t>up to </a:t>
            </a:r>
            <a:r>
              <a:rPr sz="1167" spc="-5" dirty="0">
                <a:latin typeface="Garamond"/>
                <a:cs typeface="Garamond"/>
              </a:rPr>
              <a:t>its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promises.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Almost all </a:t>
            </a:r>
            <a:r>
              <a:rPr sz="1167" dirty="0">
                <a:latin typeface="Garamond"/>
                <a:cs typeface="Garamond"/>
              </a:rPr>
              <a:t>major </a:t>
            </a:r>
            <a:r>
              <a:rPr sz="1167" spc="-5" dirty="0">
                <a:latin typeface="Garamond"/>
                <a:cs typeface="Garamond"/>
              </a:rPr>
              <a:t>purchases result </a:t>
            </a:r>
            <a:r>
              <a:rPr sz="1167" dirty="0">
                <a:latin typeface="Garamond"/>
                <a:cs typeface="Garamond"/>
              </a:rPr>
              <a:t>in cognitive </a:t>
            </a:r>
            <a:r>
              <a:rPr sz="1167" spc="-5" dirty="0">
                <a:latin typeface="Garamond"/>
                <a:cs typeface="Garamond"/>
              </a:rPr>
              <a:t>dissonance, or </a:t>
            </a:r>
            <a:r>
              <a:rPr sz="1167" dirty="0">
                <a:latin typeface="Garamond"/>
                <a:cs typeface="Garamond"/>
              </a:rPr>
              <a:t>discomfort caused </a:t>
            </a:r>
            <a:r>
              <a:rPr sz="1167" spc="-5" dirty="0">
                <a:latin typeface="Garamond"/>
                <a:cs typeface="Garamond"/>
              </a:rPr>
              <a:t>by post purchase  </a:t>
            </a:r>
            <a:r>
              <a:rPr sz="1167" dirty="0">
                <a:latin typeface="Garamond"/>
                <a:cs typeface="Garamond"/>
              </a:rPr>
              <a:t>conflict.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are satisfied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benefits of </a:t>
            </a:r>
            <a:r>
              <a:rPr sz="1167" dirty="0">
                <a:latin typeface="Garamond"/>
                <a:cs typeface="Garamond"/>
              </a:rPr>
              <a:t>the chosen </a:t>
            </a:r>
            <a:r>
              <a:rPr sz="1167" spc="-5" dirty="0">
                <a:latin typeface="Garamond"/>
                <a:cs typeface="Garamond"/>
              </a:rPr>
              <a:t>brand and are  </a:t>
            </a:r>
            <a:r>
              <a:rPr sz="1167" dirty="0">
                <a:latin typeface="Garamond"/>
                <a:cs typeface="Garamond"/>
              </a:rPr>
              <a:t>glad to </a:t>
            </a:r>
            <a:r>
              <a:rPr sz="1167" spc="-5" dirty="0">
                <a:latin typeface="Garamond"/>
                <a:cs typeface="Garamond"/>
              </a:rPr>
              <a:t>avoid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drawbacks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brands not bought. However,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involves  compromise.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feel uneasy </a:t>
            </a:r>
            <a:r>
              <a:rPr sz="1167" spc="-5" dirty="0">
                <a:latin typeface="Garamond"/>
                <a:cs typeface="Garamond"/>
              </a:rPr>
              <a:t>about acquiring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drawbacks of </a:t>
            </a:r>
            <a:r>
              <a:rPr sz="1167" dirty="0">
                <a:latin typeface="Garamond"/>
                <a:cs typeface="Garamond"/>
              </a:rPr>
              <a:t>the chosen </a:t>
            </a:r>
            <a:r>
              <a:rPr sz="1167" spc="-5" dirty="0">
                <a:latin typeface="Garamond"/>
                <a:cs typeface="Garamond"/>
              </a:rPr>
              <a:t>brand and  about </a:t>
            </a:r>
            <a:r>
              <a:rPr sz="1167" dirty="0">
                <a:latin typeface="Garamond"/>
                <a:cs typeface="Garamond"/>
              </a:rPr>
              <a:t>losing the </a:t>
            </a:r>
            <a:r>
              <a:rPr sz="1167" spc="-5" dirty="0">
                <a:latin typeface="Garamond"/>
                <a:cs typeface="Garamond"/>
              </a:rPr>
              <a:t>benefits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brands not purchased. </a:t>
            </a:r>
            <a:r>
              <a:rPr sz="1167" dirty="0">
                <a:latin typeface="Garamond"/>
                <a:cs typeface="Garamond"/>
              </a:rPr>
              <a:t>Thus, consumers feel </a:t>
            </a:r>
            <a:r>
              <a:rPr sz="1167" spc="-5" dirty="0">
                <a:latin typeface="Garamond"/>
                <a:cs typeface="Garamond"/>
              </a:rPr>
              <a:t>at least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post  purchase </a:t>
            </a:r>
            <a:r>
              <a:rPr sz="1167" dirty="0">
                <a:latin typeface="Garamond"/>
                <a:cs typeface="Garamond"/>
              </a:rPr>
              <a:t>dissonance for every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Why is it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to satisfy the customer? </a:t>
            </a:r>
            <a:r>
              <a:rPr sz="1167" spc="-5" dirty="0">
                <a:latin typeface="Garamond"/>
                <a:cs typeface="Garamond"/>
              </a:rPr>
              <a:t>Such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is important because </a:t>
            </a:r>
            <a:r>
              <a:rPr sz="1167" dirty="0">
                <a:latin typeface="Garamond"/>
                <a:cs typeface="Garamond"/>
              </a:rPr>
              <a:t>a company's  sales come from two basic </a:t>
            </a:r>
            <a:r>
              <a:rPr sz="1167" spc="-5" dirty="0">
                <a:latin typeface="Garamond"/>
                <a:cs typeface="Garamond"/>
              </a:rPr>
              <a:t>groups—</a:t>
            </a:r>
            <a:r>
              <a:rPr sz="1167" i="1" spc="-5" dirty="0">
                <a:latin typeface="Garamond"/>
                <a:cs typeface="Garamond"/>
              </a:rPr>
              <a:t>new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i="1" spc="-5" dirty="0">
                <a:latin typeface="Garamond"/>
                <a:cs typeface="Garamond"/>
              </a:rPr>
              <a:t>retained customers. </a:t>
            </a:r>
            <a:r>
              <a:rPr sz="1167" dirty="0">
                <a:latin typeface="Garamond"/>
                <a:cs typeface="Garamond"/>
              </a:rPr>
              <a:t>It usually costs more to  </a:t>
            </a:r>
            <a:r>
              <a:rPr sz="1167" spc="-5" dirty="0">
                <a:latin typeface="Garamond"/>
                <a:cs typeface="Garamond"/>
              </a:rPr>
              <a:t>attract new </a:t>
            </a:r>
            <a:r>
              <a:rPr sz="1167" dirty="0">
                <a:latin typeface="Garamond"/>
                <a:cs typeface="Garamond"/>
              </a:rPr>
              <a:t>customers than to </a:t>
            </a:r>
            <a:r>
              <a:rPr sz="1167" spc="-5" dirty="0">
                <a:latin typeface="Garamond"/>
                <a:cs typeface="Garamond"/>
              </a:rPr>
              <a:t>retain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ones,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retain </a:t>
            </a:r>
            <a:r>
              <a:rPr sz="1167" dirty="0">
                <a:latin typeface="Garamond"/>
                <a:cs typeface="Garamond"/>
              </a:rPr>
              <a:t>current customers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to keep them satisfied.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key to making lasting connections with  consumers—to keeping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growing consumers </a:t>
            </a:r>
            <a:r>
              <a:rPr sz="1167" spc="-5" dirty="0">
                <a:latin typeface="Garamond"/>
                <a:cs typeface="Garamond"/>
              </a:rPr>
              <a:t>and reaping </a:t>
            </a:r>
            <a:r>
              <a:rPr sz="1167" dirty="0">
                <a:latin typeface="Garamond"/>
                <a:cs typeface="Garamond"/>
              </a:rPr>
              <a:t>their customer lifetime value.  </a:t>
            </a:r>
            <a:r>
              <a:rPr sz="1167" spc="-5" dirty="0">
                <a:latin typeface="Garamond"/>
                <a:cs typeface="Garamond"/>
              </a:rPr>
              <a:t>Satisfied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again, </a:t>
            </a:r>
            <a:r>
              <a:rPr sz="1167" dirty="0">
                <a:latin typeface="Garamond"/>
                <a:cs typeface="Garamond"/>
              </a:rPr>
              <a:t>talk </a:t>
            </a:r>
            <a:r>
              <a:rPr sz="1167" spc="-5" dirty="0">
                <a:latin typeface="Garamond"/>
                <a:cs typeface="Garamond"/>
              </a:rPr>
              <a:t>favorably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others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pay less  attention </a:t>
            </a:r>
            <a:r>
              <a:rPr sz="1167" dirty="0">
                <a:latin typeface="Garamond"/>
                <a:cs typeface="Garamond"/>
              </a:rPr>
              <a:t>to competing </a:t>
            </a:r>
            <a:r>
              <a:rPr sz="1167" spc="-5" dirty="0">
                <a:latin typeface="Garamond"/>
                <a:cs typeface="Garamond"/>
              </a:rPr>
              <a:t>brands and </a:t>
            </a:r>
            <a:r>
              <a:rPr sz="1167" dirty="0">
                <a:latin typeface="Garamond"/>
                <a:cs typeface="Garamond"/>
              </a:rPr>
              <a:t>advertising, </a:t>
            </a:r>
            <a:r>
              <a:rPr sz="1167" spc="-5" dirty="0">
                <a:latin typeface="Garamond"/>
                <a:cs typeface="Garamond"/>
              </a:rPr>
              <a:t>and buy other products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company. Many  marketers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beyond merely </a:t>
            </a:r>
            <a:r>
              <a:rPr sz="1167" i="1" spc="-5" dirty="0">
                <a:latin typeface="Garamond"/>
                <a:cs typeface="Garamond"/>
              </a:rPr>
              <a:t>meeting </a:t>
            </a:r>
            <a:r>
              <a:rPr sz="1167" dirty="0">
                <a:latin typeface="Garamond"/>
                <a:cs typeface="Garamond"/>
              </a:rPr>
              <a:t>the expectations </a:t>
            </a:r>
            <a:r>
              <a:rPr sz="1167" spc="-5" dirty="0">
                <a:latin typeface="Garamond"/>
                <a:cs typeface="Garamond"/>
              </a:rPr>
              <a:t>of customers—they aim to </a:t>
            </a:r>
            <a:r>
              <a:rPr sz="1167" i="1" spc="-5" dirty="0">
                <a:latin typeface="Garamond"/>
                <a:cs typeface="Garamond"/>
              </a:rPr>
              <a:t>delight </a:t>
            </a:r>
            <a:r>
              <a:rPr sz="1167" dirty="0">
                <a:latin typeface="Garamond"/>
                <a:cs typeface="Garamond"/>
              </a:rPr>
              <a:t>the  customer. A delighted customer is even more </a:t>
            </a:r>
            <a:r>
              <a:rPr sz="1167" spc="-5" dirty="0">
                <a:latin typeface="Garamond"/>
                <a:cs typeface="Garamond"/>
              </a:rPr>
              <a:t>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 again and </a:t>
            </a:r>
            <a:r>
              <a:rPr sz="1167" dirty="0">
                <a:latin typeface="Garamond"/>
                <a:cs typeface="Garamond"/>
              </a:rPr>
              <a:t>to talk favorably </a:t>
            </a:r>
            <a:r>
              <a:rPr sz="1167" spc="-5" dirty="0">
                <a:latin typeface="Garamond"/>
                <a:cs typeface="Garamond"/>
              </a:rPr>
              <a:t>about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dissatisfied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responds differently. Whereas, on average, </a:t>
            </a:r>
            <a:r>
              <a:rPr sz="1167" dirty="0">
                <a:latin typeface="Garamond"/>
                <a:cs typeface="Garamond"/>
              </a:rPr>
              <a:t>a satisfied customer tells 3  </a:t>
            </a:r>
            <a:r>
              <a:rPr sz="1167" spc="-5" dirty="0">
                <a:latin typeface="Garamond"/>
                <a:cs typeface="Garamond"/>
              </a:rPr>
              <a:t>people about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experience, a </a:t>
            </a:r>
            <a:r>
              <a:rPr sz="1167" spc="-5" dirty="0">
                <a:latin typeface="Garamond"/>
                <a:cs typeface="Garamond"/>
              </a:rPr>
              <a:t>dissatisfied </a:t>
            </a:r>
            <a:r>
              <a:rPr sz="1167" dirty="0">
                <a:latin typeface="Garamond"/>
                <a:cs typeface="Garamond"/>
              </a:rPr>
              <a:t>customer gripes to 11 </a:t>
            </a:r>
            <a:r>
              <a:rPr sz="1167" spc="-5" dirty="0">
                <a:latin typeface="Garamond"/>
                <a:cs typeface="Garamond"/>
              </a:rPr>
              <a:t>people. In </a:t>
            </a:r>
            <a:r>
              <a:rPr sz="1167" dirty="0">
                <a:latin typeface="Garamond"/>
                <a:cs typeface="Garamond"/>
              </a:rPr>
              <a:t>fact, </a:t>
            </a:r>
            <a:r>
              <a:rPr sz="1167" spc="-5" dirty="0">
                <a:latin typeface="Garamond"/>
                <a:cs typeface="Garamond"/>
              </a:rPr>
              <a:t>one  </a:t>
            </a:r>
            <a:r>
              <a:rPr sz="1167" dirty="0">
                <a:latin typeface="Garamond"/>
                <a:cs typeface="Garamond"/>
              </a:rPr>
              <a:t>study showed that 13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organization complained 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20 </a:t>
            </a:r>
            <a:r>
              <a:rPr sz="1167" spc="-5" dirty="0">
                <a:latin typeface="Garamond"/>
                <a:cs typeface="Garamond"/>
              </a:rPr>
              <a:t>people. Clearly, bad </a:t>
            </a:r>
            <a:r>
              <a:rPr sz="1167" dirty="0">
                <a:latin typeface="Garamond"/>
                <a:cs typeface="Garamond"/>
              </a:rPr>
              <a:t>word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mouth travels farther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faster  than good word </a:t>
            </a:r>
            <a:r>
              <a:rPr sz="1167" spc="-5" dirty="0">
                <a:latin typeface="Garamond"/>
                <a:cs typeface="Garamond"/>
              </a:rPr>
              <a:t>of mouth and </a:t>
            </a:r>
            <a:r>
              <a:rPr sz="1167" dirty="0">
                <a:latin typeface="Garamond"/>
                <a:cs typeface="Garamond"/>
              </a:rPr>
              <a:t>can quickly </a:t>
            </a:r>
            <a:r>
              <a:rPr sz="1167" spc="-5" dirty="0">
                <a:latin typeface="Garamond"/>
                <a:cs typeface="Garamond"/>
              </a:rPr>
              <a:t>damage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attitudes about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and its  products.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Therefore, a company 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wise to </a:t>
            </a:r>
            <a:r>
              <a:rPr sz="1167" spc="-5" dirty="0">
                <a:latin typeface="Garamond"/>
                <a:cs typeface="Garamond"/>
              </a:rPr>
              <a:t>measure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regularly. </a:t>
            </a:r>
            <a:r>
              <a:rPr sz="1167" dirty="0">
                <a:latin typeface="Garamond"/>
                <a:cs typeface="Garamond"/>
              </a:rPr>
              <a:t>It cannot simply  </a:t>
            </a:r>
            <a:r>
              <a:rPr sz="1167" spc="-5" dirty="0">
                <a:latin typeface="Garamond"/>
                <a:cs typeface="Garamond"/>
              </a:rPr>
              <a:t>rely on dissatisfied </a:t>
            </a:r>
            <a:r>
              <a:rPr sz="1167" dirty="0">
                <a:latin typeface="Garamond"/>
                <a:cs typeface="Garamond"/>
              </a:rPr>
              <a:t>customers to volunteer their </a:t>
            </a:r>
            <a:r>
              <a:rPr sz="1167" spc="-5" dirty="0">
                <a:latin typeface="Garamond"/>
                <a:cs typeface="Garamond"/>
              </a:rPr>
              <a:t>complaints </a:t>
            </a:r>
            <a:r>
              <a:rPr sz="1167" dirty="0">
                <a:latin typeface="Garamond"/>
                <a:cs typeface="Garamond"/>
              </a:rPr>
              <a:t>when they are </a:t>
            </a:r>
            <a:r>
              <a:rPr sz="1167" spc="-5" dirty="0">
                <a:latin typeface="Garamond"/>
                <a:cs typeface="Garamond"/>
              </a:rPr>
              <a:t>dissatisfied. Some </a:t>
            </a:r>
            <a:r>
              <a:rPr sz="1167" dirty="0">
                <a:latin typeface="Garamond"/>
                <a:cs typeface="Garamond"/>
              </a:rPr>
              <a:t>96  </a:t>
            </a:r>
            <a:r>
              <a:rPr sz="1167" spc="-5" dirty="0">
                <a:latin typeface="Garamond"/>
                <a:cs typeface="Garamond"/>
              </a:rPr>
              <a:t>percent of unhappy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never </a:t>
            </a:r>
            <a:r>
              <a:rPr sz="1167" dirty="0">
                <a:latin typeface="Garamond"/>
                <a:cs typeface="Garamond"/>
              </a:rPr>
              <a:t>tell the </a:t>
            </a:r>
            <a:r>
              <a:rPr sz="1167" spc="-5" dirty="0">
                <a:latin typeface="Garamond"/>
                <a:cs typeface="Garamond"/>
              </a:rPr>
              <a:t>company about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problem. Companies </a:t>
            </a:r>
            <a:r>
              <a:rPr sz="1167" dirty="0">
                <a:latin typeface="Garamond"/>
                <a:cs typeface="Garamond"/>
              </a:rPr>
              <a:t>should set  up systems that </a:t>
            </a:r>
            <a:r>
              <a:rPr sz="1167" i="1" spc="-5" dirty="0">
                <a:latin typeface="Garamond"/>
                <a:cs typeface="Garamond"/>
              </a:rPr>
              <a:t>encourage </a:t>
            </a:r>
            <a:r>
              <a:rPr sz="1167" dirty="0">
                <a:latin typeface="Garamond"/>
                <a:cs typeface="Garamond"/>
              </a:rPr>
              <a:t>customers to complain. In this way,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how well </a:t>
            </a:r>
            <a:r>
              <a:rPr sz="1167" spc="-5" dirty="0">
                <a:latin typeface="Garamond"/>
                <a:cs typeface="Garamond"/>
              </a:rPr>
              <a:t>it is  doing and how 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improve. </a:t>
            </a:r>
            <a:r>
              <a:rPr sz="1167" dirty="0">
                <a:latin typeface="Garamond"/>
                <a:cs typeface="Garamond"/>
              </a:rPr>
              <a:t>The 3M </a:t>
            </a:r>
            <a:r>
              <a:rPr sz="1167" spc="-5" dirty="0">
                <a:latin typeface="Garamond"/>
                <a:cs typeface="Garamond"/>
              </a:rPr>
              <a:t>Company claims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two-thirds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new-product  ideas </a:t>
            </a:r>
            <a:r>
              <a:rPr sz="1167" dirty="0">
                <a:latin typeface="Garamond"/>
                <a:cs typeface="Garamond"/>
              </a:rPr>
              <a:t>come from </a:t>
            </a:r>
            <a:r>
              <a:rPr sz="1167" spc="-5" dirty="0">
                <a:latin typeface="Garamond"/>
                <a:cs typeface="Garamond"/>
              </a:rPr>
              <a:t>listening </a:t>
            </a:r>
            <a:r>
              <a:rPr sz="1167" dirty="0">
                <a:latin typeface="Garamond"/>
                <a:cs typeface="Garamond"/>
              </a:rPr>
              <a:t>to customer complaints. But </a:t>
            </a:r>
            <a:r>
              <a:rPr sz="1167" spc="-5" dirty="0">
                <a:latin typeface="Garamond"/>
                <a:cs typeface="Garamond"/>
              </a:rPr>
              <a:t>listening is not </a:t>
            </a:r>
            <a:r>
              <a:rPr sz="1167" dirty="0">
                <a:latin typeface="Garamond"/>
                <a:cs typeface="Garamond"/>
              </a:rPr>
              <a:t>enough—the </a:t>
            </a:r>
            <a:r>
              <a:rPr sz="1167" spc="-5" dirty="0">
                <a:latin typeface="Garamond"/>
                <a:cs typeface="Garamond"/>
              </a:rPr>
              <a:t>company also  must respond </a:t>
            </a:r>
            <a:r>
              <a:rPr sz="1167" dirty="0">
                <a:latin typeface="Garamond"/>
                <a:cs typeface="Garamond"/>
              </a:rPr>
              <a:t>constructively to the </a:t>
            </a:r>
            <a:r>
              <a:rPr sz="1167" spc="-5" dirty="0">
                <a:latin typeface="Garamond"/>
                <a:cs typeface="Garamond"/>
              </a:rPr>
              <a:t>complaints it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receives.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6451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9500"/>
            <a:ext cx="5716764" cy="4026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indent="-222245">
              <a:lnSpc>
                <a:spcPts val="1361"/>
              </a:lnSpc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Buyer Decision Process for </a:t>
            </a:r>
            <a:r>
              <a:rPr sz="1167" b="1" dirty="0">
                <a:latin typeface="Garamond"/>
                <a:cs typeface="Garamond"/>
              </a:rPr>
              <a:t>New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Products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have looked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stages buyers </a:t>
            </a:r>
            <a:r>
              <a:rPr sz="1167" dirty="0">
                <a:latin typeface="Garamond"/>
                <a:cs typeface="Garamond"/>
              </a:rPr>
              <a:t>go through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trying to satisfy a </a:t>
            </a:r>
            <a:r>
              <a:rPr sz="1167" spc="-5" dirty="0">
                <a:latin typeface="Garamond"/>
                <a:cs typeface="Garamond"/>
              </a:rPr>
              <a:t>need. </a:t>
            </a:r>
            <a:r>
              <a:rPr sz="1167" dirty="0">
                <a:latin typeface="Garamond"/>
                <a:cs typeface="Garamond"/>
              </a:rPr>
              <a:t>Buyers may </a:t>
            </a:r>
            <a:r>
              <a:rPr sz="1167" spc="-5" dirty="0">
                <a:latin typeface="Garamond"/>
                <a:cs typeface="Garamond"/>
              </a:rPr>
              <a:t>pass </a:t>
            </a:r>
            <a:r>
              <a:rPr sz="1167" dirty="0">
                <a:latin typeface="Garamond"/>
                <a:cs typeface="Garamond"/>
              </a:rPr>
              <a:t>quickly 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slowly through these stages,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stages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be reversed. Much depends on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nature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situation.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We now look at how buyers approach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 of new products.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is </a:t>
            </a:r>
            <a:r>
              <a:rPr sz="1167" dirty="0">
                <a:latin typeface="Garamond"/>
                <a:cs typeface="Garamond"/>
              </a:rPr>
              <a:t>a good,  service, </a:t>
            </a:r>
            <a:r>
              <a:rPr sz="1167" spc="-5" dirty="0">
                <a:latin typeface="Garamond"/>
                <a:cs typeface="Garamond"/>
              </a:rPr>
              <a:t>or idea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perceived by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as new. It may have been around </a:t>
            </a:r>
            <a:r>
              <a:rPr sz="1167" dirty="0">
                <a:latin typeface="Garamond"/>
                <a:cs typeface="Garamond"/>
              </a:rPr>
              <a:t>for  a while, </a:t>
            </a:r>
            <a:r>
              <a:rPr sz="1167" spc="-5" dirty="0">
                <a:latin typeface="Garamond"/>
                <a:cs typeface="Garamond"/>
              </a:rPr>
              <a:t>but our interest is in how consumers learn about products </a:t>
            </a:r>
            <a:r>
              <a:rPr sz="1167" dirty="0">
                <a:latin typeface="Garamond"/>
                <a:cs typeface="Garamond"/>
              </a:rPr>
              <a:t>for the first 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make  </a:t>
            </a:r>
            <a:r>
              <a:rPr sz="1167" spc="-5" dirty="0">
                <a:latin typeface="Garamond"/>
                <a:cs typeface="Garamond"/>
              </a:rPr>
              <a:t>decisions on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adopt </a:t>
            </a:r>
            <a:r>
              <a:rPr sz="1167" dirty="0">
                <a:latin typeface="Garamond"/>
                <a:cs typeface="Garamond"/>
              </a:rPr>
              <a:t>them. </a:t>
            </a:r>
            <a:r>
              <a:rPr sz="1167" spc="-5" dirty="0">
                <a:latin typeface="Garamond"/>
                <a:cs typeface="Garamond"/>
              </a:rPr>
              <a:t>We define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adoption process as "the mental process  </a:t>
            </a:r>
            <a:r>
              <a:rPr sz="1167" dirty="0">
                <a:latin typeface="Garamond"/>
                <a:cs typeface="Garamond"/>
              </a:rPr>
              <a:t>through which </a:t>
            </a:r>
            <a:r>
              <a:rPr sz="1167" spc="-5" dirty="0">
                <a:latin typeface="Garamond"/>
                <a:cs typeface="Garamond"/>
              </a:rPr>
              <a:t>an individual passes </a:t>
            </a:r>
            <a:r>
              <a:rPr sz="1167" dirty="0">
                <a:latin typeface="Garamond"/>
                <a:cs typeface="Garamond"/>
              </a:rPr>
              <a:t>from first </a:t>
            </a:r>
            <a:r>
              <a:rPr sz="1167" spc="-5" dirty="0">
                <a:latin typeface="Garamond"/>
                <a:cs typeface="Garamond"/>
              </a:rPr>
              <a:t>learning about an innovation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final adoption, and  </a:t>
            </a:r>
            <a:r>
              <a:rPr sz="1167" i="1" spc="-5" dirty="0">
                <a:latin typeface="Garamond"/>
                <a:cs typeface="Garamond"/>
              </a:rPr>
              <a:t>adoption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decision </a:t>
            </a:r>
            <a:r>
              <a:rPr sz="1167" spc="-5" dirty="0">
                <a:latin typeface="Garamond"/>
                <a:cs typeface="Garamond"/>
              </a:rPr>
              <a:t>by an </a:t>
            </a:r>
            <a:r>
              <a:rPr sz="1167" dirty="0">
                <a:latin typeface="Garamond"/>
                <a:cs typeface="Garamond"/>
              </a:rPr>
              <a:t>individual to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regular </a:t>
            </a:r>
            <a:r>
              <a:rPr sz="1167" dirty="0">
                <a:latin typeface="Garamond"/>
                <a:cs typeface="Garamond"/>
              </a:rPr>
              <a:t>user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Stages in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Adoption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go through five stages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adopting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product:</a:t>
            </a:r>
            <a:endParaRPr sz="1167">
              <a:latin typeface="Garamond"/>
              <a:cs typeface="Garamond"/>
            </a:endParaRPr>
          </a:p>
          <a:p>
            <a:pPr marL="456837" marR="7408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Awareness: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becomes aware of </a:t>
            </a:r>
            <a:r>
              <a:rPr sz="1167" dirty="0">
                <a:latin typeface="Garamond"/>
                <a:cs typeface="Garamond"/>
              </a:rPr>
              <a:t>the new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lacks information about 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Interest: </a:t>
            </a:r>
            <a:r>
              <a:rPr sz="1167" dirty="0">
                <a:latin typeface="Garamond"/>
                <a:cs typeface="Garamond"/>
              </a:rPr>
              <a:t>The consumer seeks information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dirty="0">
                <a:latin typeface="Garamond"/>
                <a:cs typeface="Garamond"/>
              </a:rPr>
              <a:t>Evaluation: </a:t>
            </a:r>
            <a:r>
              <a:rPr sz="1167" dirty="0">
                <a:latin typeface="Garamond"/>
                <a:cs typeface="Garamond"/>
              </a:rPr>
              <a:t>The consumer considers whether trying the </a:t>
            </a:r>
            <a:r>
              <a:rPr sz="1167" spc="-5" dirty="0">
                <a:latin typeface="Garamond"/>
                <a:cs typeface="Garamond"/>
              </a:rPr>
              <a:t>new product makes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sense.</a:t>
            </a:r>
            <a:endParaRPr sz="1167">
              <a:latin typeface="Garamond"/>
              <a:cs typeface="Garamond"/>
            </a:endParaRPr>
          </a:p>
          <a:p>
            <a:pPr marL="456837" marR="6791" indent="-222245">
              <a:lnSpc>
                <a:spcPts val="1312"/>
              </a:lnSpc>
              <a:spcBef>
                <a:spcPts val="73"/>
              </a:spcBef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Trial: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tries the </a:t>
            </a:r>
            <a:r>
              <a:rPr sz="1167" spc="-5" dirty="0">
                <a:latin typeface="Garamond"/>
                <a:cs typeface="Garamond"/>
              </a:rPr>
              <a:t>new product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small </a:t>
            </a:r>
            <a:r>
              <a:rPr sz="1167" dirty="0">
                <a:latin typeface="Garamond"/>
                <a:cs typeface="Garamond"/>
              </a:rPr>
              <a:t>scale to </a:t>
            </a:r>
            <a:r>
              <a:rPr sz="1167" spc="-5" dirty="0">
                <a:latin typeface="Garamond"/>
                <a:cs typeface="Garamond"/>
              </a:rPr>
              <a:t>improve his or her estimate  of </a:t>
            </a:r>
            <a:r>
              <a:rPr sz="1167" dirty="0">
                <a:latin typeface="Garamond"/>
                <a:cs typeface="Garamond"/>
              </a:rPr>
              <a:t>its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i="1" spc="-5" dirty="0">
                <a:latin typeface="Garamond"/>
                <a:cs typeface="Garamond"/>
              </a:rPr>
              <a:t>Adoption: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decides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full </a:t>
            </a:r>
            <a:r>
              <a:rPr sz="1167" spc="-5" dirty="0">
                <a:latin typeface="Garamond"/>
                <a:cs typeface="Garamond"/>
              </a:rPr>
              <a:t>and regular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model </a:t>
            </a:r>
            <a:r>
              <a:rPr sz="1167" dirty="0">
                <a:latin typeface="Garamond"/>
                <a:cs typeface="Garamond"/>
              </a:rPr>
              <a:t>suggests that the </a:t>
            </a:r>
            <a:r>
              <a:rPr sz="1167" spc="-5" dirty="0">
                <a:latin typeface="Garamond"/>
                <a:cs typeface="Garamond"/>
              </a:rPr>
              <a:t>new-product marketer </a:t>
            </a:r>
            <a:r>
              <a:rPr sz="1167" dirty="0">
                <a:latin typeface="Garamond"/>
                <a:cs typeface="Garamond"/>
              </a:rPr>
              <a:t>should think </a:t>
            </a:r>
            <a:r>
              <a:rPr sz="1167" spc="-5" dirty="0">
                <a:latin typeface="Garamond"/>
                <a:cs typeface="Garamond"/>
              </a:rPr>
              <a:t>about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consumers 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through these stages. A </a:t>
            </a:r>
            <a:r>
              <a:rPr sz="1167" spc="-5" dirty="0">
                <a:latin typeface="Garamond"/>
                <a:cs typeface="Garamond"/>
              </a:rPr>
              <a:t>manufacturer of large-screen </a:t>
            </a:r>
            <a:r>
              <a:rPr sz="1167" dirty="0">
                <a:latin typeface="Garamond"/>
                <a:cs typeface="Garamond"/>
              </a:rPr>
              <a:t>televisions </a:t>
            </a:r>
            <a:r>
              <a:rPr sz="1167" spc="-5" dirty="0">
                <a:latin typeface="Garamond"/>
                <a:cs typeface="Garamond"/>
              </a:rPr>
              <a:t>may discover </a:t>
            </a:r>
            <a:r>
              <a:rPr sz="1167" dirty="0">
                <a:latin typeface="Garamond"/>
                <a:cs typeface="Garamond"/>
              </a:rPr>
              <a:t>that many  consumers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interest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trial stage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uncertainty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  </a:t>
            </a:r>
            <a:r>
              <a:rPr sz="1167" dirty="0">
                <a:latin typeface="Garamond"/>
                <a:cs typeface="Garamond"/>
              </a:rPr>
              <a:t>investment. If these same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were willing to use a </a:t>
            </a:r>
            <a:r>
              <a:rPr sz="1167" spc="-5" dirty="0">
                <a:latin typeface="Garamond"/>
                <a:cs typeface="Garamond"/>
              </a:rPr>
              <a:t>large-screen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trial </a:t>
            </a:r>
            <a:r>
              <a:rPr sz="1167" spc="-5" dirty="0">
                <a:latin typeface="Garamond"/>
                <a:cs typeface="Garamond"/>
              </a:rPr>
              <a:t>basis </a:t>
            </a:r>
            <a:r>
              <a:rPr sz="1167" dirty="0">
                <a:latin typeface="Garamond"/>
                <a:cs typeface="Garamond"/>
              </a:rPr>
              <a:t>for  a small fee, the </a:t>
            </a:r>
            <a:r>
              <a:rPr sz="1167" spc="-5" dirty="0">
                <a:latin typeface="Garamond"/>
                <a:cs typeface="Garamond"/>
              </a:rPr>
              <a:t>manufacturer </a:t>
            </a:r>
            <a:r>
              <a:rPr sz="1167" dirty="0">
                <a:latin typeface="Garamond"/>
                <a:cs typeface="Garamond"/>
              </a:rPr>
              <a:t>should consider </a:t>
            </a:r>
            <a:r>
              <a:rPr sz="1167" spc="-5" dirty="0">
                <a:latin typeface="Garamond"/>
                <a:cs typeface="Garamond"/>
              </a:rPr>
              <a:t>offering </a:t>
            </a:r>
            <a:r>
              <a:rPr sz="1167" dirty="0">
                <a:latin typeface="Garamond"/>
                <a:cs typeface="Garamond"/>
              </a:rPr>
              <a:t>a trial-use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 option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6042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587853" y="1073573"/>
            <a:ext cx="5270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910587" algn="l"/>
              </a:tabLst>
            </a:pPr>
            <a:r>
              <a:rPr sz="1167" dirty="0">
                <a:latin typeface="Garamond"/>
                <a:cs typeface="Garamond"/>
              </a:rPr>
              <a:t>environment.	</a:t>
            </a:r>
            <a:r>
              <a:rPr sz="1167" spc="-5" dirty="0">
                <a:latin typeface="Garamond"/>
                <a:cs typeface="Garamond"/>
              </a:rPr>
              <a:t>Marketing  research  involves  </a:t>
            </a:r>
            <a:r>
              <a:rPr sz="1167" dirty="0">
                <a:latin typeface="Garamond"/>
                <a:cs typeface="Garamond"/>
              </a:rPr>
              <a:t>collecting </a:t>
            </a:r>
            <a:r>
              <a:rPr sz="1167" spc="-5" dirty="0">
                <a:latin typeface="Garamond"/>
                <a:cs typeface="Garamond"/>
              </a:rPr>
              <a:t>information  relevant 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  </a:t>
            </a:r>
            <a:r>
              <a:rPr sz="1167" spc="-5" dirty="0">
                <a:latin typeface="Garamond"/>
                <a:cs typeface="Garamond"/>
              </a:rPr>
              <a:t>marketing problem </a:t>
            </a:r>
            <a:r>
              <a:rPr sz="1167" dirty="0">
                <a:latin typeface="Garamond"/>
                <a:cs typeface="Garamond"/>
              </a:rPr>
              <a:t>facing 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602" y="1590586"/>
            <a:ext cx="942709" cy="251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274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Finally, 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234592" marR="617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marketing  information  </a:t>
            </a:r>
            <a:r>
              <a:rPr sz="1167" spc="-5" dirty="0">
                <a:latin typeface="Garamond"/>
                <a:cs typeface="Garamond"/>
              </a:rPr>
              <a:t>system  </a:t>
            </a:r>
            <a:r>
              <a:rPr sz="1167" dirty="0">
                <a:latin typeface="Garamond"/>
                <a:cs typeface="Garamond"/>
              </a:rPr>
              <a:t>distributes  information  gathered  from  internal  sources,  marketing  intelligence, 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marketing 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853" y="4080615"/>
            <a:ext cx="7192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8316" algn="l"/>
              </a:tabLst>
            </a:pP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right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853" y="4262121"/>
            <a:ext cx="71984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managers </a:t>
            </a:r>
            <a:r>
              <a:rPr sz="1167" spc="-5" dirty="0">
                <a:latin typeface="Garamond"/>
                <a:cs typeface="Garamond"/>
              </a:rPr>
              <a:t>at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 </a:t>
            </a:r>
            <a:r>
              <a:rPr sz="1167" dirty="0">
                <a:latin typeface="Garamond"/>
                <a:cs typeface="Garamond"/>
              </a:rPr>
              <a:t>times.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9636" y="4747365"/>
            <a:ext cx="5819863" cy="476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934">
              <a:lnSpc>
                <a:spcPts val="1356"/>
              </a:lnSpc>
              <a:tabLst>
                <a:tab pos="1045168" algn="l"/>
              </a:tabLst>
            </a:pPr>
            <a:r>
              <a:rPr sz="1167" dirty="0">
                <a:latin typeface="Garamond"/>
                <a:cs typeface="Garamond"/>
              </a:rPr>
              <a:t>More	and</a:t>
            </a:r>
            <a:endParaRPr sz="1167">
              <a:latin typeface="Garamond"/>
              <a:cs typeface="Garamond"/>
            </a:endParaRPr>
          </a:p>
          <a:p>
            <a:pPr marL="559934" marR="617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companies are </a:t>
            </a:r>
            <a:r>
              <a:rPr sz="1167" dirty="0">
                <a:latin typeface="Garamond"/>
                <a:cs typeface="Garamond"/>
              </a:rPr>
              <a:t>decentralizing their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systems through </a:t>
            </a:r>
            <a:r>
              <a:rPr sz="1167" spc="-5" dirty="0">
                <a:latin typeface="Garamond"/>
                <a:cs typeface="Garamond"/>
              </a:rPr>
              <a:t>networks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allow  managers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direct </a:t>
            </a:r>
            <a:r>
              <a:rPr sz="1167" dirty="0">
                <a:latin typeface="Garamond"/>
                <a:cs typeface="Garamond"/>
              </a:rPr>
              <a:t>access to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37689"/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working </a:t>
            </a:r>
            <a:r>
              <a:rPr sz="1167" b="1" dirty="0">
                <a:latin typeface="Garamond"/>
                <a:cs typeface="Garamond"/>
              </a:rPr>
              <a:t>of the Marketing Information</a:t>
            </a:r>
            <a:r>
              <a:rPr sz="1167" b="1" spc="-16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15444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organization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satisfaction for customers, marketing  </a:t>
            </a:r>
            <a:r>
              <a:rPr sz="1167" spc="-5" dirty="0">
                <a:latin typeface="Garamond"/>
                <a:cs typeface="Garamond"/>
              </a:rPr>
              <a:t>managers need information at almost </a:t>
            </a:r>
            <a:r>
              <a:rPr sz="1167" dirty="0">
                <a:latin typeface="Garamond"/>
                <a:cs typeface="Garamond"/>
              </a:rPr>
              <a:t>every turn. They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customers such </a:t>
            </a:r>
            <a:r>
              <a:rPr sz="1167" spc="-5" dirty="0">
                <a:latin typeface="Garamond"/>
                <a:cs typeface="Garamond"/>
              </a:rPr>
              <a:t>as  resellers, </a:t>
            </a:r>
            <a:r>
              <a:rPr sz="1167" dirty="0">
                <a:latin typeface="Garamond"/>
                <a:cs typeface="Garamond"/>
              </a:rPr>
              <a:t>end-users (who 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called </a:t>
            </a:r>
            <a:r>
              <a:rPr sz="1167" spc="-5" dirty="0">
                <a:latin typeface="Garamond"/>
                <a:cs typeface="Garamond"/>
              </a:rPr>
              <a:t>consumers),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competitors, governmental </a:t>
            </a:r>
            <a:r>
              <a:rPr sz="1167" spc="-5" dirty="0">
                <a:latin typeface="Garamond"/>
                <a:cs typeface="Garamond"/>
              </a:rPr>
              <a:t>and  other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marketplace.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 (MIS) consists </a:t>
            </a:r>
            <a:r>
              <a:rPr sz="1167" spc="-5" dirty="0">
                <a:latin typeface="Garamond"/>
                <a:cs typeface="Garamond"/>
              </a:rPr>
              <a:t>of people,  </a:t>
            </a:r>
            <a:r>
              <a:rPr sz="1167" dirty="0">
                <a:latin typeface="Garamond"/>
                <a:cs typeface="Garamond"/>
              </a:rPr>
              <a:t>equipment </a:t>
            </a:r>
            <a:r>
              <a:rPr sz="1167" spc="-5" dirty="0">
                <a:latin typeface="Garamond"/>
                <a:cs typeface="Garamond"/>
              </a:rPr>
              <a:t>and procedures </a:t>
            </a:r>
            <a:r>
              <a:rPr sz="1167" dirty="0">
                <a:latin typeface="Garamond"/>
                <a:cs typeface="Garamond"/>
              </a:rPr>
              <a:t>to gather, sort, </a:t>
            </a:r>
            <a:r>
              <a:rPr sz="1167" spc="-5" dirty="0">
                <a:latin typeface="Garamond"/>
                <a:cs typeface="Garamond"/>
              </a:rPr>
              <a:t>analyze,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and distribute needed, timely and  accurate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marketing decision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makers.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38306" indent="-208662" algn="just">
              <a:lnSpc>
                <a:spcPts val="1356"/>
              </a:lnSpc>
              <a:buAutoNum type="romanUcPeriod"/>
              <a:tabLst>
                <a:tab pos="338306" algn="l"/>
              </a:tabLst>
            </a:pPr>
            <a:r>
              <a:rPr sz="1167" b="1" spc="-5" dirty="0">
                <a:latin typeface="Garamond"/>
                <a:cs typeface="Garamond"/>
              </a:rPr>
              <a:t>Assessing information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needs:</a:t>
            </a:r>
            <a:endParaRPr sz="1167">
              <a:latin typeface="Garamond"/>
              <a:cs typeface="Garamond"/>
            </a:endParaRPr>
          </a:p>
          <a:p>
            <a:pPr marL="115444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organizations </a:t>
            </a:r>
            <a:r>
              <a:rPr sz="1167" dirty="0">
                <a:latin typeface="Garamond"/>
                <a:cs typeface="Garamond"/>
              </a:rPr>
              <a:t>must establish what </a:t>
            </a:r>
            <a:r>
              <a:rPr sz="1167" spc="-5" dirty="0">
                <a:latin typeface="Garamond"/>
                <a:cs typeface="Garamond"/>
              </a:rPr>
              <a:t>information is </a:t>
            </a:r>
            <a:r>
              <a:rPr sz="1167" dirty="0">
                <a:latin typeface="Garamond"/>
                <a:cs typeface="Garamond"/>
              </a:rPr>
              <a:t>needed </a:t>
            </a:r>
            <a:r>
              <a:rPr sz="1167" spc="-5" dirty="0">
                <a:latin typeface="Garamond"/>
                <a:cs typeface="Garamond"/>
              </a:rPr>
              <a:t>or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needed.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 key feature of the </a:t>
            </a:r>
            <a:r>
              <a:rPr sz="1167" spc="-5" dirty="0">
                <a:latin typeface="Garamond"/>
                <a:cs typeface="Garamond"/>
              </a:rPr>
              <a:t>MIS </a:t>
            </a:r>
            <a:r>
              <a:rPr sz="1167" dirty="0">
                <a:latin typeface="Garamond"/>
                <a:cs typeface="Garamond"/>
              </a:rPr>
              <a:t>that underscores the </a:t>
            </a:r>
            <a:r>
              <a:rPr sz="1167" spc="-5" dirty="0">
                <a:latin typeface="Garamond"/>
                <a:cs typeface="Garamond"/>
              </a:rPr>
              <a:t>importance of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38306" indent="-266694" algn="just">
              <a:lnSpc>
                <a:spcPts val="1356"/>
              </a:lnSpc>
              <a:buAutoNum type="romanUcPeriod" startAt="2"/>
              <a:tabLst>
                <a:tab pos="338306" algn="l"/>
              </a:tabLst>
            </a:pPr>
            <a:r>
              <a:rPr sz="1167" b="1" spc="-5" dirty="0">
                <a:latin typeface="Garamond"/>
                <a:cs typeface="Garamond"/>
              </a:rPr>
              <a:t>Developing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information:</a:t>
            </a:r>
            <a:endParaRPr sz="1167">
              <a:latin typeface="Garamond"/>
              <a:cs typeface="Garamond"/>
            </a:endParaRPr>
          </a:p>
          <a:p>
            <a:pPr marL="115444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Internal Records -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a wealth </a:t>
            </a:r>
            <a:r>
              <a:rPr sz="1167" spc="-5" dirty="0">
                <a:latin typeface="Garamond"/>
                <a:cs typeface="Garamond"/>
              </a:rPr>
              <a:t>of information,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essentially raw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decision-  making. An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MIS organizes and </a:t>
            </a:r>
            <a:r>
              <a:rPr sz="1167" dirty="0">
                <a:latin typeface="Garamond"/>
                <a:cs typeface="Garamond"/>
              </a:rPr>
              <a:t>summaries </a:t>
            </a:r>
            <a:r>
              <a:rPr sz="1167" spc="-5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sheets, </a:t>
            </a:r>
            <a:r>
              <a:rPr sz="1167" spc="-5" dirty="0">
                <a:latin typeface="Garamond"/>
                <a:cs typeface="Garamond"/>
              </a:rPr>
              <a:t>orders, </a:t>
            </a:r>
            <a:r>
              <a:rPr sz="1167" dirty="0">
                <a:latin typeface="Garamond"/>
                <a:cs typeface="Garamond"/>
              </a:rPr>
              <a:t>schedules, shipments,  </a:t>
            </a:r>
            <a:r>
              <a:rPr sz="1167" spc="-5" dirty="0">
                <a:latin typeface="Garamond"/>
                <a:cs typeface="Garamond"/>
              </a:rPr>
              <a:t>and inventories into </a:t>
            </a:r>
            <a:r>
              <a:rPr sz="1167" dirty="0">
                <a:latin typeface="Garamond"/>
                <a:cs typeface="Garamond"/>
              </a:rPr>
              <a:t>trends that can be </a:t>
            </a:r>
            <a:r>
              <a:rPr sz="1167" spc="-5" dirty="0">
                <a:latin typeface="Garamond"/>
                <a:cs typeface="Garamond"/>
              </a:rPr>
              <a:t>linked </a:t>
            </a:r>
            <a:r>
              <a:rPr sz="1167" dirty="0">
                <a:latin typeface="Garamond"/>
                <a:cs typeface="Garamond"/>
              </a:rPr>
              <a:t>to management decisions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marketing mix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changes.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38306" indent="-325959">
              <a:lnSpc>
                <a:spcPts val="1356"/>
              </a:lnSpc>
              <a:buAutoNum type="romanUcPeriod" startAt="3"/>
              <a:tabLst>
                <a:tab pos="338306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Intelligence:</a:t>
            </a:r>
            <a:endParaRPr sz="1167">
              <a:latin typeface="Garamond"/>
              <a:cs typeface="Garamond"/>
            </a:endParaRPr>
          </a:p>
          <a:p>
            <a:pPr marL="115444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Provides the everyday information </a:t>
            </a:r>
            <a:r>
              <a:rPr sz="1167" spc="-5" dirty="0">
                <a:latin typeface="Garamond"/>
                <a:cs typeface="Garamond"/>
              </a:rPr>
              <a:t>about environmental variables </a:t>
            </a:r>
            <a:r>
              <a:rPr sz="1167" dirty="0">
                <a:latin typeface="Garamond"/>
                <a:cs typeface="Garamond"/>
              </a:rPr>
              <a:t>that managers </a:t>
            </a:r>
            <a:r>
              <a:rPr sz="1167" spc="-5" dirty="0">
                <a:latin typeface="Garamond"/>
                <a:cs typeface="Garamond"/>
              </a:rPr>
              <a:t>need as </a:t>
            </a:r>
            <a:r>
              <a:rPr sz="1167" dirty="0">
                <a:latin typeface="Garamond"/>
                <a:cs typeface="Garamond"/>
              </a:rPr>
              <a:t>the  implement </a:t>
            </a:r>
            <a:r>
              <a:rPr sz="1167" spc="-5" dirty="0">
                <a:latin typeface="Garamond"/>
                <a:cs typeface="Garamond"/>
              </a:rPr>
              <a:t>and adjust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plans. </a:t>
            </a:r>
            <a:r>
              <a:rPr sz="1167" dirty="0">
                <a:latin typeface="Garamond"/>
                <a:cs typeface="Garamond"/>
              </a:rPr>
              <a:t>Sources for intelligence may vary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needs but  may include both internal and </a:t>
            </a:r>
            <a:r>
              <a:rPr sz="1167" dirty="0">
                <a:latin typeface="Garamond"/>
                <a:cs typeface="Garamond"/>
              </a:rPr>
              <a:t>external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sources.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38306" indent="-307439">
              <a:buAutoNum type="romanUcPeriod" startAt="4"/>
              <a:tabLst>
                <a:tab pos="338306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5117" y="1481031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15117" y="1496589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415117" y="1510663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1"/>
                </a:moveTo>
                <a:lnTo>
                  <a:pt x="4572000" y="15241"/>
                </a:lnTo>
                <a:lnTo>
                  <a:pt x="4572000" y="0"/>
                </a:lnTo>
                <a:lnTo>
                  <a:pt x="0" y="0"/>
                </a:lnTo>
                <a:lnTo>
                  <a:pt x="0" y="1524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15117" y="1525481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15117" y="154104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15117" y="1556597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415117" y="1570673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15117" y="1586231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15117" y="1601785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1"/>
                </a:moveTo>
                <a:lnTo>
                  <a:pt x="4572000" y="15241"/>
                </a:lnTo>
                <a:lnTo>
                  <a:pt x="4572000" y="0"/>
                </a:lnTo>
                <a:lnTo>
                  <a:pt x="0" y="0"/>
                </a:lnTo>
                <a:lnTo>
                  <a:pt x="0" y="1524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15117" y="1616604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415117" y="163068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15117" y="1646238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15117" y="1661794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15117" y="1675869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1"/>
                </a:moveTo>
                <a:lnTo>
                  <a:pt x="4572000" y="15241"/>
                </a:lnTo>
                <a:lnTo>
                  <a:pt x="4572000" y="0"/>
                </a:lnTo>
                <a:lnTo>
                  <a:pt x="0" y="0"/>
                </a:lnTo>
                <a:lnTo>
                  <a:pt x="0" y="1524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15117" y="1690689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415117" y="170624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15117" y="1721802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415117" y="173588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415117" y="1751434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1"/>
                </a:moveTo>
                <a:lnTo>
                  <a:pt x="4572000" y="15241"/>
                </a:lnTo>
                <a:lnTo>
                  <a:pt x="4572000" y="0"/>
                </a:lnTo>
                <a:lnTo>
                  <a:pt x="0" y="0"/>
                </a:lnTo>
                <a:lnTo>
                  <a:pt x="0" y="1524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15117" y="1766252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15117" y="1781809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15117" y="179588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15117" y="1811444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15117" y="1827002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15117" y="1842556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69">
                <a:moveTo>
                  <a:pt x="0" y="13717"/>
                </a:moveTo>
                <a:lnTo>
                  <a:pt x="4572000" y="13717"/>
                </a:lnTo>
                <a:lnTo>
                  <a:pt x="4572000" y="0"/>
                </a:lnTo>
                <a:lnTo>
                  <a:pt x="0" y="0"/>
                </a:lnTo>
                <a:lnTo>
                  <a:pt x="0" y="13717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415117" y="185589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15117" y="1871451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415117" y="1887009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415117" y="190108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415117" y="1916640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1"/>
                </a:moveTo>
                <a:lnTo>
                  <a:pt x="4572000" y="15241"/>
                </a:lnTo>
                <a:lnTo>
                  <a:pt x="4572000" y="0"/>
                </a:lnTo>
                <a:lnTo>
                  <a:pt x="0" y="0"/>
                </a:lnTo>
                <a:lnTo>
                  <a:pt x="0" y="1524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15117" y="1931459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415117" y="1947016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415117" y="1961093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15117" y="197665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415117" y="1992206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40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15117" y="2007023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415117" y="202110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09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415117" y="2036658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15117" y="2052213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415117" y="2066290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415117" y="2081108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15117" y="209666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415117" y="2112221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415117" y="2126299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415117" y="2141856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415117" y="2157411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15117" y="2172228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15117" y="2186306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415117" y="2201864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15117" y="2217419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5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415117" y="2231495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415117" y="2246314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0"/>
                </a:moveTo>
                <a:lnTo>
                  <a:pt x="4572000" y="16000"/>
                </a:lnTo>
                <a:lnTo>
                  <a:pt x="457200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415117" y="226187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6820852" y="2277427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6020752" y="2277427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079643" y="2277427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415117" y="2277427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6820852" y="229150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6020752" y="229150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079643" y="229150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415117" y="229150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6820852" y="2307061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6020752" y="2307061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079643" y="2307061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415117" y="2307061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6820852" y="232187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6020752" y="232187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079643" y="232187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415117" y="232187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6820852" y="233743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6020752" y="233743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079643" y="233743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415117" y="233743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6820852" y="235151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6020752" y="235151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079643" y="235151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415117" y="235151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6820852" y="236707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6020752" y="236707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079643" y="236707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415117" y="236707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6820852" y="2382626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6020752" y="2382626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079643" y="2382626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415117" y="2382626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6820852" y="239818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40" h="13969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6020752" y="2398182"/>
            <a:ext cx="101865" cy="13582"/>
          </a:xfrm>
          <a:custGeom>
            <a:avLst/>
            <a:gdLst/>
            <a:ahLst/>
            <a:cxnLst/>
            <a:rect l="l" t="t" r="r" b="b"/>
            <a:pathLst>
              <a:path w="104775" h="13969">
                <a:moveTo>
                  <a:pt x="0" y="13715"/>
                </a:moveTo>
                <a:lnTo>
                  <a:pt x="104393" y="13715"/>
                </a:lnTo>
                <a:lnTo>
                  <a:pt x="104393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079643" y="2398182"/>
            <a:ext cx="200025" cy="13582"/>
          </a:xfrm>
          <a:custGeom>
            <a:avLst/>
            <a:gdLst/>
            <a:ahLst/>
            <a:cxnLst/>
            <a:rect l="l" t="t" r="r" b="b"/>
            <a:pathLst>
              <a:path w="205739" h="13969">
                <a:moveTo>
                  <a:pt x="0" y="13715"/>
                </a:moveTo>
                <a:lnTo>
                  <a:pt x="205740" y="13715"/>
                </a:lnTo>
                <a:lnTo>
                  <a:pt x="20574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415117" y="2398182"/>
            <a:ext cx="40128" cy="13582"/>
          </a:xfrm>
          <a:custGeom>
            <a:avLst/>
            <a:gdLst/>
            <a:ahLst/>
            <a:cxnLst/>
            <a:rect l="l" t="t" r="r" b="b"/>
            <a:pathLst>
              <a:path w="41275" h="13969">
                <a:moveTo>
                  <a:pt x="0" y="13715"/>
                </a:moveTo>
                <a:lnTo>
                  <a:pt x="41147" y="13715"/>
                </a:lnTo>
                <a:lnTo>
                  <a:pt x="4114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6820852" y="241151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6020752" y="241151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079643" y="241151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415117" y="241151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6820852" y="242707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6020752" y="242707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079643" y="242707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415117" y="242707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6820852" y="244263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6020752" y="244263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079643" y="244263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415117" y="244263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6820852" y="245670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6020752" y="245670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079643" y="245670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415117" y="245670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6820852" y="2472266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6020752" y="2472266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079643" y="2472266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415117" y="2472266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6820852" y="248708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6020752" y="248708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079643" y="248708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415117" y="248708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6820852" y="2502641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6020752" y="2502641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079643" y="2502641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415117" y="2502641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6820852" y="2516717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6020752" y="2516717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079643" y="2516717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415117" y="2516717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6820852" y="253227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6020752" y="253227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079643" y="253227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415117" y="253227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6820852" y="2547832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6020752" y="2547832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079643" y="2547832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415117" y="2547832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6820852" y="256264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6020752" y="2562649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079643" y="2562649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415117" y="2562649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6820852" y="257672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6020752" y="257672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079643" y="257672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415117" y="257672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6820852" y="259228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6020752" y="259228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079643" y="259228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415117" y="259228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6820852" y="260783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6020752" y="2607838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079643" y="2607838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415117" y="2607838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6820852" y="2621915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6020752" y="2621915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079643" y="2621915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415117" y="2621915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6820852" y="2636732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6020752" y="2636732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079643" y="2636732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415117" y="2636732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6820852" y="265228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6020752" y="265228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079643" y="265228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415117" y="265228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6820852" y="266784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6020752" y="2667846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079643" y="2667846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415117" y="2667846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6820852" y="268192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6020752" y="268192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079643" y="268192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415117" y="268192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6820852" y="269748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6020752" y="269748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079643" y="269748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415117" y="269748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6820852" y="2713036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6020752" y="2713036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079643" y="2713036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415117" y="2713036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6820852" y="272785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6020752" y="272785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079643" y="272785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415117" y="272785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6820852" y="274192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6020752" y="274192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079643" y="274192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415117" y="274192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6820852" y="275748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6020752" y="275748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079643" y="275748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415117" y="275748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6820852" y="277304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6020752" y="277304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079643" y="277304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415117" y="277304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6820852" y="2787120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6020752" y="2787120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079643" y="2787120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415117" y="2787120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6820852" y="2801937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6020752" y="2801937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079643" y="2801937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415117" y="2801937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6820852" y="281749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6020752" y="281749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079643" y="281749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415117" y="281749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6820852" y="2833052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6020752" y="2833052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079643" y="2833052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415117" y="2833052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6820852" y="284713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6020752" y="284713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079643" y="284713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415117" y="284713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6820852" y="2862686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6020752" y="2862686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079643" y="2862686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415117" y="2862686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6820852" y="287750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6020752" y="287750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079643" y="287750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415117" y="287750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6820852" y="289305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6020752" y="2893059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079643" y="2893059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415117" y="2893059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6820852" y="290713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6020752" y="290713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079643" y="290713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2415117" y="290713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6820852" y="292269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6020752" y="292269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079643" y="292269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2415117" y="292269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6820852" y="293825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6020752" y="293825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079643" y="293825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415117" y="293825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6820852" y="2953807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40" h="13969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6020752" y="2953807"/>
            <a:ext cx="101865" cy="13582"/>
          </a:xfrm>
          <a:custGeom>
            <a:avLst/>
            <a:gdLst/>
            <a:ahLst/>
            <a:cxnLst/>
            <a:rect l="l" t="t" r="r" b="b"/>
            <a:pathLst>
              <a:path w="104775" h="13969">
                <a:moveTo>
                  <a:pt x="0" y="13715"/>
                </a:moveTo>
                <a:lnTo>
                  <a:pt x="104393" y="13715"/>
                </a:lnTo>
                <a:lnTo>
                  <a:pt x="104393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079643" y="2953807"/>
            <a:ext cx="200025" cy="13582"/>
          </a:xfrm>
          <a:custGeom>
            <a:avLst/>
            <a:gdLst/>
            <a:ahLst/>
            <a:cxnLst/>
            <a:rect l="l" t="t" r="r" b="b"/>
            <a:pathLst>
              <a:path w="205739" h="13969">
                <a:moveTo>
                  <a:pt x="0" y="13715"/>
                </a:moveTo>
                <a:lnTo>
                  <a:pt x="205740" y="13715"/>
                </a:lnTo>
                <a:lnTo>
                  <a:pt x="20574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415117" y="2953807"/>
            <a:ext cx="40128" cy="13582"/>
          </a:xfrm>
          <a:custGeom>
            <a:avLst/>
            <a:gdLst/>
            <a:ahLst/>
            <a:cxnLst/>
            <a:rect l="l" t="t" r="r" b="b"/>
            <a:pathLst>
              <a:path w="41275" h="13969">
                <a:moveTo>
                  <a:pt x="0" y="13715"/>
                </a:moveTo>
                <a:lnTo>
                  <a:pt x="41147" y="13715"/>
                </a:lnTo>
                <a:lnTo>
                  <a:pt x="4114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6820852" y="296714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6020752" y="296714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079643" y="296714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415117" y="296714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6820852" y="298270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6020752" y="298270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079643" y="298270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415117" y="298270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6820852" y="299825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6020752" y="2998259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079643" y="2998259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415117" y="2998259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6820852" y="301233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6020752" y="301233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079643" y="301233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415117" y="301233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6820852" y="3027891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6020752" y="3027891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079643" y="3027891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415117" y="3027891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6820852" y="304270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6020752" y="304270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079643" y="304270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415117" y="304270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6820852" y="305826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6020752" y="3058266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079643" y="3058266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415117" y="3058266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6820852" y="3072342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6020752" y="3072342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079643" y="3072342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415117" y="3072342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6820852" y="308790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6020752" y="308790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079643" y="308790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415117" y="308790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6820852" y="3103457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6020752" y="3103457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079643" y="3103457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415117" y="3103457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6820852" y="311827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6020752" y="311827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079643" y="311827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415117" y="311827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6820852" y="313234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6020752" y="313234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079643" y="313234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415117" y="313234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6820852" y="3147906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6020752" y="3147906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079643" y="3147906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415117" y="3147906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6820852" y="316346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6020752" y="316346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079643" y="316346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2415117" y="316346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6820852" y="3177540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6020752" y="3177540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079643" y="3177540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415117" y="3177540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6820852" y="3192357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6020752" y="3192357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079643" y="3192357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415117" y="3192357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6820852" y="320791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6020752" y="320791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079643" y="320791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415117" y="320791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6820852" y="3223471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6020752" y="3223471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079643" y="3223471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415117" y="3223471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6820852" y="323754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6020752" y="323754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079643" y="323754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415117" y="323754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6820852" y="325310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6020752" y="325310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3079643" y="325310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415117" y="325310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6820852" y="3268661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6020752" y="3268661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079643" y="3268661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415117" y="3268661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6820852" y="328347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6020752" y="3283478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079643" y="3283478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415117" y="3283478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6820852" y="329755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6020752" y="329755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3079643" y="329755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2415117" y="329755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6820852" y="331311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6020752" y="331311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3079643" y="331311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415117" y="331311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6820852" y="332866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6020752" y="3328669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3079643" y="3328669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2415117" y="3328669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6820852" y="3342745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6020752" y="3342745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3079643" y="3342745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415117" y="3342745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6820852" y="3357562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6020752" y="3357562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3079643" y="3357562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415117" y="3357562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6820852" y="337312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6020752" y="337312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3079643" y="337312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415117" y="337312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6820852" y="3388677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6020752" y="3388677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3079643" y="3388677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415117" y="3388677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6820852" y="340275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6020752" y="340275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3079643" y="340275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415117" y="340275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6820852" y="3418311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6020752" y="3418311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3079643" y="3418311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2415117" y="3418311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6820852" y="343312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6020752" y="343312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3079643" y="343312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2415117" y="343312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6820852" y="344868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6020752" y="344868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3079643" y="344868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415117" y="344868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6820852" y="346276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6020752" y="346276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3079643" y="346276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2415117" y="346276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6820852" y="347832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6020752" y="347832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3079643" y="347832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2415117" y="347832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6820852" y="3493876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6020752" y="3493876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3079643" y="3493876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415117" y="3493876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6820852" y="350943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40" h="13969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6020752" y="3509432"/>
            <a:ext cx="101865" cy="13582"/>
          </a:xfrm>
          <a:custGeom>
            <a:avLst/>
            <a:gdLst/>
            <a:ahLst/>
            <a:cxnLst/>
            <a:rect l="l" t="t" r="r" b="b"/>
            <a:pathLst>
              <a:path w="104775" h="13969">
                <a:moveTo>
                  <a:pt x="0" y="13715"/>
                </a:moveTo>
                <a:lnTo>
                  <a:pt x="104393" y="13715"/>
                </a:lnTo>
                <a:lnTo>
                  <a:pt x="104393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3079643" y="3509432"/>
            <a:ext cx="200025" cy="13582"/>
          </a:xfrm>
          <a:custGeom>
            <a:avLst/>
            <a:gdLst/>
            <a:ahLst/>
            <a:cxnLst/>
            <a:rect l="l" t="t" r="r" b="b"/>
            <a:pathLst>
              <a:path w="205739" h="13969">
                <a:moveTo>
                  <a:pt x="0" y="13715"/>
                </a:moveTo>
                <a:lnTo>
                  <a:pt x="205740" y="13715"/>
                </a:lnTo>
                <a:lnTo>
                  <a:pt x="20574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2415117" y="3509432"/>
            <a:ext cx="40128" cy="13582"/>
          </a:xfrm>
          <a:custGeom>
            <a:avLst/>
            <a:gdLst/>
            <a:ahLst/>
            <a:cxnLst/>
            <a:rect l="l" t="t" r="r" b="b"/>
            <a:pathLst>
              <a:path w="41275" h="13969">
                <a:moveTo>
                  <a:pt x="0" y="13715"/>
                </a:moveTo>
                <a:lnTo>
                  <a:pt x="41147" y="13715"/>
                </a:lnTo>
                <a:lnTo>
                  <a:pt x="4114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6820852" y="352276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6020752" y="352276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3079643" y="352276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2415117" y="352276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6820852" y="353832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6020752" y="353832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3079643" y="353832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2415117" y="353832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6820852" y="355388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6020752" y="355388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5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3079643" y="355388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5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2415117" y="355388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5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6820852" y="356796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6020752" y="356796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3079643" y="356796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2415117" y="356796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6820852" y="3583516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6020752" y="3583516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3079643" y="3583516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2415117" y="3583516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6820852" y="359833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6020752" y="359833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3079643" y="359833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2415117" y="359833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6820852" y="3613891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6020752" y="3613891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3079643" y="3613891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2415117" y="3613891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6820852" y="362796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6020752" y="362796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3079643" y="362796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2415117" y="362796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6820852" y="364352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6020752" y="364352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3079643" y="364352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2415117" y="364352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6820852" y="3659082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6020752" y="3659082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3079643" y="3659082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2415117" y="3659082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6820852" y="367389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6020752" y="3673898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3079643" y="3673898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2415117" y="3673898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6820852" y="368797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6020752" y="368797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3079643" y="368797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2415117" y="368797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6820852" y="370353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6020752" y="370353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3079643" y="370353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2415117" y="370353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6820852" y="371908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6020752" y="3719088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3079643" y="3719088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2415117" y="3719088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6820852" y="3733165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6020752" y="3733165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3079643" y="3733165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2415117" y="3733165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6820852" y="374798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6020752" y="374798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3079643" y="374798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2415117" y="374798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6820852" y="376353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6020752" y="376353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3079643" y="376353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2415117" y="376353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6820852" y="3779097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6020752" y="3779097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3079643" y="3779097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2415117" y="3779097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6820852" y="379317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6020752" y="379317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3079643" y="379317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2415117" y="379317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6820852" y="380873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6020752" y="380873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3079643" y="380873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2415117" y="380873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6820852" y="3824287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6020752" y="3824287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3079643" y="3824287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2415117" y="3824287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6820852" y="383910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6020752" y="383910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3079643" y="383910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2415117" y="383910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6820852" y="3853180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6020752" y="3853180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3079643" y="3853180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2415117" y="3853180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6820852" y="386873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0"/>
                </a:moveTo>
                <a:lnTo>
                  <a:pt x="40386" y="16000"/>
                </a:lnTo>
                <a:lnTo>
                  <a:pt x="40386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6020752" y="386873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0"/>
                </a:moveTo>
                <a:lnTo>
                  <a:pt x="104393" y="16000"/>
                </a:lnTo>
                <a:lnTo>
                  <a:pt x="104393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3079643" y="386873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0"/>
                </a:moveTo>
                <a:lnTo>
                  <a:pt x="205740" y="16000"/>
                </a:lnTo>
                <a:lnTo>
                  <a:pt x="205740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2415117" y="386873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0"/>
                </a:moveTo>
                <a:lnTo>
                  <a:pt x="41147" y="16000"/>
                </a:lnTo>
                <a:lnTo>
                  <a:pt x="41147" y="0"/>
                </a:lnTo>
                <a:lnTo>
                  <a:pt x="0" y="0"/>
                </a:lnTo>
                <a:lnTo>
                  <a:pt x="0" y="16000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6820852" y="388429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6020752" y="3884294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3079643" y="3884294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2415117" y="3884294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6820852" y="3898371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6020752" y="3898371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3079643" y="3898371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2415117" y="3898371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6820852" y="3913187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6020752" y="3913187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3079643" y="3913187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2415117" y="3913187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6820852" y="3928745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6020752" y="3928745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3079643" y="3928745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2415117" y="3928745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6820852" y="394430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6020752" y="394430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3079643" y="394430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2415117" y="394430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6820852" y="395837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6020752" y="395837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3079643" y="395837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2415117" y="395837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6820852" y="3973936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6020752" y="3973936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3079643" y="3973936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2415117" y="3973936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6820852" y="3988752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6020752" y="3988752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3079643" y="3988752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2415117" y="3988752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6820852" y="400430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6020752" y="4004309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3079643" y="4004309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2415117" y="4004309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6820852" y="4018386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6020752" y="4018386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3079643" y="4018386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2415117" y="4018386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6820852" y="403394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6020752" y="403394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3079643" y="403394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2415117" y="403394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6820852" y="404950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6020752" y="404950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3079643" y="404950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2415117" y="404950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6820852" y="4065058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40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6020752" y="4065058"/>
            <a:ext cx="101865" cy="13582"/>
          </a:xfrm>
          <a:custGeom>
            <a:avLst/>
            <a:gdLst/>
            <a:ahLst/>
            <a:cxnLst/>
            <a:rect l="l" t="t" r="r" b="b"/>
            <a:pathLst>
              <a:path w="104775" h="13970">
                <a:moveTo>
                  <a:pt x="0" y="13715"/>
                </a:moveTo>
                <a:lnTo>
                  <a:pt x="104393" y="13715"/>
                </a:lnTo>
                <a:lnTo>
                  <a:pt x="104393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3079643" y="4065058"/>
            <a:ext cx="200025" cy="13582"/>
          </a:xfrm>
          <a:custGeom>
            <a:avLst/>
            <a:gdLst/>
            <a:ahLst/>
            <a:cxnLst/>
            <a:rect l="l" t="t" r="r" b="b"/>
            <a:pathLst>
              <a:path w="205739" h="13970">
                <a:moveTo>
                  <a:pt x="0" y="13715"/>
                </a:moveTo>
                <a:lnTo>
                  <a:pt x="205740" y="13715"/>
                </a:lnTo>
                <a:lnTo>
                  <a:pt x="20574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2415117" y="4065058"/>
            <a:ext cx="40128" cy="13582"/>
          </a:xfrm>
          <a:custGeom>
            <a:avLst/>
            <a:gdLst/>
            <a:ahLst/>
            <a:cxnLst/>
            <a:rect l="l" t="t" r="r" b="b"/>
            <a:pathLst>
              <a:path w="41275" h="13970">
                <a:moveTo>
                  <a:pt x="0" y="13715"/>
                </a:moveTo>
                <a:lnTo>
                  <a:pt x="41147" y="13715"/>
                </a:lnTo>
                <a:lnTo>
                  <a:pt x="4114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6820852" y="4078393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6020752" y="4078393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3079643" y="4078393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2415117" y="4078393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6820852" y="409395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6020752" y="409395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3079643" y="409395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2415117" y="409395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6820852" y="410950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6020752" y="4109508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3079643" y="4109508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2415117" y="4109508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6820852" y="4123584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6020752" y="4123584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3079643" y="4123584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2415117" y="4123584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6820852" y="4139142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6020752" y="4139142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3079643" y="4139142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2415117" y="4139142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6820852" y="415395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6020752" y="415395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3079643" y="415395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2415117" y="415395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6820852" y="416951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6020752" y="4169516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3079643" y="4169516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2415117" y="4169516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6820852" y="4183591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6020752" y="4183591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3079643" y="4183591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2415117" y="4183591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6820852" y="4199148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6020752" y="4199148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3079643" y="4199148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2415117" y="4199148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6820852" y="4214707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6020752" y="4214707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3079643" y="4214707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2415117" y="4214707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6820852" y="422952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6020752" y="422952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3079643" y="422952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2415117" y="422952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6820852" y="4243599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6020752" y="4243599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3079643" y="4243599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2415117" y="4243599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6820852" y="4259157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6020752" y="4259157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3079643" y="4259157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2415117" y="4259157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6820852" y="427471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40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6020752" y="4274713"/>
            <a:ext cx="101865" cy="14198"/>
          </a:xfrm>
          <a:custGeom>
            <a:avLst/>
            <a:gdLst/>
            <a:ahLst/>
            <a:cxnLst/>
            <a:rect l="l" t="t" r="r" b="b"/>
            <a:pathLst>
              <a:path w="104775" h="14604">
                <a:moveTo>
                  <a:pt x="0" y="14477"/>
                </a:moveTo>
                <a:lnTo>
                  <a:pt x="104393" y="14477"/>
                </a:lnTo>
                <a:lnTo>
                  <a:pt x="10439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3079643" y="4274713"/>
            <a:ext cx="200025" cy="14198"/>
          </a:xfrm>
          <a:custGeom>
            <a:avLst/>
            <a:gdLst/>
            <a:ahLst/>
            <a:cxnLst/>
            <a:rect l="l" t="t" r="r" b="b"/>
            <a:pathLst>
              <a:path w="205739" h="14604">
                <a:moveTo>
                  <a:pt x="0" y="14477"/>
                </a:moveTo>
                <a:lnTo>
                  <a:pt x="205740" y="14477"/>
                </a:lnTo>
                <a:lnTo>
                  <a:pt x="20574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2415117" y="4274713"/>
            <a:ext cx="40128" cy="14198"/>
          </a:xfrm>
          <a:custGeom>
            <a:avLst/>
            <a:gdLst/>
            <a:ahLst/>
            <a:cxnLst/>
            <a:rect l="l" t="t" r="r" b="b"/>
            <a:pathLst>
              <a:path w="41275" h="14604">
                <a:moveTo>
                  <a:pt x="0" y="14477"/>
                </a:moveTo>
                <a:lnTo>
                  <a:pt x="41147" y="14477"/>
                </a:lnTo>
                <a:lnTo>
                  <a:pt x="4114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6820852" y="4288790"/>
            <a:ext cx="39511" cy="14817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40"/>
                </a:moveTo>
                <a:lnTo>
                  <a:pt x="40386" y="15240"/>
                </a:lnTo>
                <a:lnTo>
                  <a:pt x="4038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6020752" y="4288790"/>
            <a:ext cx="101865" cy="14817"/>
          </a:xfrm>
          <a:custGeom>
            <a:avLst/>
            <a:gdLst/>
            <a:ahLst/>
            <a:cxnLst/>
            <a:rect l="l" t="t" r="r" b="b"/>
            <a:pathLst>
              <a:path w="104775" h="15239">
                <a:moveTo>
                  <a:pt x="0" y="15240"/>
                </a:moveTo>
                <a:lnTo>
                  <a:pt x="104393" y="15240"/>
                </a:lnTo>
                <a:lnTo>
                  <a:pt x="1043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3079643" y="4288790"/>
            <a:ext cx="200025" cy="14817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0" y="15240"/>
                </a:moveTo>
                <a:lnTo>
                  <a:pt x="205740" y="15240"/>
                </a:lnTo>
                <a:lnTo>
                  <a:pt x="2057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2415117" y="4288790"/>
            <a:ext cx="40128" cy="14817"/>
          </a:xfrm>
          <a:custGeom>
            <a:avLst/>
            <a:gdLst/>
            <a:ahLst/>
            <a:cxnLst/>
            <a:rect l="l" t="t" r="r" b="b"/>
            <a:pathLst>
              <a:path w="41275" h="15239">
                <a:moveTo>
                  <a:pt x="0" y="15240"/>
                </a:moveTo>
                <a:lnTo>
                  <a:pt x="41147" y="15240"/>
                </a:lnTo>
                <a:lnTo>
                  <a:pt x="4114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6820852" y="4303606"/>
            <a:ext cx="39511" cy="16051"/>
          </a:xfrm>
          <a:custGeom>
            <a:avLst/>
            <a:gdLst/>
            <a:ahLst/>
            <a:cxnLst/>
            <a:rect l="l" t="t" r="r" b="b"/>
            <a:pathLst>
              <a:path w="40640" h="16510">
                <a:moveTo>
                  <a:pt x="0" y="16001"/>
                </a:moveTo>
                <a:lnTo>
                  <a:pt x="40386" y="16001"/>
                </a:lnTo>
                <a:lnTo>
                  <a:pt x="40386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6020752" y="4303606"/>
            <a:ext cx="101865" cy="16051"/>
          </a:xfrm>
          <a:custGeom>
            <a:avLst/>
            <a:gdLst/>
            <a:ahLst/>
            <a:cxnLst/>
            <a:rect l="l" t="t" r="r" b="b"/>
            <a:pathLst>
              <a:path w="104775" h="16510">
                <a:moveTo>
                  <a:pt x="0" y="16001"/>
                </a:moveTo>
                <a:lnTo>
                  <a:pt x="104393" y="16001"/>
                </a:lnTo>
                <a:lnTo>
                  <a:pt x="104393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3079643" y="4303606"/>
            <a:ext cx="200025" cy="16051"/>
          </a:xfrm>
          <a:custGeom>
            <a:avLst/>
            <a:gdLst/>
            <a:ahLst/>
            <a:cxnLst/>
            <a:rect l="l" t="t" r="r" b="b"/>
            <a:pathLst>
              <a:path w="205739" h="16510">
                <a:moveTo>
                  <a:pt x="0" y="16001"/>
                </a:moveTo>
                <a:lnTo>
                  <a:pt x="205740" y="16001"/>
                </a:lnTo>
                <a:lnTo>
                  <a:pt x="20574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2415117" y="4303606"/>
            <a:ext cx="40128" cy="16051"/>
          </a:xfrm>
          <a:custGeom>
            <a:avLst/>
            <a:gdLst/>
            <a:ahLst/>
            <a:cxnLst/>
            <a:rect l="l" t="t" r="r" b="b"/>
            <a:pathLst>
              <a:path w="41275" h="16510">
                <a:moveTo>
                  <a:pt x="0" y="16001"/>
                </a:moveTo>
                <a:lnTo>
                  <a:pt x="41147" y="16001"/>
                </a:lnTo>
                <a:lnTo>
                  <a:pt x="41147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6020752" y="4326943"/>
            <a:ext cx="839611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346" y="0"/>
                </a:lnTo>
              </a:path>
            </a:pathLst>
          </a:custGeom>
          <a:ln w="16001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2415117" y="4326943"/>
            <a:ext cx="864923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254" y="0"/>
                </a:lnTo>
              </a:path>
            </a:pathLst>
          </a:custGeom>
          <a:ln w="16001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415117" y="4334722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2415117" y="4348797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2415117" y="436435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2415117" y="4379912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2415117" y="4394728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2415117" y="4408805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2415117" y="4424362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2415117" y="4439919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2415117" y="4453996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2415117" y="4468812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2415117" y="4484370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2415117" y="4499928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415117" y="4514003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2415117" y="4529561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2415117" y="4544377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2415117" y="4559934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2415117" y="4574011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2415117" y="4589568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2415117" y="4605126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2415117" y="4620683"/>
            <a:ext cx="4445000" cy="13582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715"/>
                </a:moveTo>
                <a:lnTo>
                  <a:pt x="4572000" y="13715"/>
                </a:lnTo>
                <a:lnTo>
                  <a:pt x="45720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2415117" y="4634018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2415117" y="4649576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2415117" y="4665133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2415117" y="4679209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2415117" y="4694767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2415117" y="4709583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2415117" y="4725141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2415117" y="4739216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2415117" y="4754773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2415117" y="4770332"/>
            <a:ext cx="4445000" cy="14817"/>
          </a:xfrm>
          <a:custGeom>
            <a:avLst/>
            <a:gdLst/>
            <a:ahLst/>
            <a:cxnLst/>
            <a:rect l="l" t="t" r="r" b="b"/>
            <a:pathLst>
              <a:path w="4572000" h="15239">
                <a:moveTo>
                  <a:pt x="0" y="15240"/>
                </a:moveTo>
                <a:lnTo>
                  <a:pt x="4572000" y="15240"/>
                </a:lnTo>
                <a:lnTo>
                  <a:pt x="457200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2415117" y="4785148"/>
            <a:ext cx="4445000" cy="14198"/>
          </a:xfrm>
          <a:custGeom>
            <a:avLst/>
            <a:gdLst/>
            <a:ahLst/>
            <a:cxnLst/>
            <a:rect l="l" t="t" r="r" b="b"/>
            <a:pathLst>
              <a:path w="4572000" h="14604">
                <a:moveTo>
                  <a:pt x="0" y="14477"/>
                </a:moveTo>
                <a:lnTo>
                  <a:pt x="4572000" y="14477"/>
                </a:lnTo>
                <a:lnTo>
                  <a:pt x="45720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2415117" y="4799224"/>
            <a:ext cx="4445000" cy="16051"/>
          </a:xfrm>
          <a:custGeom>
            <a:avLst/>
            <a:gdLst/>
            <a:ahLst/>
            <a:cxnLst/>
            <a:rect l="l" t="t" r="r" b="b"/>
            <a:pathLst>
              <a:path w="4572000" h="16510">
                <a:moveTo>
                  <a:pt x="0" y="16001"/>
                </a:moveTo>
                <a:lnTo>
                  <a:pt x="4572000" y="16001"/>
                </a:lnTo>
                <a:lnTo>
                  <a:pt x="4572000" y="0"/>
                </a:lnTo>
                <a:lnTo>
                  <a:pt x="0" y="0"/>
                </a:lnTo>
                <a:lnTo>
                  <a:pt x="0" y="1600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 txBox="1"/>
          <p:nvPr/>
        </p:nvSpPr>
        <p:spPr>
          <a:xfrm>
            <a:off x="2415117" y="1504244"/>
            <a:ext cx="4445000" cy="65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174" marR="924786" indent="345097"/>
            <a:r>
              <a:rPr sz="2139" b="1" dirty="0">
                <a:solidFill>
                  <a:srgbClr val="FDFD5D"/>
                </a:solidFill>
                <a:latin typeface="Arial"/>
                <a:cs typeface="Arial"/>
              </a:rPr>
              <a:t>The </a:t>
            </a:r>
            <a:r>
              <a:rPr sz="2139" b="1" spc="-5" dirty="0">
                <a:solidFill>
                  <a:srgbClr val="FDFD5D"/>
                </a:solidFill>
                <a:latin typeface="Arial"/>
                <a:cs typeface="Arial"/>
              </a:rPr>
              <a:t>Marketing  </a:t>
            </a:r>
            <a:r>
              <a:rPr sz="2139" b="1" dirty="0">
                <a:solidFill>
                  <a:srgbClr val="FDFD5D"/>
                </a:solidFill>
                <a:latin typeface="Arial"/>
                <a:cs typeface="Arial"/>
              </a:rPr>
              <a:t>Information</a:t>
            </a:r>
            <a:r>
              <a:rPr sz="2139" b="1" spc="-9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DFD5D"/>
                </a:solidFill>
                <a:latin typeface="Arial"/>
                <a:cs typeface="Arial"/>
              </a:rPr>
              <a:t>System</a:t>
            </a:r>
            <a:endParaRPr sz="2139">
              <a:latin typeface="Arial"/>
              <a:cs typeface="Arial"/>
            </a:endParaRPr>
          </a:p>
        </p:txBody>
      </p:sp>
      <p:sp>
        <p:nvSpPr>
          <p:cNvPr id="645" name="object 645"/>
          <p:cNvSpPr/>
          <p:nvPr/>
        </p:nvSpPr>
        <p:spPr>
          <a:xfrm>
            <a:off x="6005936" y="2271501"/>
            <a:ext cx="14817" cy="2074333"/>
          </a:xfrm>
          <a:custGeom>
            <a:avLst/>
            <a:gdLst/>
            <a:ahLst/>
            <a:cxnLst/>
            <a:rect l="l" t="t" r="r" b="b"/>
            <a:pathLst>
              <a:path w="15239" h="2133600">
                <a:moveTo>
                  <a:pt x="0" y="2133599"/>
                </a:moveTo>
                <a:lnTo>
                  <a:pt x="15239" y="2133599"/>
                </a:lnTo>
                <a:lnTo>
                  <a:pt x="15239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3270038" y="2261870"/>
            <a:ext cx="2736144" cy="2069394"/>
          </a:xfrm>
          <a:custGeom>
            <a:avLst/>
            <a:gdLst/>
            <a:ahLst/>
            <a:cxnLst/>
            <a:rect l="l" t="t" r="r" b="b"/>
            <a:pathLst>
              <a:path w="2814320" h="2128520">
                <a:moveTo>
                  <a:pt x="2814066" y="0"/>
                </a:moveTo>
                <a:lnTo>
                  <a:pt x="0" y="0"/>
                </a:lnTo>
                <a:lnTo>
                  <a:pt x="0" y="2128266"/>
                </a:lnTo>
                <a:lnTo>
                  <a:pt x="2814066" y="2128266"/>
                </a:lnTo>
                <a:lnTo>
                  <a:pt x="2814066" y="0"/>
                </a:lnTo>
                <a:close/>
              </a:path>
            </a:pathLst>
          </a:custGeom>
          <a:solidFill>
            <a:srgbClr val="01FFE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3270038" y="2261870"/>
            <a:ext cx="2736144" cy="2069394"/>
          </a:xfrm>
          <a:custGeom>
            <a:avLst/>
            <a:gdLst/>
            <a:ahLst/>
            <a:cxnLst/>
            <a:rect l="l" t="t" r="r" b="b"/>
            <a:pathLst>
              <a:path w="2814320" h="2128520">
                <a:moveTo>
                  <a:pt x="2814066" y="0"/>
                </a:moveTo>
                <a:lnTo>
                  <a:pt x="0" y="0"/>
                </a:lnTo>
                <a:lnTo>
                  <a:pt x="0" y="2128266"/>
                </a:lnTo>
                <a:lnTo>
                  <a:pt x="2814066" y="2128266"/>
                </a:lnTo>
                <a:lnTo>
                  <a:pt x="2814066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2455121" y="2261870"/>
            <a:ext cx="624769" cy="2069394"/>
          </a:xfrm>
          <a:custGeom>
            <a:avLst/>
            <a:gdLst/>
            <a:ahLst/>
            <a:cxnLst/>
            <a:rect l="l" t="t" r="r" b="b"/>
            <a:pathLst>
              <a:path w="642619" h="2128520">
                <a:moveTo>
                  <a:pt x="642366" y="0"/>
                </a:moveTo>
                <a:lnTo>
                  <a:pt x="0" y="0"/>
                </a:lnTo>
                <a:lnTo>
                  <a:pt x="0" y="2128266"/>
                </a:lnTo>
                <a:lnTo>
                  <a:pt x="642366" y="2128266"/>
                </a:lnTo>
                <a:lnTo>
                  <a:pt x="64236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2455121" y="2261870"/>
            <a:ext cx="624769" cy="2069394"/>
          </a:xfrm>
          <a:custGeom>
            <a:avLst/>
            <a:gdLst/>
            <a:ahLst/>
            <a:cxnLst/>
            <a:rect l="l" t="t" r="r" b="b"/>
            <a:pathLst>
              <a:path w="642619" h="2128520">
                <a:moveTo>
                  <a:pt x="642366" y="0"/>
                </a:moveTo>
                <a:lnTo>
                  <a:pt x="0" y="0"/>
                </a:lnTo>
                <a:lnTo>
                  <a:pt x="0" y="2128266"/>
                </a:lnTo>
                <a:lnTo>
                  <a:pt x="642366" y="2128266"/>
                </a:lnTo>
                <a:lnTo>
                  <a:pt x="642366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 txBox="1"/>
          <p:nvPr/>
        </p:nvSpPr>
        <p:spPr>
          <a:xfrm>
            <a:off x="2492410" y="2288045"/>
            <a:ext cx="55192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836"/>
              </a:lnSpc>
            </a:pPr>
            <a:r>
              <a:rPr sz="875" b="1" spc="10" dirty="0">
                <a:latin typeface="Arial"/>
                <a:cs typeface="Arial"/>
              </a:rPr>
              <a:t>M</a:t>
            </a:r>
            <a:r>
              <a:rPr sz="875" b="1" spc="-10" dirty="0">
                <a:latin typeface="Arial"/>
                <a:cs typeface="Arial"/>
              </a:rPr>
              <a:t>a</a:t>
            </a:r>
            <a:r>
              <a:rPr sz="875" b="1" spc="-5" dirty="0">
                <a:latin typeface="Arial"/>
                <a:cs typeface="Arial"/>
              </a:rPr>
              <a:t>rketi</a:t>
            </a:r>
            <a:r>
              <a:rPr sz="875" b="1" dirty="0">
                <a:latin typeface="Arial"/>
                <a:cs typeface="Arial"/>
              </a:rPr>
              <a:t>ng  </a:t>
            </a:r>
            <a:r>
              <a:rPr sz="875" b="1" spc="-10" dirty="0">
                <a:latin typeface="Arial"/>
                <a:cs typeface="Arial"/>
              </a:rPr>
              <a:t>m</a:t>
            </a:r>
            <a:r>
              <a:rPr sz="875" b="1" spc="-5" dirty="0">
                <a:latin typeface="Arial"/>
                <a:cs typeface="Arial"/>
              </a:rPr>
              <a:t>an</a:t>
            </a:r>
            <a:r>
              <a:rPr sz="875" b="1" dirty="0">
                <a:latin typeface="Arial"/>
                <a:cs typeface="Arial"/>
              </a:rPr>
              <a:t>a</a:t>
            </a:r>
            <a:r>
              <a:rPr sz="875" b="1" spc="-5" dirty="0">
                <a:latin typeface="Arial"/>
                <a:cs typeface="Arial"/>
              </a:rPr>
              <a:t>g</a:t>
            </a:r>
            <a:r>
              <a:rPr sz="875" b="1" dirty="0">
                <a:latin typeface="Arial"/>
                <a:cs typeface="Arial"/>
              </a:rPr>
              <a:t>e</a:t>
            </a:r>
            <a:r>
              <a:rPr sz="875" b="1" spc="-10" dirty="0">
                <a:latin typeface="Arial"/>
                <a:cs typeface="Arial"/>
              </a:rPr>
              <a:t>rs</a:t>
            </a:r>
            <a:endParaRPr sz="875">
              <a:latin typeface="Arial"/>
              <a:cs typeface="Arial"/>
            </a:endParaRPr>
          </a:p>
        </p:txBody>
      </p:sp>
      <p:sp>
        <p:nvSpPr>
          <p:cNvPr id="651" name="object 651"/>
          <p:cNvSpPr txBox="1"/>
          <p:nvPr/>
        </p:nvSpPr>
        <p:spPr>
          <a:xfrm>
            <a:off x="2526488" y="2736002"/>
            <a:ext cx="48030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29" dirty="0">
                <a:latin typeface="Arial"/>
                <a:cs typeface="Arial"/>
              </a:rPr>
              <a:t>A</a:t>
            </a:r>
            <a:r>
              <a:rPr sz="875" b="1" spc="10" dirty="0">
                <a:latin typeface="Arial"/>
                <a:cs typeface="Arial"/>
              </a:rPr>
              <a:t>n</a:t>
            </a:r>
            <a:r>
              <a:rPr sz="875" b="1" spc="-10" dirty="0">
                <a:latin typeface="Arial"/>
                <a:cs typeface="Arial"/>
              </a:rPr>
              <a:t>a</a:t>
            </a:r>
            <a:r>
              <a:rPr sz="875" b="1" spc="10" dirty="0">
                <a:latin typeface="Arial"/>
                <a:cs typeface="Arial"/>
              </a:rPr>
              <a:t>l</a:t>
            </a:r>
            <a:r>
              <a:rPr sz="875" b="1" spc="-19" dirty="0">
                <a:latin typeface="Arial"/>
                <a:cs typeface="Arial"/>
              </a:rPr>
              <a:t>y</a:t>
            </a:r>
            <a:r>
              <a:rPr sz="875" b="1" spc="-10" dirty="0">
                <a:latin typeface="Arial"/>
                <a:cs typeface="Arial"/>
              </a:rPr>
              <a:t>s</a:t>
            </a:r>
            <a:r>
              <a:rPr sz="875" b="1" dirty="0">
                <a:latin typeface="Arial"/>
                <a:cs typeface="Arial"/>
              </a:rPr>
              <a:t>i</a:t>
            </a:r>
            <a:r>
              <a:rPr sz="875" b="1" spc="-5" dirty="0">
                <a:latin typeface="Arial"/>
                <a:cs typeface="Arial"/>
              </a:rPr>
              <a:t>s</a:t>
            </a:r>
            <a:endParaRPr sz="875">
              <a:latin typeface="Arial"/>
              <a:cs typeface="Arial"/>
            </a:endParaRPr>
          </a:p>
        </p:txBody>
      </p:sp>
      <p:sp>
        <p:nvSpPr>
          <p:cNvPr id="652" name="object 652"/>
          <p:cNvSpPr txBox="1"/>
          <p:nvPr/>
        </p:nvSpPr>
        <p:spPr>
          <a:xfrm>
            <a:off x="2519821" y="3002702"/>
            <a:ext cx="49512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5" dirty="0">
                <a:latin typeface="Arial"/>
                <a:cs typeface="Arial"/>
              </a:rPr>
              <a:t>Planning</a:t>
            </a:r>
            <a:endParaRPr sz="875">
              <a:latin typeface="Arial"/>
              <a:cs typeface="Arial"/>
            </a:endParaRPr>
          </a:p>
        </p:txBody>
      </p:sp>
      <p:sp>
        <p:nvSpPr>
          <p:cNvPr id="653" name="object 653"/>
          <p:cNvSpPr txBox="1"/>
          <p:nvPr/>
        </p:nvSpPr>
        <p:spPr>
          <a:xfrm>
            <a:off x="2476853" y="3277624"/>
            <a:ext cx="580937" cy="212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03" marR="4939" indent="-127173">
              <a:lnSpc>
                <a:spcPct val="79400"/>
              </a:lnSpc>
            </a:pPr>
            <a:r>
              <a:rPr sz="875" b="1" dirty="0">
                <a:latin typeface="Arial"/>
                <a:cs typeface="Arial"/>
              </a:rPr>
              <a:t>Imp</a:t>
            </a:r>
            <a:r>
              <a:rPr sz="875" b="1" spc="-5" dirty="0">
                <a:latin typeface="Arial"/>
                <a:cs typeface="Arial"/>
              </a:rPr>
              <a:t>l</a:t>
            </a:r>
            <a:r>
              <a:rPr sz="875" b="1" dirty="0">
                <a:latin typeface="Arial"/>
                <a:cs typeface="Arial"/>
              </a:rPr>
              <a:t>emen-  tation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654" name="object 654"/>
          <p:cNvSpPr txBox="1"/>
          <p:nvPr/>
        </p:nvSpPr>
        <p:spPr>
          <a:xfrm>
            <a:off x="2556863" y="3616866"/>
            <a:ext cx="42042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5" dirty="0">
                <a:latin typeface="Arial"/>
                <a:cs typeface="Arial"/>
              </a:rPr>
              <a:t>Control</a:t>
            </a:r>
            <a:endParaRPr sz="875">
              <a:latin typeface="Arial"/>
              <a:cs typeface="Arial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4121996" y="2632287"/>
            <a:ext cx="1736019" cy="1550811"/>
          </a:xfrm>
          <a:custGeom>
            <a:avLst/>
            <a:gdLst/>
            <a:ahLst/>
            <a:cxnLst/>
            <a:rect l="l" t="t" r="r" b="b"/>
            <a:pathLst>
              <a:path w="1785620" h="1595120">
                <a:moveTo>
                  <a:pt x="1785365" y="0"/>
                </a:moveTo>
                <a:lnTo>
                  <a:pt x="0" y="0"/>
                </a:lnTo>
                <a:lnTo>
                  <a:pt x="0" y="1594865"/>
                </a:lnTo>
                <a:lnTo>
                  <a:pt x="1785365" y="1594865"/>
                </a:lnTo>
                <a:lnTo>
                  <a:pt x="1785365" y="0"/>
                </a:lnTo>
                <a:close/>
              </a:path>
            </a:pathLst>
          </a:custGeom>
          <a:solidFill>
            <a:srgbClr val="FCFEB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4121996" y="2632287"/>
            <a:ext cx="1736019" cy="1550811"/>
          </a:xfrm>
          <a:custGeom>
            <a:avLst/>
            <a:gdLst/>
            <a:ahLst/>
            <a:cxnLst/>
            <a:rect l="l" t="t" r="r" b="b"/>
            <a:pathLst>
              <a:path w="1785620" h="1595120">
                <a:moveTo>
                  <a:pt x="1785365" y="0"/>
                </a:moveTo>
                <a:lnTo>
                  <a:pt x="0" y="0"/>
                </a:lnTo>
                <a:lnTo>
                  <a:pt x="0" y="1594865"/>
                </a:lnTo>
                <a:lnTo>
                  <a:pt x="1785365" y="1594865"/>
                </a:lnTo>
                <a:lnTo>
                  <a:pt x="17853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3381163" y="2817495"/>
            <a:ext cx="624769" cy="476603"/>
          </a:xfrm>
          <a:custGeom>
            <a:avLst/>
            <a:gdLst/>
            <a:ahLst/>
            <a:cxnLst/>
            <a:rect l="l" t="t" r="r" b="b"/>
            <a:pathLst>
              <a:path w="642620" h="490219">
                <a:moveTo>
                  <a:pt x="642365" y="0"/>
                </a:moveTo>
                <a:lnTo>
                  <a:pt x="0" y="0"/>
                </a:lnTo>
                <a:lnTo>
                  <a:pt x="0" y="489966"/>
                </a:lnTo>
                <a:lnTo>
                  <a:pt x="642365" y="489966"/>
                </a:lnTo>
                <a:lnTo>
                  <a:pt x="642365" y="0"/>
                </a:lnTo>
                <a:close/>
              </a:path>
            </a:pathLst>
          </a:custGeom>
          <a:solidFill>
            <a:srgbClr val="7E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3381163" y="2817495"/>
            <a:ext cx="624769" cy="476603"/>
          </a:xfrm>
          <a:custGeom>
            <a:avLst/>
            <a:gdLst/>
            <a:ahLst/>
            <a:cxnLst/>
            <a:rect l="l" t="t" r="r" b="b"/>
            <a:pathLst>
              <a:path w="642620" h="490219">
                <a:moveTo>
                  <a:pt x="642365" y="0"/>
                </a:moveTo>
                <a:lnTo>
                  <a:pt x="0" y="0"/>
                </a:lnTo>
                <a:lnTo>
                  <a:pt x="0" y="489966"/>
                </a:lnTo>
                <a:lnTo>
                  <a:pt x="642365" y="489966"/>
                </a:lnTo>
                <a:lnTo>
                  <a:pt x="6423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 txBox="1"/>
          <p:nvPr/>
        </p:nvSpPr>
        <p:spPr>
          <a:xfrm>
            <a:off x="3375484" y="2897751"/>
            <a:ext cx="635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3087" algn="ctr">
              <a:lnSpc>
                <a:spcPts val="836"/>
              </a:lnSpc>
            </a:pPr>
            <a:r>
              <a:rPr sz="875" b="1" spc="-5" dirty="0">
                <a:latin typeface="Arial"/>
                <a:cs typeface="Arial"/>
              </a:rPr>
              <a:t>Assessing  </a:t>
            </a:r>
            <a:r>
              <a:rPr sz="875" b="1" dirty="0">
                <a:latin typeface="Arial"/>
                <a:cs typeface="Arial"/>
              </a:rPr>
              <a:t>information  </a:t>
            </a:r>
            <a:r>
              <a:rPr sz="875" b="1" spc="-5" dirty="0">
                <a:latin typeface="Arial"/>
                <a:cs typeface="Arial"/>
              </a:rPr>
              <a:t>needs</a:t>
            </a:r>
            <a:endParaRPr sz="875">
              <a:latin typeface="Arial"/>
              <a:cs typeface="Arial"/>
            </a:endParaRPr>
          </a:p>
        </p:txBody>
      </p:sp>
      <p:sp>
        <p:nvSpPr>
          <p:cNvPr id="660" name="object 660"/>
          <p:cNvSpPr txBox="1"/>
          <p:nvPr/>
        </p:nvSpPr>
        <p:spPr>
          <a:xfrm>
            <a:off x="3381162" y="3669454"/>
            <a:ext cx="637117" cy="359166"/>
          </a:xfrm>
          <a:prstGeom prst="rect">
            <a:avLst/>
          </a:prstGeom>
          <a:solidFill>
            <a:srgbClr val="7EFF00"/>
          </a:solidFill>
          <a:ln w="6350">
            <a:solidFill>
              <a:srgbClr val="786950"/>
            </a:solidFill>
          </a:ln>
        </p:spPr>
        <p:txBody>
          <a:bodyPr vert="horz" wrap="square" lIns="0" tIns="1235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3087" indent="-6791">
              <a:lnSpc>
                <a:spcPts val="893"/>
              </a:lnSpc>
            </a:pPr>
            <a:r>
              <a:rPr sz="875" b="1" spc="-5" dirty="0">
                <a:latin typeface="Arial"/>
                <a:cs typeface="Arial"/>
              </a:rPr>
              <a:t>Dis</a:t>
            </a:r>
            <a:r>
              <a:rPr sz="875" b="1" dirty="0">
                <a:latin typeface="Arial"/>
                <a:cs typeface="Arial"/>
              </a:rPr>
              <a:t>t</a:t>
            </a:r>
            <a:r>
              <a:rPr sz="875" b="1" spc="-5" dirty="0">
                <a:latin typeface="Arial"/>
                <a:cs typeface="Arial"/>
              </a:rPr>
              <a:t>r</a:t>
            </a:r>
            <a:r>
              <a:rPr sz="875" b="1" dirty="0">
                <a:latin typeface="Arial"/>
                <a:cs typeface="Arial"/>
              </a:rPr>
              <a:t>i</a:t>
            </a:r>
            <a:r>
              <a:rPr sz="875" b="1" spc="-5" dirty="0">
                <a:latin typeface="Arial"/>
                <a:cs typeface="Arial"/>
              </a:rPr>
              <a:t>b</a:t>
            </a:r>
            <a:r>
              <a:rPr sz="875" b="1" dirty="0">
                <a:latin typeface="Arial"/>
                <a:cs typeface="Arial"/>
              </a:rPr>
              <a:t>u</a:t>
            </a:r>
            <a:r>
              <a:rPr sz="875" b="1" spc="-5" dirty="0">
                <a:latin typeface="Arial"/>
                <a:cs typeface="Arial"/>
              </a:rPr>
              <a:t>t</a:t>
            </a:r>
            <a:r>
              <a:rPr sz="875" b="1" dirty="0">
                <a:latin typeface="Arial"/>
                <a:cs typeface="Arial"/>
              </a:rPr>
              <a:t>i</a:t>
            </a:r>
            <a:r>
              <a:rPr sz="875" b="1" spc="-5" dirty="0">
                <a:latin typeface="Arial"/>
                <a:cs typeface="Arial"/>
              </a:rPr>
              <a:t>ng  </a:t>
            </a:r>
            <a:r>
              <a:rPr sz="875" b="1" dirty="0">
                <a:latin typeface="Arial"/>
                <a:cs typeface="Arial"/>
              </a:rPr>
              <a:t>information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661" name="object 661"/>
          <p:cNvSpPr/>
          <p:nvPr/>
        </p:nvSpPr>
        <p:spPr>
          <a:xfrm>
            <a:off x="4196079" y="2817495"/>
            <a:ext cx="698853" cy="476603"/>
          </a:xfrm>
          <a:custGeom>
            <a:avLst/>
            <a:gdLst/>
            <a:ahLst/>
            <a:cxnLst/>
            <a:rect l="l" t="t" r="r" b="b"/>
            <a:pathLst>
              <a:path w="718820" h="490219">
                <a:moveTo>
                  <a:pt x="718565" y="0"/>
                </a:moveTo>
                <a:lnTo>
                  <a:pt x="0" y="0"/>
                </a:lnTo>
                <a:lnTo>
                  <a:pt x="0" y="489966"/>
                </a:lnTo>
                <a:lnTo>
                  <a:pt x="718565" y="489966"/>
                </a:lnTo>
                <a:lnTo>
                  <a:pt x="7185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4196079" y="2817495"/>
            <a:ext cx="698853" cy="476603"/>
          </a:xfrm>
          <a:custGeom>
            <a:avLst/>
            <a:gdLst/>
            <a:ahLst/>
            <a:cxnLst/>
            <a:rect l="l" t="t" r="r" b="b"/>
            <a:pathLst>
              <a:path w="718820" h="490219">
                <a:moveTo>
                  <a:pt x="718565" y="0"/>
                </a:moveTo>
                <a:lnTo>
                  <a:pt x="0" y="0"/>
                </a:lnTo>
                <a:lnTo>
                  <a:pt x="0" y="489966"/>
                </a:lnTo>
                <a:lnTo>
                  <a:pt x="718565" y="489966"/>
                </a:lnTo>
                <a:lnTo>
                  <a:pt x="7185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 txBox="1"/>
          <p:nvPr/>
        </p:nvSpPr>
        <p:spPr>
          <a:xfrm>
            <a:off x="4305969" y="2930594"/>
            <a:ext cx="47783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001"/>
              </a:lnSpc>
            </a:pPr>
            <a:r>
              <a:rPr sz="972" b="1" spc="-5" dirty="0">
                <a:latin typeface="Arial"/>
                <a:cs typeface="Arial"/>
              </a:rPr>
              <a:t>Inter</a:t>
            </a:r>
            <a:r>
              <a:rPr sz="972" b="1" spc="5" dirty="0">
                <a:latin typeface="Arial"/>
                <a:cs typeface="Arial"/>
              </a:rPr>
              <a:t>n</a:t>
            </a:r>
            <a:r>
              <a:rPr sz="972" b="1" spc="-15" dirty="0">
                <a:latin typeface="Arial"/>
                <a:cs typeface="Arial"/>
              </a:rPr>
              <a:t>a</a:t>
            </a:r>
            <a:r>
              <a:rPr sz="972" b="1" dirty="0">
                <a:latin typeface="Arial"/>
                <a:cs typeface="Arial"/>
              </a:rPr>
              <a:t>l  </a:t>
            </a:r>
            <a:r>
              <a:rPr sz="972" b="1" spc="-5" dirty="0">
                <a:latin typeface="Arial"/>
                <a:cs typeface="Arial"/>
              </a:rPr>
              <a:t>rec</a:t>
            </a:r>
            <a:r>
              <a:rPr sz="972" b="1" dirty="0">
                <a:latin typeface="Arial"/>
                <a:cs typeface="Arial"/>
              </a:rPr>
              <a:t>o</a:t>
            </a:r>
            <a:r>
              <a:rPr sz="972" b="1" spc="-5" dirty="0">
                <a:latin typeface="Arial"/>
                <a:cs typeface="Arial"/>
              </a:rPr>
              <a:t>r</a:t>
            </a:r>
            <a:r>
              <a:rPr sz="972" b="1" spc="15" dirty="0">
                <a:latin typeface="Arial"/>
                <a:cs typeface="Arial"/>
              </a:rPr>
              <a:t>d</a:t>
            </a:r>
            <a:r>
              <a:rPr sz="972" b="1" spc="-5" dirty="0">
                <a:latin typeface="Arial"/>
                <a:cs typeface="Arial"/>
              </a:rPr>
              <a:t>s</a:t>
            </a:r>
            <a:endParaRPr sz="972">
              <a:latin typeface="Arial"/>
              <a:cs typeface="Arial"/>
            </a:endParaRPr>
          </a:p>
        </p:txBody>
      </p:sp>
      <p:sp>
        <p:nvSpPr>
          <p:cNvPr id="664" name="object 664"/>
          <p:cNvSpPr txBox="1"/>
          <p:nvPr/>
        </p:nvSpPr>
        <p:spPr>
          <a:xfrm>
            <a:off x="3176198" y="4450291"/>
            <a:ext cx="288925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67" b="1" spc="-282" dirty="0">
                <a:latin typeface="Arial"/>
                <a:cs typeface="Arial"/>
              </a:rPr>
              <a:t>M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67" b="1" spc="-282" dirty="0">
                <a:latin typeface="Arial"/>
                <a:cs typeface="Arial"/>
              </a:rPr>
              <a:t>a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67" b="1" spc="-282" dirty="0">
                <a:latin typeface="Arial"/>
                <a:cs typeface="Arial"/>
              </a:rPr>
              <a:t>r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67" b="1" spc="-282" dirty="0">
                <a:latin typeface="Arial"/>
                <a:cs typeface="Arial"/>
              </a:rPr>
              <a:t>k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eti</a:t>
            </a:r>
            <a:r>
              <a:rPr sz="1167" b="1" spc="-282" dirty="0">
                <a:latin typeface="Arial"/>
                <a:cs typeface="Arial"/>
              </a:rPr>
              <a:t>i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67" b="1" spc="-282" dirty="0">
                <a:latin typeface="Arial"/>
                <a:cs typeface="Arial"/>
              </a:rPr>
              <a:t>n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67" b="1" spc="-282" dirty="0">
                <a:latin typeface="Arial"/>
                <a:cs typeface="Arial"/>
              </a:rPr>
              <a:t>g       </a:t>
            </a:r>
            <a:r>
              <a:rPr sz="1750" b="1" spc="-196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67" b="1" spc="-131" dirty="0">
                <a:latin typeface="Arial"/>
                <a:cs typeface="Arial"/>
              </a:rPr>
              <a:t>d</a:t>
            </a:r>
            <a:r>
              <a:rPr sz="1750" b="1" spc="-196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67" b="1" spc="-131" dirty="0">
                <a:latin typeface="Arial"/>
                <a:cs typeface="Arial"/>
              </a:rPr>
              <a:t>e</a:t>
            </a:r>
            <a:r>
              <a:rPr sz="1750" b="1" spc="-196" baseline="2314" dirty="0">
                <a:solidFill>
                  <a:srgbClr val="FFFFFF"/>
                </a:solidFill>
                <a:latin typeface="Arial"/>
                <a:cs typeface="Arial"/>
              </a:rPr>
              <a:t>cisions  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67" b="1" spc="-282" dirty="0">
                <a:latin typeface="Arial"/>
                <a:cs typeface="Arial"/>
              </a:rPr>
              <a:t>n</a:t>
            </a:r>
            <a:r>
              <a:rPr sz="1750" b="1" spc="-422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67" b="1" spc="-282" dirty="0">
                <a:latin typeface="Arial"/>
                <a:cs typeface="Arial"/>
              </a:rPr>
              <a:t>d    </a:t>
            </a:r>
            <a:r>
              <a:rPr sz="1167" b="1" spc="-247" dirty="0">
                <a:latin typeface="Arial"/>
                <a:cs typeface="Arial"/>
              </a:rPr>
              <a:t> </a:t>
            </a:r>
            <a:r>
              <a:rPr sz="1750" b="1" spc="-138" baseline="2314" dirty="0">
                <a:solidFill>
                  <a:srgbClr val="FFFFFF"/>
                </a:solidFill>
                <a:latin typeface="Arial"/>
                <a:cs typeface="Arial"/>
              </a:rPr>
              <a:t>communicat</a:t>
            </a:r>
            <a:r>
              <a:rPr sz="1167" b="1" spc="-92" dirty="0">
                <a:latin typeface="Arial"/>
                <a:cs typeface="Arial"/>
              </a:rPr>
              <a:t>t</a:t>
            </a:r>
            <a:r>
              <a:rPr sz="1750" b="1" spc="-138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67" b="1" spc="-92" dirty="0">
                <a:latin typeface="Arial"/>
                <a:cs typeface="Arial"/>
              </a:rPr>
              <a:t>i</a:t>
            </a:r>
            <a:r>
              <a:rPr sz="1750" b="1" spc="-138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67" b="1" spc="-92" dirty="0">
                <a:latin typeface="Arial"/>
                <a:cs typeface="Arial"/>
              </a:rPr>
              <a:t>o</a:t>
            </a:r>
            <a:r>
              <a:rPr sz="1750" b="1" spc="-138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750" baseline="2314">
              <a:latin typeface="Arial"/>
              <a:cs typeface="Arial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2835168" y="4678839"/>
            <a:ext cx="3593042" cy="0"/>
          </a:xfrm>
          <a:custGeom>
            <a:avLst/>
            <a:gdLst/>
            <a:ahLst/>
            <a:cxnLst/>
            <a:rect l="l" t="t" r="r" b="b"/>
            <a:pathLst>
              <a:path w="3695700">
                <a:moveTo>
                  <a:pt x="0" y="0"/>
                </a:moveTo>
                <a:lnTo>
                  <a:pt x="3695700" y="0"/>
                </a:lnTo>
              </a:path>
            </a:pathLst>
          </a:custGeom>
          <a:ln w="2514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2822575" y="4666615"/>
            <a:ext cx="3593042" cy="0"/>
          </a:xfrm>
          <a:custGeom>
            <a:avLst/>
            <a:gdLst/>
            <a:ahLst/>
            <a:cxnLst/>
            <a:rect l="l" t="t" r="r" b="b"/>
            <a:pathLst>
              <a:path w="3695700">
                <a:moveTo>
                  <a:pt x="0" y="0"/>
                </a:moveTo>
                <a:lnTo>
                  <a:pt x="3695700" y="0"/>
                </a:lnTo>
              </a:path>
            </a:pathLst>
          </a:custGeom>
          <a:ln w="25908">
            <a:solidFill>
              <a:srgbClr val="FF01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2834798" y="4345834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514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2822575" y="4333240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5907">
            <a:solidFill>
              <a:srgbClr val="FF01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6427840" y="4439920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2514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6380056" y="4345834"/>
            <a:ext cx="97543" cy="98778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49529" y="0"/>
                </a:moveTo>
                <a:lnTo>
                  <a:pt x="0" y="101346"/>
                </a:lnTo>
                <a:lnTo>
                  <a:pt x="99822" y="101346"/>
                </a:lnTo>
                <a:lnTo>
                  <a:pt x="49529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6415616" y="4427326"/>
            <a:ext cx="0" cy="239535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25907">
            <a:solidFill>
              <a:srgbClr val="FF01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6367463" y="4333240"/>
            <a:ext cx="98160" cy="98778"/>
          </a:xfrm>
          <a:custGeom>
            <a:avLst/>
            <a:gdLst/>
            <a:ahLst/>
            <a:cxnLst/>
            <a:rect l="l" t="t" r="r" b="b"/>
            <a:pathLst>
              <a:path w="100965" h="101600">
                <a:moveTo>
                  <a:pt x="49529" y="0"/>
                </a:moveTo>
                <a:lnTo>
                  <a:pt x="0" y="101345"/>
                </a:lnTo>
                <a:lnTo>
                  <a:pt x="100583" y="101345"/>
                </a:lnTo>
                <a:lnTo>
                  <a:pt x="49529" y="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6122246" y="2261870"/>
            <a:ext cx="698853" cy="2069394"/>
          </a:xfrm>
          <a:custGeom>
            <a:avLst/>
            <a:gdLst/>
            <a:ahLst/>
            <a:cxnLst/>
            <a:rect l="l" t="t" r="r" b="b"/>
            <a:pathLst>
              <a:path w="718820" h="2128520">
                <a:moveTo>
                  <a:pt x="718565" y="0"/>
                </a:moveTo>
                <a:lnTo>
                  <a:pt x="0" y="0"/>
                </a:lnTo>
                <a:lnTo>
                  <a:pt x="0" y="2128266"/>
                </a:lnTo>
                <a:lnTo>
                  <a:pt x="718565" y="2128266"/>
                </a:lnTo>
                <a:lnTo>
                  <a:pt x="71856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6122246" y="2261870"/>
            <a:ext cx="698853" cy="2069394"/>
          </a:xfrm>
          <a:custGeom>
            <a:avLst/>
            <a:gdLst/>
            <a:ahLst/>
            <a:cxnLst/>
            <a:rect l="l" t="t" r="r" b="b"/>
            <a:pathLst>
              <a:path w="718820" h="2128520">
                <a:moveTo>
                  <a:pt x="718565" y="0"/>
                </a:moveTo>
                <a:lnTo>
                  <a:pt x="0" y="0"/>
                </a:lnTo>
                <a:lnTo>
                  <a:pt x="0" y="2128266"/>
                </a:lnTo>
                <a:lnTo>
                  <a:pt x="718565" y="2128266"/>
                </a:lnTo>
                <a:lnTo>
                  <a:pt x="718565" y="0"/>
                </a:lnTo>
                <a:close/>
              </a:path>
            </a:pathLst>
          </a:custGeom>
          <a:ln w="634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 txBox="1"/>
          <p:nvPr/>
        </p:nvSpPr>
        <p:spPr>
          <a:xfrm>
            <a:off x="6125457" y="2327064"/>
            <a:ext cx="6902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0995">
              <a:lnSpc>
                <a:spcPct val="80000"/>
              </a:lnSpc>
            </a:pPr>
            <a:r>
              <a:rPr sz="875" b="1" spc="-5" dirty="0">
                <a:latin typeface="Arial"/>
                <a:cs typeface="Arial"/>
              </a:rPr>
              <a:t>Marketing  e</a:t>
            </a:r>
            <a:r>
              <a:rPr sz="875" b="1" dirty="0">
                <a:latin typeface="Arial"/>
                <a:cs typeface="Arial"/>
              </a:rPr>
              <a:t>n</a:t>
            </a:r>
            <a:r>
              <a:rPr sz="875" b="1" spc="-19" dirty="0">
                <a:latin typeface="Arial"/>
                <a:cs typeface="Arial"/>
              </a:rPr>
              <a:t>v</a:t>
            </a:r>
            <a:r>
              <a:rPr sz="875" b="1" dirty="0">
                <a:latin typeface="Arial"/>
                <a:cs typeface="Arial"/>
              </a:rPr>
              <a:t>i</a:t>
            </a:r>
            <a:r>
              <a:rPr sz="875" b="1" spc="-5" dirty="0">
                <a:latin typeface="Arial"/>
                <a:cs typeface="Arial"/>
              </a:rPr>
              <a:t>r</a:t>
            </a:r>
            <a:r>
              <a:rPr sz="875" b="1" dirty="0">
                <a:latin typeface="Arial"/>
                <a:cs typeface="Arial"/>
              </a:rPr>
              <a:t>on</a:t>
            </a:r>
            <a:r>
              <a:rPr sz="875" b="1" spc="-10" dirty="0">
                <a:latin typeface="Arial"/>
                <a:cs typeface="Arial"/>
              </a:rPr>
              <a:t>m</a:t>
            </a:r>
            <a:r>
              <a:rPr sz="875" b="1" spc="-5" dirty="0">
                <a:latin typeface="Arial"/>
                <a:cs typeface="Arial"/>
              </a:rPr>
              <a:t>e</a:t>
            </a:r>
            <a:r>
              <a:rPr sz="875" b="1" dirty="0">
                <a:latin typeface="Arial"/>
                <a:cs typeface="Arial"/>
              </a:rPr>
              <a:t>nt</a:t>
            </a:r>
            <a:endParaRPr sz="875">
              <a:latin typeface="Arial"/>
              <a:cs typeface="Arial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6246201" y="2672539"/>
            <a:ext cx="45005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8158">
              <a:lnSpc>
                <a:spcPts val="893"/>
              </a:lnSpc>
            </a:pPr>
            <a:r>
              <a:rPr sz="875" b="1" spc="-5" dirty="0">
                <a:latin typeface="Arial"/>
                <a:cs typeface="Arial"/>
              </a:rPr>
              <a:t>Test  </a:t>
            </a:r>
            <a:r>
              <a:rPr sz="875" b="1" spc="-10" dirty="0">
                <a:latin typeface="Arial"/>
                <a:cs typeface="Arial"/>
              </a:rPr>
              <a:t>ma</a:t>
            </a:r>
            <a:r>
              <a:rPr sz="875" b="1" dirty="0">
                <a:latin typeface="Arial"/>
                <a:cs typeface="Arial"/>
              </a:rPr>
              <a:t>r</a:t>
            </a:r>
            <a:r>
              <a:rPr sz="875" b="1" spc="-10" dirty="0">
                <a:latin typeface="Arial"/>
                <a:cs typeface="Arial"/>
              </a:rPr>
              <a:t>kets</a:t>
            </a:r>
            <a:endParaRPr sz="875">
              <a:latin typeface="Arial"/>
              <a:cs typeface="Arial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6196564" y="3035065"/>
            <a:ext cx="55192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" marR="4939" indent="-21607">
              <a:lnSpc>
                <a:spcPts val="885"/>
              </a:lnSpc>
            </a:pPr>
            <a:r>
              <a:rPr sz="875" b="1" spc="10" dirty="0">
                <a:latin typeface="Arial"/>
                <a:cs typeface="Arial"/>
              </a:rPr>
              <a:t>M</a:t>
            </a:r>
            <a:r>
              <a:rPr sz="875" b="1" spc="-10" dirty="0">
                <a:latin typeface="Arial"/>
                <a:cs typeface="Arial"/>
              </a:rPr>
              <a:t>a</a:t>
            </a:r>
            <a:r>
              <a:rPr sz="875" b="1" spc="-5" dirty="0">
                <a:latin typeface="Arial"/>
                <a:cs typeface="Arial"/>
              </a:rPr>
              <a:t>rketi</a:t>
            </a:r>
            <a:r>
              <a:rPr sz="875" b="1" dirty="0">
                <a:latin typeface="Arial"/>
                <a:cs typeface="Arial"/>
              </a:rPr>
              <a:t>ng  </a:t>
            </a:r>
            <a:r>
              <a:rPr sz="875" b="1" spc="-5" dirty="0">
                <a:latin typeface="Arial"/>
                <a:cs typeface="Arial"/>
              </a:rPr>
              <a:t>channels</a:t>
            </a:r>
            <a:endParaRPr sz="875">
              <a:latin typeface="Arial"/>
              <a:cs typeface="Arial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6131371" y="3388689"/>
            <a:ext cx="67971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5" dirty="0">
                <a:latin typeface="Arial"/>
                <a:cs typeface="Arial"/>
              </a:rPr>
              <a:t>Competitors</a:t>
            </a:r>
            <a:endParaRPr sz="875">
              <a:latin typeface="Arial"/>
              <a:cs typeface="Arial"/>
            </a:endParaRPr>
          </a:p>
        </p:txBody>
      </p:sp>
      <p:sp>
        <p:nvSpPr>
          <p:cNvPr id="679" name="object 679"/>
          <p:cNvSpPr txBox="1"/>
          <p:nvPr/>
        </p:nvSpPr>
        <p:spPr>
          <a:xfrm>
            <a:off x="6261017" y="3655389"/>
            <a:ext cx="42042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5" dirty="0">
                <a:latin typeface="Arial"/>
                <a:cs typeface="Arial"/>
              </a:rPr>
              <a:t>Publics</a:t>
            </a:r>
            <a:endParaRPr sz="875">
              <a:latin typeface="Arial"/>
              <a:cs typeface="Arial"/>
            </a:endParaRPr>
          </a:p>
        </p:txBody>
      </p:sp>
      <p:sp>
        <p:nvSpPr>
          <p:cNvPr id="680" name="object 680"/>
          <p:cNvSpPr txBox="1"/>
          <p:nvPr/>
        </p:nvSpPr>
        <p:spPr>
          <a:xfrm>
            <a:off x="6125444" y="3927275"/>
            <a:ext cx="690210" cy="34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2469" algn="ctr">
              <a:lnSpc>
                <a:spcPct val="85000"/>
              </a:lnSpc>
            </a:pPr>
            <a:r>
              <a:rPr sz="875" b="1" dirty="0">
                <a:latin typeface="Arial"/>
                <a:cs typeface="Arial"/>
              </a:rPr>
              <a:t>Macro-  </a:t>
            </a:r>
            <a:r>
              <a:rPr sz="875" b="1" spc="-5" dirty="0">
                <a:latin typeface="Arial"/>
                <a:cs typeface="Arial"/>
              </a:rPr>
              <a:t>e</a:t>
            </a:r>
            <a:r>
              <a:rPr sz="875" b="1" dirty="0">
                <a:latin typeface="Arial"/>
                <a:cs typeface="Arial"/>
              </a:rPr>
              <a:t>n</a:t>
            </a:r>
            <a:r>
              <a:rPr sz="875" b="1" spc="-19" dirty="0">
                <a:latin typeface="Arial"/>
                <a:cs typeface="Arial"/>
              </a:rPr>
              <a:t>v</a:t>
            </a:r>
            <a:r>
              <a:rPr sz="875" b="1" dirty="0">
                <a:latin typeface="Arial"/>
                <a:cs typeface="Arial"/>
              </a:rPr>
              <a:t>i</a:t>
            </a:r>
            <a:r>
              <a:rPr sz="875" b="1" spc="-5" dirty="0">
                <a:latin typeface="Arial"/>
                <a:cs typeface="Arial"/>
              </a:rPr>
              <a:t>r</a:t>
            </a:r>
            <a:r>
              <a:rPr sz="875" b="1" dirty="0">
                <a:latin typeface="Arial"/>
                <a:cs typeface="Arial"/>
              </a:rPr>
              <a:t>on</a:t>
            </a:r>
            <a:r>
              <a:rPr sz="875" b="1" spc="-10" dirty="0">
                <a:latin typeface="Arial"/>
                <a:cs typeface="Arial"/>
              </a:rPr>
              <a:t>m</a:t>
            </a:r>
            <a:r>
              <a:rPr sz="875" b="1" spc="-5" dirty="0">
                <a:latin typeface="Arial"/>
                <a:cs typeface="Arial"/>
              </a:rPr>
              <a:t>e</a:t>
            </a:r>
            <a:r>
              <a:rPr sz="875" b="1" dirty="0">
                <a:latin typeface="Arial"/>
                <a:cs typeface="Arial"/>
              </a:rPr>
              <a:t>nt  forces</a:t>
            </a:r>
            <a:endParaRPr sz="875">
              <a:latin typeface="Arial"/>
              <a:cs typeface="Arial"/>
            </a:endParaRPr>
          </a:p>
        </p:txBody>
      </p:sp>
      <p:sp>
        <p:nvSpPr>
          <p:cNvPr id="681" name="object 681"/>
          <p:cNvSpPr txBox="1"/>
          <p:nvPr/>
        </p:nvSpPr>
        <p:spPr>
          <a:xfrm>
            <a:off x="3693301" y="2351510"/>
            <a:ext cx="21477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Arial"/>
                <a:cs typeface="Arial"/>
              </a:rPr>
              <a:t>Marketing Information</a:t>
            </a:r>
            <a:r>
              <a:rPr sz="1167" b="1" spc="-39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System</a:t>
            </a:r>
            <a:endParaRPr sz="1167">
              <a:latin typeface="Arial"/>
              <a:cs typeface="Arial"/>
            </a:endParaRPr>
          </a:p>
        </p:txBody>
      </p:sp>
      <p:sp>
        <p:nvSpPr>
          <p:cNvPr id="682" name="object 682"/>
          <p:cNvSpPr txBox="1"/>
          <p:nvPr/>
        </p:nvSpPr>
        <p:spPr>
          <a:xfrm>
            <a:off x="4245963" y="2618704"/>
            <a:ext cx="15427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Arial"/>
                <a:cs typeface="Arial"/>
              </a:rPr>
              <a:t>Developing</a:t>
            </a:r>
            <a:r>
              <a:rPr sz="1069" b="1" spc="-39" dirty="0">
                <a:latin typeface="Arial"/>
                <a:cs typeface="Arial"/>
              </a:rPr>
              <a:t> </a:t>
            </a:r>
            <a:r>
              <a:rPr sz="1069" b="1" spc="-5" dirty="0">
                <a:latin typeface="Arial"/>
                <a:cs typeface="Arial"/>
              </a:rPr>
              <a:t>information</a:t>
            </a:r>
            <a:endParaRPr sz="1069">
              <a:latin typeface="Arial"/>
              <a:cs typeface="Arial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5048038" y="2817495"/>
            <a:ext cx="735894" cy="476603"/>
          </a:xfrm>
          <a:custGeom>
            <a:avLst/>
            <a:gdLst/>
            <a:ahLst/>
            <a:cxnLst/>
            <a:rect l="l" t="t" r="r" b="b"/>
            <a:pathLst>
              <a:path w="756920" h="490219">
                <a:moveTo>
                  <a:pt x="756665" y="0"/>
                </a:moveTo>
                <a:lnTo>
                  <a:pt x="0" y="0"/>
                </a:lnTo>
                <a:lnTo>
                  <a:pt x="0" y="489966"/>
                </a:lnTo>
                <a:lnTo>
                  <a:pt x="756665" y="489966"/>
                </a:lnTo>
                <a:lnTo>
                  <a:pt x="7566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5048038" y="2817495"/>
            <a:ext cx="735894" cy="476603"/>
          </a:xfrm>
          <a:custGeom>
            <a:avLst/>
            <a:gdLst/>
            <a:ahLst/>
            <a:cxnLst/>
            <a:rect l="l" t="t" r="r" b="b"/>
            <a:pathLst>
              <a:path w="756920" h="490219">
                <a:moveTo>
                  <a:pt x="756665" y="0"/>
                </a:moveTo>
                <a:lnTo>
                  <a:pt x="0" y="0"/>
                </a:lnTo>
                <a:lnTo>
                  <a:pt x="0" y="489966"/>
                </a:lnTo>
                <a:lnTo>
                  <a:pt x="756665" y="489966"/>
                </a:lnTo>
                <a:lnTo>
                  <a:pt x="7566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 txBox="1"/>
          <p:nvPr/>
        </p:nvSpPr>
        <p:spPr>
          <a:xfrm>
            <a:off x="5065324" y="2930594"/>
            <a:ext cx="70317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5684">
              <a:lnSpc>
                <a:spcPts val="1001"/>
              </a:lnSpc>
            </a:pPr>
            <a:r>
              <a:rPr sz="972" b="1" spc="-5" dirty="0">
                <a:latin typeface="Arial"/>
                <a:cs typeface="Arial"/>
              </a:rPr>
              <a:t>Marketing  inte</a:t>
            </a:r>
            <a:r>
              <a:rPr sz="972" b="1" spc="-10" dirty="0">
                <a:latin typeface="Arial"/>
                <a:cs typeface="Arial"/>
              </a:rPr>
              <a:t>l</a:t>
            </a:r>
            <a:r>
              <a:rPr sz="972" b="1" spc="-5" dirty="0">
                <a:latin typeface="Arial"/>
                <a:cs typeface="Arial"/>
              </a:rPr>
              <a:t>ligen</a:t>
            </a:r>
            <a:r>
              <a:rPr sz="972" b="1" spc="5" dirty="0">
                <a:latin typeface="Arial"/>
                <a:cs typeface="Arial"/>
              </a:rPr>
              <a:t>c</a:t>
            </a:r>
            <a:r>
              <a:rPr sz="972" b="1" spc="-5" dirty="0">
                <a:latin typeface="Arial"/>
                <a:cs typeface="Arial"/>
              </a:rPr>
              <a:t>e</a:t>
            </a:r>
            <a:endParaRPr sz="972">
              <a:latin typeface="Arial"/>
              <a:cs typeface="Arial"/>
            </a:endParaRPr>
          </a:p>
        </p:txBody>
      </p:sp>
      <p:sp>
        <p:nvSpPr>
          <p:cNvPr id="686" name="object 686"/>
          <p:cNvSpPr/>
          <p:nvPr/>
        </p:nvSpPr>
        <p:spPr>
          <a:xfrm>
            <a:off x="5048038" y="3595370"/>
            <a:ext cx="735894" cy="513644"/>
          </a:xfrm>
          <a:custGeom>
            <a:avLst/>
            <a:gdLst/>
            <a:ahLst/>
            <a:cxnLst/>
            <a:rect l="l" t="t" r="r" b="b"/>
            <a:pathLst>
              <a:path w="756920" h="528320">
                <a:moveTo>
                  <a:pt x="756665" y="0"/>
                </a:moveTo>
                <a:lnTo>
                  <a:pt x="0" y="0"/>
                </a:lnTo>
                <a:lnTo>
                  <a:pt x="0" y="528065"/>
                </a:lnTo>
                <a:lnTo>
                  <a:pt x="756665" y="528065"/>
                </a:lnTo>
                <a:lnTo>
                  <a:pt x="7566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5048038" y="3595370"/>
            <a:ext cx="735894" cy="513644"/>
          </a:xfrm>
          <a:custGeom>
            <a:avLst/>
            <a:gdLst/>
            <a:ahLst/>
            <a:cxnLst/>
            <a:rect l="l" t="t" r="r" b="b"/>
            <a:pathLst>
              <a:path w="756920" h="528320">
                <a:moveTo>
                  <a:pt x="756665" y="0"/>
                </a:moveTo>
                <a:lnTo>
                  <a:pt x="0" y="0"/>
                </a:lnTo>
                <a:lnTo>
                  <a:pt x="0" y="528065"/>
                </a:lnTo>
                <a:lnTo>
                  <a:pt x="756665" y="528065"/>
                </a:lnTo>
                <a:lnTo>
                  <a:pt x="7566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 txBox="1"/>
          <p:nvPr/>
        </p:nvSpPr>
        <p:spPr>
          <a:xfrm>
            <a:off x="5111256" y="3726991"/>
            <a:ext cx="60686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01" marR="4939" indent="-34571">
              <a:lnSpc>
                <a:spcPts val="1001"/>
              </a:lnSpc>
            </a:pPr>
            <a:r>
              <a:rPr sz="972" b="1" spc="5" dirty="0">
                <a:latin typeface="Arial"/>
                <a:cs typeface="Arial"/>
              </a:rPr>
              <a:t>M</a:t>
            </a:r>
            <a:r>
              <a:rPr sz="972" b="1" spc="-5" dirty="0">
                <a:latin typeface="Arial"/>
                <a:cs typeface="Arial"/>
              </a:rPr>
              <a:t>a</a:t>
            </a:r>
            <a:r>
              <a:rPr sz="972" b="1" spc="-15" dirty="0">
                <a:latin typeface="Arial"/>
                <a:cs typeface="Arial"/>
              </a:rPr>
              <a:t>r</a:t>
            </a:r>
            <a:r>
              <a:rPr sz="972" b="1" spc="-10" dirty="0">
                <a:latin typeface="Arial"/>
                <a:cs typeface="Arial"/>
              </a:rPr>
              <a:t>k</a:t>
            </a:r>
            <a:r>
              <a:rPr sz="972" b="1" spc="-15" dirty="0">
                <a:latin typeface="Arial"/>
                <a:cs typeface="Arial"/>
              </a:rPr>
              <a:t>e</a:t>
            </a:r>
            <a:r>
              <a:rPr sz="972" b="1" spc="5" dirty="0">
                <a:latin typeface="Arial"/>
                <a:cs typeface="Arial"/>
              </a:rPr>
              <a:t>t</a:t>
            </a:r>
            <a:r>
              <a:rPr sz="972" b="1" spc="-5" dirty="0">
                <a:latin typeface="Arial"/>
                <a:cs typeface="Arial"/>
              </a:rPr>
              <a:t>i</a:t>
            </a:r>
            <a:r>
              <a:rPr sz="972" b="1" dirty="0">
                <a:latin typeface="Arial"/>
                <a:cs typeface="Arial"/>
              </a:rPr>
              <a:t>ng  </a:t>
            </a:r>
            <a:r>
              <a:rPr sz="972" b="1" spc="-5" dirty="0">
                <a:latin typeface="Arial"/>
                <a:cs typeface="Arial"/>
              </a:rPr>
              <a:t>research</a:t>
            </a:r>
            <a:endParaRPr sz="972">
              <a:latin typeface="Arial"/>
              <a:cs typeface="Arial"/>
            </a:endParaRPr>
          </a:p>
        </p:txBody>
      </p:sp>
      <p:sp>
        <p:nvSpPr>
          <p:cNvPr id="689" name="object 689"/>
          <p:cNvSpPr/>
          <p:nvPr/>
        </p:nvSpPr>
        <p:spPr>
          <a:xfrm>
            <a:off x="4196079" y="3595370"/>
            <a:ext cx="735894" cy="513644"/>
          </a:xfrm>
          <a:custGeom>
            <a:avLst/>
            <a:gdLst/>
            <a:ahLst/>
            <a:cxnLst/>
            <a:rect l="l" t="t" r="r" b="b"/>
            <a:pathLst>
              <a:path w="756920" h="528320">
                <a:moveTo>
                  <a:pt x="756665" y="0"/>
                </a:moveTo>
                <a:lnTo>
                  <a:pt x="0" y="0"/>
                </a:lnTo>
                <a:lnTo>
                  <a:pt x="0" y="528065"/>
                </a:lnTo>
                <a:lnTo>
                  <a:pt x="756665" y="528065"/>
                </a:lnTo>
                <a:lnTo>
                  <a:pt x="7566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4196079" y="3595370"/>
            <a:ext cx="735894" cy="513644"/>
          </a:xfrm>
          <a:custGeom>
            <a:avLst/>
            <a:gdLst/>
            <a:ahLst/>
            <a:cxnLst/>
            <a:rect l="l" t="t" r="r" b="b"/>
            <a:pathLst>
              <a:path w="756920" h="528320">
                <a:moveTo>
                  <a:pt x="756665" y="0"/>
                </a:moveTo>
                <a:lnTo>
                  <a:pt x="0" y="0"/>
                </a:lnTo>
                <a:lnTo>
                  <a:pt x="0" y="528065"/>
                </a:lnTo>
                <a:lnTo>
                  <a:pt x="756665" y="528065"/>
                </a:lnTo>
                <a:lnTo>
                  <a:pt x="756665" y="0"/>
                </a:lnTo>
                <a:close/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 txBox="1"/>
          <p:nvPr/>
        </p:nvSpPr>
        <p:spPr>
          <a:xfrm>
            <a:off x="4259297" y="3602728"/>
            <a:ext cx="606866" cy="513027"/>
          </a:xfrm>
          <a:prstGeom prst="rect">
            <a:avLst/>
          </a:prstGeom>
        </p:spPr>
        <p:txBody>
          <a:bodyPr vert="horz" wrap="square" lIns="0" tIns="617" rIns="0" bIns="0" rtlCol="0">
            <a:spAutoFit/>
          </a:bodyPr>
          <a:lstStyle/>
          <a:p>
            <a:pPr marL="11730" marR="4939" algn="ctr">
              <a:lnSpc>
                <a:spcPts val="982"/>
              </a:lnSpc>
              <a:spcBef>
                <a:spcPts val="5"/>
              </a:spcBef>
            </a:pPr>
            <a:r>
              <a:rPr sz="972" b="1" spc="5" dirty="0">
                <a:latin typeface="Arial"/>
                <a:cs typeface="Arial"/>
              </a:rPr>
              <a:t>M</a:t>
            </a:r>
            <a:r>
              <a:rPr sz="972" b="1" spc="-5" dirty="0">
                <a:latin typeface="Arial"/>
                <a:cs typeface="Arial"/>
              </a:rPr>
              <a:t>a</a:t>
            </a:r>
            <a:r>
              <a:rPr sz="972" b="1" spc="-15" dirty="0">
                <a:latin typeface="Arial"/>
                <a:cs typeface="Arial"/>
              </a:rPr>
              <a:t>r</a:t>
            </a:r>
            <a:r>
              <a:rPr sz="972" b="1" spc="-10" dirty="0">
                <a:latin typeface="Arial"/>
                <a:cs typeface="Arial"/>
              </a:rPr>
              <a:t>k</a:t>
            </a:r>
            <a:r>
              <a:rPr sz="972" b="1" spc="-15" dirty="0">
                <a:latin typeface="Arial"/>
                <a:cs typeface="Arial"/>
              </a:rPr>
              <a:t>e</a:t>
            </a:r>
            <a:r>
              <a:rPr sz="972" b="1" spc="5" dirty="0">
                <a:latin typeface="Arial"/>
                <a:cs typeface="Arial"/>
              </a:rPr>
              <a:t>t</a:t>
            </a:r>
            <a:r>
              <a:rPr sz="972" b="1" spc="-5" dirty="0">
                <a:latin typeface="Arial"/>
                <a:cs typeface="Arial"/>
              </a:rPr>
              <a:t>i</a:t>
            </a:r>
            <a:r>
              <a:rPr sz="972" b="1" dirty="0">
                <a:latin typeface="Arial"/>
                <a:cs typeface="Arial"/>
              </a:rPr>
              <a:t>ng  </a:t>
            </a:r>
            <a:r>
              <a:rPr sz="972" b="1" spc="-5" dirty="0">
                <a:latin typeface="Arial"/>
                <a:cs typeface="Arial"/>
              </a:rPr>
              <a:t>decision</a:t>
            </a:r>
            <a:endParaRPr sz="972">
              <a:latin typeface="Arial"/>
              <a:cs typeface="Arial"/>
            </a:endParaRPr>
          </a:p>
          <a:p>
            <a:pPr marL="60500" marR="51857" indent="617" algn="ctr">
              <a:lnSpc>
                <a:spcPts val="982"/>
              </a:lnSpc>
              <a:spcBef>
                <a:spcPts val="15"/>
              </a:spcBef>
            </a:pPr>
            <a:r>
              <a:rPr sz="972" b="1" spc="-5" dirty="0">
                <a:latin typeface="Arial"/>
                <a:cs typeface="Arial"/>
              </a:rPr>
              <a:t>support  a</a:t>
            </a:r>
            <a:r>
              <a:rPr sz="972" b="1" dirty="0">
                <a:latin typeface="Arial"/>
                <a:cs typeface="Arial"/>
              </a:rPr>
              <a:t>n</a:t>
            </a:r>
            <a:r>
              <a:rPr sz="972" b="1" spc="-15" dirty="0">
                <a:latin typeface="Arial"/>
                <a:cs typeface="Arial"/>
              </a:rPr>
              <a:t>a</a:t>
            </a:r>
            <a:r>
              <a:rPr sz="972" b="1" spc="19" dirty="0">
                <a:latin typeface="Arial"/>
                <a:cs typeface="Arial"/>
              </a:rPr>
              <a:t>l</a:t>
            </a:r>
            <a:r>
              <a:rPr sz="972" b="1" spc="-24" dirty="0">
                <a:latin typeface="Arial"/>
                <a:cs typeface="Arial"/>
              </a:rPr>
              <a:t>y</a:t>
            </a:r>
            <a:r>
              <a:rPr sz="972" b="1" spc="-10" dirty="0">
                <a:latin typeface="Arial"/>
                <a:cs typeface="Arial"/>
              </a:rPr>
              <a:t>s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-5" dirty="0">
                <a:latin typeface="Arial"/>
                <a:cs typeface="Arial"/>
              </a:rPr>
              <a:t>s</a:t>
            </a:r>
            <a:endParaRPr sz="972">
              <a:latin typeface="Arial"/>
              <a:cs typeface="Arial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3120390" y="3160130"/>
            <a:ext cx="206816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7" y="0"/>
                </a:lnTo>
              </a:path>
            </a:pathLst>
          </a:custGeom>
          <a:ln w="12953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3057418" y="3127904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80">
                <a:moveTo>
                  <a:pt x="69342" y="0"/>
                </a:moveTo>
                <a:lnTo>
                  <a:pt x="0" y="33528"/>
                </a:lnTo>
                <a:lnTo>
                  <a:pt x="69342" y="68580"/>
                </a:lnTo>
                <a:lnTo>
                  <a:pt x="6934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3324119" y="31279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80"/>
                </a:lnTo>
                <a:lnTo>
                  <a:pt x="68579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3107795" y="3147906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3044826" y="3115309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70104" y="0"/>
                </a:moveTo>
                <a:lnTo>
                  <a:pt x="0" y="33527"/>
                </a:lnTo>
                <a:lnTo>
                  <a:pt x="70104" y="68579"/>
                </a:lnTo>
                <a:lnTo>
                  <a:pt x="7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3311525" y="31153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3120391" y="3863922"/>
            <a:ext cx="169774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97" y="0"/>
                </a:lnTo>
              </a:path>
            </a:pathLst>
          </a:custGeom>
          <a:ln w="12953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3057418" y="3831695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79">
                <a:moveTo>
                  <a:pt x="69342" y="0"/>
                </a:moveTo>
                <a:lnTo>
                  <a:pt x="0" y="33528"/>
                </a:lnTo>
                <a:lnTo>
                  <a:pt x="69342" y="68580"/>
                </a:lnTo>
                <a:lnTo>
                  <a:pt x="6934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3287078" y="38316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0"/>
                </a:moveTo>
                <a:lnTo>
                  <a:pt x="0" y="68580"/>
                </a:lnTo>
                <a:lnTo>
                  <a:pt x="68579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3107795" y="3851697"/>
            <a:ext cx="170392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3044826" y="3819101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79">
                <a:moveTo>
                  <a:pt x="70104" y="0"/>
                </a:moveTo>
                <a:lnTo>
                  <a:pt x="0" y="33527"/>
                </a:lnTo>
                <a:lnTo>
                  <a:pt x="70104" y="68579"/>
                </a:lnTo>
                <a:lnTo>
                  <a:pt x="7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3274483" y="38191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4832456" y="3330151"/>
            <a:ext cx="279665" cy="228424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78891" y="0"/>
                </a:moveTo>
                <a:lnTo>
                  <a:pt x="0" y="225552"/>
                </a:lnTo>
                <a:lnTo>
                  <a:pt x="7620" y="234696"/>
                </a:lnTo>
                <a:lnTo>
                  <a:pt x="287274" y="9144"/>
                </a:lnTo>
                <a:lnTo>
                  <a:pt x="278891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4785784" y="3524250"/>
            <a:ext cx="75935" cy="68527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33527" y="0"/>
                </a:moveTo>
                <a:lnTo>
                  <a:pt x="0" y="70103"/>
                </a:lnTo>
                <a:lnTo>
                  <a:pt x="77724" y="54101"/>
                </a:lnTo>
                <a:lnTo>
                  <a:pt x="33527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5082117" y="3296073"/>
            <a:ext cx="74083" cy="69762"/>
          </a:xfrm>
          <a:custGeom>
            <a:avLst/>
            <a:gdLst/>
            <a:ahLst/>
            <a:cxnLst/>
            <a:rect l="l" t="t" r="r" b="b"/>
            <a:pathLst>
              <a:path w="76200" h="71755">
                <a:moveTo>
                  <a:pt x="76200" y="0"/>
                </a:moveTo>
                <a:lnTo>
                  <a:pt x="0" y="17525"/>
                </a:lnTo>
                <a:lnTo>
                  <a:pt x="44195" y="71627"/>
                </a:lnTo>
                <a:lnTo>
                  <a:pt x="7620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4833938" y="3327188"/>
            <a:ext cx="313619" cy="234597"/>
          </a:xfrm>
          <a:custGeom>
            <a:avLst/>
            <a:gdLst/>
            <a:ahLst/>
            <a:cxnLst/>
            <a:rect l="l" t="t" r="r" b="b"/>
            <a:pathLst>
              <a:path w="322579" h="241300">
                <a:moveTo>
                  <a:pt x="7620" y="0"/>
                </a:moveTo>
                <a:lnTo>
                  <a:pt x="0" y="9143"/>
                </a:lnTo>
                <a:lnTo>
                  <a:pt x="313944" y="240791"/>
                </a:lnTo>
                <a:lnTo>
                  <a:pt x="322325" y="231647"/>
                </a:lnTo>
                <a:lnTo>
                  <a:pt x="762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4785784" y="3296073"/>
            <a:ext cx="75935" cy="68527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0" y="0"/>
                </a:moveTo>
                <a:lnTo>
                  <a:pt x="38100" y="70104"/>
                </a:lnTo>
                <a:lnTo>
                  <a:pt x="77724" y="12954"/>
                </a:lnTo>
                <a:lnTo>
                  <a:pt x="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5119159" y="3525732"/>
            <a:ext cx="74083" cy="66675"/>
          </a:xfrm>
          <a:custGeom>
            <a:avLst/>
            <a:gdLst/>
            <a:ahLst/>
            <a:cxnLst/>
            <a:rect l="l" t="t" r="r" b="b"/>
            <a:pathLst>
              <a:path w="76200" h="68580">
                <a:moveTo>
                  <a:pt x="39624" y="0"/>
                </a:moveTo>
                <a:lnTo>
                  <a:pt x="0" y="57150"/>
                </a:lnTo>
                <a:lnTo>
                  <a:pt x="76200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4600575" y="3359044"/>
            <a:ext cx="0" cy="170392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2191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4567977" y="3296073"/>
            <a:ext cx="66675" cy="68527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3528" y="0"/>
                </a:moveTo>
                <a:lnTo>
                  <a:pt x="0" y="70104"/>
                </a:lnTo>
                <a:lnTo>
                  <a:pt x="68580" y="70104"/>
                </a:lnTo>
                <a:lnTo>
                  <a:pt x="33528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4567977" y="352573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68580" y="0"/>
                </a:moveTo>
                <a:lnTo>
                  <a:pt x="0" y="0"/>
                </a:lnTo>
                <a:lnTo>
                  <a:pt x="33528" y="68579"/>
                </a:lnTo>
                <a:lnTo>
                  <a:pt x="6858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4009390" y="3160130"/>
            <a:ext cx="206816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8" y="0"/>
                </a:lnTo>
              </a:path>
            </a:pathLst>
          </a:custGeom>
          <a:ln w="12953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3946418" y="3127904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80">
                <a:moveTo>
                  <a:pt x="69341" y="0"/>
                </a:moveTo>
                <a:lnTo>
                  <a:pt x="0" y="33528"/>
                </a:lnTo>
                <a:lnTo>
                  <a:pt x="69341" y="68580"/>
                </a:lnTo>
                <a:lnTo>
                  <a:pt x="6934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4213119" y="31279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80"/>
                </a:lnTo>
                <a:lnTo>
                  <a:pt x="68579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3996796" y="3147906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3933826" y="3115309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70103" y="0"/>
                </a:moveTo>
                <a:lnTo>
                  <a:pt x="0" y="33527"/>
                </a:lnTo>
                <a:lnTo>
                  <a:pt x="70103" y="68579"/>
                </a:lnTo>
                <a:lnTo>
                  <a:pt x="70103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4200525" y="31153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4067915" y="3901334"/>
            <a:ext cx="90135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202" y="0"/>
                </a:lnTo>
              </a:path>
            </a:pathLst>
          </a:custGeom>
          <a:ln w="635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4020502" y="3876145"/>
            <a:ext cx="53093" cy="51241"/>
          </a:xfrm>
          <a:custGeom>
            <a:avLst/>
            <a:gdLst/>
            <a:ahLst/>
            <a:cxnLst/>
            <a:rect l="l" t="t" r="r" b="b"/>
            <a:pathLst>
              <a:path w="54610" h="52704">
                <a:moveTo>
                  <a:pt x="54101" y="0"/>
                </a:moveTo>
                <a:lnTo>
                  <a:pt x="0" y="25908"/>
                </a:lnTo>
                <a:lnTo>
                  <a:pt x="54101" y="52578"/>
                </a:lnTo>
                <a:lnTo>
                  <a:pt x="5410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4154594" y="3876145"/>
            <a:ext cx="51241" cy="51241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0" y="52578"/>
                </a:lnTo>
                <a:lnTo>
                  <a:pt x="52577" y="2590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4056063" y="3888740"/>
            <a:ext cx="8890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6350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4007908" y="3864293"/>
            <a:ext cx="53093" cy="50623"/>
          </a:xfrm>
          <a:custGeom>
            <a:avLst/>
            <a:gdLst/>
            <a:ahLst/>
            <a:cxnLst/>
            <a:rect l="l" t="t" r="r" b="b"/>
            <a:pathLst>
              <a:path w="54610" h="52070">
                <a:moveTo>
                  <a:pt x="54101" y="0"/>
                </a:moveTo>
                <a:lnTo>
                  <a:pt x="0" y="25145"/>
                </a:lnTo>
                <a:lnTo>
                  <a:pt x="54101" y="51815"/>
                </a:lnTo>
                <a:lnTo>
                  <a:pt x="54101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4141999" y="3864293"/>
            <a:ext cx="51241" cy="50623"/>
          </a:xfrm>
          <a:custGeom>
            <a:avLst/>
            <a:gdLst/>
            <a:ahLst/>
            <a:cxnLst/>
            <a:rect l="l" t="t" r="r" b="b"/>
            <a:pathLst>
              <a:path w="52704" h="52070">
                <a:moveTo>
                  <a:pt x="0" y="0"/>
                </a:moveTo>
                <a:lnTo>
                  <a:pt x="0" y="51815"/>
                </a:lnTo>
                <a:lnTo>
                  <a:pt x="52578" y="25145"/>
                </a:lnTo>
                <a:lnTo>
                  <a:pt x="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5935557" y="3160130"/>
            <a:ext cx="206816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8" y="0"/>
                </a:lnTo>
              </a:path>
            </a:pathLst>
          </a:custGeom>
          <a:ln w="12953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5872585" y="3127904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80">
                <a:moveTo>
                  <a:pt x="69341" y="0"/>
                </a:moveTo>
                <a:lnTo>
                  <a:pt x="0" y="33528"/>
                </a:lnTo>
                <a:lnTo>
                  <a:pt x="69341" y="68580"/>
                </a:lnTo>
                <a:lnTo>
                  <a:pt x="6934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6139286" y="31279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80"/>
                </a:lnTo>
                <a:lnTo>
                  <a:pt x="68579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5922963" y="3147906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5859992" y="3115309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70103" y="0"/>
                </a:moveTo>
                <a:lnTo>
                  <a:pt x="0" y="33527"/>
                </a:lnTo>
                <a:lnTo>
                  <a:pt x="70103" y="68579"/>
                </a:lnTo>
                <a:lnTo>
                  <a:pt x="70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6126692" y="31153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5935557" y="3863922"/>
            <a:ext cx="206816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8" y="0"/>
                </a:lnTo>
              </a:path>
            </a:pathLst>
          </a:custGeom>
          <a:ln w="12953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5872585" y="3831695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79">
                <a:moveTo>
                  <a:pt x="69341" y="0"/>
                </a:moveTo>
                <a:lnTo>
                  <a:pt x="0" y="33528"/>
                </a:lnTo>
                <a:lnTo>
                  <a:pt x="69341" y="68580"/>
                </a:lnTo>
                <a:lnTo>
                  <a:pt x="6934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6139286" y="38316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0"/>
                </a:moveTo>
                <a:lnTo>
                  <a:pt x="0" y="68580"/>
                </a:lnTo>
                <a:lnTo>
                  <a:pt x="68579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5922963" y="3851697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5859992" y="3819101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79">
                <a:moveTo>
                  <a:pt x="70103" y="0"/>
                </a:moveTo>
                <a:lnTo>
                  <a:pt x="0" y="33527"/>
                </a:lnTo>
                <a:lnTo>
                  <a:pt x="70103" y="68579"/>
                </a:lnTo>
                <a:lnTo>
                  <a:pt x="70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6126692" y="38191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4848754" y="3147906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4785784" y="3115309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70103" y="0"/>
                </a:moveTo>
                <a:lnTo>
                  <a:pt x="0" y="33527"/>
                </a:lnTo>
                <a:lnTo>
                  <a:pt x="70103" y="68579"/>
                </a:lnTo>
                <a:lnTo>
                  <a:pt x="70103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5052483" y="31153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4885796" y="3851697"/>
            <a:ext cx="207433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2192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4822826" y="3819101"/>
            <a:ext cx="68527" cy="66675"/>
          </a:xfrm>
          <a:custGeom>
            <a:avLst/>
            <a:gdLst/>
            <a:ahLst/>
            <a:cxnLst/>
            <a:rect l="l" t="t" r="r" b="b"/>
            <a:pathLst>
              <a:path w="70485" h="68579">
                <a:moveTo>
                  <a:pt x="70103" y="0"/>
                </a:moveTo>
                <a:lnTo>
                  <a:pt x="0" y="33527"/>
                </a:lnTo>
                <a:lnTo>
                  <a:pt x="70103" y="68579"/>
                </a:lnTo>
                <a:lnTo>
                  <a:pt x="70103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5089525" y="38191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0"/>
                </a:moveTo>
                <a:lnTo>
                  <a:pt x="0" y="68579"/>
                </a:lnTo>
                <a:lnTo>
                  <a:pt x="6858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5415491" y="3359044"/>
            <a:ext cx="0" cy="170392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2191">
            <a:solidFill>
              <a:srgbClr val="E9E2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5382894" y="3296073"/>
            <a:ext cx="66675" cy="68527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3528" y="0"/>
                </a:moveTo>
                <a:lnTo>
                  <a:pt x="0" y="70104"/>
                </a:lnTo>
                <a:lnTo>
                  <a:pt x="68580" y="70104"/>
                </a:lnTo>
                <a:lnTo>
                  <a:pt x="33528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5382894" y="352573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68580" y="0"/>
                </a:moveTo>
                <a:lnTo>
                  <a:pt x="0" y="0"/>
                </a:lnTo>
                <a:lnTo>
                  <a:pt x="33528" y="68579"/>
                </a:lnTo>
                <a:lnTo>
                  <a:pt x="68580" y="0"/>
                </a:lnTo>
                <a:close/>
              </a:path>
            </a:pathLst>
          </a:custGeom>
          <a:solidFill>
            <a:srgbClr val="E9E2B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2495127" y="2653770"/>
            <a:ext cx="555625" cy="37042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0" y="38100"/>
                </a:moveTo>
                <a:lnTo>
                  <a:pt x="571500" y="38100"/>
                </a:lnTo>
                <a:lnTo>
                  <a:pt x="5715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2489200" y="2647843"/>
            <a:ext cx="555625" cy="37042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0" y="38100"/>
                </a:moveTo>
                <a:lnTo>
                  <a:pt x="571500" y="38100"/>
                </a:lnTo>
                <a:lnTo>
                  <a:pt x="5715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6199292" y="2579686"/>
            <a:ext cx="555625" cy="37042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0" y="38100"/>
                </a:moveTo>
                <a:lnTo>
                  <a:pt x="571499" y="38100"/>
                </a:lnTo>
                <a:lnTo>
                  <a:pt x="57149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6193367" y="2573760"/>
            <a:ext cx="555625" cy="37042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0" y="38100"/>
                </a:moveTo>
                <a:lnTo>
                  <a:pt x="571500" y="38100"/>
                </a:lnTo>
                <a:lnTo>
                  <a:pt x="5715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43635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12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Marketing research links </a:t>
            </a:r>
            <a:r>
              <a:rPr sz="1167" dirty="0">
                <a:latin typeface="Garamond"/>
                <a:cs typeface="Garamond"/>
              </a:rPr>
              <a:t>the consumer, customer, </a:t>
            </a:r>
            <a:r>
              <a:rPr sz="1167" spc="-5" dirty="0">
                <a:latin typeface="Garamond"/>
                <a:cs typeface="Garamond"/>
              </a:rPr>
              <a:t>and public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exchange 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/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spc="-5" dirty="0">
                <a:latin typeface="Garamond"/>
                <a:cs typeface="Garamond"/>
              </a:rPr>
              <a:t>Subsystems </a:t>
            </a:r>
            <a:r>
              <a:rPr sz="1167" b="1" dirty="0">
                <a:latin typeface="Garamond"/>
                <a:cs typeface="Garamond"/>
              </a:rPr>
              <a:t>of Marketing Information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A well-designed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information system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subsystems.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 marR="18520" indent="-222245" algn="just">
              <a:lnSpc>
                <a:spcPct val="939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internal records </a:t>
            </a:r>
            <a:r>
              <a:rPr sz="1167" dirty="0">
                <a:latin typeface="Garamond"/>
                <a:cs typeface="Garamond"/>
              </a:rPr>
              <a:t>system, which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data on </a:t>
            </a:r>
            <a:r>
              <a:rPr sz="1167" dirty="0">
                <a:latin typeface="Garamond"/>
                <a:cs typeface="Garamond"/>
              </a:rPr>
              <a:t>sales, costs,  </a:t>
            </a:r>
            <a:r>
              <a:rPr sz="1167" spc="-5" dirty="0">
                <a:latin typeface="Garamond"/>
                <a:cs typeface="Garamond"/>
              </a:rPr>
              <a:t>inventories, </a:t>
            </a:r>
            <a:r>
              <a:rPr sz="1167" dirty="0">
                <a:latin typeface="Garamond"/>
                <a:cs typeface="Garamond"/>
              </a:rPr>
              <a:t>cash flows, </a:t>
            </a:r>
            <a:r>
              <a:rPr sz="1167" spc="-5" dirty="0">
                <a:latin typeface="Garamond"/>
                <a:cs typeface="Garamond"/>
              </a:rPr>
              <a:t>and accounts receivable and payable. Many </a:t>
            </a:r>
            <a:r>
              <a:rPr sz="1167" dirty="0">
                <a:latin typeface="Garamond"/>
                <a:cs typeface="Garamond"/>
              </a:rPr>
              <a:t>companies have  developed advanced computer-based internal </a:t>
            </a:r>
            <a:r>
              <a:rPr sz="1167" spc="-5" dirty="0">
                <a:latin typeface="Garamond"/>
                <a:cs typeface="Garamond"/>
              </a:rPr>
              <a:t>reports </a:t>
            </a:r>
            <a:r>
              <a:rPr sz="1167" dirty="0">
                <a:latin typeface="Garamond"/>
                <a:cs typeface="Garamond"/>
              </a:rPr>
              <a:t>systems to </a:t>
            </a:r>
            <a:r>
              <a:rPr sz="1167" spc="-5" dirty="0">
                <a:latin typeface="Garamond"/>
                <a:cs typeface="Garamond"/>
              </a:rPr>
              <a:t>allow </a:t>
            </a:r>
            <a:r>
              <a:rPr sz="1167" dirty="0">
                <a:latin typeface="Garamond"/>
                <a:cs typeface="Garamond"/>
              </a:rPr>
              <a:t>for speedier </a:t>
            </a:r>
            <a:r>
              <a:rPr sz="1167" spc="-5" dirty="0">
                <a:latin typeface="Garamond"/>
                <a:cs typeface="Garamond"/>
              </a:rPr>
              <a:t>and  more comprehensive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56837" marR="18520" indent="-222245" algn="just">
              <a:lnSpc>
                <a:spcPts val="1312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second </a:t>
            </a:r>
            <a:r>
              <a:rPr sz="1167" spc="-5" dirty="0">
                <a:latin typeface="Garamond"/>
                <a:cs typeface="Garamond"/>
              </a:rPr>
              <a:t>market information </a:t>
            </a:r>
            <a:r>
              <a:rPr sz="1167" dirty="0">
                <a:latin typeface="Garamond"/>
                <a:cs typeface="Garamond"/>
              </a:rPr>
              <a:t>subsystem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marketing intelligence system, supplying  marketing managers with everyday </a:t>
            </a:r>
            <a:r>
              <a:rPr sz="1167" spc="-5" dirty="0">
                <a:latin typeface="Garamond"/>
                <a:cs typeface="Garamond"/>
              </a:rPr>
              <a:t>information about developments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external  marketing </a:t>
            </a:r>
            <a:r>
              <a:rPr sz="1167" dirty="0">
                <a:latin typeface="Garamond"/>
                <a:cs typeface="Garamond"/>
              </a:rPr>
              <a:t>environment. characterized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scientific method, creativity, multiple  </a:t>
            </a:r>
            <a:r>
              <a:rPr sz="1167" spc="-5" dirty="0">
                <a:latin typeface="Garamond"/>
                <a:cs typeface="Garamond"/>
              </a:rPr>
              <a:t>methodologies, model building, and cost/benefit measures of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215">
              <a:latin typeface="Times New Roman"/>
              <a:cs typeface="Times New Roman"/>
            </a:endParaRPr>
          </a:p>
          <a:p>
            <a:pPr marL="456837" marR="18520" indent="-222245" algn="just">
              <a:lnSpc>
                <a:spcPct val="939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third subsystem, </a:t>
            </a:r>
            <a:r>
              <a:rPr sz="1167" spc="-5" dirty="0">
                <a:latin typeface="Garamond"/>
                <a:cs typeface="Garamond"/>
              </a:rPr>
              <a:t>marketing research, involves </a:t>
            </a:r>
            <a:r>
              <a:rPr sz="1167" dirty="0">
                <a:latin typeface="Garamond"/>
                <a:cs typeface="Garamond"/>
              </a:rPr>
              <a:t>collecting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relevant </a:t>
            </a:r>
            <a:r>
              <a:rPr sz="1167" dirty="0">
                <a:latin typeface="Garamond"/>
                <a:cs typeface="Garamond"/>
              </a:rPr>
              <a:t>to  specific </a:t>
            </a:r>
            <a:r>
              <a:rPr sz="1167" spc="-5" dirty="0">
                <a:latin typeface="Garamond"/>
                <a:cs typeface="Garamond"/>
              </a:rPr>
              <a:t>marketing problems </a:t>
            </a:r>
            <a:r>
              <a:rPr sz="1167" dirty="0">
                <a:latin typeface="Garamond"/>
                <a:cs typeface="Garamond"/>
              </a:rPr>
              <a:t>facing the company. The </a:t>
            </a:r>
            <a:r>
              <a:rPr sz="1167" spc="-5" dirty="0">
                <a:latin typeface="Garamond"/>
                <a:cs typeface="Garamond"/>
              </a:rPr>
              <a:t>marketing research process </a:t>
            </a:r>
            <a:r>
              <a:rPr sz="1167" dirty="0">
                <a:latin typeface="Garamond"/>
                <a:cs typeface="Garamond"/>
              </a:rPr>
              <a:t>consists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five steps: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research objectives;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plan;  </a:t>
            </a:r>
            <a:r>
              <a:rPr sz="1167" dirty="0">
                <a:latin typeface="Garamond"/>
                <a:cs typeface="Garamond"/>
              </a:rPr>
              <a:t>collecting </a:t>
            </a:r>
            <a:r>
              <a:rPr sz="1167" spc="-5" dirty="0">
                <a:latin typeface="Garamond"/>
                <a:cs typeface="Garamond"/>
              </a:rPr>
              <a:t>information; analyzing </a:t>
            </a:r>
            <a:r>
              <a:rPr sz="1167" dirty="0">
                <a:latin typeface="Garamond"/>
                <a:cs typeface="Garamond"/>
              </a:rPr>
              <a:t>the information; </a:t>
            </a:r>
            <a:r>
              <a:rPr sz="1167" spc="-5" dirty="0">
                <a:latin typeface="Garamond"/>
                <a:cs typeface="Garamond"/>
              </a:rPr>
              <a:t>and presenting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findings.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456837" marR="17903" indent="-222245" algn="just">
              <a:lnSpc>
                <a:spcPct val="938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fourth system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Decision </a:t>
            </a:r>
            <a:r>
              <a:rPr sz="1167" dirty="0">
                <a:latin typeface="Garamond"/>
                <a:cs typeface="Garamond"/>
              </a:rPr>
              <a:t>Support System (MDSS marketing system)  that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statistical </a:t>
            </a:r>
            <a:r>
              <a:rPr sz="1167" spc="-5" dirty="0">
                <a:latin typeface="Garamond"/>
                <a:cs typeface="Garamond"/>
              </a:rPr>
              <a:t>and decision </a:t>
            </a:r>
            <a:r>
              <a:rPr sz="1167" dirty="0">
                <a:latin typeface="Garamond"/>
                <a:cs typeface="Garamond"/>
              </a:rPr>
              <a:t>tools to </a:t>
            </a:r>
            <a:r>
              <a:rPr sz="1167" spc="-5" dirty="0">
                <a:latin typeface="Garamond"/>
                <a:cs typeface="Garamond"/>
              </a:rPr>
              <a:t>assist marketing managers in making better  decisions. MDSS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coordinated collection of </a:t>
            </a:r>
            <a:r>
              <a:rPr sz="1167" dirty="0">
                <a:latin typeface="Garamond"/>
                <a:cs typeface="Garamond"/>
              </a:rPr>
              <a:t>data, systems, tools,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techniques with  supporting software </a:t>
            </a:r>
            <a:r>
              <a:rPr sz="1167" spc="-5" dirty="0">
                <a:latin typeface="Garamond"/>
                <a:cs typeface="Garamond"/>
              </a:rPr>
              <a:t>and hardware. Using MDSS </a:t>
            </a:r>
            <a:r>
              <a:rPr sz="1167" dirty="0">
                <a:latin typeface="Garamond"/>
                <a:cs typeface="Garamond"/>
              </a:rPr>
              <a:t>software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decision models, the 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gathers and </a:t>
            </a:r>
            <a:r>
              <a:rPr sz="1167" spc="-5" dirty="0">
                <a:latin typeface="Garamond"/>
                <a:cs typeface="Garamond"/>
              </a:rPr>
              <a:t>interprets relevant </a:t>
            </a:r>
            <a:r>
              <a:rPr sz="1167" dirty="0">
                <a:latin typeface="Garamond"/>
                <a:cs typeface="Garamond"/>
              </a:rPr>
              <a:t>information from the business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environment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turns </a:t>
            </a:r>
            <a:r>
              <a:rPr sz="1167" spc="-5" dirty="0">
                <a:latin typeface="Garamond"/>
                <a:cs typeface="Garamond"/>
              </a:rPr>
              <a:t>it into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basis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marketing action. MDSS </a:t>
            </a:r>
            <a:r>
              <a:rPr sz="1167" dirty="0">
                <a:latin typeface="Garamond"/>
                <a:cs typeface="Garamond"/>
              </a:rPr>
              <a:t>experts use </a:t>
            </a:r>
            <a:r>
              <a:rPr sz="1167" spc="-5" dirty="0">
                <a:latin typeface="Garamond"/>
                <a:cs typeface="Garamond"/>
              </a:rPr>
              <a:t>descriptive  or </a:t>
            </a:r>
            <a:r>
              <a:rPr sz="1167" dirty="0">
                <a:latin typeface="Garamond"/>
                <a:cs typeface="Garamond"/>
              </a:rPr>
              <a:t>decision models,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verbal, graphical, </a:t>
            </a:r>
            <a:r>
              <a:rPr sz="1167" spc="-5" dirty="0">
                <a:latin typeface="Garamond"/>
                <a:cs typeface="Garamond"/>
              </a:rPr>
              <a:t>or mathematical models,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perform analysis on </a:t>
            </a:r>
            <a:r>
              <a:rPr sz="1167" dirty="0">
                <a:latin typeface="Garamond"/>
                <a:cs typeface="Garamond"/>
              </a:rPr>
              <a:t>a  wide variety </a:t>
            </a:r>
            <a:r>
              <a:rPr sz="1167" spc="-5" dirty="0">
                <a:latin typeface="Garamond"/>
                <a:cs typeface="Garamond"/>
              </a:rPr>
              <a:t>of 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problems.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dirty="0">
                <a:latin typeface="Garamond"/>
                <a:cs typeface="Garamond"/>
              </a:rPr>
              <a:t>Why to acquire</a:t>
            </a:r>
            <a:r>
              <a:rPr sz="1167" b="1" spc="-156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information: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Managers mostly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be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predict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future </a:t>
            </a:r>
            <a:r>
              <a:rPr sz="1167" dirty="0">
                <a:latin typeface="Garamond"/>
                <a:cs typeface="Garamond"/>
              </a:rPr>
              <a:t>for a company </a:t>
            </a:r>
            <a:r>
              <a:rPr sz="1167" spc="-5" dirty="0">
                <a:latin typeface="Garamond"/>
                <a:cs typeface="Garamond"/>
              </a:rPr>
              <a:t>and its products. </a:t>
            </a:r>
            <a:r>
              <a:rPr sz="1167" dirty="0">
                <a:latin typeface="Garamond"/>
                <a:cs typeface="Garamond"/>
              </a:rPr>
              <a:t>That future  embraces the </a:t>
            </a:r>
            <a:r>
              <a:rPr sz="1167" spc="-5" dirty="0">
                <a:latin typeface="Garamond"/>
                <a:cs typeface="Garamond"/>
              </a:rPr>
              <a:t>total market demand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nature of </a:t>
            </a:r>
            <a:r>
              <a:rPr sz="1167" dirty="0">
                <a:latin typeface="Garamond"/>
                <a:cs typeface="Garamond"/>
              </a:rPr>
              <a:t>such demand, the company’s share </a:t>
            </a:r>
            <a:r>
              <a:rPr sz="1167" spc="-5" dirty="0">
                <a:latin typeface="Garamond"/>
                <a:cs typeface="Garamond"/>
              </a:rPr>
              <a:t>by brand  and </a:t>
            </a:r>
            <a:r>
              <a:rPr sz="1167" dirty="0">
                <a:latin typeface="Garamond"/>
                <a:cs typeface="Garamond"/>
              </a:rPr>
              <a:t>what competitors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doing. They want </a:t>
            </a:r>
            <a:r>
              <a:rPr sz="1167" spc="-5" dirty="0">
                <a:latin typeface="Garamond"/>
                <a:cs typeface="Garamond"/>
              </a:rPr>
              <a:t>this information </a:t>
            </a:r>
            <a:r>
              <a:rPr sz="1167" dirty="0">
                <a:latin typeface="Garamond"/>
                <a:cs typeface="Garamond"/>
              </a:rPr>
              <a:t>so they can chart 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firm’s  future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thereby </a:t>
            </a:r>
            <a:r>
              <a:rPr sz="1167" spc="-5" dirty="0">
                <a:latin typeface="Garamond"/>
                <a:cs typeface="Garamond"/>
              </a:rPr>
              <a:t>are proactive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forced </a:t>
            </a:r>
            <a:r>
              <a:rPr sz="1167" spc="-5" dirty="0">
                <a:latin typeface="Garamond"/>
                <a:cs typeface="Garamond"/>
              </a:rPr>
              <a:t>into reacting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competitor’s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1.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internal record </a:t>
            </a:r>
            <a:r>
              <a:rPr sz="1167" dirty="0">
                <a:latin typeface="Garamond"/>
                <a:cs typeface="Garamond"/>
              </a:rPr>
              <a:t>system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set up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such a way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to easily </a:t>
            </a:r>
            <a:r>
              <a:rPr sz="1167" spc="-5" dirty="0">
                <a:latin typeface="Garamond"/>
                <a:cs typeface="Garamond"/>
              </a:rPr>
              <a:t>provide  information in </a:t>
            </a:r>
            <a:r>
              <a:rPr sz="1167" dirty="0">
                <a:latin typeface="Garamond"/>
                <a:cs typeface="Garamond"/>
              </a:rPr>
              <a:t>a form the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act on. </a:t>
            </a:r>
            <a:r>
              <a:rPr sz="1167" dirty="0">
                <a:latin typeface="Garamond"/>
                <a:cs typeface="Garamond"/>
              </a:rPr>
              <a:t>But this is largely </a:t>
            </a:r>
            <a:r>
              <a:rPr sz="1167" spc="-5" dirty="0">
                <a:latin typeface="Garamond"/>
                <a:cs typeface="Garamond"/>
              </a:rPr>
              <a:t>historical </a:t>
            </a:r>
            <a:r>
              <a:rPr sz="1167" dirty="0">
                <a:latin typeface="Garamond"/>
                <a:cs typeface="Garamond"/>
              </a:rPr>
              <a:t>information such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by account, by </a:t>
            </a:r>
            <a:r>
              <a:rPr sz="1167" dirty="0">
                <a:latin typeface="Garamond"/>
                <a:cs typeface="Garamond"/>
              </a:rPr>
              <a:t>territory,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salesperson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on. Acquiring </a:t>
            </a:r>
            <a:r>
              <a:rPr sz="1167" dirty="0">
                <a:latin typeface="Garamond"/>
                <a:cs typeface="Garamond"/>
              </a:rPr>
              <a:t>forward-looking </a:t>
            </a:r>
            <a:r>
              <a:rPr sz="1167" spc="-5" dirty="0">
                <a:latin typeface="Garamond"/>
                <a:cs typeface="Garamond"/>
              </a:rPr>
              <a:t>information is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name of </a:t>
            </a:r>
            <a:r>
              <a:rPr sz="1167" dirty="0">
                <a:latin typeface="Garamond"/>
                <a:cs typeface="Garamond"/>
              </a:rPr>
              <a:t>the game. By </a:t>
            </a:r>
            <a:r>
              <a:rPr sz="1167" spc="-5" dirty="0">
                <a:latin typeface="Garamond"/>
                <a:cs typeface="Garamond"/>
              </a:rPr>
              <a:t>monitoring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relevant </a:t>
            </a:r>
            <a:r>
              <a:rPr sz="1167" i="1" spc="-5" dirty="0">
                <a:latin typeface="Garamond"/>
                <a:cs typeface="Garamond"/>
              </a:rPr>
              <a:t>intervening variables</a:t>
            </a:r>
            <a:r>
              <a:rPr sz="1167" spc="-5" dirty="0">
                <a:latin typeface="Garamond"/>
                <a:cs typeface="Garamond"/>
              </a:rPr>
              <a:t>,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are able </a:t>
            </a:r>
            <a:r>
              <a:rPr sz="1167" dirty="0">
                <a:latin typeface="Garamond"/>
                <a:cs typeface="Garamond"/>
              </a:rPr>
              <a:t>to monitor  intentions to </a:t>
            </a:r>
            <a:r>
              <a:rPr sz="1167" spc="-5" dirty="0">
                <a:latin typeface="Garamond"/>
                <a:cs typeface="Garamond"/>
              </a:rPr>
              <a:t>purchase among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such as competitor’s activities. Such intervening 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spc="-5" dirty="0">
                <a:latin typeface="Garamond"/>
                <a:cs typeface="Garamond"/>
              </a:rPr>
              <a:t>differ by industry </a:t>
            </a:r>
            <a:r>
              <a:rPr sz="1167" dirty="0">
                <a:latin typeface="Garamond"/>
                <a:cs typeface="Garamond"/>
              </a:rPr>
              <a:t>sector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company. For consumer goods companies’ </a:t>
            </a:r>
            <a:r>
              <a:rPr sz="1167" spc="-5" dirty="0">
                <a:latin typeface="Garamond"/>
                <a:cs typeface="Garamond"/>
              </a:rPr>
              <a:t>measures of  awareness, </a:t>
            </a:r>
            <a:r>
              <a:rPr sz="1167" dirty="0">
                <a:latin typeface="Garamond"/>
                <a:cs typeface="Garamond"/>
              </a:rPr>
              <a:t>attitudes toward the </a:t>
            </a:r>
            <a:r>
              <a:rPr sz="1167" spc="-5" dirty="0">
                <a:latin typeface="Garamond"/>
                <a:cs typeface="Garamond"/>
              </a:rPr>
              <a:t>brand, and distribution </a:t>
            </a:r>
            <a:r>
              <a:rPr sz="1167" dirty="0">
                <a:latin typeface="Garamond"/>
                <a:cs typeface="Garamond"/>
              </a:rPr>
              <a:t>levels — </a:t>
            </a:r>
            <a:r>
              <a:rPr sz="1167" spc="-5" dirty="0">
                <a:latin typeface="Garamond"/>
                <a:cs typeface="Garamond"/>
              </a:rPr>
              <a:t>among others </a:t>
            </a:r>
            <a:r>
              <a:rPr sz="1167" dirty="0">
                <a:latin typeface="Garamond"/>
                <a:cs typeface="Garamond"/>
              </a:rPr>
              <a:t>—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indicators of  future sales </a:t>
            </a:r>
            <a:r>
              <a:rPr sz="1167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In the case </a:t>
            </a:r>
            <a:r>
              <a:rPr sz="1167" spc="-5" dirty="0">
                <a:latin typeface="Garamond"/>
                <a:cs typeface="Garamond"/>
              </a:rPr>
              <a:t>of industrial </a:t>
            </a:r>
            <a:r>
              <a:rPr sz="1167" dirty="0">
                <a:latin typeface="Garamond"/>
                <a:cs typeface="Garamond"/>
              </a:rPr>
              <a:t>companies, </a:t>
            </a:r>
            <a:r>
              <a:rPr sz="1167" spc="-5" dirty="0">
                <a:latin typeface="Garamond"/>
                <a:cs typeface="Garamond"/>
              </a:rPr>
              <a:t>relationships between buyers </a:t>
            </a:r>
            <a:r>
              <a:rPr sz="1167" dirty="0">
                <a:latin typeface="Garamond"/>
                <a:cs typeface="Garamond"/>
              </a:rPr>
              <a:t>and  sellers </a:t>
            </a:r>
            <a:r>
              <a:rPr sz="1167" spc="-5" dirty="0">
                <a:latin typeface="Garamond"/>
                <a:cs typeface="Garamond"/>
              </a:rPr>
              <a:t>are all important. So measures of customer </a:t>
            </a:r>
            <a:r>
              <a:rPr sz="1167" dirty="0">
                <a:latin typeface="Garamond"/>
                <a:cs typeface="Garamond"/>
              </a:rPr>
              <a:t>service levels, </a:t>
            </a:r>
            <a:r>
              <a:rPr sz="1167" spc="-5" dirty="0">
                <a:latin typeface="Garamond"/>
                <a:cs typeface="Garamond"/>
              </a:rPr>
              <a:t>product performance </a:t>
            </a:r>
            <a:r>
              <a:rPr sz="1167" dirty="0">
                <a:latin typeface="Garamond"/>
                <a:cs typeface="Garamond"/>
              </a:rPr>
              <a:t>measures  </a:t>
            </a:r>
            <a:r>
              <a:rPr sz="1167" spc="-5" dirty="0">
                <a:latin typeface="Garamond"/>
                <a:cs typeface="Garamond"/>
              </a:rPr>
              <a:t>and acceptability of </a:t>
            </a:r>
            <a:r>
              <a:rPr sz="1167" dirty="0">
                <a:latin typeface="Garamond"/>
                <a:cs typeface="Garamond"/>
              </a:rPr>
              <a:t>the technical </a:t>
            </a:r>
            <a:r>
              <a:rPr sz="1167" spc="-5" dirty="0">
                <a:latin typeface="Garamond"/>
                <a:cs typeface="Garamond"/>
              </a:rPr>
              <a:t>knowledge of </a:t>
            </a:r>
            <a:r>
              <a:rPr sz="1167" dirty="0">
                <a:latin typeface="Garamond"/>
                <a:cs typeface="Garamond"/>
              </a:rPr>
              <a:t>the salespeople will </a:t>
            </a:r>
            <a:r>
              <a:rPr sz="1167" spc="-5" dirty="0">
                <a:latin typeface="Garamond"/>
                <a:cs typeface="Garamond"/>
              </a:rPr>
              <a:t>be partial indicators of </a:t>
            </a:r>
            <a:r>
              <a:rPr sz="1167" dirty="0">
                <a:latin typeface="Garamond"/>
                <a:cs typeface="Garamond"/>
              </a:rPr>
              <a:t>whether  </a:t>
            </a:r>
            <a:r>
              <a:rPr sz="1167" spc="-5" dirty="0">
                <a:latin typeface="Garamond"/>
                <a:cs typeface="Garamond"/>
              </a:rPr>
              <a:t>particular </a:t>
            </a:r>
            <a:r>
              <a:rPr sz="1167" dirty="0">
                <a:latin typeface="Garamond"/>
                <a:cs typeface="Garamond"/>
              </a:rPr>
              <a:t>suppliers will </a:t>
            </a:r>
            <a:r>
              <a:rPr sz="1167" spc="-5" dirty="0">
                <a:latin typeface="Garamond"/>
                <a:cs typeface="Garamond"/>
              </a:rPr>
              <a:t>be chosen. In both instances, </a:t>
            </a:r>
            <a:r>
              <a:rPr sz="1167" dirty="0">
                <a:latin typeface="Garamond"/>
                <a:cs typeface="Garamond"/>
              </a:rPr>
              <a:t>economic </a:t>
            </a:r>
            <a:r>
              <a:rPr sz="1167" spc="-5" dirty="0">
                <a:latin typeface="Garamond"/>
                <a:cs typeface="Garamond"/>
              </a:rPr>
              <a:t>indicators are </a:t>
            </a:r>
            <a:r>
              <a:rPr sz="1167" dirty="0">
                <a:latin typeface="Garamond"/>
                <a:cs typeface="Garamond"/>
              </a:rPr>
              <a:t>scanned </a:t>
            </a:r>
            <a:r>
              <a:rPr sz="1167" spc="-5" dirty="0">
                <a:latin typeface="Garamond"/>
                <a:cs typeface="Garamond"/>
              </a:rPr>
              <a:t>before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decide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 of marketing expenditure.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is, </a:t>
            </a: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expanding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contracting local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global economy faces the industry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8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40260"/>
            <a:ext cx="5715529" cy="5811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  <a:buFont typeface="Garamond"/>
              <a:buAutoNum type="arabicPeriod" startAt="2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Well accepted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invariably have stronger relationships </a:t>
            </a:r>
            <a:r>
              <a:rPr sz="1167" dirty="0">
                <a:latin typeface="Garamond"/>
                <a:cs typeface="Garamond"/>
              </a:rPr>
              <a:t>with their clients, and 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closer to them, are </a:t>
            </a:r>
            <a:r>
              <a:rPr sz="1167" spc="-5" dirty="0">
                <a:latin typeface="Garamond"/>
                <a:cs typeface="Garamond"/>
              </a:rPr>
              <a:t>privy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information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buying </a:t>
            </a:r>
            <a:r>
              <a:rPr sz="1167" dirty="0">
                <a:latin typeface="Garamond"/>
                <a:cs typeface="Garamond"/>
              </a:rPr>
              <a:t>company’s </a:t>
            </a:r>
            <a:r>
              <a:rPr sz="1167" spc="-5" dirty="0">
                <a:latin typeface="Garamond"/>
                <a:cs typeface="Garamond"/>
              </a:rPr>
              <a:t>performance,  </a:t>
            </a:r>
            <a:r>
              <a:rPr sz="1167" dirty="0">
                <a:latin typeface="Garamond"/>
                <a:cs typeface="Garamond"/>
              </a:rPr>
              <a:t>expectations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future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 the views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supplying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strengths and  </a:t>
            </a:r>
            <a:r>
              <a:rPr sz="1167" dirty="0">
                <a:latin typeface="Garamond"/>
                <a:cs typeface="Garamond"/>
              </a:rPr>
              <a:t>weaknesses as 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their competitors. </a:t>
            </a:r>
            <a:r>
              <a:rPr sz="1167" spc="-5" dirty="0">
                <a:latin typeface="Garamond"/>
                <a:cs typeface="Garamond"/>
              </a:rPr>
              <a:t>Often it is necessary </a:t>
            </a:r>
            <a:r>
              <a:rPr sz="1167" dirty="0">
                <a:latin typeface="Garamond"/>
                <a:cs typeface="Garamond"/>
              </a:rPr>
              <a:t>to establish </a:t>
            </a:r>
            <a:r>
              <a:rPr sz="1167" spc="-5" dirty="0">
                <a:latin typeface="Garamond"/>
                <a:cs typeface="Garamond"/>
              </a:rPr>
              <a:t>performance rankings in  </a:t>
            </a:r>
            <a:r>
              <a:rPr sz="1167" dirty="0">
                <a:latin typeface="Garamond"/>
                <a:cs typeface="Garamond"/>
              </a:rPr>
              <a:t>a formal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manner.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eriod" startAt="2"/>
            </a:pPr>
            <a:endParaRPr sz="1118">
              <a:latin typeface="Times New Roman"/>
              <a:cs typeface="Times New Roman"/>
            </a:endParaRPr>
          </a:p>
          <a:p>
            <a:pPr marL="12347" marR="5556" indent="44449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much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manner as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companies 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criteria that  consumers user to decide </a:t>
            </a:r>
            <a:r>
              <a:rPr sz="1167" spc="-5" dirty="0">
                <a:latin typeface="Garamond"/>
                <a:cs typeface="Garamond"/>
              </a:rPr>
              <a:t>between brands, industrials </a:t>
            </a:r>
            <a:r>
              <a:rPr sz="1167" dirty="0">
                <a:latin typeface="Garamond"/>
                <a:cs typeface="Garamond"/>
              </a:rPr>
              <a:t>conduct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identifies </a:t>
            </a:r>
            <a:r>
              <a:rPr sz="1167" dirty="0">
                <a:latin typeface="Garamond"/>
                <a:cs typeface="Garamond"/>
              </a:rPr>
              <a:t>the criteria  </a:t>
            </a:r>
            <a:r>
              <a:rPr sz="1167" spc="-5" dirty="0">
                <a:latin typeface="Garamond"/>
                <a:cs typeface="Garamond"/>
              </a:rPr>
              <a:t>purchasers </a:t>
            </a:r>
            <a:r>
              <a:rPr sz="1167" dirty="0">
                <a:latin typeface="Garamond"/>
                <a:cs typeface="Garamond"/>
              </a:rPr>
              <a:t>use to choose </a:t>
            </a:r>
            <a:r>
              <a:rPr sz="1167" spc="-5" dirty="0">
                <a:latin typeface="Garamond"/>
                <a:cs typeface="Garamond"/>
              </a:rPr>
              <a:t>and maintain </a:t>
            </a:r>
            <a:r>
              <a:rPr sz="1167" dirty="0">
                <a:latin typeface="Garamond"/>
                <a:cs typeface="Garamond"/>
              </a:rPr>
              <a:t>suppliers,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ratings </a:t>
            </a:r>
            <a:r>
              <a:rPr sz="1167" dirty="0">
                <a:latin typeface="Garamond"/>
                <a:cs typeface="Garamond"/>
              </a:rPr>
              <a:t>for individual </a:t>
            </a:r>
            <a:r>
              <a:rPr sz="1167" spc="-5" dirty="0">
                <a:latin typeface="Garamond"/>
                <a:cs typeface="Garamond"/>
              </a:rPr>
              <a:t>companies.  Given </a:t>
            </a:r>
            <a:r>
              <a:rPr sz="1167" dirty="0">
                <a:latin typeface="Garamond"/>
                <a:cs typeface="Garamond"/>
              </a:rPr>
              <a:t>the generally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education </a:t>
            </a:r>
            <a:r>
              <a:rPr sz="1167" spc="-5" dirty="0">
                <a:latin typeface="Garamond"/>
                <a:cs typeface="Garamond"/>
              </a:rPr>
              <a:t>level of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sales engineers, </a:t>
            </a:r>
            <a:r>
              <a:rPr sz="1167" spc="-5" dirty="0">
                <a:latin typeface="Garamond"/>
                <a:cs typeface="Garamond"/>
              </a:rPr>
              <a:t>it is not uncommon </a:t>
            </a:r>
            <a:r>
              <a:rPr sz="1167" dirty="0">
                <a:latin typeface="Garamond"/>
                <a:cs typeface="Garamond"/>
              </a:rPr>
              <a:t>for the  field force to </a:t>
            </a:r>
            <a:r>
              <a:rPr sz="1167" spc="-5" dirty="0">
                <a:latin typeface="Garamond"/>
                <a:cs typeface="Garamond"/>
              </a:rPr>
              <a:t>administer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research.  Others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research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LcPeriod" startAt="5"/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systematic design, </a:t>
            </a:r>
            <a:r>
              <a:rPr sz="1167" dirty="0">
                <a:latin typeface="Garamond"/>
                <a:cs typeface="Garamond"/>
              </a:rPr>
              <a:t>collection, </a:t>
            </a:r>
            <a:r>
              <a:rPr sz="1167" spc="-5" dirty="0">
                <a:latin typeface="Garamond"/>
                <a:cs typeface="Garamond"/>
              </a:rPr>
              <a:t>analysis, and reporting of data relevant </a:t>
            </a:r>
            <a:r>
              <a:rPr sz="1167" dirty="0">
                <a:latin typeface="Garamond"/>
                <a:cs typeface="Garamond"/>
              </a:rPr>
              <a:t>to a specific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situation facing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Steps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 process consists of </a:t>
            </a:r>
            <a:r>
              <a:rPr sz="1167" dirty="0">
                <a:latin typeface="Garamond"/>
                <a:cs typeface="Garamond"/>
              </a:rPr>
              <a:t>four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steps:</a:t>
            </a:r>
            <a:endParaRPr sz="1167">
              <a:latin typeface="Garamond"/>
              <a:cs typeface="Garamond"/>
            </a:endParaRPr>
          </a:p>
          <a:p>
            <a:pPr marL="456837" lvl="2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456837" lvl="2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plan,</a:t>
            </a:r>
            <a:endParaRPr sz="1167">
              <a:latin typeface="Garamond"/>
              <a:cs typeface="Garamond"/>
            </a:endParaRPr>
          </a:p>
          <a:p>
            <a:pPr marL="456837" lvl="2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Implementing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plan,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  <a:p>
            <a:pPr marL="456837" lvl="2" indent="-222245">
              <a:lnSpc>
                <a:spcPts val="1356"/>
              </a:lnSpc>
              <a:buFont typeface="Garamond"/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Interpreting and reporting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findings.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f.	Why </a:t>
            </a:r>
            <a:r>
              <a:rPr sz="1167" b="1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Conduct Business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Research?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Research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Systematic </a:t>
            </a:r>
            <a:r>
              <a:rPr sz="1167" dirty="0">
                <a:latin typeface="Garamond"/>
                <a:cs typeface="Garamond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objective process of designing, </a:t>
            </a:r>
            <a:r>
              <a:rPr sz="1167" dirty="0">
                <a:latin typeface="Garamond"/>
                <a:cs typeface="Garamond"/>
              </a:rPr>
              <a:t>gathering,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&amp;  </a:t>
            </a:r>
            <a:r>
              <a:rPr sz="1167" spc="-5" dirty="0">
                <a:latin typeface="Garamond"/>
                <a:cs typeface="Garamond"/>
              </a:rPr>
              <a:t>reporting information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used to solve a specific </a:t>
            </a:r>
            <a:r>
              <a:rPr sz="1167" spc="-5" dirty="0">
                <a:latin typeface="Garamond"/>
                <a:cs typeface="Garamond"/>
              </a:rPr>
              <a:t>problem. </a:t>
            </a:r>
            <a:r>
              <a:rPr sz="1167" dirty="0">
                <a:latin typeface="Garamond"/>
                <a:cs typeface="Garamond"/>
              </a:rPr>
              <a:t>It Provides information for </a:t>
            </a:r>
            <a:r>
              <a:rPr sz="1167" spc="-5" dirty="0">
                <a:latin typeface="Garamond"/>
                <a:cs typeface="Garamond"/>
              </a:rPr>
              <a:t>aid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making business related decisions,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opportunities and </a:t>
            </a:r>
            <a:r>
              <a:rPr sz="1167" dirty="0">
                <a:latin typeface="Garamond"/>
                <a:cs typeface="Garamond"/>
              </a:rPr>
              <a:t>generate &amp; </a:t>
            </a:r>
            <a:r>
              <a:rPr sz="1167" spc="-5" dirty="0">
                <a:latin typeface="Garamond"/>
                <a:cs typeface="Garamond"/>
              </a:rPr>
              <a:t>refine actions. It is  </a:t>
            </a:r>
            <a:r>
              <a:rPr sz="1167" dirty="0">
                <a:latin typeface="Garamond"/>
                <a:cs typeface="Garamond"/>
              </a:rPr>
              <a:t>important for the mangers for many decisions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like: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Helps reduce risk </a:t>
            </a:r>
            <a:r>
              <a:rPr sz="1167" dirty="0">
                <a:latin typeface="Garamond"/>
                <a:cs typeface="Garamond"/>
              </a:rPr>
              <a:t>inherent in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decision-making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Provides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important link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Allows implementation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 marL="456837" marR="5556" indent="-222245">
              <a:lnSpc>
                <a:spcPts val="1322"/>
              </a:lnSpc>
              <a:spcBef>
                <a:spcPts val="190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Enables managers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&amp; understand stakeholders wants &amp;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 appropriate strategies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needs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0417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6626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12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system. Today’s Lesson </a:t>
            </a:r>
            <a:r>
              <a:rPr sz="1167" spc="-5" dirty="0">
                <a:latin typeface="Garamond"/>
                <a:cs typeface="Garamond"/>
              </a:rPr>
              <a:t>Outlines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research process, </a:t>
            </a:r>
            <a:r>
              <a:rPr sz="1167" dirty="0">
                <a:latin typeface="Garamond"/>
                <a:cs typeface="Garamond"/>
              </a:rPr>
              <a:t>including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 objectives and developing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plan. We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also discuss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key </a:t>
            </a:r>
            <a:r>
              <a:rPr sz="1167" dirty="0">
                <a:latin typeface="Garamond"/>
                <a:cs typeface="Garamond"/>
              </a:rPr>
              <a:t>issues </a:t>
            </a:r>
            <a:r>
              <a:rPr sz="1167" spc="-5" dirty="0">
                <a:latin typeface="Garamond"/>
                <a:cs typeface="Garamond"/>
              </a:rPr>
              <a:t>of planning primary </a:t>
            </a:r>
            <a:r>
              <a:rPr sz="1167" dirty="0">
                <a:latin typeface="Garamond"/>
                <a:cs typeface="Garamond"/>
              </a:rPr>
              <a:t>data collection,  </a:t>
            </a:r>
            <a:r>
              <a:rPr sz="1167" spc="-5" dirty="0">
                <a:latin typeface="Garamond"/>
                <a:cs typeface="Garamond"/>
              </a:rPr>
              <a:t>implementing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 and interpreting and reporting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findings.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Garamond"/>
                <a:cs typeface="Garamond"/>
              </a:rPr>
              <a:t>So our </a:t>
            </a:r>
            <a:r>
              <a:rPr sz="1167" dirty="0">
                <a:latin typeface="Garamond"/>
                <a:cs typeface="Garamond"/>
              </a:rPr>
              <a:t>today’s topics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MARKETING RESEARCH</a:t>
            </a:r>
            <a:r>
              <a:rPr sz="1167" b="1" spc="-12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UcPeriod"/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Marketing Research </a:t>
            </a:r>
            <a:r>
              <a:rPr sz="1167" b="1" spc="-5" dirty="0">
                <a:latin typeface="Garamond"/>
                <a:cs typeface="Garamond"/>
              </a:rPr>
              <a:t>an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Introduction: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LcPeriod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Every marketer needs marketing research, and most large companies have </a:t>
            </a:r>
            <a:r>
              <a:rPr sz="1167" dirty="0">
                <a:latin typeface="Garamond"/>
                <a:cs typeface="Garamond"/>
              </a:rPr>
              <a:t>their own </a:t>
            </a:r>
            <a:r>
              <a:rPr sz="1167" spc="-5" dirty="0">
                <a:latin typeface="Garamond"/>
                <a:cs typeface="Garamond"/>
              </a:rPr>
              <a:t>marketing  research </a:t>
            </a:r>
            <a:r>
              <a:rPr sz="1167" dirty="0">
                <a:latin typeface="Garamond"/>
                <a:cs typeface="Garamond"/>
              </a:rPr>
              <a:t>departments. </a:t>
            </a:r>
            <a:r>
              <a:rPr sz="1167" spc="-5" dirty="0">
                <a:latin typeface="Garamond"/>
                <a:cs typeface="Garamond"/>
              </a:rPr>
              <a:t>Marketing research </a:t>
            </a:r>
            <a:r>
              <a:rPr sz="1167" dirty="0">
                <a:latin typeface="Garamond"/>
                <a:cs typeface="Garamond"/>
              </a:rPr>
              <a:t>involves a four-step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The first step consists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and researcher </a:t>
            </a:r>
            <a:r>
              <a:rPr sz="1167" dirty="0">
                <a:latin typeface="Garamond"/>
                <a:cs typeface="Garamond"/>
              </a:rPr>
              <a:t>carefully defining the </a:t>
            </a:r>
            <a:r>
              <a:rPr sz="1167" spc="-5" dirty="0">
                <a:latin typeface="Garamond"/>
                <a:cs typeface="Garamond"/>
              </a:rPr>
              <a:t>problem and </a:t>
            </a:r>
            <a:r>
              <a:rPr sz="1167" dirty="0">
                <a:latin typeface="Garamond"/>
                <a:cs typeface="Garamond"/>
              </a:rPr>
              <a:t>setting the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objectives. The  </a:t>
            </a:r>
            <a:r>
              <a:rPr sz="1167" spc="-5" dirty="0">
                <a:latin typeface="Garamond"/>
                <a:cs typeface="Garamond"/>
              </a:rPr>
              <a:t>objective may be </a:t>
            </a:r>
            <a:r>
              <a:rPr sz="1167" dirty="0">
                <a:latin typeface="Garamond"/>
                <a:cs typeface="Garamond"/>
              </a:rPr>
              <a:t>exploratory, </a:t>
            </a:r>
            <a:r>
              <a:rPr sz="1167" spc="-5" dirty="0">
                <a:latin typeface="Garamond"/>
                <a:cs typeface="Garamond"/>
              </a:rPr>
              <a:t>descriptive, or causal. </a:t>
            </a:r>
            <a:r>
              <a:rPr sz="1167" dirty="0">
                <a:latin typeface="Garamond"/>
                <a:cs typeface="Garamond"/>
              </a:rPr>
              <a:t>The second step consists </a:t>
            </a:r>
            <a:r>
              <a:rPr sz="1167" spc="-5" dirty="0">
                <a:latin typeface="Garamond"/>
                <a:cs typeface="Garamond"/>
              </a:rPr>
              <a:t>of developing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research plan </a:t>
            </a:r>
            <a:r>
              <a:rPr sz="1167" dirty="0">
                <a:latin typeface="Garamond"/>
                <a:cs typeface="Garamond"/>
              </a:rPr>
              <a:t>for collecting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primary and </a:t>
            </a:r>
            <a:r>
              <a:rPr sz="1167" dirty="0">
                <a:latin typeface="Garamond"/>
                <a:cs typeface="Garamond"/>
              </a:rPr>
              <a:t>secondary </a:t>
            </a:r>
            <a:r>
              <a:rPr sz="1167" spc="-5" dirty="0">
                <a:latin typeface="Garamond"/>
                <a:cs typeface="Garamond"/>
              </a:rPr>
              <a:t>sources. </a:t>
            </a:r>
            <a:r>
              <a:rPr sz="1167" dirty="0">
                <a:latin typeface="Garamond"/>
                <a:cs typeface="Garamond"/>
              </a:rPr>
              <a:t>Primary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collection calls  for choosing a </a:t>
            </a:r>
            <a:r>
              <a:rPr sz="1167" spc="-5" dirty="0">
                <a:latin typeface="Garamond"/>
                <a:cs typeface="Garamond"/>
              </a:rPr>
              <a:t>research approach </a:t>
            </a:r>
            <a:r>
              <a:rPr sz="1167" dirty="0">
                <a:latin typeface="Garamond"/>
                <a:cs typeface="Garamond"/>
              </a:rPr>
              <a:t>(observation, survey, experiment); choosing a contact method  (mail, telephone, </a:t>
            </a:r>
            <a:r>
              <a:rPr sz="1167" spc="-5" dirty="0">
                <a:latin typeface="Garamond"/>
                <a:cs typeface="Garamond"/>
              </a:rPr>
              <a:t>personal); </a:t>
            </a:r>
            <a:r>
              <a:rPr sz="1167" dirty="0">
                <a:latin typeface="Garamond"/>
                <a:cs typeface="Garamond"/>
              </a:rPr>
              <a:t>designing a sampling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(whom to survey, </a:t>
            </a:r>
            <a:r>
              <a:rPr sz="1167" spc="-5" dirty="0">
                <a:latin typeface="Garamond"/>
                <a:cs typeface="Garamond"/>
              </a:rPr>
              <a:t>how many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survey, and  how </a:t>
            </a:r>
            <a:r>
              <a:rPr sz="1167" dirty="0">
                <a:latin typeface="Garamond"/>
                <a:cs typeface="Garamond"/>
              </a:rPr>
              <a:t>to choose them); </a:t>
            </a:r>
            <a:r>
              <a:rPr sz="1167" spc="-5" dirty="0">
                <a:latin typeface="Garamond"/>
                <a:cs typeface="Garamond"/>
              </a:rPr>
              <a:t>and developing research instruments (questionnaire, mechanical). </a:t>
            </a:r>
            <a:r>
              <a:rPr sz="1167" dirty="0">
                <a:latin typeface="Garamond"/>
                <a:cs typeface="Garamond"/>
              </a:rPr>
              <a:t>The third  step consists </a:t>
            </a:r>
            <a:r>
              <a:rPr sz="1167" spc="-5" dirty="0">
                <a:latin typeface="Garamond"/>
                <a:cs typeface="Garamond"/>
              </a:rPr>
              <a:t>of implementing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 plan by </a:t>
            </a:r>
            <a:r>
              <a:rPr sz="1167" dirty="0">
                <a:latin typeface="Garamond"/>
                <a:cs typeface="Garamond"/>
              </a:rPr>
              <a:t>collecting, </a:t>
            </a:r>
            <a:r>
              <a:rPr sz="1167" spc="-5" dirty="0">
                <a:latin typeface="Garamond"/>
                <a:cs typeface="Garamond"/>
              </a:rPr>
              <a:t>processing, and analyzing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information. </a:t>
            </a:r>
            <a:r>
              <a:rPr sz="1167" dirty="0">
                <a:latin typeface="Garamond"/>
                <a:cs typeface="Garamond"/>
              </a:rPr>
              <a:t>The fourth step consists </a:t>
            </a:r>
            <a:r>
              <a:rPr sz="1167" spc="-5" dirty="0">
                <a:latin typeface="Garamond"/>
                <a:cs typeface="Garamond"/>
              </a:rPr>
              <a:t>of interpreting and reporting </a:t>
            </a:r>
            <a:r>
              <a:rPr sz="1167" dirty="0">
                <a:latin typeface="Garamond"/>
                <a:cs typeface="Garamond"/>
              </a:rPr>
              <a:t>the findings. Further  information </a:t>
            </a:r>
            <a:r>
              <a:rPr sz="1167" spc="-5" dirty="0">
                <a:latin typeface="Garamond"/>
                <a:cs typeface="Garamond"/>
              </a:rPr>
              <a:t>analysis helps </a:t>
            </a:r>
            <a:r>
              <a:rPr sz="1167" dirty="0">
                <a:latin typeface="Garamond"/>
                <a:cs typeface="Garamond"/>
              </a:rPr>
              <a:t>marketing managers to </a:t>
            </a:r>
            <a:r>
              <a:rPr sz="1167" spc="-5" dirty="0">
                <a:latin typeface="Garamond"/>
                <a:cs typeface="Garamond"/>
              </a:rPr>
              <a:t>apply </a:t>
            </a:r>
            <a:r>
              <a:rPr sz="1167" dirty="0">
                <a:latin typeface="Garamond"/>
                <a:cs typeface="Garamond"/>
              </a:rPr>
              <a:t>the information </a:t>
            </a:r>
            <a:r>
              <a:rPr sz="1167" spc="-5" dirty="0">
                <a:latin typeface="Garamond"/>
                <a:cs typeface="Garamond"/>
              </a:rPr>
              <a:t>and provides advanced  </a:t>
            </a:r>
            <a:r>
              <a:rPr sz="1167" dirty="0">
                <a:latin typeface="Garamond"/>
                <a:cs typeface="Garamond"/>
              </a:rPr>
              <a:t>statistical </a:t>
            </a:r>
            <a:r>
              <a:rPr sz="1167" spc="-5" dirty="0">
                <a:latin typeface="Garamond"/>
                <a:cs typeface="Garamond"/>
              </a:rPr>
              <a:t>procedures and models </a:t>
            </a:r>
            <a:r>
              <a:rPr sz="1167" dirty="0">
                <a:latin typeface="Garamond"/>
                <a:cs typeface="Garamond"/>
              </a:rPr>
              <a:t>to develop more </a:t>
            </a:r>
            <a:r>
              <a:rPr sz="1167" spc="-5" dirty="0">
                <a:latin typeface="Garamond"/>
                <a:cs typeface="Garamond"/>
              </a:rPr>
              <a:t>rigorous findings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the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Some marketers face special marketing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considerations,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conducting research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small-business, </a:t>
            </a:r>
            <a:r>
              <a:rPr sz="1167" spc="-5" dirty="0">
                <a:latin typeface="Garamond"/>
                <a:cs typeface="Garamond"/>
              </a:rPr>
              <a:t>non-profit, or </a:t>
            </a:r>
            <a:r>
              <a:rPr sz="1167" dirty="0">
                <a:latin typeface="Garamond"/>
                <a:cs typeface="Garamond"/>
              </a:rPr>
              <a:t>international </a:t>
            </a:r>
            <a:r>
              <a:rPr sz="1167" spc="-5" dirty="0">
                <a:latin typeface="Garamond"/>
                <a:cs typeface="Garamond"/>
              </a:rPr>
              <a:t>situations. Marketing research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conducted  effectively by small </a:t>
            </a: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with small </a:t>
            </a:r>
            <a:r>
              <a:rPr sz="1167" spc="-5" dirty="0">
                <a:latin typeface="Garamond"/>
                <a:cs typeface="Garamond"/>
              </a:rPr>
              <a:t>budgets. </a:t>
            </a:r>
            <a:r>
              <a:rPr sz="1167" dirty="0">
                <a:latin typeface="Garamond"/>
                <a:cs typeface="Garamond"/>
              </a:rPr>
              <a:t>International marketing </a:t>
            </a:r>
            <a:r>
              <a:rPr sz="1167" spc="-5" dirty="0">
                <a:latin typeface="Garamond"/>
                <a:cs typeface="Garamond"/>
              </a:rPr>
              <a:t>researchers </a:t>
            </a:r>
            <a:r>
              <a:rPr sz="1167" dirty="0">
                <a:latin typeface="Garamond"/>
                <a:cs typeface="Garamond"/>
              </a:rPr>
              <a:t>follow  the same steps </a:t>
            </a:r>
            <a:r>
              <a:rPr sz="1167" spc="-5" dirty="0">
                <a:latin typeface="Garamond"/>
                <a:cs typeface="Garamond"/>
              </a:rPr>
              <a:t>as domestic researchers but often </a:t>
            </a:r>
            <a:r>
              <a:rPr sz="1167" dirty="0">
                <a:latin typeface="Garamond"/>
                <a:cs typeface="Garamond"/>
              </a:rPr>
              <a:t>face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challenging </a:t>
            </a:r>
            <a:r>
              <a:rPr sz="1167" spc="-5" dirty="0">
                <a:latin typeface="Garamond"/>
                <a:cs typeface="Garamond"/>
              </a:rPr>
              <a:t>problems. All  organizations need </a:t>
            </a:r>
            <a:r>
              <a:rPr sz="1167" dirty="0">
                <a:latin typeface="Garamond"/>
                <a:cs typeface="Garamond"/>
              </a:rPr>
              <a:t>to understand the major </a:t>
            </a:r>
            <a:r>
              <a:rPr sz="1167" spc="-5" dirty="0">
                <a:latin typeface="Garamond"/>
                <a:cs typeface="Garamond"/>
              </a:rPr>
              <a:t>public policy and </a:t>
            </a:r>
            <a:r>
              <a:rPr sz="1167" dirty="0">
                <a:latin typeface="Garamond"/>
                <a:cs typeface="Garamond"/>
              </a:rPr>
              <a:t>ethics issues surrounding marketing  </a:t>
            </a:r>
            <a:r>
              <a:rPr sz="1167" spc="-5" dirty="0">
                <a:latin typeface="Garamond"/>
                <a:cs typeface="Garamond"/>
              </a:rPr>
              <a:t>research.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buAutoNum type="alphaLcPeriod" startAt="2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Uses </a:t>
            </a:r>
            <a:r>
              <a:rPr sz="1167" b="1" dirty="0">
                <a:latin typeface="Garamond"/>
                <a:cs typeface="Garamond"/>
              </a:rPr>
              <a:t>&amp; </a:t>
            </a:r>
            <a:r>
              <a:rPr sz="1167" b="1" spc="-5" dirty="0">
                <a:latin typeface="Garamond"/>
                <a:cs typeface="Garamond"/>
              </a:rPr>
              <a:t>Application of </a:t>
            </a:r>
            <a:r>
              <a:rPr sz="1167" b="1" dirty="0">
                <a:latin typeface="Garamond"/>
                <a:cs typeface="Garamond"/>
              </a:rPr>
              <a:t>Research </a:t>
            </a:r>
            <a:r>
              <a:rPr sz="1167" b="1" spc="-5" dirty="0">
                <a:latin typeface="Garamond"/>
                <a:cs typeface="Garamond"/>
              </a:rPr>
              <a:t>in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467"/>
              </a:spcBef>
            </a:pPr>
            <a:r>
              <a:rPr sz="1167" dirty="0">
                <a:latin typeface="Garamond"/>
                <a:cs typeface="Garamond"/>
              </a:rPr>
              <a:t>Decision-making is crucial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This decision-making </a:t>
            </a:r>
            <a:r>
              <a:rPr sz="1167" spc="-5" dirty="0">
                <a:latin typeface="Garamond"/>
                <a:cs typeface="Garamond"/>
              </a:rPr>
              <a:t>requires 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collected </a:t>
            </a:r>
            <a:r>
              <a:rPr sz="1167" spc="-5" dirty="0">
                <a:latin typeface="Garamond"/>
                <a:cs typeface="Garamond"/>
              </a:rPr>
              <a:t>and acquired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marketing research process </a:t>
            </a:r>
            <a:r>
              <a:rPr sz="1167" dirty="0">
                <a:latin typeface="Garamond"/>
                <a:cs typeface="Garamond"/>
              </a:rPr>
              <a:t>this 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regarding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companies or </a:t>
            </a:r>
            <a:r>
              <a:rPr sz="1167" dirty="0">
                <a:latin typeface="Garamond"/>
                <a:cs typeface="Garamond"/>
              </a:rPr>
              <a:t>competitor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environmental  factors.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organizations are as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102" y="7959382"/>
            <a:ext cx="156810" cy="1441278"/>
          </a:xfrm>
          <a:prstGeom prst="rect">
            <a:avLst/>
          </a:prstGeom>
        </p:spPr>
        <p:txBody>
          <a:bodyPr vert="horz" wrap="square" lIns="0" tIns="4939" rIns="0" bIns="0" rtlCol="0">
            <a:spAutoFit/>
          </a:bodyPr>
          <a:lstStyle/>
          <a:p>
            <a:pPr marL="12347" marR="4939">
              <a:lnSpc>
                <a:spcPts val="1351"/>
              </a:lnSpc>
              <a:spcBef>
                <a:spcPts val="39"/>
              </a:spcBef>
            </a:pPr>
            <a:r>
              <a:rPr sz="1167" spc="107" dirty="0">
                <a:latin typeface="Meiryo"/>
                <a:cs typeface="Meiryo"/>
              </a:rPr>
              <a:t>Q  Q</a:t>
            </a:r>
            <a:endParaRPr sz="1167">
              <a:latin typeface="Meiryo"/>
              <a:cs typeface="Meiryo"/>
            </a:endParaRPr>
          </a:p>
          <a:p>
            <a:pPr marL="12347" marR="4939">
              <a:lnSpc>
                <a:spcPts val="1351"/>
              </a:lnSpc>
              <a:spcBef>
                <a:spcPts val="5"/>
              </a:spcBef>
            </a:pPr>
            <a:r>
              <a:rPr sz="1167" spc="107" dirty="0">
                <a:latin typeface="Meiryo"/>
                <a:cs typeface="Meiryo"/>
              </a:rPr>
              <a:t>Q  Q</a:t>
            </a:r>
            <a:endParaRPr sz="1167">
              <a:latin typeface="Meiryo"/>
              <a:cs typeface="Meiryo"/>
            </a:endParaRPr>
          </a:p>
          <a:p>
            <a:pPr marL="12347" marR="4939">
              <a:lnSpc>
                <a:spcPts val="1351"/>
              </a:lnSpc>
              <a:spcBef>
                <a:spcPts val="5"/>
              </a:spcBef>
            </a:pPr>
            <a:r>
              <a:rPr sz="1167" spc="107" dirty="0">
                <a:latin typeface="Meiryo"/>
                <a:cs typeface="Meiryo"/>
              </a:rPr>
              <a:t>Q  Q</a:t>
            </a:r>
            <a:endParaRPr sz="1167">
              <a:latin typeface="Meiryo"/>
              <a:cs typeface="Meiryo"/>
            </a:endParaRPr>
          </a:p>
          <a:p>
            <a:pPr marL="12347" marR="4939">
              <a:lnSpc>
                <a:spcPts val="1351"/>
              </a:lnSpc>
              <a:spcBef>
                <a:spcPts val="5"/>
              </a:spcBef>
            </a:pPr>
            <a:r>
              <a:rPr sz="1167" spc="107" dirty="0">
                <a:latin typeface="Meiryo"/>
                <a:cs typeface="Meiryo"/>
              </a:rPr>
              <a:t>Q  Q</a:t>
            </a:r>
            <a:endParaRPr sz="1167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5602" y="7964558"/>
            <a:ext cx="2303992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39541">
              <a:lnSpc>
                <a:spcPts val="1351"/>
              </a:lnSpc>
            </a:pPr>
            <a:r>
              <a:rPr sz="1167" spc="-5" dirty="0">
                <a:latin typeface="Garamond"/>
                <a:cs typeface="Garamond"/>
              </a:rPr>
              <a:t>Measurement of market potential.  Analysis of </a:t>
            </a:r>
            <a:r>
              <a:rPr sz="1167" dirty="0">
                <a:latin typeface="Garamond"/>
                <a:cs typeface="Garamond"/>
              </a:rPr>
              <a:t>market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51"/>
              </a:lnSpc>
              <a:spcBef>
                <a:spcPts val="5"/>
              </a:spcBef>
            </a:pPr>
            <a:r>
              <a:rPr sz="1167" spc="-5" dirty="0">
                <a:latin typeface="Garamond"/>
                <a:cs typeface="Garamond"/>
              </a:rPr>
              <a:t>Determination of market </a:t>
            </a:r>
            <a:r>
              <a:rPr sz="1167" dirty="0">
                <a:latin typeface="Garamond"/>
                <a:cs typeface="Garamond"/>
              </a:rPr>
              <a:t>characteristics  Sales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analysis.</a:t>
            </a:r>
            <a:endParaRPr sz="1167">
              <a:latin typeface="Garamond"/>
              <a:cs typeface="Garamond"/>
            </a:endParaRPr>
          </a:p>
          <a:p>
            <a:pPr marL="12347" marR="1374832">
              <a:lnSpc>
                <a:spcPts val="1351"/>
              </a:lnSpc>
              <a:spcBef>
                <a:spcPts val="5"/>
              </a:spcBef>
            </a:pPr>
            <a:r>
              <a:rPr sz="1167" dirty="0">
                <a:latin typeface="Garamond"/>
                <a:cs typeface="Garamond"/>
              </a:rPr>
              <a:t>Product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testing.  Forecasting.</a:t>
            </a:r>
            <a:endParaRPr sz="1167">
              <a:latin typeface="Garamond"/>
              <a:cs typeface="Garamond"/>
            </a:endParaRPr>
          </a:p>
          <a:p>
            <a:pPr marL="12347" marR="386459">
              <a:lnSpc>
                <a:spcPts val="1351"/>
              </a:lnSpc>
              <a:spcBef>
                <a:spcPts val="5"/>
              </a:spcBef>
            </a:pPr>
            <a:r>
              <a:rPr sz="1167" dirty="0">
                <a:latin typeface="Garamond"/>
                <a:cs typeface="Garamond"/>
              </a:rPr>
              <a:t>Studies </a:t>
            </a:r>
            <a:r>
              <a:rPr sz="1167" spc="-5" dirty="0">
                <a:latin typeface="Garamond"/>
                <a:cs typeface="Garamond"/>
              </a:rPr>
              <a:t>of business </a:t>
            </a:r>
            <a:r>
              <a:rPr sz="1167" dirty="0">
                <a:latin typeface="Garamond"/>
                <a:cs typeface="Garamond"/>
              </a:rPr>
              <a:t>trends  </a:t>
            </a:r>
            <a:r>
              <a:rPr sz="1167" spc="-5" dirty="0">
                <a:latin typeface="Garamond"/>
                <a:cs typeface="Garamond"/>
              </a:rPr>
              <a:t>Studies of </a:t>
            </a:r>
            <a:r>
              <a:rPr sz="1167" dirty="0">
                <a:latin typeface="Garamond"/>
                <a:cs typeface="Garamond"/>
              </a:rPr>
              <a:t>competitors'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8949" y="2783416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88949" y="31923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6483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810103" y="1058756"/>
            <a:ext cx="31158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c.   THE MARKETING RESEARCH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406948"/>
            <a:ext cx="46425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Before  provide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1725506"/>
            <a:ext cx="115446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98857" algn="l"/>
              </a:tabLst>
            </a:pPr>
            <a:r>
              <a:rPr sz="1167" spc="-5" dirty="0">
                <a:latin typeface="Garamond"/>
                <a:cs typeface="Garamond"/>
              </a:rPr>
              <a:t>information</a:t>
            </a:r>
            <a:r>
              <a:rPr sz="1167" dirty="0">
                <a:latin typeface="Garamond"/>
                <a:cs typeface="Garamond"/>
              </a:rPr>
              <a:t>,	they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708" y="1406948"/>
            <a:ext cx="101494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19" marR="4939" indent="-20990" algn="r">
              <a:lnSpc>
                <a:spcPts val="1312"/>
              </a:lnSpc>
              <a:tabLst>
                <a:tab pos="750077" algn="l"/>
                <a:tab pos="803785" algn="l"/>
              </a:tabLst>
            </a:pPr>
            <a:r>
              <a:rPr sz="1167" spc="-5" dirty="0">
                <a:latin typeface="Garamond"/>
                <a:cs typeface="Garamond"/>
              </a:rPr>
              <a:t>researche</a:t>
            </a:r>
            <a:r>
              <a:rPr sz="1167" dirty="0">
                <a:latin typeface="Garamond"/>
                <a:cs typeface="Garamond"/>
              </a:rPr>
              <a:t>r		</a:t>
            </a:r>
            <a:r>
              <a:rPr sz="1167" spc="-5" dirty="0">
                <a:latin typeface="Garamond"/>
                <a:cs typeface="Garamond"/>
              </a:rPr>
              <a:t>can  manager</a:t>
            </a:r>
            <a:r>
              <a:rPr sz="1167" dirty="0">
                <a:latin typeface="Garamond"/>
                <a:cs typeface="Garamond"/>
              </a:rPr>
              <a:t>s	with</a:t>
            </a:r>
            <a:endParaRPr sz="1167">
              <a:latin typeface="Garamond"/>
              <a:cs typeface="Garamond"/>
            </a:endParaRPr>
          </a:p>
          <a:p>
            <a:pPr marR="4939" algn="r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must</a:t>
            </a:r>
            <a:endParaRPr sz="1167">
              <a:latin typeface="Garamond"/>
              <a:cs typeface="Garamond"/>
            </a:endParaRPr>
          </a:p>
          <a:p>
            <a:pPr marR="4939" algn="r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1907010"/>
            <a:ext cx="128225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534623" algn="l"/>
                <a:tab pos="711801" algn="l"/>
                <a:tab pos="1016153" algn="l"/>
              </a:tabLst>
            </a:pPr>
            <a:r>
              <a:rPr sz="1167" dirty="0">
                <a:latin typeface="Garamond"/>
                <a:cs typeface="Garamond"/>
              </a:rPr>
              <a:t>know	what	kind  </a:t>
            </a:r>
            <a:r>
              <a:rPr sz="1167" spc="-5" dirty="0">
                <a:latin typeface="Garamond"/>
                <a:cs typeface="Garamond"/>
              </a:rPr>
              <a:t>problem		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601" y="2058881"/>
            <a:ext cx="51302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mana</a:t>
            </a:r>
            <a:r>
              <a:rPr sz="1167" spc="5" dirty="0">
                <a:latin typeface="Garamond"/>
                <a:cs typeface="Garamond"/>
              </a:rPr>
              <a:t>g</a:t>
            </a:r>
            <a:r>
              <a:rPr sz="1167" spc="-5" dirty="0">
                <a:latin typeface="Garamond"/>
                <a:cs typeface="Garamond"/>
              </a:rPr>
              <a:t>e</a:t>
            </a:r>
            <a:r>
              <a:rPr sz="1167" dirty="0">
                <a:latin typeface="Garamond"/>
                <a:cs typeface="Garamond"/>
              </a:rPr>
              <a:t>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2225569"/>
            <a:ext cx="16076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wishes to solve. 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2392256"/>
            <a:ext cx="16082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29704" algn="l"/>
                <a:tab pos="1406316" algn="l"/>
              </a:tabLst>
            </a:pPr>
            <a:r>
              <a:rPr sz="1167" spc="-5" dirty="0">
                <a:latin typeface="Garamond"/>
                <a:cs typeface="Garamond"/>
              </a:rPr>
              <a:t>researc</a:t>
            </a:r>
            <a:r>
              <a:rPr sz="1167" dirty="0">
                <a:latin typeface="Garamond"/>
                <a:cs typeface="Garamond"/>
              </a:rPr>
              <a:t>h	</a:t>
            </a:r>
            <a:r>
              <a:rPr sz="1167" spc="-5" dirty="0">
                <a:latin typeface="Garamond"/>
                <a:cs typeface="Garamond"/>
              </a:rPr>
              <a:t>proces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has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2558944"/>
            <a:ext cx="9248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following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steps: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602" y="2725631"/>
            <a:ext cx="756885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1. </a:t>
            </a:r>
            <a:r>
              <a:rPr sz="1167" spc="26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Defining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problem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7391" y="2740448"/>
            <a:ext cx="23583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963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7853" y="3059006"/>
            <a:ext cx="11063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research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6787" y="3225694"/>
            <a:ext cx="20558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603" y="3240511"/>
            <a:ext cx="138721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355592" indent="-222245">
              <a:lnSpc>
                <a:spcPts val="1312"/>
              </a:lnSpc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Developing  research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plan,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283"/>
              </a:lnSpc>
              <a:buAutoNum type="arabicPeriod" startAt="2"/>
              <a:tabLst>
                <a:tab pos="234592" algn="l"/>
                <a:tab pos="1193332" algn="l"/>
              </a:tabLst>
            </a:pPr>
            <a:r>
              <a:rPr sz="1167" spc="-5" dirty="0">
                <a:latin typeface="Garamond"/>
                <a:cs typeface="Garamond"/>
              </a:rPr>
              <a:t>Implementi</a:t>
            </a:r>
            <a:r>
              <a:rPr sz="1167" spc="5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g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7853" y="3725756"/>
            <a:ext cx="10606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research plan,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5603" y="3907261"/>
            <a:ext cx="138721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 algn="just">
              <a:lnSpc>
                <a:spcPts val="1312"/>
              </a:lnSpc>
              <a:tabLst>
                <a:tab pos="1193332" algn="l"/>
              </a:tabLst>
            </a:pPr>
            <a:r>
              <a:rPr sz="1167" b="1" dirty="0">
                <a:latin typeface="Garamond"/>
                <a:cs typeface="Garamond"/>
              </a:rPr>
              <a:t>4. </a:t>
            </a:r>
            <a:r>
              <a:rPr sz="1167" spc="-5" dirty="0">
                <a:latin typeface="Garamond"/>
                <a:cs typeface="Garamond"/>
              </a:rPr>
              <a:t>Interpreting and  reportin</a:t>
            </a:r>
            <a:r>
              <a:rPr sz="1167" dirty="0">
                <a:latin typeface="Garamond"/>
                <a:cs typeface="Garamond"/>
              </a:rPr>
              <a:t>g	the  </a:t>
            </a:r>
            <a:r>
              <a:rPr sz="1167" spc="-5" dirty="0">
                <a:latin typeface="Garamond"/>
                <a:cs typeface="Garamond"/>
              </a:rPr>
              <a:t>findings.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352" y="4559195"/>
            <a:ext cx="5716764" cy="432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these steps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detail: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Step </a:t>
            </a:r>
            <a:r>
              <a:rPr sz="1167" b="1" u="sng" dirty="0">
                <a:latin typeface="Garamond"/>
                <a:cs typeface="Garamond"/>
              </a:rPr>
              <a:t>1 </a:t>
            </a:r>
            <a:r>
              <a:rPr sz="1167" b="1" u="sng" spc="-5" dirty="0">
                <a:latin typeface="Garamond"/>
                <a:cs typeface="Garamond"/>
              </a:rPr>
              <a:t>Defining </a:t>
            </a:r>
            <a:r>
              <a:rPr sz="1167" b="1" u="sng" dirty="0">
                <a:latin typeface="Garamond"/>
                <a:cs typeface="Garamond"/>
              </a:rPr>
              <a:t>the </a:t>
            </a:r>
            <a:r>
              <a:rPr sz="1167" b="1" u="sng" spc="-5" dirty="0">
                <a:latin typeface="Garamond"/>
                <a:cs typeface="Garamond"/>
              </a:rPr>
              <a:t>Problem </a:t>
            </a:r>
            <a:r>
              <a:rPr sz="1167" b="1" u="sng" dirty="0">
                <a:latin typeface="Garamond"/>
                <a:cs typeface="Garamond"/>
              </a:rPr>
              <a:t>and Research</a:t>
            </a:r>
            <a:r>
              <a:rPr sz="1167" b="1" u="sng" spc="-29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5556" indent="3704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marketing manager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researcher </a:t>
            </a:r>
            <a:r>
              <a:rPr sz="1167" dirty="0">
                <a:latin typeface="Garamond"/>
                <a:cs typeface="Garamond"/>
              </a:rPr>
              <a:t>must work closely together to define the </a:t>
            </a:r>
            <a:r>
              <a:rPr sz="1167" spc="-5" dirty="0">
                <a:latin typeface="Garamond"/>
                <a:cs typeface="Garamond"/>
              </a:rPr>
              <a:t>problem 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and agree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objectives. Marketing managers must </a:t>
            </a:r>
            <a:r>
              <a:rPr sz="1167" dirty="0">
                <a:latin typeface="Garamond"/>
                <a:cs typeface="Garamond"/>
              </a:rPr>
              <a:t>know enough </a:t>
            </a:r>
            <a:r>
              <a:rPr sz="1167" spc="-5" dirty="0">
                <a:latin typeface="Garamond"/>
                <a:cs typeface="Garamond"/>
              </a:rPr>
              <a:t>about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to help in the </a:t>
            </a:r>
            <a:r>
              <a:rPr sz="1167" spc="-5" dirty="0">
                <a:latin typeface="Garamond"/>
                <a:cs typeface="Garamond"/>
              </a:rPr>
              <a:t>planning and </a:t>
            </a:r>
            <a:r>
              <a:rPr sz="1167" dirty="0">
                <a:latin typeface="Garamond"/>
                <a:cs typeface="Garamond"/>
              </a:rPr>
              <a:t>to interpret </a:t>
            </a:r>
            <a:r>
              <a:rPr sz="1167" spc="-5" dirty="0">
                <a:latin typeface="Garamond"/>
                <a:cs typeface="Garamond"/>
              </a:rPr>
              <a:t>research results. </a:t>
            </a:r>
            <a:r>
              <a:rPr sz="1167" dirty="0">
                <a:latin typeface="Garamond"/>
                <a:cs typeface="Garamond"/>
              </a:rPr>
              <a:t>Defining the </a:t>
            </a:r>
            <a:r>
              <a:rPr sz="1167" spc="-5" dirty="0">
                <a:latin typeface="Garamond"/>
                <a:cs typeface="Garamond"/>
              </a:rPr>
              <a:t>problem  and research objectives is often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hardest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process. 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has been defined  </a:t>
            </a:r>
            <a:r>
              <a:rPr sz="1167" dirty="0">
                <a:latin typeface="Garamond"/>
                <a:cs typeface="Garamond"/>
              </a:rPr>
              <a:t>carefully, the </a:t>
            </a:r>
            <a:r>
              <a:rPr sz="1167" spc="-5" dirty="0">
                <a:latin typeface="Garamond"/>
                <a:cs typeface="Garamond"/>
              </a:rPr>
              <a:t>manager and researcher must </a:t>
            </a:r>
            <a:r>
              <a:rPr sz="1167" dirty="0">
                <a:latin typeface="Garamond"/>
                <a:cs typeface="Garamond"/>
              </a:rPr>
              <a:t>set the </a:t>
            </a:r>
            <a:r>
              <a:rPr sz="1167" spc="-5" dirty="0">
                <a:latin typeface="Garamond"/>
                <a:cs typeface="Garamond"/>
              </a:rPr>
              <a:t>research objectives. </a:t>
            </a:r>
            <a:r>
              <a:rPr sz="1167" dirty="0">
                <a:latin typeface="Garamond"/>
                <a:cs typeface="Garamond"/>
              </a:rPr>
              <a:t>The three general types </a:t>
            </a:r>
            <a:r>
              <a:rPr sz="1167" spc="-5" dirty="0">
                <a:latin typeface="Garamond"/>
                <a:cs typeface="Garamond"/>
              </a:rPr>
              <a:t>of  objectives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6173" indent="370408">
              <a:lnSpc>
                <a:spcPts val="1312"/>
              </a:lnSpc>
              <a:spcBef>
                <a:spcPts val="437"/>
              </a:spcBef>
              <a:buFont typeface="Garamond"/>
              <a:buAutoNum type="arabicParenR"/>
              <a:tabLst>
                <a:tab pos="634633" algn="l"/>
                <a:tab pos="5479572" algn="l"/>
              </a:tabLst>
            </a:pPr>
            <a:r>
              <a:rPr sz="1167" b="1" spc="-5" dirty="0">
                <a:latin typeface="Garamond"/>
                <a:cs typeface="Garamond"/>
              </a:rPr>
              <a:t>Explorator</a:t>
            </a:r>
            <a:r>
              <a:rPr sz="1167" b="1" dirty="0">
                <a:latin typeface="Garamond"/>
                <a:cs typeface="Garamond"/>
              </a:rPr>
              <a:t>y</a:t>
            </a:r>
            <a:r>
              <a:rPr sz="1167" b="1" spc="136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</a:t>
            </a:r>
            <a:r>
              <a:rPr sz="1167" b="1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where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gathe</a:t>
            </a:r>
            <a:r>
              <a:rPr sz="1167" dirty="0">
                <a:latin typeface="Garamond"/>
                <a:cs typeface="Garamond"/>
              </a:rPr>
              <a:t>r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preliminar</a:t>
            </a:r>
            <a:r>
              <a:rPr sz="1167" dirty="0">
                <a:latin typeface="Garamond"/>
                <a:cs typeface="Garamond"/>
              </a:rPr>
              <a:t>y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</a:t>
            </a:r>
            <a:r>
              <a:rPr sz="1167" dirty="0">
                <a:latin typeface="Garamond"/>
                <a:cs typeface="Garamond"/>
              </a:rPr>
              <a:t>n	that  will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better define problems and </a:t>
            </a:r>
            <a:r>
              <a:rPr sz="1167" dirty="0">
                <a:latin typeface="Garamond"/>
                <a:cs typeface="Garamond"/>
              </a:rPr>
              <a:t>suggest </a:t>
            </a:r>
            <a:r>
              <a:rPr sz="1167" spc="-5" dirty="0">
                <a:latin typeface="Garamond"/>
                <a:cs typeface="Garamond"/>
              </a:rPr>
              <a:t>hypotheses </a:t>
            </a:r>
            <a:r>
              <a:rPr sz="1167" dirty="0">
                <a:latin typeface="Garamond"/>
                <a:cs typeface="Garamond"/>
              </a:rPr>
              <a:t>for their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solution.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arenR"/>
            </a:pPr>
            <a:endParaRPr sz="1118">
              <a:latin typeface="Times New Roman"/>
              <a:cs typeface="Times New Roman"/>
            </a:endParaRPr>
          </a:p>
          <a:p>
            <a:pPr marL="12347" marR="6791" indent="370408">
              <a:lnSpc>
                <a:spcPts val="1312"/>
              </a:lnSpc>
              <a:buFont typeface="Garamond"/>
              <a:buAutoNum type="arabicParenR"/>
              <a:tabLst>
                <a:tab pos="661179" algn="l"/>
                <a:tab pos="661796" algn="l"/>
              </a:tabLst>
            </a:pPr>
            <a:r>
              <a:rPr sz="1167" b="1" dirty="0">
                <a:latin typeface="Garamond"/>
                <a:cs typeface="Garamond"/>
              </a:rPr>
              <a:t>Descriptive research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where the </a:t>
            </a:r>
            <a:r>
              <a:rPr sz="1167" spc="-5" dirty="0">
                <a:latin typeface="Garamond"/>
                <a:cs typeface="Garamond"/>
              </a:rPr>
              <a:t>intent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describe </a:t>
            </a:r>
            <a:r>
              <a:rPr sz="1167" dirty="0">
                <a:latin typeface="Garamond"/>
                <a:cs typeface="Garamond"/>
              </a:rPr>
              <a:t>things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 potential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demographics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attitudes of </a:t>
            </a:r>
            <a:r>
              <a:rPr sz="1167" dirty="0">
                <a:latin typeface="Garamond"/>
                <a:cs typeface="Garamond"/>
              </a:rPr>
              <a:t>customers who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Font typeface="Garamond"/>
              <a:buAutoNum type="arabicParenR"/>
              <a:tabLst>
                <a:tab pos="602531" algn="l"/>
              </a:tabLst>
            </a:pPr>
            <a:r>
              <a:rPr sz="1167" b="1" spc="-5" dirty="0">
                <a:latin typeface="Garamond"/>
                <a:cs typeface="Garamond"/>
              </a:rPr>
              <a:t>Casual </a:t>
            </a:r>
            <a:r>
              <a:rPr sz="1167" b="1" dirty="0">
                <a:latin typeface="Garamond"/>
                <a:cs typeface="Garamond"/>
              </a:rPr>
              <a:t>research </a:t>
            </a:r>
            <a:r>
              <a:rPr sz="1167" spc="-5" dirty="0">
                <a:latin typeface="Garamond"/>
                <a:cs typeface="Garamond"/>
              </a:rPr>
              <a:t>is research </a:t>
            </a:r>
            <a:r>
              <a:rPr sz="1167" dirty="0">
                <a:latin typeface="Garamond"/>
                <a:cs typeface="Garamond"/>
              </a:rPr>
              <a:t>to test hypotheses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cause-and-effect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statement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 objectives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guide </a:t>
            </a:r>
            <a:r>
              <a:rPr sz="1167" dirty="0">
                <a:latin typeface="Garamond"/>
                <a:cs typeface="Garamond"/>
              </a:rPr>
              <a:t>the entire </a:t>
            </a:r>
            <a:r>
              <a:rPr sz="1167" spc="-5" dirty="0">
                <a:latin typeface="Garamond"/>
                <a:cs typeface="Garamond"/>
              </a:rPr>
              <a:t>research process. </a:t>
            </a:r>
            <a:r>
              <a:rPr sz="1167" dirty="0">
                <a:latin typeface="Garamond"/>
                <a:cs typeface="Garamond"/>
              </a:rPr>
              <a:t>It is  </a:t>
            </a:r>
            <a:r>
              <a:rPr sz="1167" spc="-5" dirty="0">
                <a:latin typeface="Garamond"/>
                <a:cs typeface="Garamond"/>
              </a:rPr>
              <a:t>always best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 objectives </a:t>
            </a:r>
            <a:r>
              <a:rPr sz="1167" dirty="0">
                <a:latin typeface="Garamond"/>
                <a:cs typeface="Garamond"/>
              </a:rPr>
              <a:t>statements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writing so </a:t>
            </a:r>
            <a:r>
              <a:rPr sz="1167" spc="-5" dirty="0">
                <a:latin typeface="Garamond"/>
                <a:cs typeface="Garamond"/>
              </a:rPr>
              <a:t>agreement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 reached and </a:t>
            </a:r>
            <a:r>
              <a:rPr sz="1167" dirty="0">
                <a:latin typeface="Garamond"/>
                <a:cs typeface="Garamond"/>
              </a:rPr>
              <a:t>everyone </a:t>
            </a:r>
            <a:r>
              <a:rPr sz="1167" spc="-5" dirty="0">
                <a:latin typeface="Garamond"/>
                <a:cs typeface="Garamond"/>
              </a:rPr>
              <a:t>knows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direction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428"/>
              </a:spcBef>
            </a:pPr>
            <a:r>
              <a:rPr sz="1167" b="1" u="sng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Step </a:t>
            </a:r>
            <a:r>
              <a:rPr sz="1167" b="1" u="sng" dirty="0">
                <a:latin typeface="Garamond"/>
                <a:cs typeface="Garamond"/>
              </a:rPr>
              <a:t>2     </a:t>
            </a:r>
            <a:r>
              <a:rPr sz="1167" b="1" u="sng" spc="-5" dirty="0">
                <a:latin typeface="Garamond"/>
                <a:cs typeface="Garamond"/>
              </a:rPr>
              <a:t>Developing </a:t>
            </a:r>
            <a:r>
              <a:rPr sz="1167" b="1" u="sng" dirty="0">
                <a:latin typeface="Garamond"/>
                <a:cs typeface="Garamond"/>
              </a:rPr>
              <a:t>the Research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developing the </a:t>
            </a:r>
            <a:r>
              <a:rPr sz="1167" spc="-5" dirty="0">
                <a:latin typeface="Garamond"/>
                <a:cs typeface="Garamond"/>
              </a:rPr>
              <a:t>research plan,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attempt </a:t>
            </a:r>
            <a:r>
              <a:rPr sz="1167" dirty="0">
                <a:latin typeface="Garamond"/>
                <a:cs typeface="Garamond"/>
              </a:rPr>
              <a:t>is to determine the information needed (outline  sources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secondary </a:t>
            </a:r>
            <a:r>
              <a:rPr sz="1167" spc="-5" dirty="0">
                <a:latin typeface="Garamond"/>
                <a:cs typeface="Garamond"/>
              </a:rPr>
              <a:t>data), develop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gathering it </a:t>
            </a:r>
            <a:r>
              <a:rPr sz="1167" dirty="0">
                <a:latin typeface="Garamond"/>
                <a:cs typeface="Garamond"/>
              </a:rPr>
              <a:t>efficiently, </a:t>
            </a:r>
            <a:r>
              <a:rPr sz="1167" spc="-5" dirty="0">
                <a:latin typeface="Garamond"/>
                <a:cs typeface="Garamond"/>
              </a:rPr>
              <a:t>and presenting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to  marketing management. The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spells </a:t>
            </a:r>
            <a:r>
              <a:rPr sz="1167" spc="-5" dirty="0">
                <a:latin typeface="Garamond"/>
                <a:cs typeface="Garamond"/>
              </a:rPr>
              <a:t>out specific research approaches, </a:t>
            </a:r>
            <a:r>
              <a:rPr sz="1167" dirty="0">
                <a:latin typeface="Garamond"/>
                <a:cs typeface="Garamond"/>
              </a:rPr>
              <a:t>contact </a:t>
            </a:r>
            <a:r>
              <a:rPr sz="1167" spc="-5" dirty="0">
                <a:latin typeface="Garamond"/>
                <a:cs typeface="Garamond"/>
              </a:rPr>
              <a:t>methods,  </a:t>
            </a:r>
            <a:r>
              <a:rPr sz="1167" dirty="0">
                <a:latin typeface="Garamond"/>
                <a:cs typeface="Garamond"/>
              </a:rPr>
              <a:t>sampling </a:t>
            </a:r>
            <a:r>
              <a:rPr sz="1167" spc="-5" dirty="0">
                <a:latin typeface="Garamond"/>
                <a:cs typeface="Garamond"/>
              </a:rPr>
              <a:t>plans, and </a:t>
            </a:r>
            <a:r>
              <a:rPr sz="1167" dirty="0">
                <a:latin typeface="Garamond"/>
                <a:cs typeface="Garamond"/>
              </a:rPr>
              <a:t>instruments that </a:t>
            </a:r>
            <a:r>
              <a:rPr sz="1167" spc="-5" dirty="0">
                <a:latin typeface="Garamond"/>
                <a:cs typeface="Garamond"/>
              </a:rPr>
              <a:t>researchers </a:t>
            </a:r>
            <a:r>
              <a:rPr sz="1167" dirty="0">
                <a:latin typeface="Garamond"/>
                <a:cs typeface="Garamond"/>
              </a:rPr>
              <a:t>will use to gather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data. The firm should  </a:t>
            </a:r>
            <a:r>
              <a:rPr sz="1167" spc="-5" dirty="0">
                <a:latin typeface="Garamond"/>
                <a:cs typeface="Garamond"/>
              </a:rPr>
              <a:t>know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data already </a:t>
            </a:r>
            <a:r>
              <a:rPr sz="1167" dirty="0">
                <a:latin typeface="Garamond"/>
                <a:cs typeface="Garamond"/>
              </a:rPr>
              <a:t>exists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collecting </a:t>
            </a:r>
            <a:r>
              <a:rPr sz="1167" spc="-5" dirty="0">
                <a:latin typeface="Garamond"/>
                <a:cs typeface="Garamond"/>
              </a:rPr>
              <a:t>new data begins. </a:t>
            </a:r>
            <a:r>
              <a:rPr sz="1167" dirty="0">
                <a:latin typeface="Garamond"/>
                <a:cs typeface="Garamond"/>
              </a:rPr>
              <a:t>The steps that 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followed </a:t>
            </a:r>
            <a:r>
              <a:rPr sz="1167" spc="-5" dirty="0">
                <a:latin typeface="Garamond"/>
                <a:cs typeface="Garamond"/>
              </a:rPr>
              <a:t>are.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 involves all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following</a:t>
            </a:r>
            <a:r>
              <a:rPr sz="1167" i="1" spc="-5" dirty="0">
                <a:latin typeface="Garamond"/>
                <a:cs typeface="Garamond"/>
              </a:rPr>
              <a:t>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3352" y="8948630"/>
            <a:ext cx="127176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1.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8060" y="8963448"/>
            <a:ext cx="238239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Determining Specific Information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Needs  Gathering Secondary Information  Planning Primary </a:t>
            </a:r>
            <a:r>
              <a:rPr sz="1167" spc="-5" dirty="0">
                <a:latin typeface="Garamond"/>
                <a:cs typeface="Garamond"/>
              </a:rPr>
              <a:t>Data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Collection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59617" y="138175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859617" y="1395094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859617" y="140694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859617" y="142028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859617" y="1433619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859617" y="144769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859617" y="145954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59617" y="147288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859617" y="148621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859617" y="1499552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859617" y="151140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859617" y="152474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859617" y="1538076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4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859617" y="155066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859617" y="156400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859617" y="157734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859617" y="1590674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859617" y="160252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59617" y="161586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59617" y="162919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859617" y="164253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859617" y="165438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859617" y="166772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859617" y="1681057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859617" y="169513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859617" y="170698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59617" y="172032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59617" y="1733656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859617" y="174550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859617" y="175884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859617" y="177217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59617" y="1785514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4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859617" y="179810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859617" y="181144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859617" y="182477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59617" y="1838112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59617" y="184996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59617" y="186330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859617" y="1876636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59617" y="188848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859617" y="190182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859617" y="1915160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859617" y="1929235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859617" y="194108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859617" y="195442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859617" y="196775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859617" y="198109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59617" y="199294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859617" y="200628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859617" y="2019618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4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859617" y="203221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859617" y="204554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859617" y="205888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859617" y="207221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859617" y="208406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859617" y="209740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859617" y="211073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859617" y="2124075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59617" y="213592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859617" y="214926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859617" y="2162598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859617" y="2176674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859617" y="218852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859617" y="220186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59617" y="2215198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6634903" y="2227050"/>
            <a:ext cx="225337" cy="13582"/>
          </a:xfrm>
          <a:custGeom>
            <a:avLst/>
            <a:gdLst/>
            <a:ahLst/>
            <a:cxnLst/>
            <a:rect l="l" t="t" r="r" b="b"/>
            <a:pathLst>
              <a:path w="231775" h="13969">
                <a:moveTo>
                  <a:pt x="0" y="13715"/>
                </a:moveTo>
                <a:lnTo>
                  <a:pt x="231648" y="13715"/>
                </a:lnTo>
                <a:lnTo>
                  <a:pt x="2316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859617" y="2227050"/>
            <a:ext cx="466724" cy="13582"/>
          </a:xfrm>
          <a:custGeom>
            <a:avLst/>
            <a:gdLst/>
            <a:ahLst/>
            <a:cxnLst/>
            <a:rect l="l" t="t" r="r" b="b"/>
            <a:pathLst>
              <a:path w="480060" h="13969">
                <a:moveTo>
                  <a:pt x="0" y="13715"/>
                </a:moveTo>
                <a:lnTo>
                  <a:pt x="480059" y="13715"/>
                </a:lnTo>
                <a:lnTo>
                  <a:pt x="480059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6634903" y="2240385"/>
            <a:ext cx="225337" cy="13582"/>
          </a:xfrm>
          <a:custGeom>
            <a:avLst/>
            <a:gdLst/>
            <a:ahLst/>
            <a:cxnLst/>
            <a:rect l="l" t="t" r="r" b="b"/>
            <a:pathLst>
              <a:path w="231775" h="13969">
                <a:moveTo>
                  <a:pt x="0" y="13715"/>
                </a:moveTo>
                <a:lnTo>
                  <a:pt x="231648" y="13715"/>
                </a:lnTo>
                <a:lnTo>
                  <a:pt x="2316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859617" y="2240385"/>
            <a:ext cx="466724" cy="13582"/>
          </a:xfrm>
          <a:custGeom>
            <a:avLst/>
            <a:gdLst/>
            <a:ahLst/>
            <a:cxnLst/>
            <a:rect l="l" t="t" r="r" b="b"/>
            <a:pathLst>
              <a:path w="480060" h="13969">
                <a:moveTo>
                  <a:pt x="0" y="13715"/>
                </a:moveTo>
                <a:lnTo>
                  <a:pt x="480059" y="13715"/>
                </a:lnTo>
                <a:lnTo>
                  <a:pt x="480059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859617" y="225372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859617" y="2267056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859617" y="227965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859617" y="229298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859617" y="230631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859617" y="2319654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859617" y="233150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859617" y="234484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859617" y="235817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859617" y="237003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859617" y="238336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859617" y="2396702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859617" y="241077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859617" y="242263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859617" y="243596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859617" y="244930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859617" y="2462635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859617" y="247448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859617" y="248782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859617" y="2501158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859617" y="251375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859617" y="25270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859617" y="254042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859617" y="255375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859617" y="256561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859617" y="257894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859617" y="259228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859617" y="260561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859617" y="261747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859617" y="263080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859617" y="2644139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859617" y="2658216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859617" y="267006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859617" y="268340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859617" y="2696739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859617" y="270859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859617" y="272192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859617" y="273526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859617" y="2748598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859617" y="276119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859617" y="277452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859617" y="278786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859617" y="2801196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859617" y="281305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859617" y="282638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859617" y="2839719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859617" y="285157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859617" y="286490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859617" y="2878244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859617" y="2892318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859617" y="290417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859617" y="291750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859617" y="293084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859617" y="294417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859617" y="295603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859617" y="296936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859617" y="2982700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859617" y="299529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859617" y="300862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859617" y="302196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859617" y="3035299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859617" y="304715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859617" y="30604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859617" y="307382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859617" y="3087158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859617" y="309901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859617" y="311234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859617" y="3125681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859617" y="3139758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859617" y="315161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859617" y="316494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859617" y="3178281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859617" y="319013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859617" y="320346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859617" y="321680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859617" y="3230139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859617" y="324273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859617" y="325606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859617" y="326940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859617" y="3282737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859617" y="329459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859617" y="330792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859617" y="3321261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859617" y="333311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859617" y="334645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859617" y="3359785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5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859617" y="3373860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859617" y="338571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859617" y="339904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859617" y="341238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859617" y="3425718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859617" y="343757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859617" y="345090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859617" y="3464242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859617" y="347683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859617" y="349017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859617" y="350350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859617" y="3516842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859617" y="352869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859617" y="354202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859617" y="355536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859617" y="3568700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859617" y="358055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859617" y="35938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69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2859617" y="3607223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4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859617" y="3621299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859617" y="363315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859617" y="36464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2859617" y="365982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859617" y="367167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2859617" y="368501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859617" y="3698346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859617" y="3711680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859617" y="372427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859617" y="3737609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859617" y="375094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2859617" y="3764279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859617" y="377613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859617" y="378946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859617" y="3802802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2"/>
                </a:moveTo>
                <a:lnTo>
                  <a:pt x="4114800" y="12192"/>
                </a:lnTo>
                <a:lnTo>
                  <a:pt x="411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2859617" y="381465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859617" y="382799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2859617" y="3841326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4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859617" y="385540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2859617" y="386725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859617" y="388059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2859617" y="3893925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859617" y="3907261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2859617" y="391911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859617" y="393244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2859617" y="3945784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859617" y="395837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2859617" y="3971713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859617" y="398504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859617" y="3998383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859617" y="401023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859617" y="402357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859617" y="403690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2859617" y="4050242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2859617" y="406209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2859617" y="4075430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2859617" y="4088764"/>
            <a:ext cx="4000500" cy="14198"/>
          </a:xfrm>
          <a:custGeom>
            <a:avLst/>
            <a:gdLst/>
            <a:ahLst/>
            <a:cxnLst/>
            <a:rect l="l" t="t" r="r" b="b"/>
            <a:pathLst>
              <a:path w="4114800" h="14604">
                <a:moveTo>
                  <a:pt x="0" y="14477"/>
                </a:moveTo>
                <a:lnTo>
                  <a:pt x="4114800" y="14477"/>
                </a:lnTo>
                <a:lnTo>
                  <a:pt x="4114800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859617" y="4102841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2859617" y="411469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859617" y="4128028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2859617" y="4141364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2859617" y="415321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859617" y="4166552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859617" y="41798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859617" y="4193222"/>
            <a:ext cx="4000500" cy="12965"/>
          </a:xfrm>
          <a:custGeom>
            <a:avLst/>
            <a:gdLst/>
            <a:ahLst/>
            <a:cxnLst/>
            <a:rect l="l" t="t" r="r" b="b"/>
            <a:pathLst>
              <a:path w="4114800" h="13335">
                <a:moveTo>
                  <a:pt x="0" y="12953"/>
                </a:moveTo>
                <a:lnTo>
                  <a:pt x="4114800" y="12953"/>
                </a:lnTo>
                <a:lnTo>
                  <a:pt x="41148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859617" y="420581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859617" y="4219151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859617" y="4232487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859617" y="4245821"/>
            <a:ext cx="4000500" cy="12347"/>
          </a:xfrm>
          <a:custGeom>
            <a:avLst/>
            <a:gdLst/>
            <a:ahLst/>
            <a:cxnLst/>
            <a:rect l="l" t="t" r="r" b="b"/>
            <a:pathLst>
              <a:path w="4114800" h="12700">
                <a:moveTo>
                  <a:pt x="0" y="12191"/>
                </a:moveTo>
                <a:lnTo>
                  <a:pt x="4114800" y="12191"/>
                </a:lnTo>
                <a:lnTo>
                  <a:pt x="411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859617" y="4257674"/>
            <a:ext cx="4000500" cy="13582"/>
          </a:xfrm>
          <a:custGeom>
            <a:avLst/>
            <a:gdLst/>
            <a:ahLst/>
            <a:cxnLst/>
            <a:rect l="l" t="t" r="r" b="b"/>
            <a:pathLst>
              <a:path w="4114800" h="13970">
                <a:moveTo>
                  <a:pt x="0" y="13715"/>
                </a:moveTo>
                <a:lnTo>
                  <a:pt x="4114800" y="13715"/>
                </a:lnTo>
                <a:lnTo>
                  <a:pt x="41148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3354492" y="1825519"/>
            <a:ext cx="3309056" cy="472898"/>
          </a:xfrm>
          <a:custGeom>
            <a:avLst/>
            <a:gdLst/>
            <a:ahLst/>
            <a:cxnLst/>
            <a:rect l="l" t="t" r="r" b="b"/>
            <a:pathLst>
              <a:path w="3403600" h="486410">
                <a:moveTo>
                  <a:pt x="3344417" y="0"/>
                </a:moveTo>
                <a:lnTo>
                  <a:pt x="0" y="0"/>
                </a:lnTo>
                <a:lnTo>
                  <a:pt x="0" y="429767"/>
                </a:lnTo>
                <a:lnTo>
                  <a:pt x="57912" y="486155"/>
                </a:lnTo>
                <a:lnTo>
                  <a:pt x="3403091" y="486155"/>
                </a:lnTo>
                <a:lnTo>
                  <a:pt x="3403091" y="57150"/>
                </a:lnTo>
                <a:lnTo>
                  <a:pt x="3344417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348567" y="1820334"/>
            <a:ext cx="3321403" cy="484628"/>
          </a:xfrm>
          <a:custGeom>
            <a:avLst/>
            <a:gdLst/>
            <a:ahLst/>
            <a:cxnLst/>
            <a:rect l="l" t="t" r="r" b="b"/>
            <a:pathLst>
              <a:path w="3416300" h="498475">
                <a:moveTo>
                  <a:pt x="3353562" y="0"/>
                </a:moveTo>
                <a:lnTo>
                  <a:pt x="0" y="0"/>
                </a:lnTo>
                <a:lnTo>
                  <a:pt x="0" y="436625"/>
                </a:lnTo>
                <a:lnTo>
                  <a:pt x="1524" y="438912"/>
                </a:lnTo>
                <a:lnTo>
                  <a:pt x="60198" y="495300"/>
                </a:lnTo>
                <a:lnTo>
                  <a:pt x="61722" y="496824"/>
                </a:lnTo>
                <a:lnTo>
                  <a:pt x="64008" y="498348"/>
                </a:lnTo>
                <a:lnTo>
                  <a:pt x="3414521" y="498348"/>
                </a:lnTo>
                <a:lnTo>
                  <a:pt x="3416045" y="491490"/>
                </a:lnTo>
                <a:lnTo>
                  <a:pt x="64008" y="491490"/>
                </a:lnTo>
                <a:lnTo>
                  <a:pt x="64008" y="486155"/>
                </a:lnTo>
                <a:lnTo>
                  <a:pt x="67787" y="486155"/>
                </a:lnTo>
                <a:lnTo>
                  <a:pt x="14663" y="435101"/>
                </a:lnTo>
                <a:lnTo>
                  <a:pt x="6096" y="435101"/>
                </a:lnTo>
                <a:lnTo>
                  <a:pt x="9906" y="430529"/>
                </a:lnTo>
                <a:lnTo>
                  <a:pt x="12954" y="430529"/>
                </a:lnTo>
                <a:lnTo>
                  <a:pt x="12954" y="12953"/>
                </a:lnTo>
                <a:lnTo>
                  <a:pt x="6096" y="12953"/>
                </a:lnTo>
                <a:lnTo>
                  <a:pt x="6096" y="5334"/>
                </a:lnTo>
                <a:lnTo>
                  <a:pt x="3358998" y="5334"/>
                </a:lnTo>
                <a:lnTo>
                  <a:pt x="3355086" y="1524"/>
                </a:lnTo>
                <a:lnTo>
                  <a:pt x="3353562" y="0"/>
                </a:lnTo>
                <a:close/>
              </a:path>
              <a:path w="3416300" h="498475">
                <a:moveTo>
                  <a:pt x="67787" y="486155"/>
                </a:moveTo>
                <a:lnTo>
                  <a:pt x="64008" y="486155"/>
                </a:lnTo>
                <a:lnTo>
                  <a:pt x="64008" y="491490"/>
                </a:lnTo>
                <a:lnTo>
                  <a:pt x="68580" y="486918"/>
                </a:lnTo>
                <a:lnTo>
                  <a:pt x="67787" y="486155"/>
                </a:lnTo>
                <a:close/>
              </a:path>
              <a:path w="3416300" h="498475">
                <a:moveTo>
                  <a:pt x="3403091" y="486155"/>
                </a:moveTo>
                <a:lnTo>
                  <a:pt x="67787" y="486155"/>
                </a:lnTo>
                <a:lnTo>
                  <a:pt x="68580" y="486918"/>
                </a:lnTo>
                <a:lnTo>
                  <a:pt x="64008" y="491490"/>
                </a:lnTo>
                <a:lnTo>
                  <a:pt x="3403091" y="491490"/>
                </a:lnTo>
                <a:lnTo>
                  <a:pt x="3403091" y="486155"/>
                </a:lnTo>
                <a:close/>
              </a:path>
              <a:path w="3416300" h="498475">
                <a:moveTo>
                  <a:pt x="3403091" y="64829"/>
                </a:moveTo>
                <a:lnTo>
                  <a:pt x="3403091" y="491490"/>
                </a:lnTo>
                <a:lnTo>
                  <a:pt x="3409188" y="491490"/>
                </a:lnTo>
                <a:lnTo>
                  <a:pt x="3409188" y="486155"/>
                </a:lnTo>
                <a:lnTo>
                  <a:pt x="3416045" y="486155"/>
                </a:lnTo>
                <a:lnTo>
                  <a:pt x="3416045" y="66294"/>
                </a:lnTo>
                <a:lnTo>
                  <a:pt x="3404616" y="66294"/>
                </a:lnTo>
                <a:lnTo>
                  <a:pt x="3403091" y="64829"/>
                </a:lnTo>
                <a:close/>
              </a:path>
              <a:path w="3416300" h="498475">
                <a:moveTo>
                  <a:pt x="3416045" y="486155"/>
                </a:moveTo>
                <a:lnTo>
                  <a:pt x="3409188" y="486155"/>
                </a:lnTo>
                <a:lnTo>
                  <a:pt x="3409188" y="491490"/>
                </a:lnTo>
                <a:lnTo>
                  <a:pt x="3416045" y="491490"/>
                </a:lnTo>
                <a:lnTo>
                  <a:pt x="3416045" y="486155"/>
                </a:lnTo>
                <a:close/>
              </a:path>
              <a:path w="3416300" h="498475">
                <a:moveTo>
                  <a:pt x="9906" y="430529"/>
                </a:moveTo>
                <a:lnTo>
                  <a:pt x="6096" y="435101"/>
                </a:lnTo>
                <a:lnTo>
                  <a:pt x="12954" y="435101"/>
                </a:lnTo>
                <a:lnTo>
                  <a:pt x="12954" y="433459"/>
                </a:lnTo>
                <a:lnTo>
                  <a:pt x="9906" y="430529"/>
                </a:lnTo>
                <a:close/>
              </a:path>
              <a:path w="3416300" h="498475">
                <a:moveTo>
                  <a:pt x="12954" y="433459"/>
                </a:moveTo>
                <a:lnTo>
                  <a:pt x="12954" y="435101"/>
                </a:lnTo>
                <a:lnTo>
                  <a:pt x="14663" y="435101"/>
                </a:lnTo>
                <a:lnTo>
                  <a:pt x="12954" y="433459"/>
                </a:lnTo>
                <a:close/>
              </a:path>
              <a:path w="3416300" h="498475">
                <a:moveTo>
                  <a:pt x="12954" y="430529"/>
                </a:moveTo>
                <a:lnTo>
                  <a:pt x="9906" y="430529"/>
                </a:lnTo>
                <a:lnTo>
                  <a:pt x="12954" y="433459"/>
                </a:lnTo>
                <a:lnTo>
                  <a:pt x="12954" y="430529"/>
                </a:lnTo>
                <a:close/>
              </a:path>
              <a:path w="3416300" h="498475">
                <a:moveTo>
                  <a:pt x="3409188" y="62484"/>
                </a:moveTo>
                <a:lnTo>
                  <a:pt x="3403091" y="62484"/>
                </a:lnTo>
                <a:lnTo>
                  <a:pt x="3403091" y="64829"/>
                </a:lnTo>
                <a:lnTo>
                  <a:pt x="3404616" y="66294"/>
                </a:lnTo>
                <a:lnTo>
                  <a:pt x="3409188" y="62484"/>
                </a:lnTo>
                <a:close/>
              </a:path>
              <a:path w="3416300" h="498475">
                <a:moveTo>
                  <a:pt x="3416045" y="62484"/>
                </a:moveTo>
                <a:lnTo>
                  <a:pt x="3409188" y="62484"/>
                </a:lnTo>
                <a:lnTo>
                  <a:pt x="3404616" y="66294"/>
                </a:lnTo>
                <a:lnTo>
                  <a:pt x="3416045" y="66294"/>
                </a:lnTo>
                <a:lnTo>
                  <a:pt x="3416045" y="62484"/>
                </a:lnTo>
                <a:close/>
              </a:path>
              <a:path w="3416300" h="498475">
                <a:moveTo>
                  <a:pt x="3350514" y="5334"/>
                </a:moveTo>
                <a:lnTo>
                  <a:pt x="3345941" y="9905"/>
                </a:lnTo>
                <a:lnTo>
                  <a:pt x="3403091" y="64829"/>
                </a:lnTo>
                <a:lnTo>
                  <a:pt x="3403091" y="62484"/>
                </a:lnTo>
                <a:lnTo>
                  <a:pt x="3416045" y="62484"/>
                </a:lnTo>
                <a:lnTo>
                  <a:pt x="3416045" y="60960"/>
                </a:lnTo>
                <a:lnTo>
                  <a:pt x="3412998" y="57912"/>
                </a:lnTo>
                <a:lnTo>
                  <a:pt x="3366824" y="12953"/>
                </a:lnTo>
                <a:lnTo>
                  <a:pt x="3350514" y="12953"/>
                </a:lnTo>
                <a:lnTo>
                  <a:pt x="3350514" y="5334"/>
                </a:lnTo>
                <a:close/>
              </a:path>
              <a:path w="3416300" h="498475">
                <a:moveTo>
                  <a:pt x="12954" y="5334"/>
                </a:moveTo>
                <a:lnTo>
                  <a:pt x="6096" y="5334"/>
                </a:lnTo>
                <a:lnTo>
                  <a:pt x="6096" y="12953"/>
                </a:lnTo>
                <a:lnTo>
                  <a:pt x="12954" y="12953"/>
                </a:lnTo>
                <a:lnTo>
                  <a:pt x="12954" y="5334"/>
                </a:lnTo>
                <a:close/>
              </a:path>
              <a:path w="3416300" h="498475">
                <a:moveTo>
                  <a:pt x="3350514" y="5334"/>
                </a:moveTo>
                <a:lnTo>
                  <a:pt x="12954" y="5334"/>
                </a:lnTo>
                <a:lnTo>
                  <a:pt x="12954" y="12953"/>
                </a:lnTo>
                <a:lnTo>
                  <a:pt x="3349113" y="12953"/>
                </a:lnTo>
                <a:lnTo>
                  <a:pt x="3345941" y="9905"/>
                </a:lnTo>
                <a:lnTo>
                  <a:pt x="3350514" y="5334"/>
                </a:lnTo>
                <a:close/>
              </a:path>
              <a:path w="3416300" h="498475">
                <a:moveTo>
                  <a:pt x="3358998" y="5334"/>
                </a:moveTo>
                <a:lnTo>
                  <a:pt x="3350514" y="5334"/>
                </a:lnTo>
                <a:lnTo>
                  <a:pt x="3350514" y="12953"/>
                </a:lnTo>
                <a:lnTo>
                  <a:pt x="3366824" y="12953"/>
                </a:lnTo>
                <a:lnTo>
                  <a:pt x="3358998" y="5334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6600083" y="1825518"/>
            <a:ext cx="66675" cy="476603"/>
          </a:xfrm>
          <a:custGeom>
            <a:avLst/>
            <a:gdLst/>
            <a:ahLst/>
            <a:cxnLst/>
            <a:rect l="l" t="t" r="r" b="b"/>
            <a:pathLst>
              <a:path w="68579" h="490219">
                <a:moveTo>
                  <a:pt x="12953" y="0"/>
                </a:moveTo>
                <a:lnTo>
                  <a:pt x="0" y="0"/>
                </a:lnTo>
                <a:lnTo>
                  <a:pt x="0" y="431291"/>
                </a:lnTo>
                <a:lnTo>
                  <a:pt x="1524" y="433577"/>
                </a:lnTo>
                <a:lnTo>
                  <a:pt x="60198" y="489965"/>
                </a:lnTo>
                <a:lnTo>
                  <a:pt x="68580" y="481583"/>
                </a:lnTo>
                <a:lnTo>
                  <a:pt x="15363" y="429767"/>
                </a:lnTo>
                <a:lnTo>
                  <a:pt x="6096" y="429767"/>
                </a:lnTo>
                <a:lnTo>
                  <a:pt x="10668" y="425195"/>
                </a:lnTo>
                <a:lnTo>
                  <a:pt x="12953" y="425195"/>
                </a:lnTo>
                <a:lnTo>
                  <a:pt x="12953" y="0"/>
                </a:lnTo>
                <a:close/>
              </a:path>
              <a:path w="68579" h="490219">
                <a:moveTo>
                  <a:pt x="10668" y="425195"/>
                </a:moveTo>
                <a:lnTo>
                  <a:pt x="6096" y="429767"/>
                </a:lnTo>
                <a:lnTo>
                  <a:pt x="12953" y="429767"/>
                </a:lnTo>
                <a:lnTo>
                  <a:pt x="12953" y="427421"/>
                </a:lnTo>
                <a:lnTo>
                  <a:pt x="10668" y="425195"/>
                </a:lnTo>
                <a:close/>
              </a:path>
              <a:path w="68579" h="490219">
                <a:moveTo>
                  <a:pt x="12953" y="427421"/>
                </a:moveTo>
                <a:lnTo>
                  <a:pt x="12953" y="429767"/>
                </a:lnTo>
                <a:lnTo>
                  <a:pt x="15363" y="429767"/>
                </a:lnTo>
                <a:lnTo>
                  <a:pt x="12953" y="427421"/>
                </a:lnTo>
                <a:close/>
              </a:path>
              <a:path w="68579" h="490219">
                <a:moveTo>
                  <a:pt x="12953" y="425195"/>
                </a:moveTo>
                <a:lnTo>
                  <a:pt x="10668" y="425195"/>
                </a:lnTo>
                <a:lnTo>
                  <a:pt x="12953" y="427421"/>
                </a:lnTo>
                <a:lnTo>
                  <a:pt x="12953" y="425195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326340" y="1798849"/>
            <a:ext cx="3309056" cy="472898"/>
          </a:xfrm>
          <a:custGeom>
            <a:avLst/>
            <a:gdLst/>
            <a:ahLst/>
            <a:cxnLst/>
            <a:rect l="l" t="t" r="r" b="b"/>
            <a:pathLst>
              <a:path w="3403600" h="486410">
                <a:moveTo>
                  <a:pt x="3344418" y="0"/>
                </a:moveTo>
                <a:lnTo>
                  <a:pt x="0" y="0"/>
                </a:lnTo>
                <a:lnTo>
                  <a:pt x="0" y="429768"/>
                </a:lnTo>
                <a:lnTo>
                  <a:pt x="58674" y="486156"/>
                </a:lnTo>
                <a:lnTo>
                  <a:pt x="3403092" y="486156"/>
                </a:lnTo>
                <a:lnTo>
                  <a:pt x="3403092" y="56388"/>
                </a:lnTo>
                <a:lnTo>
                  <a:pt x="334441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6577858" y="1798849"/>
            <a:ext cx="57415" cy="472898"/>
          </a:xfrm>
          <a:custGeom>
            <a:avLst/>
            <a:gdLst/>
            <a:ahLst/>
            <a:cxnLst/>
            <a:rect l="l" t="t" r="r" b="b"/>
            <a:pathLst>
              <a:path w="59054" h="486410">
                <a:moveTo>
                  <a:pt x="0" y="0"/>
                </a:moveTo>
                <a:lnTo>
                  <a:pt x="0" y="429768"/>
                </a:lnTo>
                <a:lnTo>
                  <a:pt x="58674" y="486156"/>
                </a:lnTo>
                <a:lnTo>
                  <a:pt x="58674" y="56388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326340" y="2244090"/>
            <a:ext cx="3309056" cy="0"/>
          </a:xfrm>
          <a:custGeom>
            <a:avLst/>
            <a:gdLst/>
            <a:ahLst/>
            <a:cxnLst/>
            <a:rect l="l" t="t" r="r" b="b"/>
            <a:pathLst>
              <a:path w="3403600">
                <a:moveTo>
                  <a:pt x="0" y="0"/>
                </a:moveTo>
                <a:lnTo>
                  <a:pt x="3403092" y="0"/>
                </a:lnTo>
              </a:path>
            </a:pathLst>
          </a:custGeom>
          <a:ln w="56388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3321156" y="1793663"/>
            <a:ext cx="3321403" cy="484628"/>
          </a:xfrm>
          <a:custGeom>
            <a:avLst/>
            <a:gdLst/>
            <a:ahLst/>
            <a:cxnLst/>
            <a:rect l="l" t="t" r="r" b="b"/>
            <a:pathLst>
              <a:path w="3416300" h="498475">
                <a:moveTo>
                  <a:pt x="3352800" y="0"/>
                </a:moveTo>
                <a:lnTo>
                  <a:pt x="0" y="0"/>
                </a:lnTo>
                <a:lnTo>
                  <a:pt x="0" y="436625"/>
                </a:lnTo>
                <a:lnTo>
                  <a:pt x="762" y="438911"/>
                </a:lnTo>
                <a:lnTo>
                  <a:pt x="59436" y="495300"/>
                </a:lnTo>
                <a:lnTo>
                  <a:pt x="60959" y="496824"/>
                </a:lnTo>
                <a:lnTo>
                  <a:pt x="64007" y="498348"/>
                </a:lnTo>
                <a:lnTo>
                  <a:pt x="3414522" y="498348"/>
                </a:lnTo>
                <a:lnTo>
                  <a:pt x="3416046" y="491490"/>
                </a:lnTo>
                <a:lnTo>
                  <a:pt x="64007" y="491490"/>
                </a:lnTo>
                <a:lnTo>
                  <a:pt x="64007" y="486155"/>
                </a:lnTo>
                <a:lnTo>
                  <a:pt x="67787" y="486155"/>
                </a:lnTo>
                <a:lnTo>
                  <a:pt x="14663" y="435101"/>
                </a:lnTo>
                <a:lnTo>
                  <a:pt x="5333" y="435101"/>
                </a:lnTo>
                <a:lnTo>
                  <a:pt x="9905" y="430529"/>
                </a:lnTo>
                <a:lnTo>
                  <a:pt x="12191" y="430529"/>
                </a:lnTo>
                <a:lnTo>
                  <a:pt x="12191" y="12192"/>
                </a:lnTo>
                <a:lnTo>
                  <a:pt x="5333" y="12192"/>
                </a:lnTo>
                <a:lnTo>
                  <a:pt x="5333" y="5333"/>
                </a:lnTo>
                <a:lnTo>
                  <a:pt x="3358288" y="5333"/>
                </a:lnTo>
                <a:lnTo>
                  <a:pt x="3354324" y="1524"/>
                </a:lnTo>
                <a:lnTo>
                  <a:pt x="3352800" y="0"/>
                </a:lnTo>
                <a:close/>
              </a:path>
              <a:path w="3416300" h="498475">
                <a:moveTo>
                  <a:pt x="67787" y="486155"/>
                </a:moveTo>
                <a:lnTo>
                  <a:pt x="64007" y="486155"/>
                </a:lnTo>
                <a:lnTo>
                  <a:pt x="64007" y="491490"/>
                </a:lnTo>
                <a:lnTo>
                  <a:pt x="68579" y="486918"/>
                </a:lnTo>
                <a:lnTo>
                  <a:pt x="67787" y="486155"/>
                </a:lnTo>
                <a:close/>
              </a:path>
              <a:path w="3416300" h="498475">
                <a:moveTo>
                  <a:pt x="3403092" y="486155"/>
                </a:moveTo>
                <a:lnTo>
                  <a:pt x="67787" y="486155"/>
                </a:lnTo>
                <a:lnTo>
                  <a:pt x="68579" y="486918"/>
                </a:lnTo>
                <a:lnTo>
                  <a:pt x="64007" y="491490"/>
                </a:lnTo>
                <a:lnTo>
                  <a:pt x="3403092" y="491490"/>
                </a:lnTo>
                <a:lnTo>
                  <a:pt x="3403092" y="486155"/>
                </a:lnTo>
                <a:close/>
              </a:path>
              <a:path w="3416300" h="498475">
                <a:moveTo>
                  <a:pt x="3403092" y="64829"/>
                </a:moveTo>
                <a:lnTo>
                  <a:pt x="3403092" y="491490"/>
                </a:lnTo>
                <a:lnTo>
                  <a:pt x="3408426" y="491490"/>
                </a:lnTo>
                <a:lnTo>
                  <a:pt x="3408426" y="486155"/>
                </a:lnTo>
                <a:lnTo>
                  <a:pt x="3416046" y="486155"/>
                </a:lnTo>
                <a:lnTo>
                  <a:pt x="3416046" y="66294"/>
                </a:lnTo>
                <a:lnTo>
                  <a:pt x="3404615" y="66294"/>
                </a:lnTo>
                <a:lnTo>
                  <a:pt x="3403092" y="64829"/>
                </a:lnTo>
                <a:close/>
              </a:path>
              <a:path w="3416300" h="498475">
                <a:moveTo>
                  <a:pt x="3416046" y="486155"/>
                </a:moveTo>
                <a:lnTo>
                  <a:pt x="3408426" y="486155"/>
                </a:lnTo>
                <a:lnTo>
                  <a:pt x="3408426" y="491490"/>
                </a:lnTo>
                <a:lnTo>
                  <a:pt x="3416046" y="491490"/>
                </a:lnTo>
                <a:lnTo>
                  <a:pt x="3416046" y="486155"/>
                </a:lnTo>
                <a:close/>
              </a:path>
              <a:path w="3416300" h="498475">
                <a:moveTo>
                  <a:pt x="9905" y="430529"/>
                </a:moveTo>
                <a:lnTo>
                  <a:pt x="5333" y="435101"/>
                </a:lnTo>
                <a:lnTo>
                  <a:pt x="12191" y="435101"/>
                </a:lnTo>
                <a:lnTo>
                  <a:pt x="12191" y="432726"/>
                </a:lnTo>
                <a:lnTo>
                  <a:pt x="9905" y="430529"/>
                </a:lnTo>
                <a:close/>
              </a:path>
              <a:path w="3416300" h="498475">
                <a:moveTo>
                  <a:pt x="12191" y="432726"/>
                </a:moveTo>
                <a:lnTo>
                  <a:pt x="12191" y="435101"/>
                </a:lnTo>
                <a:lnTo>
                  <a:pt x="14663" y="435101"/>
                </a:lnTo>
                <a:lnTo>
                  <a:pt x="12191" y="432726"/>
                </a:lnTo>
                <a:close/>
              </a:path>
              <a:path w="3416300" h="498475">
                <a:moveTo>
                  <a:pt x="12191" y="430529"/>
                </a:moveTo>
                <a:lnTo>
                  <a:pt x="9905" y="430529"/>
                </a:lnTo>
                <a:lnTo>
                  <a:pt x="12191" y="432726"/>
                </a:lnTo>
                <a:lnTo>
                  <a:pt x="12191" y="430529"/>
                </a:lnTo>
                <a:close/>
              </a:path>
              <a:path w="3416300" h="498475">
                <a:moveTo>
                  <a:pt x="3408426" y="61722"/>
                </a:moveTo>
                <a:lnTo>
                  <a:pt x="3403092" y="61722"/>
                </a:lnTo>
                <a:lnTo>
                  <a:pt x="3403092" y="64829"/>
                </a:lnTo>
                <a:lnTo>
                  <a:pt x="3404615" y="66294"/>
                </a:lnTo>
                <a:lnTo>
                  <a:pt x="3408426" y="61722"/>
                </a:lnTo>
                <a:close/>
              </a:path>
              <a:path w="3416300" h="498475">
                <a:moveTo>
                  <a:pt x="3416046" y="61722"/>
                </a:moveTo>
                <a:lnTo>
                  <a:pt x="3408426" y="61722"/>
                </a:lnTo>
                <a:lnTo>
                  <a:pt x="3404615" y="66294"/>
                </a:lnTo>
                <a:lnTo>
                  <a:pt x="3416046" y="66294"/>
                </a:lnTo>
                <a:lnTo>
                  <a:pt x="3416046" y="61722"/>
                </a:lnTo>
                <a:close/>
              </a:path>
              <a:path w="3416300" h="498475">
                <a:moveTo>
                  <a:pt x="3349752" y="5333"/>
                </a:moveTo>
                <a:lnTo>
                  <a:pt x="3345942" y="9905"/>
                </a:lnTo>
                <a:lnTo>
                  <a:pt x="3403092" y="64829"/>
                </a:lnTo>
                <a:lnTo>
                  <a:pt x="3403092" y="61722"/>
                </a:lnTo>
                <a:lnTo>
                  <a:pt x="3416046" y="61722"/>
                </a:lnTo>
                <a:lnTo>
                  <a:pt x="3416046" y="60959"/>
                </a:lnTo>
                <a:lnTo>
                  <a:pt x="3412998" y="57911"/>
                </a:lnTo>
                <a:lnTo>
                  <a:pt x="3365424" y="12192"/>
                </a:lnTo>
                <a:lnTo>
                  <a:pt x="3349752" y="12192"/>
                </a:lnTo>
                <a:lnTo>
                  <a:pt x="3349752" y="5333"/>
                </a:lnTo>
                <a:close/>
              </a:path>
              <a:path w="3416300" h="498475">
                <a:moveTo>
                  <a:pt x="12191" y="5333"/>
                </a:moveTo>
                <a:lnTo>
                  <a:pt x="5333" y="5333"/>
                </a:lnTo>
                <a:lnTo>
                  <a:pt x="5333" y="12192"/>
                </a:lnTo>
                <a:lnTo>
                  <a:pt x="12191" y="12192"/>
                </a:lnTo>
                <a:lnTo>
                  <a:pt x="12191" y="5333"/>
                </a:lnTo>
                <a:close/>
              </a:path>
              <a:path w="3416300" h="498475">
                <a:moveTo>
                  <a:pt x="3349752" y="5333"/>
                </a:moveTo>
                <a:lnTo>
                  <a:pt x="12191" y="5333"/>
                </a:lnTo>
                <a:lnTo>
                  <a:pt x="12191" y="12192"/>
                </a:lnTo>
                <a:lnTo>
                  <a:pt x="3348320" y="12192"/>
                </a:lnTo>
                <a:lnTo>
                  <a:pt x="3345942" y="9905"/>
                </a:lnTo>
                <a:lnTo>
                  <a:pt x="3349752" y="5333"/>
                </a:lnTo>
                <a:close/>
              </a:path>
              <a:path w="3416300" h="498475">
                <a:moveTo>
                  <a:pt x="3358288" y="5333"/>
                </a:moveTo>
                <a:lnTo>
                  <a:pt x="3349752" y="5333"/>
                </a:lnTo>
                <a:lnTo>
                  <a:pt x="3349752" y="12192"/>
                </a:lnTo>
                <a:lnTo>
                  <a:pt x="3365424" y="12192"/>
                </a:lnTo>
                <a:lnTo>
                  <a:pt x="3358288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6572673" y="1798849"/>
            <a:ext cx="66675" cy="476603"/>
          </a:xfrm>
          <a:custGeom>
            <a:avLst/>
            <a:gdLst/>
            <a:ahLst/>
            <a:cxnLst/>
            <a:rect l="l" t="t" r="r" b="b"/>
            <a:pathLst>
              <a:path w="68579" h="490219">
                <a:moveTo>
                  <a:pt x="12953" y="0"/>
                </a:moveTo>
                <a:lnTo>
                  <a:pt x="0" y="0"/>
                </a:lnTo>
                <a:lnTo>
                  <a:pt x="0" y="431292"/>
                </a:lnTo>
                <a:lnTo>
                  <a:pt x="1524" y="433577"/>
                </a:lnTo>
                <a:lnTo>
                  <a:pt x="60197" y="489966"/>
                </a:lnTo>
                <a:lnTo>
                  <a:pt x="68579" y="481584"/>
                </a:lnTo>
                <a:lnTo>
                  <a:pt x="14663" y="429768"/>
                </a:lnTo>
                <a:lnTo>
                  <a:pt x="5333" y="429768"/>
                </a:lnTo>
                <a:lnTo>
                  <a:pt x="9905" y="425196"/>
                </a:lnTo>
                <a:lnTo>
                  <a:pt x="12953" y="425196"/>
                </a:lnTo>
                <a:lnTo>
                  <a:pt x="12953" y="0"/>
                </a:lnTo>
                <a:close/>
              </a:path>
              <a:path w="68579" h="490219">
                <a:moveTo>
                  <a:pt x="9905" y="425196"/>
                </a:moveTo>
                <a:lnTo>
                  <a:pt x="5333" y="429768"/>
                </a:lnTo>
                <a:lnTo>
                  <a:pt x="12953" y="429768"/>
                </a:lnTo>
                <a:lnTo>
                  <a:pt x="12953" y="428125"/>
                </a:lnTo>
                <a:lnTo>
                  <a:pt x="9905" y="425196"/>
                </a:lnTo>
                <a:close/>
              </a:path>
              <a:path w="68579" h="490219">
                <a:moveTo>
                  <a:pt x="12953" y="428125"/>
                </a:moveTo>
                <a:lnTo>
                  <a:pt x="12953" y="429768"/>
                </a:lnTo>
                <a:lnTo>
                  <a:pt x="14663" y="429768"/>
                </a:lnTo>
                <a:lnTo>
                  <a:pt x="12953" y="428125"/>
                </a:lnTo>
                <a:close/>
              </a:path>
              <a:path w="68579" h="490219">
                <a:moveTo>
                  <a:pt x="12953" y="425196"/>
                </a:moveTo>
                <a:lnTo>
                  <a:pt x="9905" y="425196"/>
                </a:lnTo>
                <a:lnTo>
                  <a:pt x="12953" y="428125"/>
                </a:lnTo>
                <a:lnTo>
                  <a:pt x="12953" y="42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3326341" y="2217049"/>
            <a:ext cx="3251641" cy="0"/>
          </a:xfrm>
          <a:custGeom>
            <a:avLst/>
            <a:gdLst/>
            <a:ahLst/>
            <a:cxnLst/>
            <a:rect l="l" t="t" r="r" b="b"/>
            <a:pathLst>
              <a:path w="3344545">
                <a:moveTo>
                  <a:pt x="0" y="0"/>
                </a:moveTo>
                <a:lnTo>
                  <a:pt x="3344418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 txBox="1"/>
          <p:nvPr/>
        </p:nvSpPr>
        <p:spPr>
          <a:xfrm>
            <a:off x="3611068" y="1788777"/>
            <a:ext cx="2627489" cy="44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388" marR="4939" indent="-400041">
              <a:lnSpc>
                <a:spcPct val="101699"/>
              </a:lnSpc>
            </a:pPr>
            <a:r>
              <a:rPr sz="1410" b="1" spc="-228" dirty="0">
                <a:latin typeface="Arial"/>
                <a:cs typeface="Arial"/>
              </a:rPr>
              <a:t>1</a:t>
            </a:r>
            <a:r>
              <a:rPr sz="2115" b="1" spc="-342" baseline="-7662" dirty="0">
                <a:solidFill>
                  <a:srgbClr val="786950"/>
                </a:solidFill>
                <a:latin typeface="Arial"/>
                <a:cs typeface="Arial"/>
              </a:rPr>
              <a:t>1</a:t>
            </a:r>
            <a:r>
              <a:rPr sz="1410" b="1" spc="-228" dirty="0">
                <a:latin typeface="Arial"/>
                <a:cs typeface="Arial"/>
              </a:rPr>
              <a:t>.</a:t>
            </a:r>
            <a:r>
              <a:rPr sz="2115" b="1" spc="-342" baseline="-7662" dirty="0">
                <a:solidFill>
                  <a:srgbClr val="786950"/>
                </a:solidFill>
                <a:latin typeface="Arial"/>
                <a:cs typeface="Arial"/>
              </a:rPr>
              <a:t>. </a:t>
            </a:r>
            <a:r>
              <a:rPr sz="1410" b="1" spc="-369" dirty="0">
                <a:latin typeface="Arial"/>
                <a:cs typeface="Arial"/>
              </a:rPr>
              <a:t>P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410" b="1" spc="-369" dirty="0">
                <a:latin typeface="Arial"/>
                <a:cs typeface="Arial"/>
              </a:rPr>
              <a:t>r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369" dirty="0">
                <a:latin typeface="Arial"/>
                <a:cs typeface="Arial"/>
              </a:rPr>
              <a:t>o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410" b="1" spc="-369" dirty="0">
                <a:latin typeface="Arial"/>
                <a:cs typeface="Arial"/>
              </a:rPr>
              <a:t>b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1410" b="1" spc="-369" dirty="0">
                <a:latin typeface="Arial"/>
                <a:cs typeface="Arial"/>
              </a:rPr>
              <a:t>l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410" b="1" spc="-369" dirty="0">
                <a:latin typeface="Arial"/>
                <a:cs typeface="Arial"/>
              </a:rPr>
              <a:t>e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369" dirty="0">
                <a:latin typeface="Arial"/>
                <a:cs typeface="Arial"/>
              </a:rPr>
              <a:t>m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m </a:t>
            </a:r>
            <a:r>
              <a:rPr sz="1410" b="1" spc="-282" dirty="0">
                <a:latin typeface="Arial"/>
                <a:cs typeface="Arial"/>
              </a:rPr>
              <a:t>D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410" b="1" spc="-282" dirty="0">
                <a:latin typeface="Arial"/>
                <a:cs typeface="Arial"/>
              </a:rPr>
              <a:t>e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282" dirty="0">
                <a:latin typeface="Arial"/>
                <a:cs typeface="Arial"/>
              </a:rPr>
              <a:t>f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1410" b="1" spc="-282" dirty="0">
                <a:latin typeface="Arial"/>
                <a:cs typeface="Arial"/>
              </a:rPr>
              <a:t>in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282" dirty="0">
                <a:latin typeface="Arial"/>
                <a:cs typeface="Arial"/>
              </a:rPr>
              <a:t>i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282" dirty="0">
                <a:latin typeface="Arial"/>
                <a:cs typeface="Arial"/>
              </a:rPr>
              <a:t>tio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410" b="1" spc="-282" dirty="0">
                <a:latin typeface="Arial"/>
                <a:cs typeface="Arial"/>
              </a:rPr>
              <a:t>n</a:t>
            </a:r>
            <a:r>
              <a:rPr sz="2115" b="1" spc="-422" baseline="-7662" dirty="0">
                <a:solidFill>
                  <a:srgbClr val="786950"/>
                </a:solidFill>
                <a:latin typeface="Arial"/>
                <a:cs typeface="Arial"/>
              </a:rPr>
              <a:t>n </a:t>
            </a:r>
            <a:r>
              <a:rPr sz="1410" b="1" spc="-369" dirty="0">
                <a:latin typeface="Arial"/>
                <a:cs typeface="Arial"/>
              </a:rPr>
              <a:t>a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410" b="1" spc="-369" dirty="0">
                <a:latin typeface="Arial"/>
                <a:cs typeface="Arial"/>
              </a:rPr>
              <a:t>n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369" dirty="0">
                <a:latin typeface="Arial"/>
                <a:cs typeface="Arial"/>
              </a:rPr>
              <a:t>d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d </a:t>
            </a:r>
            <a:r>
              <a:rPr sz="1410" b="1" spc="24" dirty="0">
                <a:latin typeface="Arial"/>
                <a:cs typeface="Arial"/>
              </a:rPr>
              <a:t>the  </a:t>
            </a:r>
            <a:r>
              <a:rPr sz="1410" b="1" spc="-369" dirty="0">
                <a:latin typeface="Arial"/>
                <a:cs typeface="Arial"/>
              </a:rPr>
              <a:t>R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369" dirty="0">
                <a:latin typeface="Arial"/>
                <a:cs typeface="Arial"/>
              </a:rPr>
              <a:t>e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369" dirty="0">
                <a:latin typeface="Arial"/>
                <a:cs typeface="Arial"/>
              </a:rPr>
              <a:t>s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410" b="1" spc="-369" dirty="0">
                <a:latin typeface="Arial"/>
                <a:cs typeface="Arial"/>
              </a:rPr>
              <a:t>e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369" dirty="0">
                <a:latin typeface="Arial"/>
                <a:cs typeface="Arial"/>
              </a:rPr>
              <a:t>a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410" b="1" spc="-369" dirty="0">
                <a:latin typeface="Arial"/>
                <a:cs typeface="Arial"/>
              </a:rPr>
              <a:t>r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369" dirty="0">
                <a:latin typeface="Arial"/>
                <a:cs typeface="Arial"/>
              </a:rPr>
              <a:t>c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410" b="1" spc="-369" dirty="0">
                <a:latin typeface="Arial"/>
                <a:cs typeface="Arial"/>
              </a:rPr>
              <a:t>h</a:t>
            </a:r>
            <a:r>
              <a:rPr sz="2115" b="1" spc="-553" baseline="-7662" dirty="0">
                <a:solidFill>
                  <a:srgbClr val="786950"/>
                </a:solidFill>
                <a:latin typeface="Arial"/>
                <a:cs typeface="Arial"/>
              </a:rPr>
              <a:t>h           </a:t>
            </a:r>
            <a:r>
              <a:rPr sz="2115" b="1" spc="-540" baseline="-7662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410" b="1" spc="-219" dirty="0">
                <a:latin typeface="Arial"/>
                <a:cs typeface="Arial"/>
              </a:rPr>
              <a:t>Objec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410" b="1" spc="-219" dirty="0">
                <a:latin typeface="Arial"/>
                <a:cs typeface="Arial"/>
              </a:rPr>
              <a:t>t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219" dirty="0">
                <a:latin typeface="Arial"/>
                <a:cs typeface="Arial"/>
              </a:rPr>
              <a:t>i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219" dirty="0">
                <a:latin typeface="Arial"/>
                <a:cs typeface="Arial"/>
              </a:rPr>
              <a:t>v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1410" b="1" spc="-219" dirty="0">
                <a:latin typeface="Arial"/>
                <a:cs typeface="Arial"/>
              </a:rPr>
              <a:t>e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219" dirty="0">
                <a:latin typeface="Arial"/>
                <a:cs typeface="Arial"/>
              </a:rPr>
              <a:t>s</a:t>
            </a:r>
            <a:r>
              <a:rPr sz="2115" b="1" spc="-328" baseline="-766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endParaRPr sz="2115" baseline="-7662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4759855" y="2323358"/>
            <a:ext cx="484628" cy="154340"/>
          </a:xfrm>
          <a:custGeom>
            <a:avLst/>
            <a:gdLst/>
            <a:ahLst/>
            <a:cxnLst/>
            <a:rect l="l" t="t" r="r" b="b"/>
            <a:pathLst>
              <a:path w="498475" h="158750">
                <a:moveTo>
                  <a:pt x="498348" y="78486"/>
                </a:moveTo>
                <a:lnTo>
                  <a:pt x="0" y="78486"/>
                </a:lnTo>
                <a:lnTo>
                  <a:pt x="249936" y="158496"/>
                </a:lnTo>
                <a:lnTo>
                  <a:pt x="498348" y="78486"/>
                </a:lnTo>
                <a:close/>
              </a:path>
              <a:path w="498475" h="158750">
                <a:moveTo>
                  <a:pt x="374141" y="0"/>
                </a:moveTo>
                <a:lnTo>
                  <a:pt x="125729" y="0"/>
                </a:lnTo>
                <a:lnTo>
                  <a:pt x="125729" y="78486"/>
                </a:lnTo>
                <a:lnTo>
                  <a:pt x="374141" y="78486"/>
                </a:lnTo>
                <a:lnTo>
                  <a:pt x="374141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658359" y="2307061"/>
            <a:ext cx="687740" cy="186443"/>
          </a:xfrm>
          <a:custGeom>
            <a:avLst/>
            <a:gdLst/>
            <a:ahLst/>
            <a:cxnLst/>
            <a:rect l="l" t="t" r="r" b="b"/>
            <a:pathLst>
              <a:path w="707389" h="191769">
                <a:moveTo>
                  <a:pt x="213360" y="78485"/>
                </a:moveTo>
                <a:lnTo>
                  <a:pt x="0" y="78485"/>
                </a:lnTo>
                <a:lnTo>
                  <a:pt x="348996" y="190500"/>
                </a:lnTo>
                <a:lnTo>
                  <a:pt x="354330" y="191261"/>
                </a:lnTo>
                <a:lnTo>
                  <a:pt x="360426" y="190500"/>
                </a:lnTo>
                <a:lnTo>
                  <a:pt x="407742" y="175259"/>
                </a:lnTo>
                <a:lnTo>
                  <a:pt x="354330" y="175259"/>
                </a:lnTo>
                <a:lnTo>
                  <a:pt x="348996" y="160019"/>
                </a:lnTo>
                <a:lnTo>
                  <a:pt x="354693" y="158184"/>
                </a:lnTo>
                <a:lnTo>
                  <a:pt x="210464" y="112013"/>
                </a:lnTo>
                <a:lnTo>
                  <a:pt x="104394" y="112013"/>
                </a:lnTo>
                <a:lnTo>
                  <a:pt x="104394" y="95250"/>
                </a:lnTo>
                <a:lnTo>
                  <a:pt x="110490" y="80009"/>
                </a:lnTo>
                <a:lnTo>
                  <a:pt x="213360" y="80009"/>
                </a:lnTo>
                <a:lnTo>
                  <a:pt x="213360" y="78485"/>
                </a:lnTo>
                <a:close/>
              </a:path>
              <a:path w="707389" h="191769">
                <a:moveTo>
                  <a:pt x="354693" y="158184"/>
                </a:moveTo>
                <a:lnTo>
                  <a:pt x="348996" y="160019"/>
                </a:lnTo>
                <a:lnTo>
                  <a:pt x="354330" y="175259"/>
                </a:lnTo>
                <a:lnTo>
                  <a:pt x="360426" y="160019"/>
                </a:lnTo>
                <a:lnTo>
                  <a:pt x="354693" y="158184"/>
                </a:lnTo>
                <a:close/>
              </a:path>
              <a:path w="707389" h="191769">
                <a:moveTo>
                  <a:pt x="597408" y="80009"/>
                </a:moveTo>
                <a:lnTo>
                  <a:pt x="354693" y="158184"/>
                </a:lnTo>
                <a:lnTo>
                  <a:pt x="360426" y="160019"/>
                </a:lnTo>
                <a:lnTo>
                  <a:pt x="354330" y="175259"/>
                </a:lnTo>
                <a:lnTo>
                  <a:pt x="407742" y="175259"/>
                </a:lnTo>
                <a:lnTo>
                  <a:pt x="604106" y="112013"/>
                </a:lnTo>
                <a:lnTo>
                  <a:pt x="602742" y="112013"/>
                </a:lnTo>
                <a:lnTo>
                  <a:pt x="602742" y="95250"/>
                </a:lnTo>
                <a:lnTo>
                  <a:pt x="597408" y="80009"/>
                </a:lnTo>
                <a:close/>
              </a:path>
              <a:path w="707389" h="191769">
                <a:moveTo>
                  <a:pt x="110490" y="80009"/>
                </a:moveTo>
                <a:lnTo>
                  <a:pt x="104394" y="95250"/>
                </a:lnTo>
                <a:lnTo>
                  <a:pt x="104394" y="112013"/>
                </a:lnTo>
                <a:lnTo>
                  <a:pt x="210464" y="112013"/>
                </a:lnTo>
                <a:lnTo>
                  <a:pt x="110490" y="80009"/>
                </a:lnTo>
                <a:close/>
              </a:path>
              <a:path w="707389" h="191769">
                <a:moveTo>
                  <a:pt x="213360" y="80009"/>
                </a:moveTo>
                <a:lnTo>
                  <a:pt x="110490" y="80009"/>
                </a:lnTo>
                <a:lnTo>
                  <a:pt x="210464" y="112013"/>
                </a:lnTo>
                <a:lnTo>
                  <a:pt x="247650" y="112013"/>
                </a:lnTo>
                <a:lnTo>
                  <a:pt x="247650" y="95250"/>
                </a:lnTo>
                <a:lnTo>
                  <a:pt x="213360" y="95250"/>
                </a:lnTo>
                <a:lnTo>
                  <a:pt x="213360" y="80009"/>
                </a:lnTo>
                <a:close/>
              </a:path>
              <a:path w="707389" h="191769">
                <a:moveTo>
                  <a:pt x="478536" y="16763"/>
                </a:moveTo>
                <a:lnTo>
                  <a:pt x="461772" y="16763"/>
                </a:lnTo>
                <a:lnTo>
                  <a:pt x="461772" y="112013"/>
                </a:lnTo>
                <a:lnTo>
                  <a:pt x="498043" y="112013"/>
                </a:lnTo>
                <a:lnTo>
                  <a:pt x="550091" y="95250"/>
                </a:lnTo>
                <a:lnTo>
                  <a:pt x="478536" y="95250"/>
                </a:lnTo>
                <a:lnTo>
                  <a:pt x="478536" y="78485"/>
                </a:lnTo>
                <a:lnTo>
                  <a:pt x="496062" y="78485"/>
                </a:lnTo>
                <a:lnTo>
                  <a:pt x="496062" y="33527"/>
                </a:lnTo>
                <a:lnTo>
                  <a:pt x="478536" y="33527"/>
                </a:lnTo>
                <a:lnTo>
                  <a:pt x="478536" y="16763"/>
                </a:lnTo>
                <a:close/>
              </a:path>
              <a:path w="707389" h="191769">
                <a:moveTo>
                  <a:pt x="702455" y="80009"/>
                </a:moveTo>
                <a:lnTo>
                  <a:pt x="597408" y="80009"/>
                </a:lnTo>
                <a:lnTo>
                  <a:pt x="602742" y="95250"/>
                </a:lnTo>
                <a:lnTo>
                  <a:pt x="602742" y="112013"/>
                </a:lnTo>
                <a:lnTo>
                  <a:pt x="604106" y="112013"/>
                </a:lnTo>
                <a:lnTo>
                  <a:pt x="702455" y="80009"/>
                </a:lnTo>
                <a:close/>
              </a:path>
              <a:path w="707389" h="191769">
                <a:moveTo>
                  <a:pt x="496062" y="0"/>
                </a:moveTo>
                <a:lnTo>
                  <a:pt x="213360" y="0"/>
                </a:lnTo>
                <a:lnTo>
                  <a:pt x="213360" y="95250"/>
                </a:lnTo>
                <a:lnTo>
                  <a:pt x="230124" y="95250"/>
                </a:lnTo>
                <a:lnTo>
                  <a:pt x="230124" y="78485"/>
                </a:lnTo>
                <a:lnTo>
                  <a:pt x="247650" y="78485"/>
                </a:lnTo>
                <a:lnTo>
                  <a:pt x="247650" y="33527"/>
                </a:lnTo>
                <a:lnTo>
                  <a:pt x="230124" y="33527"/>
                </a:lnTo>
                <a:lnTo>
                  <a:pt x="230124" y="16763"/>
                </a:lnTo>
                <a:lnTo>
                  <a:pt x="496062" y="16763"/>
                </a:lnTo>
                <a:lnTo>
                  <a:pt x="496062" y="0"/>
                </a:lnTo>
                <a:close/>
              </a:path>
              <a:path w="707389" h="191769">
                <a:moveTo>
                  <a:pt x="247650" y="78485"/>
                </a:moveTo>
                <a:lnTo>
                  <a:pt x="230124" y="78485"/>
                </a:lnTo>
                <a:lnTo>
                  <a:pt x="230124" y="95250"/>
                </a:lnTo>
                <a:lnTo>
                  <a:pt x="247650" y="95250"/>
                </a:lnTo>
                <a:lnTo>
                  <a:pt x="247650" y="78485"/>
                </a:lnTo>
                <a:close/>
              </a:path>
              <a:path w="707389" h="191769">
                <a:moveTo>
                  <a:pt x="496062" y="78485"/>
                </a:moveTo>
                <a:lnTo>
                  <a:pt x="478536" y="78485"/>
                </a:lnTo>
                <a:lnTo>
                  <a:pt x="478536" y="95250"/>
                </a:lnTo>
                <a:lnTo>
                  <a:pt x="496062" y="95250"/>
                </a:lnTo>
                <a:lnTo>
                  <a:pt x="496062" y="78485"/>
                </a:lnTo>
                <a:close/>
              </a:path>
              <a:path w="707389" h="191769">
                <a:moveTo>
                  <a:pt x="707136" y="78485"/>
                </a:moveTo>
                <a:lnTo>
                  <a:pt x="496062" y="78485"/>
                </a:lnTo>
                <a:lnTo>
                  <a:pt x="496062" y="95250"/>
                </a:lnTo>
                <a:lnTo>
                  <a:pt x="550091" y="95250"/>
                </a:lnTo>
                <a:lnTo>
                  <a:pt x="597408" y="80009"/>
                </a:lnTo>
                <a:lnTo>
                  <a:pt x="702455" y="80009"/>
                </a:lnTo>
                <a:lnTo>
                  <a:pt x="707136" y="78485"/>
                </a:lnTo>
                <a:close/>
              </a:path>
              <a:path w="707389" h="191769">
                <a:moveTo>
                  <a:pt x="247650" y="16763"/>
                </a:moveTo>
                <a:lnTo>
                  <a:pt x="230124" y="16763"/>
                </a:lnTo>
                <a:lnTo>
                  <a:pt x="230124" y="33527"/>
                </a:lnTo>
                <a:lnTo>
                  <a:pt x="247650" y="33527"/>
                </a:lnTo>
                <a:lnTo>
                  <a:pt x="247650" y="16763"/>
                </a:lnTo>
                <a:close/>
              </a:path>
              <a:path w="707389" h="191769">
                <a:moveTo>
                  <a:pt x="461772" y="16763"/>
                </a:moveTo>
                <a:lnTo>
                  <a:pt x="247650" y="16763"/>
                </a:lnTo>
                <a:lnTo>
                  <a:pt x="247650" y="33527"/>
                </a:lnTo>
                <a:lnTo>
                  <a:pt x="461772" y="33527"/>
                </a:lnTo>
                <a:lnTo>
                  <a:pt x="461772" y="16763"/>
                </a:lnTo>
                <a:close/>
              </a:path>
              <a:path w="707389" h="191769">
                <a:moveTo>
                  <a:pt x="496062" y="16763"/>
                </a:moveTo>
                <a:lnTo>
                  <a:pt x="478536" y="16763"/>
                </a:lnTo>
                <a:lnTo>
                  <a:pt x="478536" y="33527"/>
                </a:lnTo>
                <a:lnTo>
                  <a:pt x="496062" y="33527"/>
                </a:lnTo>
                <a:lnTo>
                  <a:pt x="496062" y="16763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748742" y="2312988"/>
            <a:ext cx="484628" cy="153723"/>
          </a:xfrm>
          <a:custGeom>
            <a:avLst/>
            <a:gdLst/>
            <a:ahLst/>
            <a:cxnLst/>
            <a:rect l="l" t="t" r="r" b="b"/>
            <a:pathLst>
              <a:path w="498475" h="158114">
                <a:moveTo>
                  <a:pt x="498347" y="78486"/>
                </a:moveTo>
                <a:lnTo>
                  <a:pt x="0" y="78486"/>
                </a:lnTo>
                <a:lnTo>
                  <a:pt x="249935" y="157734"/>
                </a:lnTo>
                <a:lnTo>
                  <a:pt x="498347" y="78486"/>
                </a:lnTo>
                <a:close/>
              </a:path>
              <a:path w="498475" h="158114">
                <a:moveTo>
                  <a:pt x="374141" y="0"/>
                </a:moveTo>
                <a:lnTo>
                  <a:pt x="125729" y="0"/>
                </a:lnTo>
                <a:lnTo>
                  <a:pt x="125729" y="78486"/>
                </a:lnTo>
                <a:lnTo>
                  <a:pt x="374141" y="78486"/>
                </a:lnTo>
                <a:lnTo>
                  <a:pt x="37414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647248" y="2296688"/>
            <a:ext cx="687740" cy="186443"/>
          </a:xfrm>
          <a:custGeom>
            <a:avLst/>
            <a:gdLst/>
            <a:ahLst/>
            <a:cxnLst/>
            <a:rect l="l" t="t" r="r" b="b"/>
            <a:pathLst>
              <a:path w="707389" h="191769">
                <a:moveTo>
                  <a:pt x="213360" y="78485"/>
                </a:moveTo>
                <a:lnTo>
                  <a:pt x="0" y="78485"/>
                </a:lnTo>
                <a:lnTo>
                  <a:pt x="348996" y="189737"/>
                </a:lnTo>
                <a:lnTo>
                  <a:pt x="354329" y="191261"/>
                </a:lnTo>
                <a:lnTo>
                  <a:pt x="360425" y="189737"/>
                </a:lnTo>
                <a:lnTo>
                  <a:pt x="407742" y="174498"/>
                </a:lnTo>
                <a:lnTo>
                  <a:pt x="354329" y="174498"/>
                </a:lnTo>
                <a:lnTo>
                  <a:pt x="348996" y="159257"/>
                </a:lnTo>
                <a:lnTo>
                  <a:pt x="354693" y="157440"/>
                </a:lnTo>
                <a:lnTo>
                  <a:pt x="209022" y="111251"/>
                </a:lnTo>
                <a:lnTo>
                  <a:pt x="104394" y="111251"/>
                </a:lnTo>
                <a:lnTo>
                  <a:pt x="104394" y="95250"/>
                </a:lnTo>
                <a:lnTo>
                  <a:pt x="110489" y="80009"/>
                </a:lnTo>
                <a:lnTo>
                  <a:pt x="213360" y="80009"/>
                </a:lnTo>
                <a:lnTo>
                  <a:pt x="213360" y="78485"/>
                </a:lnTo>
                <a:close/>
              </a:path>
              <a:path w="707389" h="191769">
                <a:moveTo>
                  <a:pt x="354693" y="157440"/>
                </a:moveTo>
                <a:lnTo>
                  <a:pt x="348996" y="159257"/>
                </a:lnTo>
                <a:lnTo>
                  <a:pt x="354329" y="174498"/>
                </a:lnTo>
                <a:lnTo>
                  <a:pt x="360425" y="159257"/>
                </a:lnTo>
                <a:lnTo>
                  <a:pt x="354693" y="157440"/>
                </a:lnTo>
                <a:close/>
              </a:path>
              <a:path w="707389" h="191769">
                <a:moveTo>
                  <a:pt x="597408" y="80009"/>
                </a:moveTo>
                <a:lnTo>
                  <a:pt x="354693" y="157440"/>
                </a:lnTo>
                <a:lnTo>
                  <a:pt x="360425" y="159257"/>
                </a:lnTo>
                <a:lnTo>
                  <a:pt x="354329" y="174498"/>
                </a:lnTo>
                <a:lnTo>
                  <a:pt x="407742" y="174498"/>
                </a:lnTo>
                <a:lnTo>
                  <a:pt x="604106" y="111251"/>
                </a:lnTo>
                <a:lnTo>
                  <a:pt x="602741" y="111251"/>
                </a:lnTo>
                <a:lnTo>
                  <a:pt x="602741" y="95250"/>
                </a:lnTo>
                <a:lnTo>
                  <a:pt x="597408" y="80009"/>
                </a:lnTo>
                <a:close/>
              </a:path>
              <a:path w="707389" h="191769">
                <a:moveTo>
                  <a:pt x="110489" y="80009"/>
                </a:moveTo>
                <a:lnTo>
                  <a:pt x="104394" y="95250"/>
                </a:lnTo>
                <a:lnTo>
                  <a:pt x="104394" y="111251"/>
                </a:lnTo>
                <a:lnTo>
                  <a:pt x="209022" y="111251"/>
                </a:lnTo>
                <a:lnTo>
                  <a:pt x="110489" y="80009"/>
                </a:lnTo>
                <a:close/>
              </a:path>
              <a:path w="707389" h="191769">
                <a:moveTo>
                  <a:pt x="213360" y="80009"/>
                </a:moveTo>
                <a:lnTo>
                  <a:pt x="110489" y="80009"/>
                </a:lnTo>
                <a:lnTo>
                  <a:pt x="209022" y="111251"/>
                </a:lnTo>
                <a:lnTo>
                  <a:pt x="247650" y="111251"/>
                </a:lnTo>
                <a:lnTo>
                  <a:pt x="247650" y="95250"/>
                </a:lnTo>
                <a:lnTo>
                  <a:pt x="213360" y="95250"/>
                </a:lnTo>
                <a:lnTo>
                  <a:pt x="213360" y="80009"/>
                </a:lnTo>
                <a:close/>
              </a:path>
              <a:path w="707389" h="191769">
                <a:moveTo>
                  <a:pt x="478536" y="16763"/>
                </a:moveTo>
                <a:lnTo>
                  <a:pt x="461772" y="16763"/>
                </a:lnTo>
                <a:lnTo>
                  <a:pt x="461772" y="111251"/>
                </a:lnTo>
                <a:lnTo>
                  <a:pt x="499476" y="111251"/>
                </a:lnTo>
                <a:lnTo>
                  <a:pt x="549636" y="95250"/>
                </a:lnTo>
                <a:lnTo>
                  <a:pt x="478536" y="95250"/>
                </a:lnTo>
                <a:lnTo>
                  <a:pt x="478536" y="78485"/>
                </a:lnTo>
                <a:lnTo>
                  <a:pt x="496062" y="78485"/>
                </a:lnTo>
                <a:lnTo>
                  <a:pt x="496062" y="32765"/>
                </a:lnTo>
                <a:lnTo>
                  <a:pt x="478536" y="32765"/>
                </a:lnTo>
                <a:lnTo>
                  <a:pt x="478536" y="16763"/>
                </a:lnTo>
                <a:close/>
              </a:path>
              <a:path w="707389" h="191769">
                <a:moveTo>
                  <a:pt x="702340" y="80009"/>
                </a:moveTo>
                <a:lnTo>
                  <a:pt x="597408" y="80009"/>
                </a:lnTo>
                <a:lnTo>
                  <a:pt x="602741" y="95250"/>
                </a:lnTo>
                <a:lnTo>
                  <a:pt x="602741" y="111251"/>
                </a:lnTo>
                <a:lnTo>
                  <a:pt x="604106" y="111251"/>
                </a:lnTo>
                <a:lnTo>
                  <a:pt x="702340" y="80009"/>
                </a:lnTo>
                <a:close/>
              </a:path>
              <a:path w="707389" h="191769">
                <a:moveTo>
                  <a:pt x="496062" y="0"/>
                </a:moveTo>
                <a:lnTo>
                  <a:pt x="213360" y="0"/>
                </a:lnTo>
                <a:lnTo>
                  <a:pt x="213360" y="95250"/>
                </a:lnTo>
                <a:lnTo>
                  <a:pt x="230124" y="95250"/>
                </a:lnTo>
                <a:lnTo>
                  <a:pt x="230124" y="78485"/>
                </a:lnTo>
                <a:lnTo>
                  <a:pt x="247650" y="78485"/>
                </a:lnTo>
                <a:lnTo>
                  <a:pt x="247650" y="32765"/>
                </a:lnTo>
                <a:lnTo>
                  <a:pt x="230124" y="32765"/>
                </a:lnTo>
                <a:lnTo>
                  <a:pt x="230124" y="16763"/>
                </a:lnTo>
                <a:lnTo>
                  <a:pt x="496062" y="16763"/>
                </a:lnTo>
                <a:lnTo>
                  <a:pt x="496062" y="0"/>
                </a:lnTo>
                <a:close/>
              </a:path>
              <a:path w="707389" h="191769">
                <a:moveTo>
                  <a:pt x="247650" y="78485"/>
                </a:moveTo>
                <a:lnTo>
                  <a:pt x="230124" y="78485"/>
                </a:lnTo>
                <a:lnTo>
                  <a:pt x="230124" y="95250"/>
                </a:lnTo>
                <a:lnTo>
                  <a:pt x="247650" y="95250"/>
                </a:lnTo>
                <a:lnTo>
                  <a:pt x="247650" y="78485"/>
                </a:lnTo>
                <a:close/>
              </a:path>
              <a:path w="707389" h="191769">
                <a:moveTo>
                  <a:pt x="496062" y="78485"/>
                </a:moveTo>
                <a:lnTo>
                  <a:pt x="478536" y="78485"/>
                </a:lnTo>
                <a:lnTo>
                  <a:pt x="478536" y="95250"/>
                </a:lnTo>
                <a:lnTo>
                  <a:pt x="496062" y="95250"/>
                </a:lnTo>
                <a:lnTo>
                  <a:pt x="496062" y="78485"/>
                </a:lnTo>
                <a:close/>
              </a:path>
              <a:path w="707389" h="191769">
                <a:moveTo>
                  <a:pt x="707136" y="78485"/>
                </a:moveTo>
                <a:lnTo>
                  <a:pt x="496062" y="78485"/>
                </a:lnTo>
                <a:lnTo>
                  <a:pt x="496062" y="95250"/>
                </a:lnTo>
                <a:lnTo>
                  <a:pt x="549636" y="95250"/>
                </a:lnTo>
                <a:lnTo>
                  <a:pt x="597408" y="80009"/>
                </a:lnTo>
                <a:lnTo>
                  <a:pt x="702340" y="80009"/>
                </a:lnTo>
                <a:lnTo>
                  <a:pt x="707136" y="78485"/>
                </a:lnTo>
                <a:close/>
              </a:path>
              <a:path w="707389" h="191769">
                <a:moveTo>
                  <a:pt x="247650" y="16763"/>
                </a:moveTo>
                <a:lnTo>
                  <a:pt x="230124" y="16763"/>
                </a:lnTo>
                <a:lnTo>
                  <a:pt x="230124" y="32765"/>
                </a:lnTo>
                <a:lnTo>
                  <a:pt x="247650" y="32765"/>
                </a:lnTo>
                <a:lnTo>
                  <a:pt x="247650" y="16763"/>
                </a:lnTo>
                <a:close/>
              </a:path>
              <a:path w="707389" h="191769">
                <a:moveTo>
                  <a:pt x="461772" y="16763"/>
                </a:moveTo>
                <a:lnTo>
                  <a:pt x="247650" y="16763"/>
                </a:lnTo>
                <a:lnTo>
                  <a:pt x="247650" y="32765"/>
                </a:lnTo>
                <a:lnTo>
                  <a:pt x="461772" y="32765"/>
                </a:lnTo>
                <a:lnTo>
                  <a:pt x="461772" y="16763"/>
                </a:lnTo>
                <a:close/>
              </a:path>
              <a:path w="707389" h="191769">
                <a:moveTo>
                  <a:pt x="496062" y="16763"/>
                </a:moveTo>
                <a:lnTo>
                  <a:pt x="478536" y="16763"/>
                </a:lnTo>
                <a:lnTo>
                  <a:pt x="478536" y="32765"/>
                </a:lnTo>
                <a:lnTo>
                  <a:pt x="496062" y="32765"/>
                </a:lnTo>
                <a:lnTo>
                  <a:pt x="49606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3456728" y="2499677"/>
            <a:ext cx="3235590" cy="353748"/>
          </a:xfrm>
          <a:custGeom>
            <a:avLst/>
            <a:gdLst/>
            <a:ahLst/>
            <a:cxnLst/>
            <a:rect l="l" t="t" r="r" b="b"/>
            <a:pathLst>
              <a:path w="3328034" h="363855">
                <a:moveTo>
                  <a:pt x="3284982" y="0"/>
                </a:moveTo>
                <a:lnTo>
                  <a:pt x="0" y="0"/>
                </a:lnTo>
                <a:lnTo>
                  <a:pt x="0" y="320801"/>
                </a:lnTo>
                <a:lnTo>
                  <a:pt x="44196" y="363474"/>
                </a:lnTo>
                <a:lnTo>
                  <a:pt x="3327654" y="363474"/>
                </a:lnTo>
                <a:lnTo>
                  <a:pt x="3327654" y="42672"/>
                </a:lnTo>
                <a:lnTo>
                  <a:pt x="328498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448579" y="2492269"/>
            <a:ext cx="3251641" cy="369182"/>
          </a:xfrm>
          <a:custGeom>
            <a:avLst/>
            <a:gdLst/>
            <a:ahLst/>
            <a:cxnLst/>
            <a:rect l="l" t="t" r="r" b="b"/>
            <a:pathLst>
              <a:path w="3344545" h="379730">
                <a:moveTo>
                  <a:pt x="3296412" y="0"/>
                </a:moveTo>
                <a:lnTo>
                  <a:pt x="0" y="0"/>
                </a:lnTo>
                <a:lnTo>
                  <a:pt x="0" y="331469"/>
                </a:lnTo>
                <a:lnTo>
                  <a:pt x="4572" y="335279"/>
                </a:lnTo>
                <a:lnTo>
                  <a:pt x="48767" y="377951"/>
                </a:lnTo>
                <a:lnTo>
                  <a:pt x="50291" y="379475"/>
                </a:lnTo>
                <a:lnTo>
                  <a:pt x="3344417" y="379475"/>
                </a:lnTo>
                <a:lnTo>
                  <a:pt x="3344417" y="371093"/>
                </a:lnTo>
                <a:lnTo>
                  <a:pt x="52577" y="371093"/>
                </a:lnTo>
                <a:lnTo>
                  <a:pt x="52577" y="362711"/>
                </a:lnTo>
                <a:lnTo>
                  <a:pt x="55517" y="362711"/>
                </a:lnTo>
                <a:lnTo>
                  <a:pt x="20002" y="328421"/>
                </a:lnTo>
                <a:lnTo>
                  <a:pt x="8381" y="328421"/>
                </a:lnTo>
                <a:lnTo>
                  <a:pt x="14477" y="323087"/>
                </a:lnTo>
                <a:lnTo>
                  <a:pt x="17525" y="323087"/>
                </a:lnTo>
                <a:lnTo>
                  <a:pt x="17525" y="16001"/>
                </a:lnTo>
                <a:lnTo>
                  <a:pt x="8381" y="16001"/>
                </a:lnTo>
                <a:lnTo>
                  <a:pt x="8381" y="7619"/>
                </a:lnTo>
                <a:lnTo>
                  <a:pt x="3304127" y="7619"/>
                </a:lnTo>
                <a:lnTo>
                  <a:pt x="3298697" y="2285"/>
                </a:lnTo>
                <a:lnTo>
                  <a:pt x="3296412" y="0"/>
                </a:lnTo>
                <a:close/>
              </a:path>
              <a:path w="3344545" h="379730">
                <a:moveTo>
                  <a:pt x="55517" y="362711"/>
                </a:moveTo>
                <a:lnTo>
                  <a:pt x="52577" y="362711"/>
                </a:lnTo>
                <a:lnTo>
                  <a:pt x="52577" y="371093"/>
                </a:lnTo>
                <a:lnTo>
                  <a:pt x="58674" y="365759"/>
                </a:lnTo>
                <a:lnTo>
                  <a:pt x="55517" y="362711"/>
                </a:lnTo>
                <a:close/>
              </a:path>
              <a:path w="3344545" h="379730">
                <a:moveTo>
                  <a:pt x="3327654" y="362711"/>
                </a:moveTo>
                <a:lnTo>
                  <a:pt x="55517" y="362711"/>
                </a:lnTo>
                <a:lnTo>
                  <a:pt x="58674" y="365759"/>
                </a:lnTo>
                <a:lnTo>
                  <a:pt x="52577" y="371093"/>
                </a:lnTo>
                <a:lnTo>
                  <a:pt x="3327654" y="371093"/>
                </a:lnTo>
                <a:lnTo>
                  <a:pt x="3327654" y="362711"/>
                </a:lnTo>
                <a:close/>
              </a:path>
              <a:path w="3344545" h="379730">
                <a:moveTo>
                  <a:pt x="3327654" y="52738"/>
                </a:moveTo>
                <a:lnTo>
                  <a:pt x="3327654" y="371093"/>
                </a:lnTo>
                <a:lnTo>
                  <a:pt x="3336036" y="371093"/>
                </a:lnTo>
                <a:lnTo>
                  <a:pt x="3336036" y="362711"/>
                </a:lnTo>
                <a:lnTo>
                  <a:pt x="3344417" y="362711"/>
                </a:lnTo>
                <a:lnTo>
                  <a:pt x="3344417" y="57150"/>
                </a:lnTo>
                <a:lnTo>
                  <a:pt x="3332225" y="57150"/>
                </a:lnTo>
                <a:lnTo>
                  <a:pt x="3327654" y="52738"/>
                </a:lnTo>
                <a:close/>
              </a:path>
              <a:path w="3344545" h="379730">
                <a:moveTo>
                  <a:pt x="3344417" y="362711"/>
                </a:moveTo>
                <a:lnTo>
                  <a:pt x="3336036" y="362711"/>
                </a:lnTo>
                <a:lnTo>
                  <a:pt x="3336036" y="371093"/>
                </a:lnTo>
                <a:lnTo>
                  <a:pt x="3344417" y="371093"/>
                </a:lnTo>
                <a:lnTo>
                  <a:pt x="3344417" y="362711"/>
                </a:lnTo>
                <a:close/>
              </a:path>
              <a:path w="3344545" h="379730">
                <a:moveTo>
                  <a:pt x="14477" y="323087"/>
                </a:moveTo>
                <a:lnTo>
                  <a:pt x="8381" y="328421"/>
                </a:lnTo>
                <a:lnTo>
                  <a:pt x="17525" y="328421"/>
                </a:lnTo>
                <a:lnTo>
                  <a:pt x="17525" y="326030"/>
                </a:lnTo>
                <a:lnTo>
                  <a:pt x="14477" y="323087"/>
                </a:lnTo>
                <a:close/>
              </a:path>
              <a:path w="3344545" h="379730">
                <a:moveTo>
                  <a:pt x="17525" y="326030"/>
                </a:moveTo>
                <a:lnTo>
                  <a:pt x="17525" y="328421"/>
                </a:lnTo>
                <a:lnTo>
                  <a:pt x="20002" y="328421"/>
                </a:lnTo>
                <a:lnTo>
                  <a:pt x="17525" y="326030"/>
                </a:lnTo>
                <a:close/>
              </a:path>
              <a:path w="3344545" h="379730">
                <a:moveTo>
                  <a:pt x="17525" y="323087"/>
                </a:moveTo>
                <a:lnTo>
                  <a:pt x="14477" y="323087"/>
                </a:lnTo>
                <a:lnTo>
                  <a:pt x="17525" y="326030"/>
                </a:lnTo>
                <a:lnTo>
                  <a:pt x="17525" y="323087"/>
                </a:lnTo>
                <a:close/>
              </a:path>
              <a:path w="3344545" h="379730">
                <a:moveTo>
                  <a:pt x="3336036" y="50291"/>
                </a:moveTo>
                <a:lnTo>
                  <a:pt x="3327654" y="50291"/>
                </a:lnTo>
                <a:lnTo>
                  <a:pt x="3327654" y="52738"/>
                </a:lnTo>
                <a:lnTo>
                  <a:pt x="3332225" y="57150"/>
                </a:lnTo>
                <a:lnTo>
                  <a:pt x="3336036" y="50291"/>
                </a:lnTo>
                <a:close/>
              </a:path>
              <a:path w="3344545" h="379730">
                <a:moveTo>
                  <a:pt x="3344417" y="50291"/>
                </a:moveTo>
                <a:lnTo>
                  <a:pt x="3336036" y="50291"/>
                </a:lnTo>
                <a:lnTo>
                  <a:pt x="3332225" y="57150"/>
                </a:lnTo>
                <a:lnTo>
                  <a:pt x="3344417" y="57150"/>
                </a:lnTo>
                <a:lnTo>
                  <a:pt x="3344417" y="50291"/>
                </a:lnTo>
                <a:close/>
              </a:path>
              <a:path w="3344545" h="379730">
                <a:moveTo>
                  <a:pt x="3293364" y="7619"/>
                </a:moveTo>
                <a:lnTo>
                  <a:pt x="3288791" y="15239"/>
                </a:lnTo>
                <a:lnTo>
                  <a:pt x="3327654" y="52738"/>
                </a:lnTo>
                <a:lnTo>
                  <a:pt x="3327654" y="50291"/>
                </a:lnTo>
                <a:lnTo>
                  <a:pt x="3344417" y="50291"/>
                </a:lnTo>
                <a:lnTo>
                  <a:pt x="3344417" y="48005"/>
                </a:lnTo>
                <a:lnTo>
                  <a:pt x="3342132" y="44957"/>
                </a:lnTo>
                <a:lnTo>
                  <a:pt x="3312658" y="16001"/>
                </a:lnTo>
                <a:lnTo>
                  <a:pt x="3293364" y="16001"/>
                </a:lnTo>
                <a:lnTo>
                  <a:pt x="3293364" y="7619"/>
                </a:lnTo>
                <a:close/>
              </a:path>
              <a:path w="3344545" h="379730">
                <a:moveTo>
                  <a:pt x="17525" y="7619"/>
                </a:moveTo>
                <a:lnTo>
                  <a:pt x="8381" y="7619"/>
                </a:lnTo>
                <a:lnTo>
                  <a:pt x="8381" y="16001"/>
                </a:lnTo>
                <a:lnTo>
                  <a:pt x="17525" y="16001"/>
                </a:lnTo>
                <a:lnTo>
                  <a:pt x="17525" y="7619"/>
                </a:lnTo>
                <a:close/>
              </a:path>
              <a:path w="3344545" h="379730">
                <a:moveTo>
                  <a:pt x="3293364" y="7619"/>
                </a:moveTo>
                <a:lnTo>
                  <a:pt x="17525" y="7619"/>
                </a:lnTo>
                <a:lnTo>
                  <a:pt x="17525" y="16001"/>
                </a:lnTo>
                <a:lnTo>
                  <a:pt x="3289581" y="16001"/>
                </a:lnTo>
                <a:lnTo>
                  <a:pt x="3288791" y="15239"/>
                </a:lnTo>
                <a:lnTo>
                  <a:pt x="3293364" y="7619"/>
                </a:lnTo>
                <a:close/>
              </a:path>
              <a:path w="3344545" h="379730">
                <a:moveTo>
                  <a:pt x="3304127" y="7619"/>
                </a:moveTo>
                <a:lnTo>
                  <a:pt x="3293364" y="7619"/>
                </a:lnTo>
                <a:lnTo>
                  <a:pt x="3293364" y="16001"/>
                </a:lnTo>
                <a:lnTo>
                  <a:pt x="3312658" y="16001"/>
                </a:lnTo>
                <a:lnTo>
                  <a:pt x="3304127" y="761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6642311" y="2499676"/>
            <a:ext cx="55563" cy="360539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16763" y="0"/>
                </a:moveTo>
                <a:lnTo>
                  <a:pt x="0" y="0"/>
                </a:lnTo>
                <a:lnTo>
                  <a:pt x="0" y="323850"/>
                </a:lnTo>
                <a:lnTo>
                  <a:pt x="3809" y="327660"/>
                </a:lnTo>
                <a:lnTo>
                  <a:pt x="47243" y="370332"/>
                </a:lnTo>
                <a:lnTo>
                  <a:pt x="57150" y="358140"/>
                </a:lnTo>
                <a:lnTo>
                  <a:pt x="19145" y="320801"/>
                </a:lnTo>
                <a:lnTo>
                  <a:pt x="8381" y="320801"/>
                </a:lnTo>
                <a:lnTo>
                  <a:pt x="13715" y="315468"/>
                </a:lnTo>
                <a:lnTo>
                  <a:pt x="16763" y="315468"/>
                </a:lnTo>
                <a:lnTo>
                  <a:pt x="16763" y="0"/>
                </a:lnTo>
                <a:close/>
              </a:path>
              <a:path w="57150" h="370839">
                <a:moveTo>
                  <a:pt x="13715" y="315468"/>
                </a:moveTo>
                <a:lnTo>
                  <a:pt x="8381" y="320801"/>
                </a:lnTo>
                <a:lnTo>
                  <a:pt x="16763" y="320801"/>
                </a:lnTo>
                <a:lnTo>
                  <a:pt x="16763" y="318462"/>
                </a:lnTo>
                <a:lnTo>
                  <a:pt x="13715" y="315468"/>
                </a:lnTo>
                <a:close/>
              </a:path>
              <a:path w="57150" h="370839">
                <a:moveTo>
                  <a:pt x="16763" y="318462"/>
                </a:moveTo>
                <a:lnTo>
                  <a:pt x="16763" y="320801"/>
                </a:lnTo>
                <a:lnTo>
                  <a:pt x="19145" y="320801"/>
                </a:lnTo>
                <a:lnTo>
                  <a:pt x="16763" y="318462"/>
                </a:lnTo>
                <a:close/>
              </a:path>
              <a:path w="57150" h="370839">
                <a:moveTo>
                  <a:pt x="16763" y="315468"/>
                </a:moveTo>
                <a:lnTo>
                  <a:pt x="13715" y="315468"/>
                </a:lnTo>
                <a:lnTo>
                  <a:pt x="16763" y="318462"/>
                </a:lnTo>
                <a:lnTo>
                  <a:pt x="16763" y="315468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456728" y="2811567"/>
            <a:ext cx="3194226" cy="0"/>
          </a:xfrm>
          <a:custGeom>
            <a:avLst/>
            <a:gdLst/>
            <a:ahLst/>
            <a:cxnLst/>
            <a:rect l="l" t="t" r="r" b="b"/>
            <a:pathLst>
              <a:path w="3285490">
                <a:moveTo>
                  <a:pt x="0" y="0"/>
                </a:moveTo>
                <a:lnTo>
                  <a:pt x="3284982" y="0"/>
                </a:lnTo>
              </a:path>
            </a:pathLst>
          </a:custGeom>
          <a:ln w="1676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429317" y="2473007"/>
            <a:ext cx="3235590" cy="353748"/>
          </a:xfrm>
          <a:custGeom>
            <a:avLst/>
            <a:gdLst/>
            <a:ahLst/>
            <a:cxnLst/>
            <a:rect l="l" t="t" r="r" b="b"/>
            <a:pathLst>
              <a:path w="3328034" h="363855">
                <a:moveTo>
                  <a:pt x="3284220" y="0"/>
                </a:moveTo>
                <a:lnTo>
                  <a:pt x="0" y="0"/>
                </a:lnTo>
                <a:lnTo>
                  <a:pt x="0" y="320801"/>
                </a:lnTo>
                <a:lnTo>
                  <a:pt x="44196" y="363474"/>
                </a:lnTo>
                <a:lnTo>
                  <a:pt x="3327654" y="363474"/>
                </a:lnTo>
                <a:lnTo>
                  <a:pt x="3327654" y="42672"/>
                </a:lnTo>
                <a:lnTo>
                  <a:pt x="328422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6622310" y="2473007"/>
            <a:ext cx="42598" cy="353748"/>
          </a:xfrm>
          <a:custGeom>
            <a:avLst/>
            <a:gdLst/>
            <a:ahLst/>
            <a:cxnLst/>
            <a:rect l="l" t="t" r="r" b="b"/>
            <a:pathLst>
              <a:path w="43815" h="363855">
                <a:moveTo>
                  <a:pt x="0" y="0"/>
                </a:moveTo>
                <a:lnTo>
                  <a:pt x="0" y="320801"/>
                </a:lnTo>
                <a:lnTo>
                  <a:pt x="43433" y="363474"/>
                </a:lnTo>
                <a:lnTo>
                  <a:pt x="43433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429317" y="2805641"/>
            <a:ext cx="3235590" cy="0"/>
          </a:xfrm>
          <a:custGeom>
            <a:avLst/>
            <a:gdLst/>
            <a:ahLst/>
            <a:cxnLst/>
            <a:rect l="l" t="t" r="r" b="b"/>
            <a:pathLst>
              <a:path w="3328034">
                <a:moveTo>
                  <a:pt x="0" y="0"/>
                </a:moveTo>
                <a:lnTo>
                  <a:pt x="3327654" y="0"/>
                </a:lnTo>
              </a:path>
            </a:pathLst>
          </a:custGeom>
          <a:ln w="42672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421168" y="2465599"/>
            <a:ext cx="3251641" cy="369182"/>
          </a:xfrm>
          <a:custGeom>
            <a:avLst/>
            <a:gdLst/>
            <a:ahLst/>
            <a:cxnLst/>
            <a:rect l="l" t="t" r="r" b="b"/>
            <a:pathLst>
              <a:path w="3344545" h="379730">
                <a:moveTo>
                  <a:pt x="3295650" y="0"/>
                </a:moveTo>
                <a:lnTo>
                  <a:pt x="0" y="0"/>
                </a:lnTo>
                <a:lnTo>
                  <a:pt x="0" y="331470"/>
                </a:lnTo>
                <a:lnTo>
                  <a:pt x="3810" y="335279"/>
                </a:lnTo>
                <a:lnTo>
                  <a:pt x="48006" y="377951"/>
                </a:lnTo>
                <a:lnTo>
                  <a:pt x="49530" y="379475"/>
                </a:lnTo>
                <a:lnTo>
                  <a:pt x="3344417" y="379475"/>
                </a:lnTo>
                <a:lnTo>
                  <a:pt x="3344417" y="371094"/>
                </a:lnTo>
                <a:lnTo>
                  <a:pt x="52578" y="371094"/>
                </a:lnTo>
                <a:lnTo>
                  <a:pt x="52578" y="362712"/>
                </a:lnTo>
                <a:lnTo>
                  <a:pt x="54755" y="362712"/>
                </a:lnTo>
                <a:lnTo>
                  <a:pt x="19240" y="328422"/>
                </a:lnTo>
                <a:lnTo>
                  <a:pt x="8382" y="328422"/>
                </a:lnTo>
                <a:lnTo>
                  <a:pt x="13716" y="323088"/>
                </a:lnTo>
                <a:lnTo>
                  <a:pt x="16763" y="323088"/>
                </a:lnTo>
                <a:lnTo>
                  <a:pt x="16763" y="16001"/>
                </a:lnTo>
                <a:lnTo>
                  <a:pt x="8382" y="16001"/>
                </a:lnTo>
                <a:lnTo>
                  <a:pt x="8382" y="7620"/>
                </a:lnTo>
                <a:lnTo>
                  <a:pt x="3304032" y="7620"/>
                </a:lnTo>
                <a:lnTo>
                  <a:pt x="3298698" y="2286"/>
                </a:lnTo>
                <a:lnTo>
                  <a:pt x="3295650" y="0"/>
                </a:lnTo>
                <a:close/>
              </a:path>
              <a:path w="3344545" h="379730">
                <a:moveTo>
                  <a:pt x="54755" y="362712"/>
                </a:moveTo>
                <a:lnTo>
                  <a:pt x="52578" y="362712"/>
                </a:lnTo>
                <a:lnTo>
                  <a:pt x="52578" y="371094"/>
                </a:lnTo>
                <a:lnTo>
                  <a:pt x="57912" y="365760"/>
                </a:lnTo>
                <a:lnTo>
                  <a:pt x="54755" y="362712"/>
                </a:lnTo>
                <a:close/>
              </a:path>
              <a:path w="3344545" h="379730">
                <a:moveTo>
                  <a:pt x="3326891" y="362712"/>
                </a:moveTo>
                <a:lnTo>
                  <a:pt x="54755" y="362712"/>
                </a:lnTo>
                <a:lnTo>
                  <a:pt x="57912" y="365760"/>
                </a:lnTo>
                <a:lnTo>
                  <a:pt x="52578" y="371094"/>
                </a:lnTo>
                <a:lnTo>
                  <a:pt x="3326891" y="371094"/>
                </a:lnTo>
                <a:lnTo>
                  <a:pt x="3326891" y="362712"/>
                </a:lnTo>
                <a:close/>
              </a:path>
              <a:path w="3344545" h="379730">
                <a:moveTo>
                  <a:pt x="3326891" y="52577"/>
                </a:moveTo>
                <a:lnTo>
                  <a:pt x="3326891" y="371094"/>
                </a:lnTo>
                <a:lnTo>
                  <a:pt x="3336036" y="371094"/>
                </a:lnTo>
                <a:lnTo>
                  <a:pt x="3336036" y="362712"/>
                </a:lnTo>
                <a:lnTo>
                  <a:pt x="3344417" y="362712"/>
                </a:lnTo>
                <a:lnTo>
                  <a:pt x="3344417" y="57150"/>
                </a:lnTo>
                <a:lnTo>
                  <a:pt x="3331464" y="57150"/>
                </a:lnTo>
                <a:lnTo>
                  <a:pt x="3326891" y="52577"/>
                </a:lnTo>
                <a:close/>
              </a:path>
              <a:path w="3344545" h="379730">
                <a:moveTo>
                  <a:pt x="3344417" y="362712"/>
                </a:moveTo>
                <a:lnTo>
                  <a:pt x="3336036" y="362712"/>
                </a:lnTo>
                <a:lnTo>
                  <a:pt x="3336036" y="371094"/>
                </a:lnTo>
                <a:lnTo>
                  <a:pt x="3344417" y="371094"/>
                </a:lnTo>
                <a:lnTo>
                  <a:pt x="3344417" y="362712"/>
                </a:lnTo>
                <a:close/>
              </a:path>
              <a:path w="3344545" h="379730">
                <a:moveTo>
                  <a:pt x="13716" y="323088"/>
                </a:moveTo>
                <a:lnTo>
                  <a:pt x="8382" y="328422"/>
                </a:lnTo>
                <a:lnTo>
                  <a:pt x="16763" y="328422"/>
                </a:lnTo>
                <a:lnTo>
                  <a:pt x="16763" y="326030"/>
                </a:lnTo>
                <a:lnTo>
                  <a:pt x="13716" y="323088"/>
                </a:lnTo>
                <a:close/>
              </a:path>
              <a:path w="3344545" h="379730">
                <a:moveTo>
                  <a:pt x="16763" y="326030"/>
                </a:moveTo>
                <a:lnTo>
                  <a:pt x="16763" y="328422"/>
                </a:lnTo>
                <a:lnTo>
                  <a:pt x="19240" y="328422"/>
                </a:lnTo>
                <a:lnTo>
                  <a:pt x="16763" y="326030"/>
                </a:lnTo>
                <a:close/>
              </a:path>
              <a:path w="3344545" h="379730">
                <a:moveTo>
                  <a:pt x="16763" y="323088"/>
                </a:moveTo>
                <a:lnTo>
                  <a:pt x="13716" y="323088"/>
                </a:lnTo>
                <a:lnTo>
                  <a:pt x="16763" y="326030"/>
                </a:lnTo>
                <a:lnTo>
                  <a:pt x="16763" y="323088"/>
                </a:lnTo>
                <a:close/>
              </a:path>
              <a:path w="3344545" h="379730">
                <a:moveTo>
                  <a:pt x="3336036" y="50292"/>
                </a:moveTo>
                <a:lnTo>
                  <a:pt x="3326891" y="50292"/>
                </a:lnTo>
                <a:lnTo>
                  <a:pt x="3326891" y="52577"/>
                </a:lnTo>
                <a:lnTo>
                  <a:pt x="3331464" y="57150"/>
                </a:lnTo>
                <a:lnTo>
                  <a:pt x="3336036" y="50292"/>
                </a:lnTo>
                <a:close/>
              </a:path>
              <a:path w="3344545" h="379730">
                <a:moveTo>
                  <a:pt x="3344417" y="50292"/>
                </a:moveTo>
                <a:lnTo>
                  <a:pt x="3336036" y="50292"/>
                </a:lnTo>
                <a:lnTo>
                  <a:pt x="3331464" y="57150"/>
                </a:lnTo>
                <a:lnTo>
                  <a:pt x="3344417" y="57150"/>
                </a:lnTo>
                <a:lnTo>
                  <a:pt x="3344417" y="50292"/>
                </a:lnTo>
                <a:close/>
              </a:path>
              <a:path w="3344545" h="379730">
                <a:moveTo>
                  <a:pt x="3292602" y="7620"/>
                </a:moveTo>
                <a:lnTo>
                  <a:pt x="3288791" y="14477"/>
                </a:lnTo>
                <a:lnTo>
                  <a:pt x="3326891" y="52577"/>
                </a:lnTo>
                <a:lnTo>
                  <a:pt x="3326891" y="50292"/>
                </a:lnTo>
                <a:lnTo>
                  <a:pt x="3344417" y="50292"/>
                </a:lnTo>
                <a:lnTo>
                  <a:pt x="3344417" y="48006"/>
                </a:lnTo>
                <a:lnTo>
                  <a:pt x="3312414" y="16001"/>
                </a:lnTo>
                <a:lnTo>
                  <a:pt x="3292602" y="16001"/>
                </a:lnTo>
                <a:lnTo>
                  <a:pt x="3292602" y="7620"/>
                </a:lnTo>
                <a:close/>
              </a:path>
              <a:path w="3344545" h="379730">
                <a:moveTo>
                  <a:pt x="16763" y="7620"/>
                </a:moveTo>
                <a:lnTo>
                  <a:pt x="8382" y="7620"/>
                </a:lnTo>
                <a:lnTo>
                  <a:pt x="8382" y="16001"/>
                </a:lnTo>
                <a:lnTo>
                  <a:pt x="16763" y="16001"/>
                </a:lnTo>
                <a:lnTo>
                  <a:pt x="16763" y="7620"/>
                </a:lnTo>
                <a:close/>
              </a:path>
              <a:path w="3344545" h="379730">
                <a:moveTo>
                  <a:pt x="3292602" y="7620"/>
                </a:moveTo>
                <a:lnTo>
                  <a:pt x="16763" y="7620"/>
                </a:lnTo>
                <a:lnTo>
                  <a:pt x="16763" y="16001"/>
                </a:lnTo>
                <a:lnTo>
                  <a:pt x="3290316" y="16001"/>
                </a:lnTo>
                <a:lnTo>
                  <a:pt x="3288791" y="14477"/>
                </a:lnTo>
                <a:lnTo>
                  <a:pt x="3292602" y="7620"/>
                </a:lnTo>
                <a:close/>
              </a:path>
              <a:path w="3344545" h="379730">
                <a:moveTo>
                  <a:pt x="3304032" y="7620"/>
                </a:moveTo>
                <a:lnTo>
                  <a:pt x="3292602" y="7620"/>
                </a:lnTo>
                <a:lnTo>
                  <a:pt x="3292602" y="16001"/>
                </a:lnTo>
                <a:lnTo>
                  <a:pt x="3312414" y="16001"/>
                </a:lnTo>
                <a:lnTo>
                  <a:pt x="330403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6614159" y="2473006"/>
            <a:ext cx="55563" cy="360539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17525" y="0"/>
                </a:moveTo>
                <a:lnTo>
                  <a:pt x="0" y="0"/>
                </a:lnTo>
                <a:lnTo>
                  <a:pt x="0" y="323850"/>
                </a:lnTo>
                <a:lnTo>
                  <a:pt x="4572" y="327659"/>
                </a:lnTo>
                <a:lnTo>
                  <a:pt x="47244" y="370331"/>
                </a:lnTo>
                <a:lnTo>
                  <a:pt x="57150" y="358140"/>
                </a:lnTo>
                <a:lnTo>
                  <a:pt x="19812" y="320801"/>
                </a:lnTo>
                <a:lnTo>
                  <a:pt x="8382" y="320801"/>
                </a:lnTo>
                <a:lnTo>
                  <a:pt x="14478" y="315468"/>
                </a:lnTo>
                <a:lnTo>
                  <a:pt x="17525" y="315468"/>
                </a:lnTo>
                <a:lnTo>
                  <a:pt x="17525" y="0"/>
                </a:lnTo>
                <a:close/>
              </a:path>
              <a:path w="57150" h="370839">
                <a:moveTo>
                  <a:pt x="14478" y="315468"/>
                </a:moveTo>
                <a:lnTo>
                  <a:pt x="8382" y="320801"/>
                </a:lnTo>
                <a:lnTo>
                  <a:pt x="17525" y="320801"/>
                </a:lnTo>
                <a:lnTo>
                  <a:pt x="17525" y="318515"/>
                </a:lnTo>
                <a:lnTo>
                  <a:pt x="14478" y="315468"/>
                </a:lnTo>
                <a:close/>
              </a:path>
              <a:path w="57150" h="370839">
                <a:moveTo>
                  <a:pt x="17525" y="318515"/>
                </a:moveTo>
                <a:lnTo>
                  <a:pt x="17525" y="320801"/>
                </a:lnTo>
                <a:lnTo>
                  <a:pt x="19812" y="320801"/>
                </a:lnTo>
                <a:lnTo>
                  <a:pt x="17525" y="318515"/>
                </a:lnTo>
                <a:close/>
              </a:path>
              <a:path w="57150" h="370839">
                <a:moveTo>
                  <a:pt x="17525" y="315468"/>
                </a:moveTo>
                <a:lnTo>
                  <a:pt x="14478" y="315468"/>
                </a:lnTo>
                <a:lnTo>
                  <a:pt x="17525" y="318515"/>
                </a:lnTo>
                <a:lnTo>
                  <a:pt x="17525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429316" y="2784898"/>
            <a:ext cx="3192992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2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 txBox="1"/>
          <p:nvPr/>
        </p:nvSpPr>
        <p:spPr>
          <a:xfrm>
            <a:off x="3554024" y="2522889"/>
            <a:ext cx="2973828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-233" dirty="0">
                <a:latin typeface="Arial"/>
                <a:cs typeface="Arial"/>
              </a:rPr>
              <a:t>2</a:t>
            </a:r>
            <a:r>
              <a:rPr sz="2115" b="1" spc="-349" baseline="-7662" dirty="0">
                <a:solidFill>
                  <a:srgbClr val="786950"/>
                </a:solidFill>
                <a:latin typeface="Arial"/>
                <a:cs typeface="Arial"/>
              </a:rPr>
              <a:t>2</a:t>
            </a:r>
            <a:r>
              <a:rPr sz="1410" b="1" spc="-233" dirty="0">
                <a:latin typeface="Arial"/>
                <a:cs typeface="Arial"/>
              </a:rPr>
              <a:t>.</a:t>
            </a:r>
            <a:r>
              <a:rPr sz="2115" b="1" spc="-349" baseline="-7662" dirty="0">
                <a:solidFill>
                  <a:srgbClr val="786950"/>
                </a:solidFill>
                <a:latin typeface="Arial"/>
                <a:cs typeface="Arial"/>
              </a:rPr>
              <a:t>. </a:t>
            </a:r>
            <a:r>
              <a:rPr sz="1410" b="1" spc="-267" dirty="0">
                <a:latin typeface="Arial"/>
                <a:cs typeface="Arial"/>
              </a:rPr>
              <a:t>D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410" b="1" spc="-267" dirty="0">
                <a:latin typeface="Arial"/>
                <a:cs typeface="Arial"/>
              </a:rPr>
              <a:t>e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267" dirty="0">
                <a:latin typeface="Arial"/>
                <a:cs typeface="Arial"/>
              </a:rPr>
              <a:t>velop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410" b="1" spc="-267" dirty="0">
                <a:latin typeface="Arial"/>
                <a:cs typeface="Arial"/>
              </a:rPr>
              <a:t>i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267" dirty="0">
                <a:latin typeface="Arial"/>
                <a:cs typeface="Arial"/>
              </a:rPr>
              <a:t>n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267" dirty="0">
                <a:latin typeface="Arial"/>
                <a:cs typeface="Arial"/>
              </a:rPr>
              <a:t>g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g  </a:t>
            </a:r>
            <a:r>
              <a:rPr sz="1410" b="1" spc="-301" dirty="0">
                <a:latin typeface="Arial"/>
                <a:cs typeface="Arial"/>
              </a:rPr>
              <a:t>t</a:t>
            </a:r>
            <a:r>
              <a:rPr sz="2115" b="1" spc="-452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301" dirty="0">
                <a:latin typeface="Arial"/>
                <a:cs typeface="Arial"/>
              </a:rPr>
              <a:t>h</a:t>
            </a:r>
            <a:r>
              <a:rPr sz="2115" b="1" spc="-452" baseline="-7662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1410" b="1" spc="-301" dirty="0">
                <a:latin typeface="Arial"/>
                <a:cs typeface="Arial"/>
              </a:rPr>
              <a:t>e</a:t>
            </a:r>
            <a:r>
              <a:rPr sz="2115" b="1" spc="-452" baseline="-7662" dirty="0">
                <a:solidFill>
                  <a:srgbClr val="786950"/>
                </a:solidFill>
                <a:latin typeface="Arial"/>
                <a:cs typeface="Arial"/>
              </a:rPr>
              <a:t>e   </a:t>
            </a:r>
            <a:r>
              <a:rPr sz="1410" b="1" spc="-340" dirty="0">
                <a:latin typeface="Arial"/>
                <a:cs typeface="Arial"/>
              </a:rPr>
              <a:t>R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340" dirty="0">
                <a:latin typeface="Arial"/>
                <a:cs typeface="Arial"/>
              </a:rPr>
              <a:t>e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340" dirty="0">
                <a:latin typeface="Arial"/>
                <a:cs typeface="Arial"/>
              </a:rPr>
              <a:t>s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410" b="1" spc="-340" dirty="0">
                <a:latin typeface="Arial"/>
                <a:cs typeface="Arial"/>
              </a:rPr>
              <a:t>ea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410" b="1" spc="-340" dirty="0">
                <a:latin typeface="Arial"/>
                <a:cs typeface="Arial"/>
              </a:rPr>
              <a:t>r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340" dirty="0">
                <a:latin typeface="Arial"/>
                <a:cs typeface="Arial"/>
              </a:rPr>
              <a:t>c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1410" b="1" spc="-340" dirty="0">
                <a:latin typeface="Arial"/>
                <a:cs typeface="Arial"/>
              </a:rPr>
              <a:t>h</a:t>
            </a:r>
            <a:r>
              <a:rPr sz="2115" b="1" spc="-510" baseline="-7662" dirty="0">
                <a:solidFill>
                  <a:srgbClr val="786950"/>
                </a:solidFill>
                <a:latin typeface="Arial"/>
                <a:cs typeface="Arial"/>
              </a:rPr>
              <a:t>h   </a:t>
            </a:r>
            <a:r>
              <a:rPr sz="2115" b="1" spc="-467" baseline="-7662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410" b="1" spc="-326" dirty="0">
                <a:latin typeface="Arial"/>
                <a:cs typeface="Arial"/>
              </a:rPr>
              <a:t>P</a:t>
            </a:r>
            <a:r>
              <a:rPr sz="2115" b="1" spc="-488" baseline="-766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410" b="1" spc="-326" dirty="0">
                <a:latin typeface="Arial"/>
                <a:cs typeface="Arial"/>
              </a:rPr>
              <a:t>l</a:t>
            </a:r>
            <a:r>
              <a:rPr sz="2115" b="1" spc="-488" baseline="-7662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410" b="1" spc="-326" dirty="0">
                <a:latin typeface="Arial"/>
                <a:cs typeface="Arial"/>
              </a:rPr>
              <a:t>a</a:t>
            </a:r>
            <a:r>
              <a:rPr sz="2115" b="1" spc="-488" baseline="-766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410" b="1" spc="-326" dirty="0">
                <a:latin typeface="Arial"/>
                <a:cs typeface="Arial"/>
              </a:rPr>
              <a:t>n</a:t>
            </a:r>
            <a:r>
              <a:rPr sz="2115" b="1" spc="-488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endParaRPr sz="2115" baseline="-7662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4759854" y="2876020"/>
            <a:ext cx="455613" cy="153723"/>
          </a:xfrm>
          <a:custGeom>
            <a:avLst/>
            <a:gdLst/>
            <a:ahLst/>
            <a:cxnLst/>
            <a:rect l="l" t="t" r="r" b="b"/>
            <a:pathLst>
              <a:path w="468629" h="158114">
                <a:moveTo>
                  <a:pt x="468629" y="80010"/>
                </a:moveTo>
                <a:lnTo>
                  <a:pt x="0" y="80010"/>
                </a:lnTo>
                <a:lnTo>
                  <a:pt x="234696" y="157734"/>
                </a:lnTo>
                <a:lnTo>
                  <a:pt x="468629" y="80010"/>
                </a:lnTo>
                <a:close/>
              </a:path>
              <a:path w="468629" h="158114">
                <a:moveTo>
                  <a:pt x="351282" y="0"/>
                </a:moveTo>
                <a:lnTo>
                  <a:pt x="117348" y="0"/>
                </a:lnTo>
                <a:lnTo>
                  <a:pt x="117348" y="80010"/>
                </a:lnTo>
                <a:lnTo>
                  <a:pt x="351282" y="80010"/>
                </a:lnTo>
                <a:lnTo>
                  <a:pt x="351282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662806" y="2859723"/>
            <a:ext cx="650081" cy="186443"/>
          </a:xfrm>
          <a:custGeom>
            <a:avLst/>
            <a:gdLst/>
            <a:ahLst/>
            <a:cxnLst/>
            <a:rect l="l" t="t" r="r" b="b"/>
            <a:pathLst>
              <a:path w="668654" h="191769">
                <a:moveTo>
                  <a:pt x="199644" y="80009"/>
                </a:moveTo>
                <a:lnTo>
                  <a:pt x="0" y="80009"/>
                </a:lnTo>
                <a:lnTo>
                  <a:pt x="328422" y="189737"/>
                </a:lnTo>
                <a:lnTo>
                  <a:pt x="334518" y="191261"/>
                </a:lnTo>
                <a:lnTo>
                  <a:pt x="339851" y="189737"/>
                </a:lnTo>
                <a:lnTo>
                  <a:pt x="385424" y="174498"/>
                </a:lnTo>
                <a:lnTo>
                  <a:pt x="334518" y="174498"/>
                </a:lnTo>
                <a:lnTo>
                  <a:pt x="328422" y="160019"/>
                </a:lnTo>
                <a:lnTo>
                  <a:pt x="334146" y="158105"/>
                </a:lnTo>
                <a:lnTo>
                  <a:pt x="199037" y="112775"/>
                </a:lnTo>
                <a:lnTo>
                  <a:pt x="99822" y="112775"/>
                </a:lnTo>
                <a:lnTo>
                  <a:pt x="99822" y="96774"/>
                </a:lnTo>
                <a:lnTo>
                  <a:pt x="105918" y="81533"/>
                </a:lnTo>
                <a:lnTo>
                  <a:pt x="199644" y="81533"/>
                </a:lnTo>
                <a:lnTo>
                  <a:pt x="199644" y="80009"/>
                </a:lnTo>
                <a:close/>
              </a:path>
              <a:path w="668654" h="191769">
                <a:moveTo>
                  <a:pt x="334146" y="158105"/>
                </a:moveTo>
                <a:lnTo>
                  <a:pt x="328422" y="160019"/>
                </a:lnTo>
                <a:lnTo>
                  <a:pt x="334518" y="174498"/>
                </a:lnTo>
                <a:lnTo>
                  <a:pt x="339851" y="160019"/>
                </a:lnTo>
                <a:lnTo>
                  <a:pt x="334146" y="158105"/>
                </a:lnTo>
                <a:close/>
              </a:path>
              <a:path w="668654" h="191769">
                <a:moveTo>
                  <a:pt x="563118" y="81533"/>
                </a:moveTo>
                <a:lnTo>
                  <a:pt x="334146" y="158105"/>
                </a:lnTo>
                <a:lnTo>
                  <a:pt x="339851" y="160019"/>
                </a:lnTo>
                <a:lnTo>
                  <a:pt x="334518" y="174498"/>
                </a:lnTo>
                <a:lnTo>
                  <a:pt x="385424" y="174498"/>
                </a:lnTo>
                <a:lnTo>
                  <a:pt x="569990" y="112775"/>
                </a:lnTo>
                <a:lnTo>
                  <a:pt x="568451" y="112775"/>
                </a:lnTo>
                <a:lnTo>
                  <a:pt x="568451" y="96774"/>
                </a:lnTo>
                <a:lnTo>
                  <a:pt x="563118" y="81533"/>
                </a:lnTo>
                <a:close/>
              </a:path>
              <a:path w="668654" h="191769">
                <a:moveTo>
                  <a:pt x="105918" y="81533"/>
                </a:moveTo>
                <a:lnTo>
                  <a:pt x="99822" y="96774"/>
                </a:lnTo>
                <a:lnTo>
                  <a:pt x="99822" y="112775"/>
                </a:lnTo>
                <a:lnTo>
                  <a:pt x="199037" y="112775"/>
                </a:lnTo>
                <a:lnTo>
                  <a:pt x="105918" y="81533"/>
                </a:lnTo>
                <a:close/>
              </a:path>
              <a:path w="668654" h="191769">
                <a:moveTo>
                  <a:pt x="199644" y="81533"/>
                </a:moveTo>
                <a:lnTo>
                  <a:pt x="105918" y="81533"/>
                </a:lnTo>
                <a:lnTo>
                  <a:pt x="199037" y="112775"/>
                </a:lnTo>
                <a:lnTo>
                  <a:pt x="233934" y="112775"/>
                </a:lnTo>
                <a:lnTo>
                  <a:pt x="233934" y="96774"/>
                </a:lnTo>
                <a:lnTo>
                  <a:pt x="199644" y="96774"/>
                </a:lnTo>
                <a:lnTo>
                  <a:pt x="199644" y="81533"/>
                </a:lnTo>
                <a:close/>
              </a:path>
              <a:path w="668654" h="191769">
                <a:moveTo>
                  <a:pt x="451104" y="16763"/>
                </a:moveTo>
                <a:lnTo>
                  <a:pt x="434339" y="16763"/>
                </a:lnTo>
                <a:lnTo>
                  <a:pt x="434339" y="112775"/>
                </a:lnTo>
                <a:lnTo>
                  <a:pt x="469695" y="112775"/>
                </a:lnTo>
                <a:lnTo>
                  <a:pt x="517545" y="96774"/>
                </a:lnTo>
                <a:lnTo>
                  <a:pt x="451104" y="96774"/>
                </a:lnTo>
                <a:lnTo>
                  <a:pt x="451104" y="80009"/>
                </a:lnTo>
                <a:lnTo>
                  <a:pt x="468630" y="80009"/>
                </a:lnTo>
                <a:lnTo>
                  <a:pt x="468630" y="33527"/>
                </a:lnTo>
                <a:lnTo>
                  <a:pt x="451104" y="33527"/>
                </a:lnTo>
                <a:lnTo>
                  <a:pt x="451104" y="16763"/>
                </a:lnTo>
                <a:close/>
              </a:path>
              <a:path w="668654" h="191769">
                <a:moveTo>
                  <a:pt x="663701" y="81533"/>
                </a:moveTo>
                <a:lnTo>
                  <a:pt x="563118" y="81533"/>
                </a:lnTo>
                <a:lnTo>
                  <a:pt x="568451" y="96774"/>
                </a:lnTo>
                <a:lnTo>
                  <a:pt x="568451" y="112775"/>
                </a:lnTo>
                <a:lnTo>
                  <a:pt x="569990" y="112775"/>
                </a:lnTo>
                <a:lnTo>
                  <a:pt x="663701" y="81533"/>
                </a:lnTo>
                <a:close/>
              </a:path>
              <a:path w="668654" h="191769">
                <a:moveTo>
                  <a:pt x="468630" y="0"/>
                </a:moveTo>
                <a:lnTo>
                  <a:pt x="199644" y="0"/>
                </a:lnTo>
                <a:lnTo>
                  <a:pt x="199644" y="96774"/>
                </a:lnTo>
                <a:lnTo>
                  <a:pt x="217170" y="96774"/>
                </a:lnTo>
                <a:lnTo>
                  <a:pt x="217170" y="80009"/>
                </a:lnTo>
                <a:lnTo>
                  <a:pt x="233934" y="80009"/>
                </a:lnTo>
                <a:lnTo>
                  <a:pt x="233934" y="33527"/>
                </a:lnTo>
                <a:lnTo>
                  <a:pt x="217170" y="33527"/>
                </a:lnTo>
                <a:lnTo>
                  <a:pt x="217170" y="16763"/>
                </a:lnTo>
                <a:lnTo>
                  <a:pt x="468630" y="16763"/>
                </a:lnTo>
                <a:lnTo>
                  <a:pt x="468630" y="0"/>
                </a:lnTo>
                <a:close/>
              </a:path>
              <a:path w="668654" h="191769">
                <a:moveTo>
                  <a:pt x="233934" y="80009"/>
                </a:moveTo>
                <a:lnTo>
                  <a:pt x="217170" y="80009"/>
                </a:lnTo>
                <a:lnTo>
                  <a:pt x="217170" y="96774"/>
                </a:lnTo>
                <a:lnTo>
                  <a:pt x="233934" y="96774"/>
                </a:lnTo>
                <a:lnTo>
                  <a:pt x="233934" y="80009"/>
                </a:lnTo>
                <a:close/>
              </a:path>
              <a:path w="668654" h="191769">
                <a:moveTo>
                  <a:pt x="468630" y="80009"/>
                </a:moveTo>
                <a:lnTo>
                  <a:pt x="451104" y="80009"/>
                </a:lnTo>
                <a:lnTo>
                  <a:pt x="451104" y="96774"/>
                </a:lnTo>
                <a:lnTo>
                  <a:pt x="468630" y="96774"/>
                </a:lnTo>
                <a:lnTo>
                  <a:pt x="468630" y="80009"/>
                </a:lnTo>
                <a:close/>
              </a:path>
              <a:path w="668654" h="191769">
                <a:moveTo>
                  <a:pt x="668274" y="80009"/>
                </a:moveTo>
                <a:lnTo>
                  <a:pt x="468630" y="80009"/>
                </a:lnTo>
                <a:lnTo>
                  <a:pt x="468630" y="96774"/>
                </a:lnTo>
                <a:lnTo>
                  <a:pt x="517545" y="96774"/>
                </a:lnTo>
                <a:lnTo>
                  <a:pt x="563118" y="81533"/>
                </a:lnTo>
                <a:lnTo>
                  <a:pt x="663701" y="81533"/>
                </a:lnTo>
                <a:lnTo>
                  <a:pt x="668274" y="80009"/>
                </a:lnTo>
                <a:close/>
              </a:path>
              <a:path w="668654" h="191769">
                <a:moveTo>
                  <a:pt x="233934" y="16763"/>
                </a:moveTo>
                <a:lnTo>
                  <a:pt x="217170" y="16763"/>
                </a:lnTo>
                <a:lnTo>
                  <a:pt x="217170" y="33527"/>
                </a:lnTo>
                <a:lnTo>
                  <a:pt x="233934" y="33527"/>
                </a:lnTo>
                <a:lnTo>
                  <a:pt x="233934" y="16763"/>
                </a:lnTo>
                <a:close/>
              </a:path>
              <a:path w="668654" h="191769">
                <a:moveTo>
                  <a:pt x="434339" y="16763"/>
                </a:moveTo>
                <a:lnTo>
                  <a:pt x="233934" y="16763"/>
                </a:lnTo>
                <a:lnTo>
                  <a:pt x="233934" y="33527"/>
                </a:lnTo>
                <a:lnTo>
                  <a:pt x="434339" y="33527"/>
                </a:lnTo>
                <a:lnTo>
                  <a:pt x="434339" y="16763"/>
                </a:lnTo>
                <a:close/>
              </a:path>
              <a:path w="668654" h="191769">
                <a:moveTo>
                  <a:pt x="468630" y="16763"/>
                </a:moveTo>
                <a:lnTo>
                  <a:pt x="451104" y="16763"/>
                </a:lnTo>
                <a:lnTo>
                  <a:pt x="451104" y="33527"/>
                </a:lnTo>
                <a:lnTo>
                  <a:pt x="468630" y="33527"/>
                </a:lnTo>
                <a:lnTo>
                  <a:pt x="468630" y="16763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748741" y="2864908"/>
            <a:ext cx="455613" cy="154340"/>
          </a:xfrm>
          <a:custGeom>
            <a:avLst/>
            <a:gdLst/>
            <a:ahLst/>
            <a:cxnLst/>
            <a:rect l="l" t="t" r="r" b="b"/>
            <a:pathLst>
              <a:path w="468629" h="158750">
                <a:moveTo>
                  <a:pt x="468629" y="80009"/>
                </a:moveTo>
                <a:lnTo>
                  <a:pt x="0" y="80009"/>
                </a:lnTo>
                <a:lnTo>
                  <a:pt x="234695" y="158496"/>
                </a:lnTo>
                <a:lnTo>
                  <a:pt x="468629" y="80009"/>
                </a:lnTo>
                <a:close/>
              </a:path>
              <a:path w="468629" h="158750">
                <a:moveTo>
                  <a:pt x="351281" y="0"/>
                </a:moveTo>
                <a:lnTo>
                  <a:pt x="117347" y="0"/>
                </a:lnTo>
                <a:lnTo>
                  <a:pt x="117347" y="80009"/>
                </a:lnTo>
                <a:lnTo>
                  <a:pt x="351281" y="80009"/>
                </a:lnTo>
                <a:lnTo>
                  <a:pt x="35128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651692" y="2849351"/>
            <a:ext cx="650081" cy="186443"/>
          </a:xfrm>
          <a:custGeom>
            <a:avLst/>
            <a:gdLst/>
            <a:ahLst/>
            <a:cxnLst/>
            <a:rect l="l" t="t" r="r" b="b"/>
            <a:pathLst>
              <a:path w="668654" h="191769">
                <a:moveTo>
                  <a:pt x="199643" y="79248"/>
                </a:moveTo>
                <a:lnTo>
                  <a:pt x="0" y="79248"/>
                </a:lnTo>
                <a:lnTo>
                  <a:pt x="328422" y="189737"/>
                </a:lnTo>
                <a:lnTo>
                  <a:pt x="334517" y="191261"/>
                </a:lnTo>
                <a:lnTo>
                  <a:pt x="339851" y="189737"/>
                </a:lnTo>
                <a:lnTo>
                  <a:pt x="385424" y="174498"/>
                </a:lnTo>
                <a:lnTo>
                  <a:pt x="334517" y="174498"/>
                </a:lnTo>
                <a:lnTo>
                  <a:pt x="328422" y="159257"/>
                </a:lnTo>
                <a:lnTo>
                  <a:pt x="334146" y="157343"/>
                </a:lnTo>
                <a:lnTo>
                  <a:pt x="201308" y="112775"/>
                </a:lnTo>
                <a:lnTo>
                  <a:pt x="99822" y="112775"/>
                </a:lnTo>
                <a:lnTo>
                  <a:pt x="99822" y="96011"/>
                </a:lnTo>
                <a:lnTo>
                  <a:pt x="105917" y="80772"/>
                </a:lnTo>
                <a:lnTo>
                  <a:pt x="199643" y="80772"/>
                </a:lnTo>
                <a:lnTo>
                  <a:pt x="199643" y="79248"/>
                </a:lnTo>
                <a:close/>
              </a:path>
              <a:path w="668654" h="191769">
                <a:moveTo>
                  <a:pt x="334146" y="157343"/>
                </a:moveTo>
                <a:lnTo>
                  <a:pt x="328422" y="159257"/>
                </a:lnTo>
                <a:lnTo>
                  <a:pt x="334517" y="174498"/>
                </a:lnTo>
                <a:lnTo>
                  <a:pt x="339851" y="159257"/>
                </a:lnTo>
                <a:lnTo>
                  <a:pt x="334146" y="157343"/>
                </a:lnTo>
                <a:close/>
              </a:path>
              <a:path w="668654" h="191769">
                <a:moveTo>
                  <a:pt x="563117" y="80772"/>
                </a:moveTo>
                <a:lnTo>
                  <a:pt x="334146" y="157343"/>
                </a:lnTo>
                <a:lnTo>
                  <a:pt x="339851" y="159257"/>
                </a:lnTo>
                <a:lnTo>
                  <a:pt x="334517" y="174498"/>
                </a:lnTo>
                <a:lnTo>
                  <a:pt x="385424" y="174498"/>
                </a:lnTo>
                <a:lnTo>
                  <a:pt x="569990" y="112775"/>
                </a:lnTo>
                <a:lnTo>
                  <a:pt x="568451" y="112775"/>
                </a:lnTo>
                <a:lnTo>
                  <a:pt x="568451" y="96011"/>
                </a:lnTo>
                <a:lnTo>
                  <a:pt x="563117" y="80772"/>
                </a:lnTo>
                <a:close/>
              </a:path>
              <a:path w="668654" h="191769">
                <a:moveTo>
                  <a:pt x="105917" y="80772"/>
                </a:moveTo>
                <a:lnTo>
                  <a:pt x="99822" y="96011"/>
                </a:lnTo>
                <a:lnTo>
                  <a:pt x="99822" y="112775"/>
                </a:lnTo>
                <a:lnTo>
                  <a:pt x="201308" y="112775"/>
                </a:lnTo>
                <a:lnTo>
                  <a:pt x="105917" y="80772"/>
                </a:lnTo>
                <a:close/>
              </a:path>
              <a:path w="668654" h="191769">
                <a:moveTo>
                  <a:pt x="199643" y="80772"/>
                </a:moveTo>
                <a:lnTo>
                  <a:pt x="105917" y="80772"/>
                </a:lnTo>
                <a:lnTo>
                  <a:pt x="201308" y="112775"/>
                </a:lnTo>
                <a:lnTo>
                  <a:pt x="233934" y="112775"/>
                </a:lnTo>
                <a:lnTo>
                  <a:pt x="233934" y="96011"/>
                </a:lnTo>
                <a:lnTo>
                  <a:pt x="199643" y="96011"/>
                </a:lnTo>
                <a:lnTo>
                  <a:pt x="199643" y="80772"/>
                </a:lnTo>
                <a:close/>
              </a:path>
              <a:path w="668654" h="191769">
                <a:moveTo>
                  <a:pt x="451103" y="16001"/>
                </a:moveTo>
                <a:lnTo>
                  <a:pt x="434339" y="16001"/>
                </a:lnTo>
                <a:lnTo>
                  <a:pt x="434339" y="112775"/>
                </a:lnTo>
                <a:lnTo>
                  <a:pt x="467416" y="112775"/>
                </a:lnTo>
                <a:lnTo>
                  <a:pt x="517545" y="96011"/>
                </a:lnTo>
                <a:lnTo>
                  <a:pt x="451103" y="96011"/>
                </a:lnTo>
                <a:lnTo>
                  <a:pt x="451103" y="79248"/>
                </a:lnTo>
                <a:lnTo>
                  <a:pt x="468629" y="79248"/>
                </a:lnTo>
                <a:lnTo>
                  <a:pt x="468629" y="32766"/>
                </a:lnTo>
                <a:lnTo>
                  <a:pt x="451103" y="32766"/>
                </a:lnTo>
                <a:lnTo>
                  <a:pt x="451103" y="16001"/>
                </a:lnTo>
                <a:close/>
              </a:path>
              <a:path w="668654" h="191769">
                <a:moveTo>
                  <a:pt x="663810" y="80772"/>
                </a:moveTo>
                <a:lnTo>
                  <a:pt x="563117" y="80772"/>
                </a:lnTo>
                <a:lnTo>
                  <a:pt x="568451" y="96011"/>
                </a:lnTo>
                <a:lnTo>
                  <a:pt x="568451" y="112775"/>
                </a:lnTo>
                <a:lnTo>
                  <a:pt x="569990" y="112775"/>
                </a:lnTo>
                <a:lnTo>
                  <a:pt x="663810" y="80772"/>
                </a:lnTo>
                <a:close/>
              </a:path>
              <a:path w="668654" h="191769">
                <a:moveTo>
                  <a:pt x="468629" y="0"/>
                </a:moveTo>
                <a:lnTo>
                  <a:pt x="199643" y="0"/>
                </a:lnTo>
                <a:lnTo>
                  <a:pt x="199643" y="96011"/>
                </a:lnTo>
                <a:lnTo>
                  <a:pt x="217169" y="96011"/>
                </a:lnTo>
                <a:lnTo>
                  <a:pt x="217169" y="79248"/>
                </a:lnTo>
                <a:lnTo>
                  <a:pt x="233934" y="79248"/>
                </a:lnTo>
                <a:lnTo>
                  <a:pt x="233934" y="32766"/>
                </a:lnTo>
                <a:lnTo>
                  <a:pt x="217169" y="32766"/>
                </a:lnTo>
                <a:lnTo>
                  <a:pt x="217169" y="16001"/>
                </a:lnTo>
                <a:lnTo>
                  <a:pt x="468629" y="16001"/>
                </a:lnTo>
                <a:lnTo>
                  <a:pt x="468629" y="0"/>
                </a:lnTo>
                <a:close/>
              </a:path>
              <a:path w="668654" h="191769">
                <a:moveTo>
                  <a:pt x="233934" y="79248"/>
                </a:moveTo>
                <a:lnTo>
                  <a:pt x="217169" y="79248"/>
                </a:lnTo>
                <a:lnTo>
                  <a:pt x="217169" y="96011"/>
                </a:lnTo>
                <a:lnTo>
                  <a:pt x="233934" y="96011"/>
                </a:lnTo>
                <a:lnTo>
                  <a:pt x="233934" y="79248"/>
                </a:lnTo>
                <a:close/>
              </a:path>
              <a:path w="668654" h="191769">
                <a:moveTo>
                  <a:pt x="468629" y="79248"/>
                </a:moveTo>
                <a:lnTo>
                  <a:pt x="451103" y="79248"/>
                </a:lnTo>
                <a:lnTo>
                  <a:pt x="451103" y="96011"/>
                </a:lnTo>
                <a:lnTo>
                  <a:pt x="468629" y="96011"/>
                </a:lnTo>
                <a:lnTo>
                  <a:pt x="468629" y="79248"/>
                </a:lnTo>
                <a:close/>
              </a:path>
              <a:path w="668654" h="191769">
                <a:moveTo>
                  <a:pt x="668274" y="79248"/>
                </a:moveTo>
                <a:lnTo>
                  <a:pt x="468629" y="79248"/>
                </a:lnTo>
                <a:lnTo>
                  <a:pt x="468629" y="96011"/>
                </a:lnTo>
                <a:lnTo>
                  <a:pt x="517545" y="96011"/>
                </a:lnTo>
                <a:lnTo>
                  <a:pt x="563117" y="80772"/>
                </a:lnTo>
                <a:lnTo>
                  <a:pt x="663810" y="80772"/>
                </a:lnTo>
                <a:lnTo>
                  <a:pt x="668274" y="79248"/>
                </a:lnTo>
                <a:close/>
              </a:path>
              <a:path w="668654" h="191769">
                <a:moveTo>
                  <a:pt x="233934" y="16001"/>
                </a:moveTo>
                <a:lnTo>
                  <a:pt x="217169" y="16001"/>
                </a:lnTo>
                <a:lnTo>
                  <a:pt x="217169" y="32766"/>
                </a:lnTo>
                <a:lnTo>
                  <a:pt x="233934" y="32766"/>
                </a:lnTo>
                <a:lnTo>
                  <a:pt x="233934" y="16001"/>
                </a:lnTo>
                <a:close/>
              </a:path>
              <a:path w="668654" h="191769">
                <a:moveTo>
                  <a:pt x="434339" y="16001"/>
                </a:moveTo>
                <a:lnTo>
                  <a:pt x="233934" y="16001"/>
                </a:lnTo>
                <a:lnTo>
                  <a:pt x="233934" y="32766"/>
                </a:lnTo>
                <a:lnTo>
                  <a:pt x="434339" y="32766"/>
                </a:lnTo>
                <a:lnTo>
                  <a:pt x="434339" y="16001"/>
                </a:lnTo>
                <a:close/>
              </a:path>
              <a:path w="668654" h="191769">
                <a:moveTo>
                  <a:pt x="468629" y="16001"/>
                </a:moveTo>
                <a:lnTo>
                  <a:pt x="451103" y="16001"/>
                </a:lnTo>
                <a:lnTo>
                  <a:pt x="451103" y="32766"/>
                </a:lnTo>
                <a:lnTo>
                  <a:pt x="468629" y="32766"/>
                </a:lnTo>
                <a:lnTo>
                  <a:pt x="46862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456728" y="3045671"/>
            <a:ext cx="3235590" cy="333375"/>
          </a:xfrm>
          <a:custGeom>
            <a:avLst/>
            <a:gdLst/>
            <a:ahLst/>
            <a:cxnLst/>
            <a:rect l="l" t="t" r="r" b="b"/>
            <a:pathLst>
              <a:path w="3328034" h="342900">
                <a:moveTo>
                  <a:pt x="3286506" y="0"/>
                </a:moveTo>
                <a:lnTo>
                  <a:pt x="0" y="0"/>
                </a:lnTo>
                <a:lnTo>
                  <a:pt x="0" y="302514"/>
                </a:lnTo>
                <a:lnTo>
                  <a:pt x="41910" y="342900"/>
                </a:lnTo>
                <a:lnTo>
                  <a:pt x="3327654" y="342900"/>
                </a:lnTo>
                <a:lnTo>
                  <a:pt x="3327654" y="40386"/>
                </a:lnTo>
                <a:lnTo>
                  <a:pt x="3286506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448579" y="3037522"/>
            <a:ext cx="3251641" cy="350044"/>
          </a:xfrm>
          <a:custGeom>
            <a:avLst/>
            <a:gdLst/>
            <a:ahLst/>
            <a:cxnLst/>
            <a:rect l="l" t="t" r="r" b="b"/>
            <a:pathLst>
              <a:path w="3344545" h="360044">
                <a:moveTo>
                  <a:pt x="3297936" y="0"/>
                </a:moveTo>
                <a:lnTo>
                  <a:pt x="0" y="0"/>
                </a:lnTo>
                <a:lnTo>
                  <a:pt x="0" y="313944"/>
                </a:lnTo>
                <a:lnTo>
                  <a:pt x="4572" y="317753"/>
                </a:lnTo>
                <a:lnTo>
                  <a:pt x="45719" y="358139"/>
                </a:lnTo>
                <a:lnTo>
                  <a:pt x="47243" y="359663"/>
                </a:lnTo>
                <a:lnTo>
                  <a:pt x="3344417" y="359663"/>
                </a:lnTo>
                <a:lnTo>
                  <a:pt x="3344417" y="351281"/>
                </a:lnTo>
                <a:lnTo>
                  <a:pt x="50291" y="351281"/>
                </a:lnTo>
                <a:lnTo>
                  <a:pt x="50291" y="342900"/>
                </a:lnTo>
                <a:lnTo>
                  <a:pt x="52520" y="342900"/>
                </a:lnTo>
                <a:lnTo>
                  <a:pt x="19912" y="310896"/>
                </a:lnTo>
                <a:lnTo>
                  <a:pt x="8381" y="310896"/>
                </a:lnTo>
                <a:lnTo>
                  <a:pt x="14477" y="305561"/>
                </a:lnTo>
                <a:lnTo>
                  <a:pt x="17525" y="305561"/>
                </a:lnTo>
                <a:lnTo>
                  <a:pt x="17525" y="16763"/>
                </a:lnTo>
                <a:lnTo>
                  <a:pt x="8381" y="16763"/>
                </a:lnTo>
                <a:lnTo>
                  <a:pt x="8381" y="8381"/>
                </a:lnTo>
                <a:lnTo>
                  <a:pt x="3305863" y="8381"/>
                </a:lnTo>
                <a:lnTo>
                  <a:pt x="3300221" y="3048"/>
                </a:lnTo>
                <a:lnTo>
                  <a:pt x="3297936" y="0"/>
                </a:lnTo>
                <a:close/>
              </a:path>
              <a:path w="3344545" h="360044">
                <a:moveTo>
                  <a:pt x="52520" y="342900"/>
                </a:moveTo>
                <a:lnTo>
                  <a:pt x="50291" y="342900"/>
                </a:lnTo>
                <a:lnTo>
                  <a:pt x="50291" y="351281"/>
                </a:lnTo>
                <a:lnTo>
                  <a:pt x="55625" y="345948"/>
                </a:lnTo>
                <a:lnTo>
                  <a:pt x="52520" y="342900"/>
                </a:lnTo>
                <a:close/>
              </a:path>
              <a:path w="3344545" h="360044">
                <a:moveTo>
                  <a:pt x="3327654" y="342900"/>
                </a:moveTo>
                <a:lnTo>
                  <a:pt x="52520" y="342900"/>
                </a:lnTo>
                <a:lnTo>
                  <a:pt x="55625" y="345948"/>
                </a:lnTo>
                <a:lnTo>
                  <a:pt x="50291" y="351281"/>
                </a:lnTo>
                <a:lnTo>
                  <a:pt x="3327654" y="351281"/>
                </a:lnTo>
                <a:lnTo>
                  <a:pt x="3327654" y="342900"/>
                </a:lnTo>
                <a:close/>
              </a:path>
              <a:path w="3344545" h="360044">
                <a:moveTo>
                  <a:pt x="3327654" y="51220"/>
                </a:moveTo>
                <a:lnTo>
                  <a:pt x="3327654" y="351281"/>
                </a:lnTo>
                <a:lnTo>
                  <a:pt x="3336036" y="351281"/>
                </a:lnTo>
                <a:lnTo>
                  <a:pt x="3336036" y="342900"/>
                </a:lnTo>
                <a:lnTo>
                  <a:pt x="3344417" y="342900"/>
                </a:lnTo>
                <a:lnTo>
                  <a:pt x="3344417" y="55625"/>
                </a:lnTo>
                <a:lnTo>
                  <a:pt x="3332225" y="55625"/>
                </a:lnTo>
                <a:lnTo>
                  <a:pt x="3327654" y="51220"/>
                </a:lnTo>
                <a:close/>
              </a:path>
              <a:path w="3344545" h="360044">
                <a:moveTo>
                  <a:pt x="3344417" y="342900"/>
                </a:moveTo>
                <a:lnTo>
                  <a:pt x="3336036" y="342900"/>
                </a:lnTo>
                <a:lnTo>
                  <a:pt x="3336036" y="351281"/>
                </a:lnTo>
                <a:lnTo>
                  <a:pt x="3344417" y="351281"/>
                </a:lnTo>
                <a:lnTo>
                  <a:pt x="3344417" y="342900"/>
                </a:lnTo>
                <a:close/>
              </a:path>
              <a:path w="3344545" h="360044">
                <a:moveTo>
                  <a:pt x="14477" y="305561"/>
                </a:moveTo>
                <a:lnTo>
                  <a:pt x="8381" y="310896"/>
                </a:lnTo>
                <a:lnTo>
                  <a:pt x="17525" y="310896"/>
                </a:lnTo>
                <a:lnTo>
                  <a:pt x="17525" y="308553"/>
                </a:lnTo>
                <a:lnTo>
                  <a:pt x="14477" y="305561"/>
                </a:lnTo>
                <a:close/>
              </a:path>
              <a:path w="3344545" h="360044">
                <a:moveTo>
                  <a:pt x="17525" y="308553"/>
                </a:moveTo>
                <a:lnTo>
                  <a:pt x="17525" y="310896"/>
                </a:lnTo>
                <a:lnTo>
                  <a:pt x="19912" y="310896"/>
                </a:lnTo>
                <a:lnTo>
                  <a:pt x="17525" y="308553"/>
                </a:lnTo>
                <a:close/>
              </a:path>
              <a:path w="3344545" h="360044">
                <a:moveTo>
                  <a:pt x="17525" y="305561"/>
                </a:moveTo>
                <a:lnTo>
                  <a:pt x="14477" y="305561"/>
                </a:lnTo>
                <a:lnTo>
                  <a:pt x="17525" y="308553"/>
                </a:lnTo>
                <a:lnTo>
                  <a:pt x="17525" y="305561"/>
                </a:lnTo>
                <a:close/>
              </a:path>
              <a:path w="3344545" h="360044">
                <a:moveTo>
                  <a:pt x="3336036" y="48768"/>
                </a:moveTo>
                <a:lnTo>
                  <a:pt x="3327654" y="48768"/>
                </a:lnTo>
                <a:lnTo>
                  <a:pt x="3327654" y="51220"/>
                </a:lnTo>
                <a:lnTo>
                  <a:pt x="3332225" y="55625"/>
                </a:lnTo>
                <a:lnTo>
                  <a:pt x="3336036" y="48768"/>
                </a:lnTo>
                <a:close/>
              </a:path>
              <a:path w="3344545" h="360044">
                <a:moveTo>
                  <a:pt x="3344417" y="48768"/>
                </a:moveTo>
                <a:lnTo>
                  <a:pt x="3336036" y="48768"/>
                </a:lnTo>
                <a:lnTo>
                  <a:pt x="3332225" y="55625"/>
                </a:lnTo>
                <a:lnTo>
                  <a:pt x="3344417" y="55625"/>
                </a:lnTo>
                <a:lnTo>
                  <a:pt x="3344417" y="48768"/>
                </a:lnTo>
                <a:close/>
              </a:path>
              <a:path w="3344545" h="360044">
                <a:moveTo>
                  <a:pt x="3294888" y="8381"/>
                </a:moveTo>
                <a:lnTo>
                  <a:pt x="3290316" y="15239"/>
                </a:lnTo>
                <a:lnTo>
                  <a:pt x="3327654" y="51220"/>
                </a:lnTo>
                <a:lnTo>
                  <a:pt x="3327654" y="48768"/>
                </a:lnTo>
                <a:lnTo>
                  <a:pt x="3344417" y="48768"/>
                </a:lnTo>
                <a:lnTo>
                  <a:pt x="3344417" y="45720"/>
                </a:lnTo>
                <a:lnTo>
                  <a:pt x="3342132" y="42672"/>
                </a:lnTo>
                <a:lnTo>
                  <a:pt x="3314729" y="16763"/>
                </a:lnTo>
                <a:lnTo>
                  <a:pt x="3294888" y="16763"/>
                </a:lnTo>
                <a:lnTo>
                  <a:pt x="3294888" y="8381"/>
                </a:lnTo>
                <a:close/>
              </a:path>
              <a:path w="3344545" h="360044">
                <a:moveTo>
                  <a:pt x="17525" y="8381"/>
                </a:moveTo>
                <a:lnTo>
                  <a:pt x="8381" y="8381"/>
                </a:lnTo>
                <a:lnTo>
                  <a:pt x="8381" y="16763"/>
                </a:lnTo>
                <a:lnTo>
                  <a:pt x="17525" y="16763"/>
                </a:lnTo>
                <a:lnTo>
                  <a:pt x="17525" y="8381"/>
                </a:lnTo>
                <a:close/>
              </a:path>
              <a:path w="3344545" h="360044">
                <a:moveTo>
                  <a:pt x="3294888" y="8381"/>
                </a:moveTo>
                <a:lnTo>
                  <a:pt x="17525" y="8381"/>
                </a:lnTo>
                <a:lnTo>
                  <a:pt x="17525" y="16763"/>
                </a:lnTo>
                <a:lnTo>
                  <a:pt x="3291897" y="16763"/>
                </a:lnTo>
                <a:lnTo>
                  <a:pt x="3290316" y="15239"/>
                </a:lnTo>
                <a:lnTo>
                  <a:pt x="3294888" y="8381"/>
                </a:lnTo>
                <a:close/>
              </a:path>
              <a:path w="3344545" h="360044">
                <a:moveTo>
                  <a:pt x="3305863" y="8381"/>
                </a:moveTo>
                <a:lnTo>
                  <a:pt x="3294888" y="8381"/>
                </a:lnTo>
                <a:lnTo>
                  <a:pt x="3294888" y="16763"/>
                </a:lnTo>
                <a:lnTo>
                  <a:pt x="3314729" y="16763"/>
                </a:lnTo>
                <a:lnTo>
                  <a:pt x="3305863" y="8381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6643793" y="3045671"/>
            <a:ext cx="54328" cy="340166"/>
          </a:xfrm>
          <a:custGeom>
            <a:avLst/>
            <a:gdLst/>
            <a:ahLst/>
            <a:cxnLst/>
            <a:rect l="l" t="t" r="r" b="b"/>
            <a:pathLst>
              <a:path w="55879" h="349885">
                <a:moveTo>
                  <a:pt x="16763" y="0"/>
                </a:moveTo>
                <a:lnTo>
                  <a:pt x="0" y="0"/>
                </a:lnTo>
                <a:lnTo>
                  <a:pt x="0" y="305562"/>
                </a:lnTo>
                <a:lnTo>
                  <a:pt x="3809" y="309372"/>
                </a:lnTo>
                <a:lnTo>
                  <a:pt x="45719" y="349757"/>
                </a:lnTo>
                <a:lnTo>
                  <a:pt x="55625" y="337566"/>
                </a:lnTo>
                <a:lnTo>
                  <a:pt x="19251" y="302514"/>
                </a:lnTo>
                <a:lnTo>
                  <a:pt x="8381" y="302514"/>
                </a:lnTo>
                <a:lnTo>
                  <a:pt x="13715" y="297179"/>
                </a:lnTo>
                <a:lnTo>
                  <a:pt x="16763" y="297179"/>
                </a:lnTo>
                <a:lnTo>
                  <a:pt x="16763" y="0"/>
                </a:lnTo>
                <a:close/>
              </a:path>
              <a:path w="55879" h="349885">
                <a:moveTo>
                  <a:pt x="13715" y="297179"/>
                </a:moveTo>
                <a:lnTo>
                  <a:pt x="8381" y="302514"/>
                </a:lnTo>
                <a:lnTo>
                  <a:pt x="16763" y="302514"/>
                </a:lnTo>
                <a:lnTo>
                  <a:pt x="16763" y="300117"/>
                </a:lnTo>
                <a:lnTo>
                  <a:pt x="13715" y="297179"/>
                </a:lnTo>
                <a:close/>
              </a:path>
              <a:path w="55879" h="349885">
                <a:moveTo>
                  <a:pt x="16763" y="300117"/>
                </a:moveTo>
                <a:lnTo>
                  <a:pt x="16763" y="302514"/>
                </a:lnTo>
                <a:lnTo>
                  <a:pt x="19251" y="302514"/>
                </a:lnTo>
                <a:lnTo>
                  <a:pt x="16763" y="300117"/>
                </a:lnTo>
                <a:close/>
              </a:path>
              <a:path w="55879" h="349885">
                <a:moveTo>
                  <a:pt x="16763" y="297179"/>
                </a:moveTo>
                <a:lnTo>
                  <a:pt x="13715" y="297179"/>
                </a:lnTo>
                <a:lnTo>
                  <a:pt x="16763" y="300117"/>
                </a:lnTo>
                <a:lnTo>
                  <a:pt x="16763" y="297179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456727" y="3340153"/>
            <a:ext cx="3195461" cy="0"/>
          </a:xfrm>
          <a:custGeom>
            <a:avLst/>
            <a:gdLst/>
            <a:ahLst/>
            <a:cxnLst/>
            <a:rect l="l" t="t" r="r" b="b"/>
            <a:pathLst>
              <a:path w="3286759">
                <a:moveTo>
                  <a:pt x="0" y="0"/>
                </a:moveTo>
                <a:lnTo>
                  <a:pt x="3286506" y="0"/>
                </a:lnTo>
              </a:path>
            </a:pathLst>
          </a:custGeom>
          <a:ln w="1600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429317" y="3019001"/>
            <a:ext cx="3235590" cy="333375"/>
          </a:xfrm>
          <a:custGeom>
            <a:avLst/>
            <a:gdLst/>
            <a:ahLst/>
            <a:cxnLst/>
            <a:rect l="l" t="t" r="r" b="b"/>
            <a:pathLst>
              <a:path w="3328034" h="342900">
                <a:moveTo>
                  <a:pt x="3285744" y="0"/>
                </a:moveTo>
                <a:lnTo>
                  <a:pt x="0" y="0"/>
                </a:lnTo>
                <a:lnTo>
                  <a:pt x="0" y="302513"/>
                </a:lnTo>
                <a:lnTo>
                  <a:pt x="41148" y="342900"/>
                </a:lnTo>
                <a:lnTo>
                  <a:pt x="3327654" y="342900"/>
                </a:lnTo>
                <a:lnTo>
                  <a:pt x="3327654" y="39624"/>
                </a:lnTo>
                <a:lnTo>
                  <a:pt x="328574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6623791" y="3019001"/>
            <a:ext cx="40746" cy="333375"/>
          </a:xfrm>
          <a:custGeom>
            <a:avLst/>
            <a:gdLst/>
            <a:ahLst/>
            <a:cxnLst/>
            <a:rect l="l" t="t" r="r" b="b"/>
            <a:pathLst>
              <a:path w="41909" h="342900">
                <a:moveTo>
                  <a:pt x="0" y="0"/>
                </a:moveTo>
                <a:lnTo>
                  <a:pt x="0" y="302513"/>
                </a:lnTo>
                <a:lnTo>
                  <a:pt x="41909" y="342900"/>
                </a:lnTo>
                <a:lnTo>
                  <a:pt x="41909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429317" y="3332744"/>
            <a:ext cx="3235590" cy="0"/>
          </a:xfrm>
          <a:custGeom>
            <a:avLst/>
            <a:gdLst/>
            <a:ahLst/>
            <a:cxnLst/>
            <a:rect l="l" t="t" r="r" b="b"/>
            <a:pathLst>
              <a:path w="3328034">
                <a:moveTo>
                  <a:pt x="0" y="0"/>
                </a:moveTo>
                <a:lnTo>
                  <a:pt x="3327654" y="0"/>
                </a:lnTo>
              </a:path>
            </a:pathLst>
          </a:custGeom>
          <a:ln w="40386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421168" y="3010853"/>
            <a:ext cx="3251641" cy="349426"/>
          </a:xfrm>
          <a:custGeom>
            <a:avLst/>
            <a:gdLst/>
            <a:ahLst/>
            <a:cxnLst/>
            <a:rect l="l" t="t" r="r" b="b"/>
            <a:pathLst>
              <a:path w="3344545" h="359410">
                <a:moveTo>
                  <a:pt x="3297174" y="0"/>
                </a:moveTo>
                <a:lnTo>
                  <a:pt x="0" y="0"/>
                </a:lnTo>
                <a:lnTo>
                  <a:pt x="0" y="313943"/>
                </a:lnTo>
                <a:lnTo>
                  <a:pt x="3810" y="317753"/>
                </a:lnTo>
                <a:lnTo>
                  <a:pt x="45720" y="358139"/>
                </a:lnTo>
                <a:lnTo>
                  <a:pt x="46482" y="358901"/>
                </a:lnTo>
                <a:lnTo>
                  <a:pt x="3344417" y="358901"/>
                </a:lnTo>
                <a:lnTo>
                  <a:pt x="3344417" y="351281"/>
                </a:lnTo>
                <a:lnTo>
                  <a:pt x="49530" y="351281"/>
                </a:lnTo>
                <a:lnTo>
                  <a:pt x="49530" y="342900"/>
                </a:lnTo>
                <a:lnTo>
                  <a:pt x="53208" y="342900"/>
                </a:lnTo>
                <a:lnTo>
                  <a:pt x="19357" y="310895"/>
                </a:lnTo>
                <a:lnTo>
                  <a:pt x="8382" y="310895"/>
                </a:lnTo>
                <a:lnTo>
                  <a:pt x="13716" y="305561"/>
                </a:lnTo>
                <a:lnTo>
                  <a:pt x="16763" y="305561"/>
                </a:lnTo>
                <a:lnTo>
                  <a:pt x="16763" y="16763"/>
                </a:lnTo>
                <a:lnTo>
                  <a:pt x="8382" y="16763"/>
                </a:lnTo>
                <a:lnTo>
                  <a:pt x="8382" y="8381"/>
                </a:lnTo>
                <a:lnTo>
                  <a:pt x="3305761" y="8381"/>
                </a:lnTo>
                <a:lnTo>
                  <a:pt x="3300222" y="3047"/>
                </a:lnTo>
                <a:lnTo>
                  <a:pt x="3297174" y="0"/>
                </a:lnTo>
                <a:close/>
              </a:path>
              <a:path w="3344545" h="359410">
                <a:moveTo>
                  <a:pt x="53208" y="342900"/>
                </a:moveTo>
                <a:lnTo>
                  <a:pt x="49530" y="342900"/>
                </a:lnTo>
                <a:lnTo>
                  <a:pt x="49530" y="351281"/>
                </a:lnTo>
                <a:lnTo>
                  <a:pt x="55625" y="345185"/>
                </a:lnTo>
                <a:lnTo>
                  <a:pt x="53208" y="342900"/>
                </a:lnTo>
                <a:close/>
              </a:path>
              <a:path w="3344545" h="359410">
                <a:moveTo>
                  <a:pt x="3326891" y="342900"/>
                </a:moveTo>
                <a:lnTo>
                  <a:pt x="53208" y="342900"/>
                </a:lnTo>
                <a:lnTo>
                  <a:pt x="55625" y="345185"/>
                </a:lnTo>
                <a:lnTo>
                  <a:pt x="49530" y="351281"/>
                </a:lnTo>
                <a:lnTo>
                  <a:pt x="3326891" y="351281"/>
                </a:lnTo>
                <a:lnTo>
                  <a:pt x="3326891" y="342900"/>
                </a:lnTo>
                <a:close/>
              </a:path>
              <a:path w="3344545" h="359410">
                <a:moveTo>
                  <a:pt x="3326891" y="50461"/>
                </a:moveTo>
                <a:lnTo>
                  <a:pt x="3326891" y="351281"/>
                </a:lnTo>
                <a:lnTo>
                  <a:pt x="3336036" y="351281"/>
                </a:lnTo>
                <a:lnTo>
                  <a:pt x="3336036" y="342900"/>
                </a:lnTo>
                <a:lnTo>
                  <a:pt x="3344417" y="342900"/>
                </a:lnTo>
                <a:lnTo>
                  <a:pt x="3344417" y="54863"/>
                </a:lnTo>
                <a:lnTo>
                  <a:pt x="3331464" y="54863"/>
                </a:lnTo>
                <a:lnTo>
                  <a:pt x="3326891" y="50461"/>
                </a:lnTo>
                <a:close/>
              </a:path>
              <a:path w="3344545" h="359410">
                <a:moveTo>
                  <a:pt x="3344417" y="342900"/>
                </a:moveTo>
                <a:lnTo>
                  <a:pt x="3336036" y="342900"/>
                </a:lnTo>
                <a:lnTo>
                  <a:pt x="3336036" y="351281"/>
                </a:lnTo>
                <a:lnTo>
                  <a:pt x="3344417" y="351281"/>
                </a:lnTo>
                <a:lnTo>
                  <a:pt x="3344417" y="342900"/>
                </a:lnTo>
                <a:close/>
              </a:path>
              <a:path w="3344545" h="359410">
                <a:moveTo>
                  <a:pt x="13716" y="305561"/>
                </a:moveTo>
                <a:lnTo>
                  <a:pt x="8382" y="310895"/>
                </a:lnTo>
                <a:lnTo>
                  <a:pt x="16763" y="310895"/>
                </a:lnTo>
                <a:lnTo>
                  <a:pt x="16763" y="308443"/>
                </a:lnTo>
                <a:lnTo>
                  <a:pt x="13716" y="305561"/>
                </a:lnTo>
                <a:close/>
              </a:path>
              <a:path w="3344545" h="359410">
                <a:moveTo>
                  <a:pt x="16763" y="308443"/>
                </a:moveTo>
                <a:lnTo>
                  <a:pt x="16763" y="310895"/>
                </a:lnTo>
                <a:lnTo>
                  <a:pt x="19357" y="310895"/>
                </a:lnTo>
                <a:lnTo>
                  <a:pt x="16763" y="308443"/>
                </a:lnTo>
                <a:close/>
              </a:path>
              <a:path w="3344545" h="359410">
                <a:moveTo>
                  <a:pt x="16763" y="305561"/>
                </a:moveTo>
                <a:lnTo>
                  <a:pt x="13716" y="305561"/>
                </a:lnTo>
                <a:lnTo>
                  <a:pt x="16763" y="308443"/>
                </a:lnTo>
                <a:lnTo>
                  <a:pt x="16763" y="305561"/>
                </a:lnTo>
                <a:close/>
              </a:path>
              <a:path w="3344545" h="359410">
                <a:moveTo>
                  <a:pt x="3336036" y="48005"/>
                </a:moveTo>
                <a:lnTo>
                  <a:pt x="3326891" y="48005"/>
                </a:lnTo>
                <a:lnTo>
                  <a:pt x="3326891" y="50461"/>
                </a:lnTo>
                <a:lnTo>
                  <a:pt x="3331464" y="54863"/>
                </a:lnTo>
                <a:lnTo>
                  <a:pt x="3336036" y="48005"/>
                </a:lnTo>
                <a:close/>
              </a:path>
              <a:path w="3344545" h="359410">
                <a:moveTo>
                  <a:pt x="3344417" y="48005"/>
                </a:moveTo>
                <a:lnTo>
                  <a:pt x="3336036" y="48005"/>
                </a:lnTo>
                <a:lnTo>
                  <a:pt x="3331464" y="54863"/>
                </a:lnTo>
                <a:lnTo>
                  <a:pt x="3344417" y="54863"/>
                </a:lnTo>
                <a:lnTo>
                  <a:pt x="3344417" y="48005"/>
                </a:lnTo>
                <a:close/>
              </a:path>
              <a:path w="3344545" h="359410">
                <a:moveTo>
                  <a:pt x="3294126" y="8381"/>
                </a:moveTo>
                <a:lnTo>
                  <a:pt x="3290316" y="15239"/>
                </a:lnTo>
                <a:lnTo>
                  <a:pt x="3326891" y="50461"/>
                </a:lnTo>
                <a:lnTo>
                  <a:pt x="3326891" y="48005"/>
                </a:lnTo>
                <a:lnTo>
                  <a:pt x="3344417" y="48005"/>
                </a:lnTo>
                <a:lnTo>
                  <a:pt x="3344417" y="45719"/>
                </a:lnTo>
                <a:lnTo>
                  <a:pt x="3341369" y="42671"/>
                </a:lnTo>
                <a:lnTo>
                  <a:pt x="3314465" y="16763"/>
                </a:lnTo>
                <a:lnTo>
                  <a:pt x="3294126" y="16763"/>
                </a:lnTo>
                <a:lnTo>
                  <a:pt x="3294126" y="8381"/>
                </a:lnTo>
                <a:close/>
              </a:path>
              <a:path w="3344545" h="359410">
                <a:moveTo>
                  <a:pt x="16763" y="8381"/>
                </a:moveTo>
                <a:lnTo>
                  <a:pt x="8382" y="8381"/>
                </a:lnTo>
                <a:lnTo>
                  <a:pt x="8382" y="16763"/>
                </a:lnTo>
                <a:lnTo>
                  <a:pt x="16763" y="16763"/>
                </a:lnTo>
                <a:lnTo>
                  <a:pt x="16763" y="8381"/>
                </a:lnTo>
                <a:close/>
              </a:path>
              <a:path w="3344545" h="359410">
                <a:moveTo>
                  <a:pt x="3294126" y="8381"/>
                </a:moveTo>
                <a:lnTo>
                  <a:pt x="16763" y="8381"/>
                </a:lnTo>
                <a:lnTo>
                  <a:pt x="16763" y="16763"/>
                </a:lnTo>
                <a:lnTo>
                  <a:pt x="3291898" y="16763"/>
                </a:lnTo>
                <a:lnTo>
                  <a:pt x="3290316" y="15239"/>
                </a:lnTo>
                <a:lnTo>
                  <a:pt x="3294126" y="8381"/>
                </a:lnTo>
                <a:close/>
              </a:path>
              <a:path w="3344545" h="359410">
                <a:moveTo>
                  <a:pt x="3305761" y="8381"/>
                </a:moveTo>
                <a:lnTo>
                  <a:pt x="3294126" y="8381"/>
                </a:lnTo>
                <a:lnTo>
                  <a:pt x="3294126" y="16763"/>
                </a:lnTo>
                <a:lnTo>
                  <a:pt x="3314465" y="16763"/>
                </a:lnTo>
                <a:lnTo>
                  <a:pt x="3305761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6615641" y="3019001"/>
            <a:ext cx="54328" cy="340166"/>
          </a:xfrm>
          <a:custGeom>
            <a:avLst/>
            <a:gdLst/>
            <a:ahLst/>
            <a:cxnLst/>
            <a:rect l="l" t="t" r="r" b="b"/>
            <a:pathLst>
              <a:path w="55879" h="349885">
                <a:moveTo>
                  <a:pt x="17525" y="0"/>
                </a:moveTo>
                <a:lnTo>
                  <a:pt x="0" y="0"/>
                </a:lnTo>
                <a:lnTo>
                  <a:pt x="0" y="305561"/>
                </a:lnTo>
                <a:lnTo>
                  <a:pt x="4572" y="309372"/>
                </a:lnTo>
                <a:lnTo>
                  <a:pt x="45720" y="349757"/>
                </a:lnTo>
                <a:lnTo>
                  <a:pt x="55625" y="336803"/>
                </a:lnTo>
                <a:lnTo>
                  <a:pt x="20017" y="302513"/>
                </a:lnTo>
                <a:lnTo>
                  <a:pt x="8382" y="302513"/>
                </a:lnTo>
                <a:lnTo>
                  <a:pt x="14478" y="297179"/>
                </a:lnTo>
                <a:lnTo>
                  <a:pt x="17525" y="297179"/>
                </a:lnTo>
                <a:lnTo>
                  <a:pt x="17525" y="0"/>
                </a:lnTo>
                <a:close/>
              </a:path>
              <a:path w="55879" h="349885">
                <a:moveTo>
                  <a:pt x="14478" y="297179"/>
                </a:moveTo>
                <a:lnTo>
                  <a:pt x="8382" y="302513"/>
                </a:lnTo>
                <a:lnTo>
                  <a:pt x="17525" y="302513"/>
                </a:lnTo>
                <a:lnTo>
                  <a:pt x="17525" y="300115"/>
                </a:lnTo>
                <a:lnTo>
                  <a:pt x="14478" y="297179"/>
                </a:lnTo>
                <a:close/>
              </a:path>
              <a:path w="55879" h="349885">
                <a:moveTo>
                  <a:pt x="17525" y="300115"/>
                </a:moveTo>
                <a:lnTo>
                  <a:pt x="17525" y="302513"/>
                </a:lnTo>
                <a:lnTo>
                  <a:pt x="20017" y="302513"/>
                </a:lnTo>
                <a:lnTo>
                  <a:pt x="17525" y="300115"/>
                </a:lnTo>
                <a:close/>
              </a:path>
              <a:path w="55879" h="349885">
                <a:moveTo>
                  <a:pt x="17525" y="297179"/>
                </a:moveTo>
                <a:lnTo>
                  <a:pt x="14478" y="297179"/>
                </a:lnTo>
                <a:lnTo>
                  <a:pt x="17525" y="300115"/>
                </a:lnTo>
                <a:lnTo>
                  <a:pt x="17525" y="297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429317" y="3313113"/>
            <a:ext cx="3194844" cy="0"/>
          </a:xfrm>
          <a:custGeom>
            <a:avLst/>
            <a:gdLst/>
            <a:ahLst/>
            <a:cxnLst/>
            <a:rect l="l" t="t" r="r" b="b"/>
            <a:pathLst>
              <a:path w="3286125">
                <a:moveTo>
                  <a:pt x="0" y="0"/>
                </a:moveTo>
                <a:lnTo>
                  <a:pt x="3285744" y="0"/>
                </a:lnTo>
              </a:path>
            </a:pathLst>
          </a:custGeom>
          <a:ln w="16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 txBox="1"/>
          <p:nvPr/>
        </p:nvSpPr>
        <p:spPr>
          <a:xfrm>
            <a:off x="4117058" y="3042708"/>
            <a:ext cx="1847762" cy="246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04" b="1" spc="-277" dirty="0">
                <a:latin typeface="Arial"/>
                <a:cs typeface="Arial"/>
              </a:rPr>
              <a:t>3</a:t>
            </a:r>
            <a:r>
              <a:rPr sz="2406" b="1" spc="-415" baseline="-6734" dirty="0">
                <a:solidFill>
                  <a:srgbClr val="786950"/>
                </a:solidFill>
                <a:latin typeface="Arial"/>
                <a:cs typeface="Arial"/>
              </a:rPr>
              <a:t>3</a:t>
            </a:r>
            <a:r>
              <a:rPr sz="1604" b="1" spc="-277" dirty="0">
                <a:latin typeface="Arial"/>
                <a:cs typeface="Arial"/>
              </a:rPr>
              <a:t>.</a:t>
            </a:r>
            <a:r>
              <a:rPr sz="2406" b="1" spc="-415" baseline="-6734" dirty="0">
                <a:solidFill>
                  <a:srgbClr val="786950"/>
                </a:solidFill>
                <a:latin typeface="Arial"/>
                <a:cs typeface="Arial"/>
              </a:rPr>
              <a:t>.</a:t>
            </a:r>
            <a:r>
              <a:rPr sz="2406" b="1" spc="-269" baseline="-673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604" b="1" spc="-331" dirty="0">
                <a:latin typeface="Arial"/>
                <a:cs typeface="Arial"/>
              </a:rPr>
              <a:t>Imp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604" b="1" spc="-331" dirty="0">
                <a:latin typeface="Arial"/>
                <a:cs typeface="Arial"/>
              </a:rPr>
              <a:t>l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604" b="1" spc="-331" dirty="0">
                <a:latin typeface="Arial"/>
                <a:cs typeface="Arial"/>
              </a:rPr>
              <a:t>e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604" b="1" spc="-331" dirty="0">
                <a:latin typeface="Arial"/>
                <a:cs typeface="Arial"/>
              </a:rPr>
              <a:t>m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1604" b="1" spc="-331" dirty="0">
                <a:latin typeface="Arial"/>
                <a:cs typeface="Arial"/>
              </a:rPr>
              <a:t>e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604" b="1" spc="-331" dirty="0">
                <a:latin typeface="Arial"/>
                <a:cs typeface="Arial"/>
              </a:rPr>
              <a:t>n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604" b="1" spc="-331" dirty="0">
                <a:latin typeface="Arial"/>
                <a:cs typeface="Arial"/>
              </a:rPr>
              <a:t>t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604" b="1" spc="-331" dirty="0">
                <a:latin typeface="Arial"/>
                <a:cs typeface="Arial"/>
              </a:rPr>
              <a:t>atio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604" b="1" spc="-331" dirty="0">
                <a:latin typeface="Arial"/>
                <a:cs typeface="Arial"/>
              </a:rPr>
              <a:t>n</a:t>
            </a:r>
            <a:r>
              <a:rPr sz="2406" b="1" spc="-495" baseline="-673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endParaRPr sz="2406" baseline="-6734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4785043" y="3359785"/>
            <a:ext cx="414248" cy="183974"/>
          </a:xfrm>
          <a:custGeom>
            <a:avLst/>
            <a:gdLst/>
            <a:ahLst/>
            <a:cxnLst/>
            <a:rect l="l" t="t" r="r" b="b"/>
            <a:pathLst>
              <a:path w="426085" h="189230">
                <a:moveTo>
                  <a:pt x="425957" y="93725"/>
                </a:moveTo>
                <a:lnTo>
                  <a:pt x="0" y="93725"/>
                </a:lnTo>
                <a:lnTo>
                  <a:pt x="212597" y="188975"/>
                </a:lnTo>
                <a:lnTo>
                  <a:pt x="425957" y="93725"/>
                </a:lnTo>
                <a:close/>
              </a:path>
              <a:path w="426085" h="189230">
                <a:moveTo>
                  <a:pt x="320039" y="0"/>
                </a:moveTo>
                <a:lnTo>
                  <a:pt x="106679" y="0"/>
                </a:lnTo>
                <a:lnTo>
                  <a:pt x="106679" y="93725"/>
                </a:lnTo>
                <a:lnTo>
                  <a:pt x="320039" y="93725"/>
                </a:lnTo>
                <a:lnTo>
                  <a:pt x="320039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708735" y="3344228"/>
            <a:ext cx="566738" cy="216694"/>
          </a:xfrm>
          <a:custGeom>
            <a:avLst/>
            <a:gdLst/>
            <a:ahLst/>
            <a:cxnLst/>
            <a:rect l="l" t="t" r="r" b="b"/>
            <a:pathLst>
              <a:path w="582929" h="222885">
                <a:moveTo>
                  <a:pt x="168401" y="93725"/>
                </a:moveTo>
                <a:lnTo>
                  <a:pt x="0" y="93725"/>
                </a:lnTo>
                <a:lnTo>
                  <a:pt x="284225" y="220217"/>
                </a:lnTo>
                <a:lnTo>
                  <a:pt x="291083" y="222503"/>
                </a:lnTo>
                <a:lnTo>
                  <a:pt x="298703" y="220217"/>
                </a:lnTo>
                <a:lnTo>
                  <a:pt x="332719" y="204977"/>
                </a:lnTo>
                <a:lnTo>
                  <a:pt x="291083" y="204977"/>
                </a:lnTo>
                <a:lnTo>
                  <a:pt x="284225" y="189737"/>
                </a:lnTo>
                <a:lnTo>
                  <a:pt x="291452" y="186500"/>
                </a:lnTo>
                <a:lnTo>
                  <a:pt x="157032" y="126491"/>
                </a:lnTo>
                <a:lnTo>
                  <a:pt x="78486" y="126491"/>
                </a:lnTo>
                <a:lnTo>
                  <a:pt x="78486" y="109727"/>
                </a:lnTo>
                <a:lnTo>
                  <a:pt x="85343" y="94487"/>
                </a:lnTo>
                <a:lnTo>
                  <a:pt x="168401" y="94487"/>
                </a:lnTo>
                <a:lnTo>
                  <a:pt x="168401" y="93725"/>
                </a:lnTo>
                <a:close/>
              </a:path>
              <a:path w="582929" h="222885">
                <a:moveTo>
                  <a:pt x="291452" y="186500"/>
                </a:moveTo>
                <a:lnTo>
                  <a:pt x="284225" y="189737"/>
                </a:lnTo>
                <a:lnTo>
                  <a:pt x="291083" y="204977"/>
                </a:lnTo>
                <a:lnTo>
                  <a:pt x="298703" y="189737"/>
                </a:lnTo>
                <a:lnTo>
                  <a:pt x="291452" y="186500"/>
                </a:lnTo>
                <a:close/>
              </a:path>
              <a:path w="582929" h="222885">
                <a:moveTo>
                  <a:pt x="496824" y="94487"/>
                </a:moveTo>
                <a:lnTo>
                  <a:pt x="291452" y="186500"/>
                </a:lnTo>
                <a:lnTo>
                  <a:pt x="298703" y="189737"/>
                </a:lnTo>
                <a:lnTo>
                  <a:pt x="291083" y="204977"/>
                </a:lnTo>
                <a:lnTo>
                  <a:pt x="332719" y="204977"/>
                </a:lnTo>
                <a:lnTo>
                  <a:pt x="507900" y="126491"/>
                </a:lnTo>
                <a:lnTo>
                  <a:pt x="504443" y="126491"/>
                </a:lnTo>
                <a:lnTo>
                  <a:pt x="504443" y="109727"/>
                </a:lnTo>
                <a:lnTo>
                  <a:pt x="496824" y="94487"/>
                </a:lnTo>
                <a:close/>
              </a:path>
              <a:path w="582929" h="222885">
                <a:moveTo>
                  <a:pt x="85343" y="94487"/>
                </a:moveTo>
                <a:lnTo>
                  <a:pt x="78486" y="109727"/>
                </a:lnTo>
                <a:lnTo>
                  <a:pt x="78486" y="126491"/>
                </a:lnTo>
                <a:lnTo>
                  <a:pt x="157032" y="126491"/>
                </a:lnTo>
                <a:lnTo>
                  <a:pt x="85343" y="94487"/>
                </a:lnTo>
                <a:close/>
              </a:path>
              <a:path w="582929" h="222885">
                <a:moveTo>
                  <a:pt x="168401" y="94487"/>
                </a:moveTo>
                <a:lnTo>
                  <a:pt x="85343" y="94487"/>
                </a:lnTo>
                <a:lnTo>
                  <a:pt x="157032" y="126491"/>
                </a:lnTo>
                <a:lnTo>
                  <a:pt x="202691" y="126491"/>
                </a:lnTo>
                <a:lnTo>
                  <a:pt x="202691" y="109727"/>
                </a:lnTo>
                <a:lnTo>
                  <a:pt x="168401" y="109727"/>
                </a:lnTo>
                <a:lnTo>
                  <a:pt x="168401" y="94487"/>
                </a:lnTo>
                <a:close/>
              </a:path>
              <a:path w="582929" h="222885">
                <a:moveTo>
                  <a:pt x="398525" y="16001"/>
                </a:moveTo>
                <a:lnTo>
                  <a:pt x="381000" y="16001"/>
                </a:lnTo>
                <a:lnTo>
                  <a:pt x="381000" y="126491"/>
                </a:lnTo>
                <a:lnTo>
                  <a:pt x="425391" y="126491"/>
                </a:lnTo>
                <a:lnTo>
                  <a:pt x="462808" y="109727"/>
                </a:lnTo>
                <a:lnTo>
                  <a:pt x="398525" y="109727"/>
                </a:lnTo>
                <a:lnTo>
                  <a:pt x="398525" y="93725"/>
                </a:lnTo>
                <a:lnTo>
                  <a:pt x="415289" y="93725"/>
                </a:lnTo>
                <a:lnTo>
                  <a:pt x="415289" y="32765"/>
                </a:lnTo>
                <a:lnTo>
                  <a:pt x="398525" y="32765"/>
                </a:lnTo>
                <a:lnTo>
                  <a:pt x="398525" y="16001"/>
                </a:lnTo>
                <a:close/>
              </a:path>
              <a:path w="582929" h="222885">
                <a:moveTo>
                  <a:pt x="581182" y="94487"/>
                </a:moveTo>
                <a:lnTo>
                  <a:pt x="496824" y="94487"/>
                </a:lnTo>
                <a:lnTo>
                  <a:pt x="504443" y="109727"/>
                </a:lnTo>
                <a:lnTo>
                  <a:pt x="504443" y="126491"/>
                </a:lnTo>
                <a:lnTo>
                  <a:pt x="507900" y="126491"/>
                </a:lnTo>
                <a:lnTo>
                  <a:pt x="511301" y="124967"/>
                </a:lnTo>
                <a:lnTo>
                  <a:pt x="581182" y="94487"/>
                </a:lnTo>
                <a:close/>
              </a:path>
              <a:path w="582929" h="222885">
                <a:moveTo>
                  <a:pt x="415289" y="0"/>
                </a:moveTo>
                <a:lnTo>
                  <a:pt x="168401" y="0"/>
                </a:lnTo>
                <a:lnTo>
                  <a:pt x="168401" y="109727"/>
                </a:lnTo>
                <a:lnTo>
                  <a:pt x="185165" y="109727"/>
                </a:lnTo>
                <a:lnTo>
                  <a:pt x="185165" y="93725"/>
                </a:lnTo>
                <a:lnTo>
                  <a:pt x="202691" y="93725"/>
                </a:lnTo>
                <a:lnTo>
                  <a:pt x="202691" y="32765"/>
                </a:lnTo>
                <a:lnTo>
                  <a:pt x="185165" y="32765"/>
                </a:lnTo>
                <a:lnTo>
                  <a:pt x="185165" y="16001"/>
                </a:lnTo>
                <a:lnTo>
                  <a:pt x="415289" y="16001"/>
                </a:lnTo>
                <a:lnTo>
                  <a:pt x="415289" y="0"/>
                </a:lnTo>
                <a:close/>
              </a:path>
              <a:path w="582929" h="222885">
                <a:moveTo>
                  <a:pt x="202691" y="93725"/>
                </a:moveTo>
                <a:lnTo>
                  <a:pt x="185165" y="93725"/>
                </a:lnTo>
                <a:lnTo>
                  <a:pt x="185165" y="109727"/>
                </a:lnTo>
                <a:lnTo>
                  <a:pt x="202691" y="109727"/>
                </a:lnTo>
                <a:lnTo>
                  <a:pt x="202691" y="93725"/>
                </a:lnTo>
                <a:close/>
              </a:path>
              <a:path w="582929" h="222885">
                <a:moveTo>
                  <a:pt x="415289" y="93725"/>
                </a:moveTo>
                <a:lnTo>
                  <a:pt x="398525" y="93725"/>
                </a:lnTo>
                <a:lnTo>
                  <a:pt x="398525" y="109727"/>
                </a:lnTo>
                <a:lnTo>
                  <a:pt x="415289" y="109727"/>
                </a:lnTo>
                <a:lnTo>
                  <a:pt x="415289" y="93725"/>
                </a:lnTo>
                <a:close/>
              </a:path>
              <a:path w="582929" h="222885">
                <a:moveTo>
                  <a:pt x="582929" y="93725"/>
                </a:moveTo>
                <a:lnTo>
                  <a:pt x="415289" y="93725"/>
                </a:lnTo>
                <a:lnTo>
                  <a:pt x="415289" y="109727"/>
                </a:lnTo>
                <a:lnTo>
                  <a:pt x="462808" y="109727"/>
                </a:lnTo>
                <a:lnTo>
                  <a:pt x="496824" y="94487"/>
                </a:lnTo>
                <a:lnTo>
                  <a:pt x="581182" y="94487"/>
                </a:lnTo>
                <a:lnTo>
                  <a:pt x="582929" y="93725"/>
                </a:lnTo>
                <a:close/>
              </a:path>
              <a:path w="582929" h="222885">
                <a:moveTo>
                  <a:pt x="202691" y="16001"/>
                </a:moveTo>
                <a:lnTo>
                  <a:pt x="185165" y="16001"/>
                </a:lnTo>
                <a:lnTo>
                  <a:pt x="185165" y="32765"/>
                </a:lnTo>
                <a:lnTo>
                  <a:pt x="202691" y="32765"/>
                </a:lnTo>
                <a:lnTo>
                  <a:pt x="202691" y="16001"/>
                </a:lnTo>
                <a:close/>
              </a:path>
              <a:path w="582929" h="222885">
                <a:moveTo>
                  <a:pt x="381000" y="16001"/>
                </a:moveTo>
                <a:lnTo>
                  <a:pt x="202691" y="16001"/>
                </a:lnTo>
                <a:lnTo>
                  <a:pt x="202691" y="32765"/>
                </a:lnTo>
                <a:lnTo>
                  <a:pt x="381000" y="32765"/>
                </a:lnTo>
                <a:lnTo>
                  <a:pt x="381000" y="16001"/>
                </a:lnTo>
                <a:close/>
              </a:path>
              <a:path w="582929" h="222885">
                <a:moveTo>
                  <a:pt x="415289" y="16001"/>
                </a:moveTo>
                <a:lnTo>
                  <a:pt x="398525" y="16001"/>
                </a:lnTo>
                <a:lnTo>
                  <a:pt x="398525" y="32765"/>
                </a:lnTo>
                <a:lnTo>
                  <a:pt x="415289" y="32765"/>
                </a:lnTo>
                <a:lnTo>
                  <a:pt x="415289" y="16001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773930" y="3349414"/>
            <a:ext cx="414248" cy="183356"/>
          </a:xfrm>
          <a:custGeom>
            <a:avLst/>
            <a:gdLst/>
            <a:ahLst/>
            <a:cxnLst/>
            <a:rect l="l" t="t" r="r" b="b"/>
            <a:pathLst>
              <a:path w="426085" h="188594">
                <a:moveTo>
                  <a:pt x="425958" y="93725"/>
                </a:moveTo>
                <a:lnTo>
                  <a:pt x="0" y="93725"/>
                </a:lnTo>
                <a:lnTo>
                  <a:pt x="212598" y="188213"/>
                </a:lnTo>
                <a:lnTo>
                  <a:pt x="425958" y="93725"/>
                </a:lnTo>
                <a:close/>
              </a:path>
              <a:path w="426085" h="188594">
                <a:moveTo>
                  <a:pt x="320039" y="0"/>
                </a:moveTo>
                <a:lnTo>
                  <a:pt x="106680" y="0"/>
                </a:lnTo>
                <a:lnTo>
                  <a:pt x="106680" y="93725"/>
                </a:lnTo>
                <a:lnTo>
                  <a:pt x="320039" y="93725"/>
                </a:lnTo>
                <a:lnTo>
                  <a:pt x="32003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697623" y="3333114"/>
            <a:ext cx="566738" cy="217311"/>
          </a:xfrm>
          <a:custGeom>
            <a:avLst/>
            <a:gdLst/>
            <a:ahLst/>
            <a:cxnLst/>
            <a:rect l="l" t="t" r="r" b="b"/>
            <a:pathLst>
              <a:path w="582929" h="223519">
                <a:moveTo>
                  <a:pt x="168402" y="93725"/>
                </a:moveTo>
                <a:lnTo>
                  <a:pt x="0" y="93725"/>
                </a:lnTo>
                <a:lnTo>
                  <a:pt x="291084" y="223266"/>
                </a:lnTo>
                <a:lnTo>
                  <a:pt x="298704" y="220218"/>
                </a:lnTo>
                <a:lnTo>
                  <a:pt x="332994" y="204977"/>
                </a:lnTo>
                <a:lnTo>
                  <a:pt x="291084" y="204977"/>
                </a:lnTo>
                <a:lnTo>
                  <a:pt x="284225" y="190500"/>
                </a:lnTo>
                <a:lnTo>
                  <a:pt x="291452" y="187262"/>
                </a:lnTo>
                <a:lnTo>
                  <a:pt x="155326" y="126492"/>
                </a:lnTo>
                <a:lnTo>
                  <a:pt x="78486" y="126492"/>
                </a:lnTo>
                <a:lnTo>
                  <a:pt x="78486" y="110490"/>
                </a:lnTo>
                <a:lnTo>
                  <a:pt x="85344" y="95250"/>
                </a:lnTo>
                <a:lnTo>
                  <a:pt x="168402" y="95250"/>
                </a:lnTo>
                <a:lnTo>
                  <a:pt x="168402" y="93725"/>
                </a:lnTo>
                <a:close/>
              </a:path>
              <a:path w="582929" h="223519">
                <a:moveTo>
                  <a:pt x="291452" y="187262"/>
                </a:moveTo>
                <a:lnTo>
                  <a:pt x="284225" y="190500"/>
                </a:lnTo>
                <a:lnTo>
                  <a:pt x="291084" y="204977"/>
                </a:lnTo>
                <a:lnTo>
                  <a:pt x="298704" y="190500"/>
                </a:lnTo>
                <a:lnTo>
                  <a:pt x="291452" y="187262"/>
                </a:lnTo>
                <a:close/>
              </a:path>
              <a:path w="582929" h="223519">
                <a:moveTo>
                  <a:pt x="496824" y="95250"/>
                </a:moveTo>
                <a:lnTo>
                  <a:pt x="291452" y="187262"/>
                </a:lnTo>
                <a:lnTo>
                  <a:pt x="298704" y="190500"/>
                </a:lnTo>
                <a:lnTo>
                  <a:pt x="291084" y="204977"/>
                </a:lnTo>
                <a:lnTo>
                  <a:pt x="332994" y="204977"/>
                </a:lnTo>
                <a:lnTo>
                  <a:pt x="509587" y="126492"/>
                </a:lnTo>
                <a:lnTo>
                  <a:pt x="504444" y="126492"/>
                </a:lnTo>
                <a:lnTo>
                  <a:pt x="504444" y="110490"/>
                </a:lnTo>
                <a:lnTo>
                  <a:pt x="496824" y="95250"/>
                </a:lnTo>
                <a:close/>
              </a:path>
              <a:path w="582929" h="223519">
                <a:moveTo>
                  <a:pt x="85344" y="95250"/>
                </a:moveTo>
                <a:lnTo>
                  <a:pt x="78486" y="110490"/>
                </a:lnTo>
                <a:lnTo>
                  <a:pt x="78486" y="126492"/>
                </a:lnTo>
                <a:lnTo>
                  <a:pt x="155326" y="126492"/>
                </a:lnTo>
                <a:lnTo>
                  <a:pt x="85344" y="95250"/>
                </a:lnTo>
                <a:close/>
              </a:path>
              <a:path w="582929" h="223519">
                <a:moveTo>
                  <a:pt x="168402" y="95250"/>
                </a:moveTo>
                <a:lnTo>
                  <a:pt x="85344" y="95250"/>
                </a:lnTo>
                <a:lnTo>
                  <a:pt x="155326" y="126492"/>
                </a:lnTo>
                <a:lnTo>
                  <a:pt x="202692" y="126492"/>
                </a:lnTo>
                <a:lnTo>
                  <a:pt x="202692" y="110490"/>
                </a:lnTo>
                <a:lnTo>
                  <a:pt x="168402" y="110490"/>
                </a:lnTo>
                <a:lnTo>
                  <a:pt x="168402" y="95250"/>
                </a:lnTo>
                <a:close/>
              </a:path>
              <a:path w="582929" h="223519">
                <a:moveTo>
                  <a:pt x="398525" y="16764"/>
                </a:moveTo>
                <a:lnTo>
                  <a:pt x="381000" y="16764"/>
                </a:lnTo>
                <a:lnTo>
                  <a:pt x="381000" y="126492"/>
                </a:lnTo>
                <a:lnTo>
                  <a:pt x="427091" y="126492"/>
                </a:lnTo>
                <a:lnTo>
                  <a:pt x="462808" y="110490"/>
                </a:lnTo>
                <a:lnTo>
                  <a:pt x="398525" y="110490"/>
                </a:lnTo>
                <a:lnTo>
                  <a:pt x="398525" y="93725"/>
                </a:lnTo>
                <a:lnTo>
                  <a:pt x="415290" y="93725"/>
                </a:lnTo>
                <a:lnTo>
                  <a:pt x="415290" y="33527"/>
                </a:lnTo>
                <a:lnTo>
                  <a:pt x="398525" y="33527"/>
                </a:lnTo>
                <a:lnTo>
                  <a:pt x="398525" y="16764"/>
                </a:lnTo>
                <a:close/>
              </a:path>
              <a:path w="582929" h="223519">
                <a:moveTo>
                  <a:pt x="579519" y="95250"/>
                </a:moveTo>
                <a:lnTo>
                  <a:pt x="496824" y="95250"/>
                </a:lnTo>
                <a:lnTo>
                  <a:pt x="504444" y="110490"/>
                </a:lnTo>
                <a:lnTo>
                  <a:pt x="504444" y="126492"/>
                </a:lnTo>
                <a:lnTo>
                  <a:pt x="509587" y="126492"/>
                </a:lnTo>
                <a:lnTo>
                  <a:pt x="579519" y="95250"/>
                </a:lnTo>
                <a:close/>
              </a:path>
              <a:path w="582929" h="223519">
                <a:moveTo>
                  <a:pt x="415290" y="0"/>
                </a:moveTo>
                <a:lnTo>
                  <a:pt x="168402" y="0"/>
                </a:lnTo>
                <a:lnTo>
                  <a:pt x="168402" y="110490"/>
                </a:lnTo>
                <a:lnTo>
                  <a:pt x="185166" y="110490"/>
                </a:lnTo>
                <a:lnTo>
                  <a:pt x="185166" y="93725"/>
                </a:lnTo>
                <a:lnTo>
                  <a:pt x="202692" y="93725"/>
                </a:lnTo>
                <a:lnTo>
                  <a:pt x="202692" y="33527"/>
                </a:lnTo>
                <a:lnTo>
                  <a:pt x="185166" y="33527"/>
                </a:lnTo>
                <a:lnTo>
                  <a:pt x="185166" y="16764"/>
                </a:lnTo>
                <a:lnTo>
                  <a:pt x="415290" y="16764"/>
                </a:lnTo>
                <a:lnTo>
                  <a:pt x="415290" y="0"/>
                </a:lnTo>
                <a:close/>
              </a:path>
              <a:path w="582929" h="223519">
                <a:moveTo>
                  <a:pt x="202692" y="93725"/>
                </a:moveTo>
                <a:lnTo>
                  <a:pt x="185166" y="93725"/>
                </a:lnTo>
                <a:lnTo>
                  <a:pt x="185166" y="110490"/>
                </a:lnTo>
                <a:lnTo>
                  <a:pt x="202692" y="110490"/>
                </a:lnTo>
                <a:lnTo>
                  <a:pt x="202692" y="93725"/>
                </a:lnTo>
                <a:close/>
              </a:path>
              <a:path w="582929" h="223519">
                <a:moveTo>
                  <a:pt x="415290" y="93725"/>
                </a:moveTo>
                <a:lnTo>
                  <a:pt x="398525" y="93725"/>
                </a:lnTo>
                <a:lnTo>
                  <a:pt x="398525" y="110490"/>
                </a:lnTo>
                <a:lnTo>
                  <a:pt x="415290" y="110490"/>
                </a:lnTo>
                <a:lnTo>
                  <a:pt x="415290" y="93725"/>
                </a:lnTo>
                <a:close/>
              </a:path>
              <a:path w="582929" h="223519">
                <a:moveTo>
                  <a:pt x="582930" y="93725"/>
                </a:moveTo>
                <a:lnTo>
                  <a:pt x="415290" y="93725"/>
                </a:lnTo>
                <a:lnTo>
                  <a:pt x="415290" y="110490"/>
                </a:lnTo>
                <a:lnTo>
                  <a:pt x="462808" y="110490"/>
                </a:lnTo>
                <a:lnTo>
                  <a:pt x="496824" y="95250"/>
                </a:lnTo>
                <a:lnTo>
                  <a:pt x="579519" y="95250"/>
                </a:lnTo>
                <a:lnTo>
                  <a:pt x="582930" y="93725"/>
                </a:lnTo>
                <a:close/>
              </a:path>
              <a:path w="582929" h="223519">
                <a:moveTo>
                  <a:pt x="202692" y="16764"/>
                </a:moveTo>
                <a:lnTo>
                  <a:pt x="185166" y="16764"/>
                </a:lnTo>
                <a:lnTo>
                  <a:pt x="185166" y="33527"/>
                </a:lnTo>
                <a:lnTo>
                  <a:pt x="202692" y="33527"/>
                </a:lnTo>
                <a:lnTo>
                  <a:pt x="202692" y="16764"/>
                </a:lnTo>
                <a:close/>
              </a:path>
              <a:path w="582929" h="223519">
                <a:moveTo>
                  <a:pt x="381000" y="16764"/>
                </a:moveTo>
                <a:lnTo>
                  <a:pt x="202692" y="16764"/>
                </a:lnTo>
                <a:lnTo>
                  <a:pt x="202692" y="33527"/>
                </a:lnTo>
                <a:lnTo>
                  <a:pt x="381000" y="33527"/>
                </a:lnTo>
                <a:lnTo>
                  <a:pt x="381000" y="16764"/>
                </a:lnTo>
                <a:close/>
              </a:path>
              <a:path w="582929" h="223519">
                <a:moveTo>
                  <a:pt x="415290" y="16764"/>
                </a:moveTo>
                <a:lnTo>
                  <a:pt x="398525" y="16764"/>
                </a:lnTo>
                <a:lnTo>
                  <a:pt x="398525" y="33527"/>
                </a:lnTo>
                <a:lnTo>
                  <a:pt x="415290" y="33527"/>
                </a:lnTo>
                <a:lnTo>
                  <a:pt x="41529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486361" y="3579812"/>
            <a:ext cx="3235590" cy="557477"/>
          </a:xfrm>
          <a:custGeom>
            <a:avLst/>
            <a:gdLst/>
            <a:ahLst/>
            <a:cxnLst/>
            <a:rect l="l" t="t" r="r" b="b"/>
            <a:pathLst>
              <a:path w="3328034" h="573404">
                <a:moveTo>
                  <a:pt x="3257550" y="0"/>
                </a:moveTo>
                <a:lnTo>
                  <a:pt x="0" y="0"/>
                </a:lnTo>
                <a:lnTo>
                  <a:pt x="0" y="505968"/>
                </a:lnTo>
                <a:lnTo>
                  <a:pt x="68579" y="573024"/>
                </a:lnTo>
                <a:lnTo>
                  <a:pt x="3327654" y="573024"/>
                </a:lnTo>
                <a:lnTo>
                  <a:pt x="3327654" y="67055"/>
                </a:lnTo>
                <a:lnTo>
                  <a:pt x="325755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473766" y="3567218"/>
            <a:ext cx="3259667" cy="582789"/>
          </a:xfrm>
          <a:custGeom>
            <a:avLst/>
            <a:gdLst/>
            <a:ahLst/>
            <a:cxnLst/>
            <a:rect l="l" t="t" r="r" b="b"/>
            <a:pathLst>
              <a:path w="3352800" h="599439">
                <a:moveTo>
                  <a:pt x="3275838" y="0"/>
                </a:moveTo>
                <a:lnTo>
                  <a:pt x="0" y="0"/>
                </a:lnTo>
                <a:lnTo>
                  <a:pt x="0" y="524256"/>
                </a:lnTo>
                <a:lnTo>
                  <a:pt x="3810" y="528827"/>
                </a:lnTo>
                <a:lnTo>
                  <a:pt x="72390" y="595884"/>
                </a:lnTo>
                <a:lnTo>
                  <a:pt x="75437" y="598932"/>
                </a:lnTo>
                <a:lnTo>
                  <a:pt x="3352800" y="598932"/>
                </a:lnTo>
                <a:lnTo>
                  <a:pt x="3352800" y="585977"/>
                </a:lnTo>
                <a:lnTo>
                  <a:pt x="81534" y="585977"/>
                </a:lnTo>
                <a:lnTo>
                  <a:pt x="81534" y="573786"/>
                </a:lnTo>
                <a:lnTo>
                  <a:pt x="86816" y="573786"/>
                </a:lnTo>
                <a:lnTo>
                  <a:pt x="31336" y="518922"/>
                </a:lnTo>
                <a:lnTo>
                  <a:pt x="12954" y="518922"/>
                </a:lnTo>
                <a:lnTo>
                  <a:pt x="22860" y="510539"/>
                </a:lnTo>
                <a:lnTo>
                  <a:pt x="25908" y="510539"/>
                </a:lnTo>
                <a:lnTo>
                  <a:pt x="25908" y="25146"/>
                </a:lnTo>
                <a:lnTo>
                  <a:pt x="12954" y="25146"/>
                </a:lnTo>
                <a:lnTo>
                  <a:pt x="12954" y="12953"/>
                </a:lnTo>
                <a:lnTo>
                  <a:pt x="3289172" y="12953"/>
                </a:lnTo>
                <a:lnTo>
                  <a:pt x="3280410" y="4572"/>
                </a:lnTo>
                <a:lnTo>
                  <a:pt x="3275838" y="0"/>
                </a:lnTo>
                <a:close/>
              </a:path>
              <a:path w="3352800" h="599439">
                <a:moveTo>
                  <a:pt x="86816" y="573786"/>
                </a:moveTo>
                <a:lnTo>
                  <a:pt x="81534" y="573786"/>
                </a:lnTo>
                <a:lnTo>
                  <a:pt x="81534" y="585977"/>
                </a:lnTo>
                <a:lnTo>
                  <a:pt x="91440" y="578358"/>
                </a:lnTo>
                <a:lnTo>
                  <a:pt x="86816" y="573786"/>
                </a:lnTo>
                <a:close/>
              </a:path>
              <a:path w="3352800" h="599439">
                <a:moveTo>
                  <a:pt x="3327654" y="573786"/>
                </a:moveTo>
                <a:lnTo>
                  <a:pt x="86816" y="573786"/>
                </a:lnTo>
                <a:lnTo>
                  <a:pt x="91440" y="578358"/>
                </a:lnTo>
                <a:lnTo>
                  <a:pt x="81534" y="585977"/>
                </a:lnTo>
                <a:lnTo>
                  <a:pt x="3327654" y="585977"/>
                </a:lnTo>
                <a:lnTo>
                  <a:pt x="3327654" y="573786"/>
                </a:lnTo>
                <a:close/>
              </a:path>
              <a:path w="3352800" h="599439">
                <a:moveTo>
                  <a:pt x="3327654" y="86230"/>
                </a:moveTo>
                <a:lnTo>
                  <a:pt x="3327654" y="585977"/>
                </a:lnTo>
                <a:lnTo>
                  <a:pt x="3340608" y="585977"/>
                </a:lnTo>
                <a:lnTo>
                  <a:pt x="3340608" y="573786"/>
                </a:lnTo>
                <a:lnTo>
                  <a:pt x="3352800" y="573786"/>
                </a:lnTo>
                <a:lnTo>
                  <a:pt x="3352800" y="89916"/>
                </a:lnTo>
                <a:lnTo>
                  <a:pt x="3331464" y="89916"/>
                </a:lnTo>
                <a:lnTo>
                  <a:pt x="3327654" y="86230"/>
                </a:lnTo>
                <a:close/>
              </a:path>
              <a:path w="3352800" h="599439">
                <a:moveTo>
                  <a:pt x="3352800" y="573786"/>
                </a:moveTo>
                <a:lnTo>
                  <a:pt x="3340608" y="573786"/>
                </a:lnTo>
                <a:lnTo>
                  <a:pt x="3340608" y="585977"/>
                </a:lnTo>
                <a:lnTo>
                  <a:pt x="3352800" y="585977"/>
                </a:lnTo>
                <a:lnTo>
                  <a:pt x="3352800" y="573786"/>
                </a:lnTo>
                <a:close/>
              </a:path>
              <a:path w="3352800" h="599439">
                <a:moveTo>
                  <a:pt x="22860" y="510539"/>
                </a:moveTo>
                <a:lnTo>
                  <a:pt x="12954" y="518922"/>
                </a:lnTo>
                <a:lnTo>
                  <a:pt x="25908" y="518922"/>
                </a:lnTo>
                <a:lnTo>
                  <a:pt x="25908" y="513554"/>
                </a:lnTo>
                <a:lnTo>
                  <a:pt x="22860" y="510539"/>
                </a:lnTo>
                <a:close/>
              </a:path>
              <a:path w="3352800" h="599439">
                <a:moveTo>
                  <a:pt x="25908" y="513554"/>
                </a:moveTo>
                <a:lnTo>
                  <a:pt x="25908" y="518922"/>
                </a:lnTo>
                <a:lnTo>
                  <a:pt x="31336" y="518922"/>
                </a:lnTo>
                <a:lnTo>
                  <a:pt x="25908" y="513554"/>
                </a:lnTo>
                <a:close/>
              </a:path>
              <a:path w="3352800" h="599439">
                <a:moveTo>
                  <a:pt x="25908" y="510539"/>
                </a:moveTo>
                <a:lnTo>
                  <a:pt x="22860" y="510539"/>
                </a:lnTo>
                <a:lnTo>
                  <a:pt x="25908" y="513554"/>
                </a:lnTo>
                <a:lnTo>
                  <a:pt x="25908" y="510539"/>
                </a:lnTo>
                <a:close/>
              </a:path>
              <a:path w="3352800" h="599439">
                <a:moveTo>
                  <a:pt x="3340608" y="80009"/>
                </a:moveTo>
                <a:lnTo>
                  <a:pt x="3327654" y="80009"/>
                </a:lnTo>
                <a:lnTo>
                  <a:pt x="3327654" y="86230"/>
                </a:lnTo>
                <a:lnTo>
                  <a:pt x="3331464" y="89916"/>
                </a:lnTo>
                <a:lnTo>
                  <a:pt x="3340608" y="80009"/>
                </a:lnTo>
                <a:close/>
              </a:path>
              <a:path w="3352800" h="599439">
                <a:moveTo>
                  <a:pt x="3352800" y="80009"/>
                </a:moveTo>
                <a:lnTo>
                  <a:pt x="3340608" y="80009"/>
                </a:lnTo>
                <a:lnTo>
                  <a:pt x="3331464" y="89916"/>
                </a:lnTo>
                <a:lnTo>
                  <a:pt x="3352800" y="89916"/>
                </a:lnTo>
                <a:lnTo>
                  <a:pt x="3352800" y="80009"/>
                </a:lnTo>
                <a:close/>
              </a:path>
              <a:path w="3352800" h="599439">
                <a:moveTo>
                  <a:pt x="3270504" y="12953"/>
                </a:moveTo>
                <a:lnTo>
                  <a:pt x="3261360" y="22098"/>
                </a:lnTo>
                <a:lnTo>
                  <a:pt x="3327654" y="86230"/>
                </a:lnTo>
                <a:lnTo>
                  <a:pt x="3327654" y="80009"/>
                </a:lnTo>
                <a:lnTo>
                  <a:pt x="3352800" y="80009"/>
                </a:lnTo>
                <a:lnTo>
                  <a:pt x="3352800" y="74675"/>
                </a:lnTo>
                <a:lnTo>
                  <a:pt x="3350514" y="71627"/>
                </a:lnTo>
                <a:lnTo>
                  <a:pt x="3301919" y="25146"/>
                </a:lnTo>
                <a:lnTo>
                  <a:pt x="3270504" y="25146"/>
                </a:lnTo>
                <a:lnTo>
                  <a:pt x="3270504" y="12953"/>
                </a:lnTo>
                <a:close/>
              </a:path>
              <a:path w="3352800" h="599439">
                <a:moveTo>
                  <a:pt x="25908" y="12953"/>
                </a:moveTo>
                <a:lnTo>
                  <a:pt x="12954" y="12953"/>
                </a:lnTo>
                <a:lnTo>
                  <a:pt x="12954" y="25146"/>
                </a:lnTo>
                <a:lnTo>
                  <a:pt x="25908" y="25146"/>
                </a:lnTo>
                <a:lnTo>
                  <a:pt x="25908" y="12953"/>
                </a:lnTo>
                <a:close/>
              </a:path>
              <a:path w="3352800" h="599439">
                <a:moveTo>
                  <a:pt x="3270504" y="12953"/>
                </a:moveTo>
                <a:lnTo>
                  <a:pt x="25908" y="12953"/>
                </a:lnTo>
                <a:lnTo>
                  <a:pt x="25908" y="25146"/>
                </a:lnTo>
                <a:lnTo>
                  <a:pt x="3264510" y="25146"/>
                </a:lnTo>
                <a:lnTo>
                  <a:pt x="3261360" y="22098"/>
                </a:lnTo>
                <a:lnTo>
                  <a:pt x="3270504" y="12953"/>
                </a:lnTo>
                <a:close/>
              </a:path>
              <a:path w="3352800" h="599439">
                <a:moveTo>
                  <a:pt x="3289172" y="12953"/>
                </a:moveTo>
                <a:lnTo>
                  <a:pt x="3270504" y="12953"/>
                </a:lnTo>
                <a:lnTo>
                  <a:pt x="3270504" y="25146"/>
                </a:lnTo>
                <a:lnTo>
                  <a:pt x="3301919" y="25146"/>
                </a:lnTo>
                <a:lnTo>
                  <a:pt x="3289172" y="12953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6640831" y="3579811"/>
            <a:ext cx="90752" cy="566738"/>
          </a:xfrm>
          <a:custGeom>
            <a:avLst/>
            <a:gdLst/>
            <a:ahLst/>
            <a:cxnLst/>
            <a:rect l="l" t="t" r="r" b="b"/>
            <a:pathLst>
              <a:path w="93345" h="582929">
                <a:moveTo>
                  <a:pt x="25907" y="0"/>
                </a:moveTo>
                <a:lnTo>
                  <a:pt x="0" y="0"/>
                </a:lnTo>
                <a:lnTo>
                  <a:pt x="0" y="511302"/>
                </a:lnTo>
                <a:lnTo>
                  <a:pt x="3809" y="515874"/>
                </a:lnTo>
                <a:lnTo>
                  <a:pt x="73913" y="582930"/>
                </a:lnTo>
                <a:lnTo>
                  <a:pt x="92963" y="565404"/>
                </a:lnTo>
                <a:lnTo>
                  <a:pt x="31524" y="505968"/>
                </a:lnTo>
                <a:lnTo>
                  <a:pt x="12953" y="505968"/>
                </a:lnTo>
                <a:lnTo>
                  <a:pt x="22859" y="497586"/>
                </a:lnTo>
                <a:lnTo>
                  <a:pt x="25907" y="497586"/>
                </a:lnTo>
                <a:lnTo>
                  <a:pt x="25907" y="0"/>
                </a:lnTo>
                <a:close/>
              </a:path>
              <a:path w="93345" h="582929">
                <a:moveTo>
                  <a:pt x="22859" y="497586"/>
                </a:moveTo>
                <a:lnTo>
                  <a:pt x="12953" y="505968"/>
                </a:lnTo>
                <a:lnTo>
                  <a:pt x="25907" y="505968"/>
                </a:lnTo>
                <a:lnTo>
                  <a:pt x="25907" y="500534"/>
                </a:lnTo>
                <a:lnTo>
                  <a:pt x="22859" y="497586"/>
                </a:lnTo>
                <a:close/>
              </a:path>
              <a:path w="93345" h="582929">
                <a:moveTo>
                  <a:pt x="25907" y="500534"/>
                </a:moveTo>
                <a:lnTo>
                  <a:pt x="25907" y="505968"/>
                </a:lnTo>
                <a:lnTo>
                  <a:pt x="31524" y="505968"/>
                </a:lnTo>
                <a:lnTo>
                  <a:pt x="25907" y="500534"/>
                </a:lnTo>
                <a:close/>
              </a:path>
              <a:path w="93345" h="582929">
                <a:moveTo>
                  <a:pt x="25907" y="497586"/>
                </a:moveTo>
                <a:lnTo>
                  <a:pt x="22859" y="497586"/>
                </a:lnTo>
                <a:lnTo>
                  <a:pt x="25907" y="500534"/>
                </a:lnTo>
                <a:lnTo>
                  <a:pt x="25907" y="49758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486360" y="4071725"/>
            <a:ext cx="3167063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50" y="0"/>
                </a:lnTo>
              </a:path>
            </a:pathLst>
          </a:custGeom>
          <a:ln w="2438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3458209" y="3552401"/>
            <a:ext cx="3235590" cy="558094"/>
          </a:xfrm>
          <a:custGeom>
            <a:avLst/>
            <a:gdLst/>
            <a:ahLst/>
            <a:cxnLst/>
            <a:rect l="l" t="t" r="r" b="b"/>
            <a:pathLst>
              <a:path w="3328034" h="574039">
                <a:moveTo>
                  <a:pt x="3257550" y="0"/>
                </a:moveTo>
                <a:lnTo>
                  <a:pt x="0" y="0"/>
                </a:lnTo>
                <a:lnTo>
                  <a:pt x="0" y="506730"/>
                </a:lnTo>
                <a:lnTo>
                  <a:pt x="68580" y="573786"/>
                </a:lnTo>
                <a:lnTo>
                  <a:pt x="3327654" y="573786"/>
                </a:lnTo>
                <a:lnTo>
                  <a:pt x="3327654" y="67818"/>
                </a:lnTo>
                <a:lnTo>
                  <a:pt x="325755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6625273" y="3552401"/>
            <a:ext cx="68527" cy="558094"/>
          </a:xfrm>
          <a:custGeom>
            <a:avLst/>
            <a:gdLst/>
            <a:ahLst/>
            <a:cxnLst/>
            <a:rect l="l" t="t" r="r" b="b"/>
            <a:pathLst>
              <a:path w="70484" h="574039">
                <a:moveTo>
                  <a:pt x="0" y="0"/>
                </a:moveTo>
                <a:lnTo>
                  <a:pt x="0" y="506730"/>
                </a:lnTo>
                <a:lnTo>
                  <a:pt x="70103" y="573786"/>
                </a:lnTo>
                <a:lnTo>
                  <a:pt x="70103" y="67818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3458209" y="4045055"/>
            <a:ext cx="3235590" cy="65440"/>
          </a:xfrm>
          <a:custGeom>
            <a:avLst/>
            <a:gdLst/>
            <a:ahLst/>
            <a:cxnLst/>
            <a:rect l="l" t="t" r="r" b="b"/>
            <a:pathLst>
              <a:path w="3328034" h="67310">
                <a:moveTo>
                  <a:pt x="3257550" y="0"/>
                </a:moveTo>
                <a:lnTo>
                  <a:pt x="0" y="0"/>
                </a:lnTo>
                <a:lnTo>
                  <a:pt x="68580" y="67056"/>
                </a:lnTo>
                <a:lnTo>
                  <a:pt x="3327654" y="67056"/>
                </a:lnTo>
                <a:lnTo>
                  <a:pt x="3257550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445615" y="3540548"/>
            <a:ext cx="3260901" cy="582789"/>
          </a:xfrm>
          <a:custGeom>
            <a:avLst/>
            <a:gdLst/>
            <a:ahLst/>
            <a:cxnLst/>
            <a:rect l="l" t="t" r="r" b="b"/>
            <a:pathLst>
              <a:path w="3354070" h="599439">
                <a:moveTo>
                  <a:pt x="3276599" y="0"/>
                </a:moveTo>
                <a:lnTo>
                  <a:pt x="0" y="0"/>
                </a:lnTo>
                <a:lnTo>
                  <a:pt x="0" y="524255"/>
                </a:lnTo>
                <a:lnTo>
                  <a:pt x="4572" y="528827"/>
                </a:lnTo>
                <a:lnTo>
                  <a:pt x="73151" y="595883"/>
                </a:lnTo>
                <a:lnTo>
                  <a:pt x="76200" y="598931"/>
                </a:lnTo>
                <a:lnTo>
                  <a:pt x="3353562" y="598931"/>
                </a:lnTo>
                <a:lnTo>
                  <a:pt x="3353562" y="585977"/>
                </a:lnTo>
                <a:lnTo>
                  <a:pt x="81534" y="585977"/>
                </a:lnTo>
                <a:lnTo>
                  <a:pt x="81534" y="573785"/>
                </a:lnTo>
                <a:lnTo>
                  <a:pt x="86816" y="573785"/>
                </a:lnTo>
                <a:lnTo>
                  <a:pt x="31336" y="518921"/>
                </a:lnTo>
                <a:lnTo>
                  <a:pt x="12953" y="518921"/>
                </a:lnTo>
                <a:lnTo>
                  <a:pt x="22860" y="510539"/>
                </a:lnTo>
                <a:lnTo>
                  <a:pt x="25908" y="510539"/>
                </a:lnTo>
                <a:lnTo>
                  <a:pt x="25908" y="25146"/>
                </a:lnTo>
                <a:lnTo>
                  <a:pt x="12953" y="25146"/>
                </a:lnTo>
                <a:lnTo>
                  <a:pt x="12953" y="12191"/>
                </a:lnTo>
                <a:lnTo>
                  <a:pt x="3288376" y="12191"/>
                </a:lnTo>
                <a:lnTo>
                  <a:pt x="3280410" y="4572"/>
                </a:lnTo>
                <a:lnTo>
                  <a:pt x="3276599" y="0"/>
                </a:lnTo>
                <a:close/>
              </a:path>
              <a:path w="3354070" h="599439">
                <a:moveTo>
                  <a:pt x="86816" y="573785"/>
                </a:moveTo>
                <a:lnTo>
                  <a:pt x="81534" y="573785"/>
                </a:lnTo>
                <a:lnTo>
                  <a:pt x="81534" y="585977"/>
                </a:lnTo>
                <a:lnTo>
                  <a:pt x="91439" y="578357"/>
                </a:lnTo>
                <a:lnTo>
                  <a:pt x="86816" y="573785"/>
                </a:lnTo>
                <a:close/>
              </a:path>
              <a:path w="3354070" h="599439">
                <a:moveTo>
                  <a:pt x="3327654" y="573785"/>
                </a:moveTo>
                <a:lnTo>
                  <a:pt x="86816" y="573785"/>
                </a:lnTo>
                <a:lnTo>
                  <a:pt x="91439" y="578357"/>
                </a:lnTo>
                <a:lnTo>
                  <a:pt x="81534" y="585977"/>
                </a:lnTo>
                <a:lnTo>
                  <a:pt x="3327654" y="585977"/>
                </a:lnTo>
                <a:lnTo>
                  <a:pt x="3327654" y="573785"/>
                </a:lnTo>
                <a:close/>
              </a:path>
              <a:path w="3354070" h="599439">
                <a:moveTo>
                  <a:pt x="3327654" y="85493"/>
                </a:moveTo>
                <a:lnTo>
                  <a:pt x="3327654" y="585977"/>
                </a:lnTo>
                <a:lnTo>
                  <a:pt x="3340608" y="585977"/>
                </a:lnTo>
                <a:lnTo>
                  <a:pt x="3340608" y="573785"/>
                </a:lnTo>
                <a:lnTo>
                  <a:pt x="3353562" y="573785"/>
                </a:lnTo>
                <a:lnTo>
                  <a:pt x="3353562" y="89915"/>
                </a:lnTo>
                <a:lnTo>
                  <a:pt x="3332226" y="89915"/>
                </a:lnTo>
                <a:lnTo>
                  <a:pt x="3327654" y="85493"/>
                </a:lnTo>
                <a:close/>
              </a:path>
              <a:path w="3354070" h="599439">
                <a:moveTo>
                  <a:pt x="3353562" y="573785"/>
                </a:moveTo>
                <a:lnTo>
                  <a:pt x="3340608" y="573785"/>
                </a:lnTo>
                <a:lnTo>
                  <a:pt x="3340608" y="585977"/>
                </a:lnTo>
                <a:lnTo>
                  <a:pt x="3353562" y="585977"/>
                </a:lnTo>
                <a:lnTo>
                  <a:pt x="3353562" y="573785"/>
                </a:lnTo>
                <a:close/>
              </a:path>
              <a:path w="3354070" h="599439">
                <a:moveTo>
                  <a:pt x="22860" y="510539"/>
                </a:moveTo>
                <a:lnTo>
                  <a:pt x="12953" y="518921"/>
                </a:lnTo>
                <a:lnTo>
                  <a:pt x="25908" y="518921"/>
                </a:lnTo>
                <a:lnTo>
                  <a:pt x="25908" y="513554"/>
                </a:lnTo>
                <a:lnTo>
                  <a:pt x="22860" y="510539"/>
                </a:lnTo>
                <a:close/>
              </a:path>
              <a:path w="3354070" h="599439">
                <a:moveTo>
                  <a:pt x="25908" y="513554"/>
                </a:moveTo>
                <a:lnTo>
                  <a:pt x="25908" y="518921"/>
                </a:lnTo>
                <a:lnTo>
                  <a:pt x="31336" y="518921"/>
                </a:lnTo>
                <a:lnTo>
                  <a:pt x="25908" y="513554"/>
                </a:lnTo>
                <a:close/>
              </a:path>
              <a:path w="3354070" h="599439">
                <a:moveTo>
                  <a:pt x="25908" y="510539"/>
                </a:moveTo>
                <a:lnTo>
                  <a:pt x="22860" y="510539"/>
                </a:lnTo>
                <a:lnTo>
                  <a:pt x="25908" y="513554"/>
                </a:lnTo>
                <a:lnTo>
                  <a:pt x="25908" y="510539"/>
                </a:lnTo>
                <a:close/>
              </a:path>
              <a:path w="3354070" h="599439">
                <a:moveTo>
                  <a:pt x="3340608" y="80009"/>
                </a:moveTo>
                <a:lnTo>
                  <a:pt x="3327654" y="80009"/>
                </a:lnTo>
                <a:lnTo>
                  <a:pt x="3327654" y="85493"/>
                </a:lnTo>
                <a:lnTo>
                  <a:pt x="3332226" y="89915"/>
                </a:lnTo>
                <a:lnTo>
                  <a:pt x="3340608" y="80009"/>
                </a:lnTo>
                <a:close/>
              </a:path>
              <a:path w="3354070" h="599439">
                <a:moveTo>
                  <a:pt x="3353562" y="80009"/>
                </a:moveTo>
                <a:lnTo>
                  <a:pt x="3340608" y="80009"/>
                </a:lnTo>
                <a:lnTo>
                  <a:pt x="3332226" y="89915"/>
                </a:lnTo>
                <a:lnTo>
                  <a:pt x="3353562" y="89915"/>
                </a:lnTo>
                <a:lnTo>
                  <a:pt x="3353562" y="80009"/>
                </a:lnTo>
                <a:close/>
              </a:path>
              <a:path w="3354070" h="599439">
                <a:moveTo>
                  <a:pt x="3270504" y="12191"/>
                </a:moveTo>
                <a:lnTo>
                  <a:pt x="3262121" y="22098"/>
                </a:lnTo>
                <a:lnTo>
                  <a:pt x="3327654" y="85493"/>
                </a:lnTo>
                <a:lnTo>
                  <a:pt x="3327654" y="80009"/>
                </a:lnTo>
                <a:lnTo>
                  <a:pt x="3353562" y="80009"/>
                </a:lnTo>
                <a:lnTo>
                  <a:pt x="3353562" y="74675"/>
                </a:lnTo>
                <a:lnTo>
                  <a:pt x="3350514" y="71627"/>
                </a:lnTo>
                <a:lnTo>
                  <a:pt x="3301919" y="25146"/>
                </a:lnTo>
                <a:lnTo>
                  <a:pt x="3270504" y="25146"/>
                </a:lnTo>
                <a:lnTo>
                  <a:pt x="3270504" y="12191"/>
                </a:lnTo>
                <a:close/>
              </a:path>
              <a:path w="3354070" h="599439">
                <a:moveTo>
                  <a:pt x="25908" y="12191"/>
                </a:moveTo>
                <a:lnTo>
                  <a:pt x="12953" y="12191"/>
                </a:lnTo>
                <a:lnTo>
                  <a:pt x="12953" y="25146"/>
                </a:lnTo>
                <a:lnTo>
                  <a:pt x="25908" y="25146"/>
                </a:lnTo>
                <a:lnTo>
                  <a:pt x="25908" y="12191"/>
                </a:lnTo>
                <a:close/>
              </a:path>
              <a:path w="3354070" h="599439">
                <a:moveTo>
                  <a:pt x="3270504" y="12191"/>
                </a:moveTo>
                <a:lnTo>
                  <a:pt x="25908" y="12191"/>
                </a:lnTo>
                <a:lnTo>
                  <a:pt x="25908" y="25146"/>
                </a:lnTo>
                <a:lnTo>
                  <a:pt x="3265272" y="25146"/>
                </a:lnTo>
                <a:lnTo>
                  <a:pt x="3262121" y="22098"/>
                </a:lnTo>
                <a:lnTo>
                  <a:pt x="3270504" y="12191"/>
                </a:lnTo>
                <a:close/>
              </a:path>
              <a:path w="3354070" h="599439">
                <a:moveTo>
                  <a:pt x="3288376" y="12191"/>
                </a:moveTo>
                <a:lnTo>
                  <a:pt x="3270504" y="12191"/>
                </a:lnTo>
                <a:lnTo>
                  <a:pt x="3270504" y="25146"/>
                </a:lnTo>
                <a:lnTo>
                  <a:pt x="3301919" y="25146"/>
                </a:lnTo>
                <a:lnTo>
                  <a:pt x="328837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6612678" y="3552401"/>
            <a:ext cx="90752" cy="567972"/>
          </a:xfrm>
          <a:custGeom>
            <a:avLst/>
            <a:gdLst/>
            <a:ahLst/>
            <a:cxnLst/>
            <a:rect l="l" t="t" r="r" b="b"/>
            <a:pathLst>
              <a:path w="93345" h="584200">
                <a:moveTo>
                  <a:pt x="25908" y="0"/>
                </a:moveTo>
                <a:lnTo>
                  <a:pt x="0" y="0"/>
                </a:lnTo>
                <a:lnTo>
                  <a:pt x="0" y="512064"/>
                </a:lnTo>
                <a:lnTo>
                  <a:pt x="4572" y="516636"/>
                </a:lnTo>
                <a:lnTo>
                  <a:pt x="74676" y="583692"/>
                </a:lnTo>
                <a:lnTo>
                  <a:pt x="92964" y="566166"/>
                </a:lnTo>
                <a:lnTo>
                  <a:pt x="31524" y="506730"/>
                </a:lnTo>
                <a:lnTo>
                  <a:pt x="12954" y="506730"/>
                </a:lnTo>
                <a:lnTo>
                  <a:pt x="22860" y="498348"/>
                </a:lnTo>
                <a:lnTo>
                  <a:pt x="25908" y="498348"/>
                </a:lnTo>
                <a:lnTo>
                  <a:pt x="25908" y="0"/>
                </a:lnTo>
                <a:close/>
              </a:path>
              <a:path w="93345" h="584200">
                <a:moveTo>
                  <a:pt x="22860" y="498348"/>
                </a:moveTo>
                <a:lnTo>
                  <a:pt x="12954" y="506730"/>
                </a:lnTo>
                <a:lnTo>
                  <a:pt x="25908" y="506730"/>
                </a:lnTo>
                <a:lnTo>
                  <a:pt x="25908" y="501296"/>
                </a:lnTo>
                <a:lnTo>
                  <a:pt x="22860" y="498348"/>
                </a:lnTo>
                <a:close/>
              </a:path>
              <a:path w="93345" h="584200">
                <a:moveTo>
                  <a:pt x="25908" y="501296"/>
                </a:moveTo>
                <a:lnTo>
                  <a:pt x="25908" y="506730"/>
                </a:lnTo>
                <a:lnTo>
                  <a:pt x="31524" y="506730"/>
                </a:lnTo>
                <a:lnTo>
                  <a:pt x="25908" y="501296"/>
                </a:lnTo>
                <a:close/>
              </a:path>
              <a:path w="93345" h="584200">
                <a:moveTo>
                  <a:pt x="25908" y="498348"/>
                </a:moveTo>
                <a:lnTo>
                  <a:pt x="22860" y="498348"/>
                </a:lnTo>
                <a:lnTo>
                  <a:pt x="25908" y="501296"/>
                </a:lnTo>
                <a:lnTo>
                  <a:pt x="25908" y="498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458209" y="4045055"/>
            <a:ext cx="3167063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549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 txBox="1"/>
          <p:nvPr/>
        </p:nvSpPr>
        <p:spPr>
          <a:xfrm>
            <a:off x="3648850" y="3582238"/>
            <a:ext cx="2784299" cy="43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9352" marR="4939" indent="-897623">
              <a:lnSpc>
                <a:spcPct val="101400"/>
              </a:lnSpc>
            </a:pPr>
            <a:r>
              <a:rPr sz="1410" b="1" spc="19" dirty="0">
                <a:latin typeface="Arial"/>
                <a:cs typeface="Arial"/>
              </a:rPr>
              <a:t>4. </a:t>
            </a:r>
            <a:r>
              <a:rPr sz="1410" b="1" spc="-292" dirty="0">
                <a:latin typeface="Arial"/>
                <a:cs typeface="Arial"/>
              </a:rPr>
              <a:t>I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292" dirty="0">
                <a:latin typeface="Arial"/>
                <a:cs typeface="Arial"/>
              </a:rPr>
              <a:t>n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292" dirty="0">
                <a:latin typeface="Arial"/>
                <a:cs typeface="Arial"/>
              </a:rPr>
              <a:t>t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292" dirty="0">
                <a:latin typeface="Arial"/>
                <a:cs typeface="Arial"/>
              </a:rPr>
              <a:t>e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292" dirty="0">
                <a:latin typeface="Arial"/>
                <a:cs typeface="Arial"/>
              </a:rPr>
              <a:t>r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292" dirty="0">
                <a:latin typeface="Arial"/>
                <a:cs typeface="Arial"/>
              </a:rPr>
              <a:t>p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1410" b="1" spc="-292" dirty="0">
                <a:latin typeface="Arial"/>
                <a:cs typeface="Arial"/>
              </a:rPr>
              <a:t>r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292" dirty="0">
                <a:latin typeface="Arial"/>
                <a:cs typeface="Arial"/>
              </a:rPr>
              <a:t>e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410" b="1" spc="-292" dirty="0">
                <a:latin typeface="Arial"/>
                <a:cs typeface="Arial"/>
              </a:rPr>
              <a:t>t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292" dirty="0">
                <a:latin typeface="Arial"/>
                <a:cs typeface="Arial"/>
              </a:rPr>
              <a:t>a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410" b="1" spc="-292" dirty="0">
                <a:latin typeface="Arial"/>
                <a:cs typeface="Arial"/>
              </a:rPr>
              <a:t>t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292" dirty="0">
                <a:latin typeface="Arial"/>
                <a:cs typeface="Arial"/>
              </a:rPr>
              <a:t>i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292" dirty="0">
                <a:latin typeface="Arial"/>
                <a:cs typeface="Arial"/>
              </a:rPr>
              <a:t>o</a:t>
            </a:r>
            <a:r>
              <a:rPr sz="2115" b="1" spc="-437" baseline="-766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410" b="1" spc="-292" dirty="0">
                <a:latin typeface="Arial"/>
                <a:cs typeface="Arial"/>
              </a:rPr>
              <a:t>n </a:t>
            </a:r>
            <a:r>
              <a:rPr sz="1410" b="1" spc="34" dirty="0">
                <a:latin typeface="Arial"/>
                <a:cs typeface="Arial"/>
              </a:rPr>
              <a:t>and </a:t>
            </a:r>
            <a:r>
              <a:rPr sz="1410" b="1" spc="-156" dirty="0">
                <a:latin typeface="Arial"/>
                <a:cs typeface="Arial"/>
              </a:rPr>
              <a:t>Repor</a:t>
            </a:r>
            <a:r>
              <a:rPr sz="2115" b="1" spc="-233" baseline="-766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10" b="1" spc="-156" dirty="0">
                <a:latin typeface="Arial"/>
                <a:cs typeface="Arial"/>
              </a:rPr>
              <a:t>t</a:t>
            </a:r>
            <a:r>
              <a:rPr sz="2115" b="1" spc="-233" baseline="-7662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410" b="1" spc="-156" dirty="0">
                <a:latin typeface="Arial"/>
                <a:cs typeface="Arial"/>
              </a:rPr>
              <a:t>i</a:t>
            </a:r>
            <a:r>
              <a:rPr sz="2115" b="1" spc="-233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156" dirty="0">
                <a:latin typeface="Arial"/>
                <a:cs typeface="Arial"/>
              </a:rPr>
              <a:t>n</a:t>
            </a:r>
            <a:r>
              <a:rPr sz="2115" b="1" spc="-233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156" dirty="0">
                <a:latin typeface="Arial"/>
                <a:cs typeface="Arial"/>
              </a:rPr>
              <a:t>g  </a:t>
            </a:r>
            <a:r>
              <a:rPr sz="1410" b="1" spc="-267" dirty="0">
                <a:latin typeface="Arial"/>
                <a:cs typeface="Arial"/>
              </a:rPr>
              <a:t>o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410" b="1" spc="-267" dirty="0">
                <a:latin typeface="Arial"/>
                <a:cs typeface="Arial"/>
              </a:rPr>
              <a:t>f</a:t>
            </a:r>
            <a:r>
              <a:rPr sz="2115" b="1" spc="-401" baseline="-7662" dirty="0">
                <a:solidFill>
                  <a:srgbClr val="786950"/>
                </a:solidFill>
                <a:latin typeface="Arial"/>
                <a:cs typeface="Arial"/>
              </a:rPr>
              <a:t>f </a:t>
            </a:r>
            <a:r>
              <a:rPr sz="1410" b="1" spc="-335" dirty="0">
                <a:latin typeface="Arial"/>
                <a:cs typeface="Arial"/>
              </a:rPr>
              <a:t>F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1410" b="1" spc="-335" dirty="0">
                <a:latin typeface="Arial"/>
                <a:cs typeface="Arial"/>
              </a:rPr>
              <a:t>i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335" dirty="0">
                <a:latin typeface="Arial"/>
                <a:cs typeface="Arial"/>
              </a:rPr>
              <a:t>n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335" dirty="0">
                <a:latin typeface="Arial"/>
                <a:cs typeface="Arial"/>
              </a:rPr>
              <a:t>d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410" b="1" spc="-335" dirty="0">
                <a:latin typeface="Arial"/>
                <a:cs typeface="Arial"/>
              </a:rPr>
              <a:t>i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410" b="1" spc="-335" dirty="0">
                <a:latin typeface="Arial"/>
                <a:cs typeface="Arial"/>
              </a:rPr>
              <a:t>n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410" b="1" spc="-335" dirty="0">
                <a:latin typeface="Arial"/>
                <a:cs typeface="Arial"/>
              </a:rPr>
              <a:t>g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g</a:t>
            </a:r>
            <a:r>
              <a:rPr sz="1410" b="1" spc="-335" dirty="0">
                <a:latin typeface="Arial"/>
                <a:cs typeface="Arial"/>
              </a:rPr>
              <a:t>s</a:t>
            </a:r>
            <a:r>
              <a:rPr sz="2115" b="1" spc="-503" baseline="-7662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endParaRPr sz="2115" baseline="-7662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959011" y="1879599"/>
            <a:ext cx="367330" cy="2022475"/>
          </a:xfrm>
          <a:custGeom>
            <a:avLst/>
            <a:gdLst/>
            <a:ahLst/>
            <a:cxnLst/>
            <a:rect l="l" t="t" r="r" b="b"/>
            <a:pathLst>
              <a:path w="377825" h="2080260">
                <a:moveTo>
                  <a:pt x="252095" y="0"/>
                </a:moveTo>
                <a:lnTo>
                  <a:pt x="252095" y="213359"/>
                </a:lnTo>
                <a:lnTo>
                  <a:pt x="217670" y="247202"/>
                </a:lnTo>
                <a:lnTo>
                  <a:pt x="186663" y="285215"/>
                </a:lnTo>
                <a:lnTo>
                  <a:pt x="158881" y="326753"/>
                </a:lnTo>
                <a:lnTo>
                  <a:pt x="134131" y="371172"/>
                </a:lnTo>
                <a:lnTo>
                  <a:pt x="112222" y="417827"/>
                </a:lnTo>
                <a:lnTo>
                  <a:pt x="92958" y="466076"/>
                </a:lnTo>
                <a:lnTo>
                  <a:pt x="76149" y="515273"/>
                </a:lnTo>
                <a:lnTo>
                  <a:pt x="61600" y="564774"/>
                </a:lnTo>
                <a:lnTo>
                  <a:pt x="49120" y="613935"/>
                </a:lnTo>
                <a:lnTo>
                  <a:pt x="38514" y="662111"/>
                </a:lnTo>
                <a:lnTo>
                  <a:pt x="29591" y="708659"/>
                </a:lnTo>
                <a:lnTo>
                  <a:pt x="21116" y="756238"/>
                </a:lnTo>
                <a:lnTo>
                  <a:pt x="14423" y="803370"/>
                </a:lnTo>
                <a:lnTo>
                  <a:pt x="9310" y="850278"/>
                </a:lnTo>
                <a:lnTo>
                  <a:pt x="5576" y="897186"/>
                </a:lnTo>
                <a:lnTo>
                  <a:pt x="3020" y="944315"/>
                </a:lnTo>
                <a:lnTo>
                  <a:pt x="1440" y="991889"/>
                </a:lnTo>
                <a:lnTo>
                  <a:pt x="635" y="1040129"/>
                </a:lnTo>
                <a:lnTo>
                  <a:pt x="232" y="1092970"/>
                </a:lnTo>
                <a:lnTo>
                  <a:pt x="0" y="1144386"/>
                </a:lnTo>
                <a:lnTo>
                  <a:pt x="155" y="1194712"/>
                </a:lnTo>
                <a:lnTo>
                  <a:pt x="915" y="1244283"/>
                </a:lnTo>
                <a:lnTo>
                  <a:pt x="2497" y="1293433"/>
                </a:lnTo>
                <a:lnTo>
                  <a:pt x="5133" y="1342677"/>
                </a:lnTo>
                <a:lnTo>
                  <a:pt x="8998" y="1391807"/>
                </a:lnTo>
                <a:lnTo>
                  <a:pt x="14352" y="1441701"/>
                </a:lnTo>
                <a:lnTo>
                  <a:pt x="21398" y="1492512"/>
                </a:lnTo>
                <a:lnTo>
                  <a:pt x="30353" y="1544574"/>
                </a:lnTo>
                <a:lnTo>
                  <a:pt x="45346" y="1618975"/>
                </a:lnTo>
                <a:lnTo>
                  <a:pt x="56028" y="1661811"/>
                </a:lnTo>
                <a:lnTo>
                  <a:pt x="68928" y="1707073"/>
                </a:lnTo>
                <a:lnTo>
                  <a:pt x="84119" y="1753768"/>
                </a:lnTo>
                <a:lnTo>
                  <a:pt x="101672" y="1800897"/>
                </a:lnTo>
                <a:lnTo>
                  <a:pt x="121660" y="1847466"/>
                </a:lnTo>
                <a:lnTo>
                  <a:pt x="144154" y="1892477"/>
                </a:lnTo>
                <a:lnTo>
                  <a:pt x="169226" y="1934935"/>
                </a:lnTo>
                <a:lnTo>
                  <a:pt x="196948" y="1973842"/>
                </a:lnTo>
                <a:lnTo>
                  <a:pt x="227393" y="2008203"/>
                </a:lnTo>
                <a:lnTo>
                  <a:pt x="260630" y="2037022"/>
                </a:lnTo>
                <a:lnTo>
                  <a:pt x="296734" y="2059302"/>
                </a:lnTo>
                <a:lnTo>
                  <a:pt x="335775" y="2074046"/>
                </a:lnTo>
                <a:lnTo>
                  <a:pt x="377825" y="2080259"/>
                </a:lnTo>
                <a:lnTo>
                  <a:pt x="377825" y="1916429"/>
                </a:lnTo>
                <a:lnTo>
                  <a:pt x="336297" y="1910784"/>
                </a:lnTo>
                <a:lnTo>
                  <a:pt x="297613" y="1896338"/>
                </a:lnTo>
                <a:lnTo>
                  <a:pt x="261735" y="1874190"/>
                </a:lnTo>
                <a:lnTo>
                  <a:pt x="228623" y="1845438"/>
                </a:lnTo>
                <a:lnTo>
                  <a:pt x="198237" y="1811181"/>
                </a:lnTo>
                <a:lnTo>
                  <a:pt x="170540" y="1772517"/>
                </a:lnTo>
                <a:lnTo>
                  <a:pt x="145491" y="1730544"/>
                </a:lnTo>
                <a:lnTo>
                  <a:pt x="123051" y="1686362"/>
                </a:lnTo>
                <a:lnTo>
                  <a:pt x="103182" y="1641068"/>
                </a:lnTo>
                <a:lnTo>
                  <a:pt x="85844" y="1595761"/>
                </a:lnTo>
                <a:lnTo>
                  <a:pt x="70998" y="1551539"/>
                </a:lnTo>
                <a:lnTo>
                  <a:pt x="58605" y="1509501"/>
                </a:lnTo>
                <a:lnTo>
                  <a:pt x="48626" y="1470745"/>
                </a:lnTo>
                <a:lnTo>
                  <a:pt x="32222" y="1389684"/>
                </a:lnTo>
                <a:lnTo>
                  <a:pt x="23908" y="1342496"/>
                </a:lnTo>
                <a:lnTo>
                  <a:pt x="16551" y="1295414"/>
                </a:lnTo>
                <a:lnTo>
                  <a:pt x="10455" y="1247965"/>
                </a:lnTo>
                <a:lnTo>
                  <a:pt x="6036" y="1200397"/>
                </a:lnTo>
                <a:lnTo>
                  <a:pt x="3684" y="1152777"/>
                </a:lnTo>
                <a:lnTo>
                  <a:pt x="3786" y="1105174"/>
                </a:lnTo>
                <a:lnTo>
                  <a:pt x="6731" y="1057655"/>
                </a:lnTo>
                <a:lnTo>
                  <a:pt x="9592" y="1009231"/>
                </a:lnTo>
                <a:lnTo>
                  <a:pt x="15056" y="960210"/>
                </a:lnTo>
                <a:lnTo>
                  <a:pt x="22523" y="910975"/>
                </a:lnTo>
                <a:lnTo>
                  <a:pt x="31391" y="861909"/>
                </a:lnTo>
                <a:lnTo>
                  <a:pt x="41060" y="813393"/>
                </a:lnTo>
                <a:lnTo>
                  <a:pt x="50927" y="765809"/>
                </a:lnTo>
                <a:lnTo>
                  <a:pt x="63294" y="720661"/>
                </a:lnTo>
                <a:lnTo>
                  <a:pt x="77654" y="673920"/>
                </a:lnTo>
                <a:lnTo>
                  <a:pt x="94222" y="626490"/>
                </a:lnTo>
                <a:lnTo>
                  <a:pt x="113215" y="579273"/>
                </a:lnTo>
                <a:lnTo>
                  <a:pt x="134848" y="533171"/>
                </a:lnTo>
                <a:lnTo>
                  <a:pt x="159337" y="489085"/>
                </a:lnTo>
                <a:lnTo>
                  <a:pt x="186897" y="447918"/>
                </a:lnTo>
                <a:lnTo>
                  <a:pt x="217744" y="410573"/>
                </a:lnTo>
                <a:lnTo>
                  <a:pt x="252095" y="377951"/>
                </a:lnTo>
                <a:lnTo>
                  <a:pt x="329254" y="377951"/>
                </a:lnTo>
                <a:lnTo>
                  <a:pt x="377825" y="244601"/>
                </a:lnTo>
                <a:lnTo>
                  <a:pt x="252095" y="0"/>
                </a:lnTo>
                <a:close/>
              </a:path>
              <a:path w="377825" h="2080260">
                <a:moveTo>
                  <a:pt x="329254" y="377951"/>
                </a:moveTo>
                <a:lnTo>
                  <a:pt x="252095" y="377951"/>
                </a:lnTo>
                <a:lnTo>
                  <a:pt x="252095" y="589787"/>
                </a:lnTo>
                <a:lnTo>
                  <a:pt x="329254" y="37795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959355" y="2969366"/>
            <a:ext cx="367330" cy="932833"/>
          </a:xfrm>
          <a:custGeom>
            <a:avLst/>
            <a:gdLst/>
            <a:ahLst/>
            <a:cxnLst/>
            <a:rect l="l" t="t" r="r" b="b"/>
            <a:pathLst>
              <a:path w="377825" h="959485">
                <a:moveTo>
                  <a:pt x="1805" y="0"/>
                </a:moveTo>
                <a:lnTo>
                  <a:pt x="275" y="50935"/>
                </a:lnTo>
                <a:lnTo>
                  <a:pt x="0" y="101525"/>
                </a:lnTo>
                <a:lnTo>
                  <a:pt x="1004" y="151827"/>
                </a:lnTo>
                <a:lnTo>
                  <a:pt x="3313" y="201897"/>
                </a:lnTo>
                <a:lnTo>
                  <a:pt x="6953" y="251793"/>
                </a:lnTo>
                <a:lnTo>
                  <a:pt x="11949" y="301570"/>
                </a:lnTo>
                <a:lnTo>
                  <a:pt x="18327" y="351287"/>
                </a:lnTo>
                <a:lnTo>
                  <a:pt x="26111" y="400998"/>
                </a:lnTo>
                <a:lnTo>
                  <a:pt x="35327" y="450761"/>
                </a:lnTo>
                <a:lnTo>
                  <a:pt x="46001" y="500633"/>
                </a:lnTo>
                <a:lnTo>
                  <a:pt x="57691" y="547101"/>
                </a:lnTo>
                <a:lnTo>
                  <a:pt x="71895" y="596310"/>
                </a:lnTo>
                <a:lnTo>
                  <a:pt x="88516" y="646514"/>
                </a:lnTo>
                <a:lnTo>
                  <a:pt x="107458" y="695965"/>
                </a:lnTo>
                <a:lnTo>
                  <a:pt x="128624" y="742917"/>
                </a:lnTo>
                <a:lnTo>
                  <a:pt x="151919" y="785622"/>
                </a:lnTo>
                <a:lnTo>
                  <a:pt x="177957" y="826977"/>
                </a:lnTo>
                <a:lnTo>
                  <a:pt x="208553" y="866887"/>
                </a:lnTo>
                <a:lnTo>
                  <a:pt x="243754" y="902717"/>
                </a:lnTo>
                <a:lnTo>
                  <a:pt x="283610" y="931830"/>
                </a:lnTo>
                <a:lnTo>
                  <a:pt x="328166" y="951588"/>
                </a:lnTo>
                <a:lnTo>
                  <a:pt x="377471" y="959357"/>
                </a:lnTo>
                <a:lnTo>
                  <a:pt x="377471" y="795527"/>
                </a:lnTo>
                <a:lnTo>
                  <a:pt x="327809" y="787931"/>
                </a:lnTo>
                <a:lnTo>
                  <a:pt x="283246" y="767930"/>
                </a:lnTo>
                <a:lnTo>
                  <a:pt x="243550" y="738546"/>
                </a:lnTo>
                <a:lnTo>
                  <a:pt x="208488" y="702796"/>
                </a:lnTo>
                <a:lnTo>
                  <a:pt x="177827" y="663701"/>
                </a:lnTo>
                <a:lnTo>
                  <a:pt x="152484" y="622555"/>
                </a:lnTo>
                <a:lnTo>
                  <a:pt x="129537" y="579521"/>
                </a:lnTo>
                <a:lnTo>
                  <a:pt x="108878" y="534830"/>
                </a:lnTo>
                <a:lnTo>
                  <a:pt x="90399" y="488713"/>
                </a:lnTo>
                <a:lnTo>
                  <a:pt x="73993" y="441401"/>
                </a:lnTo>
                <a:lnTo>
                  <a:pt x="59552" y="393126"/>
                </a:lnTo>
                <a:lnTo>
                  <a:pt x="46968" y="344119"/>
                </a:lnTo>
                <a:lnTo>
                  <a:pt x="36132" y="294611"/>
                </a:lnTo>
                <a:lnTo>
                  <a:pt x="26938" y="244834"/>
                </a:lnTo>
                <a:lnTo>
                  <a:pt x="19277" y="195018"/>
                </a:lnTo>
                <a:lnTo>
                  <a:pt x="13041" y="145396"/>
                </a:lnTo>
                <a:lnTo>
                  <a:pt x="8122" y="96198"/>
                </a:lnTo>
                <a:lnTo>
                  <a:pt x="4413" y="47655"/>
                </a:lnTo>
                <a:lnTo>
                  <a:pt x="1805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959012" y="1879594"/>
            <a:ext cx="367330" cy="2022475"/>
          </a:xfrm>
          <a:custGeom>
            <a:avLst/>
            <a:gdLst/>
            <a:ahLst/>
            <a:cxnLst/>
            <a:rect l="l" t="t" r="r" b="b"/>
            <a:pathLst>
              <a:path w="377825" h="2080260">
                <a:moveTo>
                  <a:pt x="377832" y="2080260"/>
                </a:moveTo>
                <a:lnTo>
                  <a:pt x="335396" y="2073952"/>
                </a:lnTo>
                <a:lnTo>
                  <a:pt x="296041" y="2058962"/>
                </a:lnTo>
                <a:lnTo>
                  <a:pt x="259690" y="2036324"/>
                </a:lnTo>
                <a:lnTo>
                  <a:pt x="226269" y="2007072"/>
                </a:lnTo>
                <a:lnTo>
                  <a:pt x="195702" y="1972240"/>
                </a:lnTo>
                <a:lnTo>
                  <a:pt x="167913" y="1932863"/>
                </a:lnTo>
                <a:lnTo>
                  <a:pt x="142827" y="1889975"/>
                </a:lnTo>
                <a:lnTo>
                  <a:pt x="120368" y="1844610"/>
                </a:lnTo>
                <a:lnTo>
                  <a:pt x="100461" y="1797803"/>
                </a:lnTo>
                <a:lnTo>
                  <a:pt x="83029" y="1750587"/>
                </a:lnTo>
                <a:lnTo>
                  <a:pt x="67998" y="1703996"/>
                </a:lnTo>
                <a:lnTo>
                  <a:pt x="55292" y="1659066"/>
                </a:lnTo>
                <a:lnTo>
                  <a:pt x="44834" y="1616829"/>
                </a:lnTo>
                <a:lnTo>
                  <a:pt x="36550" y="1578321"/>
                </a:lnTo>
                <a:lnTo>
                  <a:pt x="21420" y="1492624"/>
                </a:lnTo>
                <a:lnTo>
                  <a:pt x="14378" y="1441838"/>
                </a:lnTo>
                <a:lnTo>
                  <a:pt x="9023" y="1391906"/>
                </a:lnTo>
                <a:lnTo>
                  <a:pt x="5139" y="1342516"/>
                </a:lnTo>
                <a:lnTo>
                  <a:pt x="2511" y="1293357"/>
                </a:lnTo>
                <a:lnTo>
                  <a:pt x="922" y="1244118"/>
                </a:lnTo>
                <a:lnTo>
                  <a:pt x="157" y="1194487"/>
                </a:lnTo>
                <a:lnTo>
                  <a:pt x="0" y="1144153"/>
                </a:lnTo>
                <a:lnTo>
                  <a:pt x="234" y="1092805"/>
                </a:lnTo>
                <a:lnTo>
                  <a:pt x="645" y="1040130"/>
                </a:lnTo>
                <a:lnTo>
                  <a:pt x="1449" y="991954"/>
                </a:lnTo>
                <a:lnTo>
                  <a:pt x="3029" y="944397"/>
                </a:lnTo>
                <a:lnTo>
                  <a:pt x="5586" y="897253"/>
                </a:lnTo>
                <a:lnTo>
                  <a:pt x="9321" y="850314"/>
                </a:lnTo>
                <a:lnTo>
                  <a:pt x="14434" y="803374"/>
                </a:lnTo>
                <a:lnTo>
                  <a:pt x="21127" y="756226"/>
                </a:lnTo>
                <a:lnTo>
                  <a:pt x="29601" y="708663"/>
                </a:lnTo>
                <a:lnTo>
                  <a:pt x="38423" y="662627"/>
                </a:lnTo>
                <a:lnTo>
                  <a:pt x="48929" y="614801"/>
                </a:lnTo>
                <a:lnTo>
                  <a:pt x="61320" y="565848"/>
                </a:lnTo>
                <a:lnTo>
                  <a:pt x="75793" y="516434"/>
                </a:lnTo>
                <a:lnTo>
                  <a:pt x="92548" y="467221"/>
                </a:lnTo>
                <a:lnTo>
                  <a:pt x="111782" y="418873"/>
                </a:lnTo>
                <a:lnTo>
                  <a:pt x="133696" y="372056"/>
                </a:lnTo>
                <a:lnTo>
                  <a:pt x="158486" y="327432"/>
                </a:lnTo>
                <a:lnTo>
                  <a:pt x="186352" y="285666"/>
                </a:lnTo>
                <a:lnTo>
                  <a:pt x="217493" y="247422"/>
                </a:lnTo>
                <a:lnTo>
                  <a:pt x="252108" y="213364"/>
                </a:lnTo>
                <a:lnTo>
                  <a:pt x="252108" y="0"/>
                </a:lnTo>
                <a:lnTo>
                  <a:pt x="377832" y="244603"/>
                </a:lnTo>
                <a:lnTo>
                  <a:pt x="252108" y="589788"/>
                </a:lnTo>
                <a:lnTo>
                  <a:pt x="252108" y="377957"/>
                </a:lnTo>
                <a:lnTo>
                  <a:pt x="217536" y="410841"/>
                </a:lnTo>
                <a:lnTo>
                  <a:pt x="186551" y="448422"/>
                </a:lnTo>
                <a:lnTo>
                  <a:pt x="158925" y="489781"/>
                </a:lnTo>
                <a:lnTo>
                  <a:pt x="134429" y="533999"/>
                </a:lnTo>
                <a:lnTo>
                  <a:pt x="112837" y="580156"/>
                </a:lnTo>
                <a:lnTo>
                  <a:pt x="93919" y="627335"/>
                </a:lnTo>
                <a:lnTo>
                  <a:pt x="77448" y="674616"/>
                </a:lnTo>
                <a:lnTo>
                  <a:pt x="63195" y="721080"/>
                </a:lnTo>
                <a:lnTo>
                  <a:pt x="50933" y="765808"/>
                </a:lnTo>
                <a:lnTo>
                  <a:pt x="41054" y="813468"/>
                </a:lnTo>
                <a:lnTo>
                  <a:pt x="31387" y="861995"/>
                </a:lnTo>
                <a:lnTo>
                  <a:pt x="22527" y="911034"/>
                </a:lnTo>
                <a:lnTo>
                  <a:pt x="15069" y="960229"/>
                </a:lnTo>
                <a:lnTo>
                  <a:pt x="9609" y="1009223"/>
                </a:lnTo>
                <a:lnTo>
                  <a:pt x="6742" y="1057662"/>
                </a:lnTo>
                <a:lnTo>
                  <a:pt x="3796" y="1105165"/>
                </a:lnTo>
                <a:lnTo>
                  <a:pt x="3692" y="1152748"/>
                </a:lnTo>
                <a:lnTo>
                  <a:pt x="6040" y="1200346"/>
                </a:lnTo>
                <a:lnTo>
                  <a:pt x="10455" y="1247898"/>
                </a:lnTo>
                <a:lnTo>
                  <a:pt x="16549" y="1295339"/>
                </a:lnTo>
                <a:lnTo>
                  <a:pt x="23934" y="1342606"/>
                </a:lnTo>
                <a:lnTo>
                  <a:pt x="32224" y="1389637"/>
                </a:lnTo>
                <a:lnTo>
                  <a:pt x="41030" y="1436367"/>
                </a:lnTo>
                <a:lnTo>
                  <a:pt x="58015" y="1507397"/>
                </a:lnTo>
                <a:lnTo>
                  <a:pt x="70164" y="1548887"/>
                </a:lnTo>
                <a:lnTo>
                  <a:pt x="84808" y="1592838"/>
                </a:lnTo>
                <a:lnTo>
                  <a:pt x="101990" y="1638108"/>
                </a:lnTo>
                <a:lnTo>
                  <a:pt x="121751" y="1683555"/>
                </a:lnTo>
                <a:lnTo>
                  <a:pt x="144136" y="1728036"/>
                </a:lnTo>
                <a:lnTo>
                  <a:pt x="169185" y="1770409"/>
                </a:lnTo>
                <a:lnTo>
                  <a:pt x="196942" y="1809533"/>
                </a:lnTo>
                <a:lnTo>
                  <a:pt x="227449" y="1844264"/>
                </a:lnTo>
                <a:lnTo>
                  <a:pt x="260749" y="1873461"/>
                </a:lnTo>
                <a:lnTo>
                  <a:pt x="296885" y="1895983"/>
                </a:lnTo>
                <a:lnTo>
                  <a:pt x="335898" y="1910685"/>
                </a:lnTo>
                <a:lnTo>
                  <a:pt x="377832" y="1916427"/>
                </a:lnTo>
                <a:lnTo>
                  <a:pt x="377832" y="2080260"/>
                </a:lnTo>
                <a:close/>
              </a:path>
            </a:pathLst>
          </a:custGeom>
          <a:ln w="5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959640" y="2969360"/>
            <a:ext cx="1852" cy="80874"/>
          </a:xfrm>
          <a:custGeom>
            <a:avLst/>
            <a:gdLst/>
            <a:ahLst/>
            <a:cxnLst/>
            <a:rect l="l" t="t" r="r" b="b"/>
            <a:pathLst>
              <a:path w="1905" h="83185">
                <a:moveTo>
                  <a:pt x="0" y="83062"/>
                </a:moveTo>
                <a:lnTo>
                  <a:pt x="0" y="41157"/>
                </a:lnTo>
                <a:lnTo>
                  <a:pt x="1527" y="0"/>
                </a:lnTo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127699" y="3125681"/>
            <a:ext cx="268552" cy="695766"/>
          </a:xfrm>
          <a:custGeom>
            <a:avLst/>
            <a:gdLst/>
            <a:ahLst/>
            <a:cxnLst/>
            <a:rect l="l" t="t" r="r" b="b"/>
            <a:pathLst>
              <a:path w="276225" h="715645">
                <a:moveTo>
                  <a:pt x="184506" y="0"/>
                </a:moveTo>
                <a:lnTo>
                  <a:pt x="184506" y="73151"/>
                </a:lnTo>
                <a:lnTo>
                  <a:pt x="136544" y="98160"/>
                </a:lnTo>
                <a:lnTo>
                  <a:pt x="96662" y="128754"/>
                </a:lnTo>
                <a:lnTo>
                  <a:pt x="64378" y="164287"/>
                </a:lnTo>
                <a:lnTo>
                  <a:pt x="39207" y="204112"/>
                </a:lnTo>
                <a:lnTo>
                  <a:pt x="20668" y="247584"/>
                </a:lnTo>
                <a:lnTo>
                  <a:pt x="8275" y="294055"/>
                </a:lnTo>
                <a:lnTo>
                  <a:pt x="1547" y="342881"/>
                </a:lnTo>
                <a:lnTo>
                  <a:pt x="0" y="393414"/>
                </a:lnTo>
                <a:lnTo>
                  <a:pt x="3150" y="445007"/>
                </a:lnTo>
                <a:lnTo>
                  <a:pt x="10895" y="491918"/>
                </a:lnTo>
                <a:lnTo>
                  <a:pt x="25435" y="536868"/>
                </a:lnTo>
                <a:lnTo>
                  <a:pt x="46276" y="578891"/>
                </a:lnTo>
                <a:lnTo>
                  <a:pt x="72924" y="617022"/>
                </a:lnTo>
                <a:lnTo>
                  <a:pt x="104883" y="650296"/>
                </a:lnTo>
                <a:lnTo>
                  <a:pt x="141659" y="677748"/>
                </a:lnTo>
                <a:lnTo>
                  <a:pt x="182758" y="698412"/>
                </a:lnTo>
                <a:lnTo>
                  <a:pt x="227685" y="711324"/>
                </a:lnTo>
                <a:lnTo>
                  <a:pt x="275946" y="715518"/>
                </a:lnTo>
                <a:lnTo>
                  <a:pt x="275946" y="659129"/>
                </a:lnTo>
                <a:lnTo>
                  <a:pt x="227340" y="654692"/>
                </a:lnTo>
                <a:lnTo>
                  <a:pt x="181010" y="640835"/>
                </a:lnTo>
                <a:lnTo>
                  <a:pt x="138041" y="618632"/>
                </a:lnTo>
                <a:lnTo>
                  <a:pt x="99515" y="589159"/>
                </a:lnTo>
                <a:lnTo>
                  <a:pt x="66517" y="553490"/>
                </a:lnTo>
                <a:lnTo>
                  <a:pt x="40130" y="512702"/>
                </a:lnTo>
                <a:lnTo>
                  <a:pt x="21438" y="467868"/>
                </a:lnTo>
                <a:lnTo>
                  <a:pt x="6508" y="414608"/>
                </a:lnTo>
                <a:lnTo>
                  <a:pt x="5745" y="363969"/>
                </a:lnTo>
                <a:lnTo>
                  <a:pt x="17211" y="314034"/>
                </a:lnTo>
                <a:lnTo>
                  <a:pt x="38964" y="262890"/>
                </a:lnTo>
                <a:lnTo>
                  <a:pt x="67225" y="218770"/>
                </a:lnTo>
                <a:lnTo>
                  <a:pt x="99557" y="182589"/>
                </a:lnTo>
                <a:lnTo>
                  <a:pt x="137978" y="153220"/>
                </a:lnTo>
                <a:lnTo>
                  <a:pt x="184506" y="129540"/>
                </a:lnTo>
                <a:lnTo>
                  <a:pt x="241140" y="129540"/>
                </a:lnTo>
                <a:lnTo>
                  <a:pt x="275946" y="84581"/>
                </a:lnTo>
                <a:lnTo>
                  <a:pt x="184506" y="0"/>
                </a:lnTo>
                <a:close/>
              </a:path>
              <a:path w="276225" h="715645">
                <a:moveTo>
                  <a:pt x="241140" y="129540"/>
                </a:moveTo>
                <a:lnTo>
                  <a:pt x="184506" y="129540"/>
                </a:lnTo>
                <a:lnTo>
                  <a:pt x="184506" y="202692"/>
                </a:lnTo>
                <a:lnTo>
                  <a:pt x="241140" y="12954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129565" y="3500542"/>
            <a:ext cx="266700" cy="321028"/>
          </a:xfrm>
          <a:custGeom>
            <a:avLst/>
            <a:gdLst/>
            <a:ahLst/>
            <a:cxnLst/>
            <a:rect l="l" t="t" r="r" b="b"/>
            <a:pathLst>
              <a:path w="274320" h="330200">
                <a:moveTo>
                  <a:pt x="1230" y="0"/>
                </a:moveTo>
                <a:lnTo>
                  <a:pt x="0" y="44343"/>
                </a:lnTo>
                <a:lnTo>
                  <a:pt x="5041" y="88198"/>
                </a:lnTo>
                <a:lnTo>
                  <a:pt x="15999" y="130770"/>
                </a:lnTo>
                <a:lnTo>
                  <a:pt x="32518" y="171266"/>
                </a:lnTo>
                <a:lnTo>
                  <a:pt x="54244" y="208891"/>
                </a:lnTo>
                <a:lnTo>
                  <a:pt x="80820" y="242854"/>
                </a:lnTo>
                <a:lnTo>
                  <a:pt x="111892" y="272360"/>
                </a:lnTo>
                <a:lnTo>
                  <a:pt x="147104" y="296615"/>
                </a:lnTo>
                <a:lnTo>
                  <a:pt x="186101" y="314827"/>
                </a:lnTo>
                <a:lnTo>
                  <a:pt x="228527" y="326202"/>
                </a:lnTo>
                <a:lnTo>
                  <a:pt x="274026" y="329946"/>
                </a:lnTo>
                <a:lnTo>
                  <a:pt x="274026" y="273557"/>
                </a:lnTo>
                <a:lnTo>
                  <a:pt x="224912" y="268747"/>
                </a:lnTo>
                <a:lnTo>
                  <a:pt x="179505" y="255514"/>
                </a:lnTo>
                <a:lnTo>
                  <a:pt x="138230" y="234727"/>
                </a:lnTo>
                <a:lnTo>
                  <a:pt x="101513" y="207253"/>
                </a:lnTo>
                <a:lnTo>
                  <a:pt x="69782" y="173962"/>
                </a:lnTo>
                <a:lnTo>
                  <a:pt x="43462" y="135723"/>
                </a:lnTo>
                <a:lnTo>
                  <a:pt x="22979" y="93404"/>
                </a:lnTo>
                <a:lnTo>
                  <a:pt x="8760" y="47873"/>
                </a:lnTo>
                <a:lnTo>
                  <a:pt x="1230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127838" y="3125685"/>
            <a:ext cx="268552" cy="695766"/>
          </a:xfrm>
          <a:custGeom>
            <a:avLst/>
            <a:gdLst/>
            <a:ahLst/>
            <a:cxnLst/>
            <a:rect l="l" t="t" r="r" b="b"/>
            <a:pathLst>
              <a:path w="276225" h="715645">
                <a:moveTo>
                  <a:pt x="275815" y="715517"/>
                </a:moveTo>
                <a:lnTo>
                  <a:pt x="226612" y="711116"/>
                </a:lnTo>
                <a:lnTo>
                  <a:pt x="181136" y="697825"/>
                </a:lnTo>
                <a:lnTo>
                  <a:pt x="139816" y="676705"/>
                </a:lnTo>
                <a:lnTo>
                  <a:pt x="103077" y="648816"/>
                </a:lnTo>
                <a:lnTo>
                  <a:pt x="71345" y="615221"/>
                </a:lnTo>
                <a:lnTo>
                  <a:pt x="45047" y="576980"/>
                </a:lnTo>
                <a:lnTo>
                  <a:pt x="24610" y="535154"/>
                </a:lnTo>
                <a:lnTo>
                  <a:pt x="10459" y="490806"/>
                </a:lnTo>
                <a:lnTo>
                  <a:pt x="3021" y="444995"/>
                </a:lnTo>
                <a:lnTo>
                  <a:pt x="0" y="399433"/>
                </a:lnTo>
                <a:lnTo>
                  <a:pt x="620" y="354342"/>
                </a:lnTo>
                <a:lnTo>
                  <a:pt x="5280" y="310244"/>
                </a:lnTo>
                <a:lnTo>
                  <a:pt x="14376" y="267661"/>
                </a:lnTo>
                <a:lnTo>
                  <a:pt x="28307" y="227113"/>
                </a:lnTo>
                <a:lnTo>
                  <a:pt x="47469" y="189121"/>
                </a:lnTo>
                <a:lnTo>
                  <a:pt x="72260" y="154207"/>
                </a:lnTo>
                <a:lnTo>
                  <a:pt x="103077" y="122892"/>
                </a:lnTo>
                <a:lnTo>
                  <a:pt x="140318" y="95697"/>
                </a:lnTo>
                <a:lnTo>
                  <a:pt x="184379" y="73144"/>
                </a:lnTo>
                <a:lnTo>
                  <a:pt x="184379" y="0"/>
                </a:lnTo>
                <a:lnTo>
                  <a:pt x="275815" y="84570"/>
                </a:lnTo>
                <a:lnTo>
                  <a:pt x="184379" y="202685"/>
                </a:lnTo>
                <a:lnTo>
                  <a:pt x="184379" y="129528"/>
                </a:lnTo>
                <a:lnTo>
                  <a:pt x="137423" y="153477"/>
                </a:lnTo>
                <a:lnTo>
                  <a:pt x="98934" y="183038"/>
                </a:lnTo>
                <a:lnTo>
                  <a:pt x="66782" y="219182"/>
                </a:lnTo>
                <a:lnTo>
                  <a:pt x="38837" y="262882"/>
                </a:lnTo>
                <a:lnTo>
                  <a:pt x="17115" y="313803"/>
                </a:lnTo>
                <a:lnTo>
                  <a:pt x="5663" y="364035"/>
                </a:lnTo>
                <a:lnTo>
                  <a:pt x="6417" y="414935"/>
                </a:lnTo>
                <a:lnTo>
                  <a:pt x="21311" y="467861"/>
                </a:lnTo>
                <a:lnTo>
                  <a:pt x="39558" y="511892"/>
                </a:lnTo>
                <a:lnTo>
                  <a:pt x="65523" y="552356"/>
                </a:lnTo>
                <a:lnTo>
                  <a:pt x="98197" y="588052"/>
                </a:lnTo>
                <a:lnTo>
                  <a:pt x="136573" y="617778"/>
                </a:lnTo>
                <a:lnTo>
                  <a:pt x="179640" y="640333"/>
                </a:lnTo>
                <a:lnTo>
                  <a:pt x="226390" y="654514"/>
                </a:lnTo>
                <a:lnTo>
                  <a:pt x="275815" y="659120"/>
                </a:lnTo>
                <a:lnTo>
                  <a:pt x="275815" y="715517"/>
                </a:lnTo>
                <a:close/>
              </a:path>
            </a:pathLst>
          </a:custGeom>
          <a:ln w="5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129290" y="3500546"/>
            <a:ext cx="1852" cy="28398"/>
          </a:xfrm>
          <a:custGeom>
            <a:avLst/>
            <a:gdLst/>
            <a:ahLst/>
            <a:cxnLst/>
            <a:rect l="l" t="t" r="r" b="b"/>
            <a:pathLst>
              <a:path w="1905" h="29210">
                <a:moveTo>
                  <a:pt x="0" y="28946"/>
                </a:moveTo>
                <a:lnTo>
                  <a:pt x="0" y="15239"/>
                </a:lnTo>
                <a:lnTo>
                  <a:pt x="1527" y="0"/>
                </a:lnTo>
              </a:path>
            </a:pathLst>
          </a:custGeom>
          <a:ln w="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128904" y="2673773"/>
            <a:ext cx="267317" cy="1182864"/>
          </a:xfrm>
          <a:custGeom>
            <a:avLst/>
            <a:gdLst/>
            <a:ahLst/>
            <a:cxnLst/>
            <a:rect l="l" t="t" r="r" b="b"/>
            <a:pathLst>
              <a:path w="274954" h="1216660">
                <a:moveTo>
                  <a:pt x="183266" y="0"/>
                </a:moveTo>
                <a:lnTo>
                  <a:pt x="183266" y="124205"/>
                </a:lnTo>
                <a:lnTo>
                  <a:pt x="142988" y="157898"/>
                </a:lnTo>
                <a:lnTo>
                  <a:pt x="108732" y="199436"/>
                </a:lnTo>
                <a:lnTo>
                  <a:pt x="80138" y="246150"/>
                </a:lnTo>
                <a:lnTo>
                  <a:pt x="56844" y="295369"/>
                </a:lnTo>
                <a:lnTo>
                  <a:pt x="38486" y="344424"/>
                </a:lnTo>
                <a:lnTo>
                  <a:pt x="24051" y="396445"/>
                </a:lnTo>
                <a:lnTo>
                  <a:pt x="13668" y="447317"/>
                </a:lnTo>
                <a:lnTo>
                  <a:pt x="6704" y="497623"/>
                </a:lnTo>
                <a:lnTo>
                  <a:pt x="2526" y="547946"/>
                </a:lnTo>
                <a:lnTo>
                  <a:pt x="502" y="598869"/>
                </a:lnTo>
                <a:lnTo>
                  <a:pt x="0" y="650976"/>
                </a:lnTo>
                <a:lnTo>
                  <a:pt x="386" y="704850"/>
                </a:lnTo>
                <a:lnTo>
                  <a:pt x="474" y="743548"/>
                </a:lnTo>
                <a:lnTo>
                  <a:pt x="2919" y="783508"/>
                </a:lnTo>
                <a:lnTo>
                  <a:pt x="8125" y="828325"/>
                </a:lnTo>
                <a:lnTo>
                  <a:pt x="16114" y="875300"/>
                </a:lnTo>
                <a:lnTo>
                  <a:pt x="27002" y="923307"/>
                </a:lnTo>
                <a:lnTo>
                  <a:pt x="40905" y="971221"/>
                </a:lnTo>
                <a:lnTo>
                  <a:pt x="57941" y="1017917"/>
                </a:lnTo>
                <a:lnTo>
                  <a:pt x="78226" y="1062270"/>
                </a:lnTo>
                <a:lnTo>
                  <a:pt x="101877" y="1103153"/>
                </a:lnTo>
                <a:lnTo>
                  <a:pt x="129011" y="1139443"/>
                </a:lnTo>
                <a:lnTo>
                  <a:pt x="159744" y="1170013"/>
                </a:lnTo>
                <a:lnTo>
                  <a:pt x="194193" y="1193738"/>
                </a:lnTo>
                <a:lnTo>
                  <a:pt x="232475" y="1209492"/>
                </a:lnTo>
                <a:lnTo>
                  <a:pt x="274706" y="1216152"/>
                </a:lnTo>
                <a:lnTo>
                  <a:pt x="274706" y="1121664"/>
                </a:lnTo>
                <a:lnTo>
                  <a:pt x="231816" y="1114327"/>
                </a:lnTo>
                <a:lnTo>
                  <a:pt x="193086" y="1097749"/>
                </a:lnTo>
                <a:lnTo>
                  <a:pt x="158386" y="1073206"/>
                </a:lnTo>
                <a:lnTo>
                  <a:pt x="127584" y="1041978"/>
                </a:lnTo>
                <a:lnTo>
                  <a:pt x="100548" y="1005342"/>
                </a:lnTo>
                <a:lnTo>
                  <a:pt x="77148" y="964577"/>
                </a:lnTo>
                <a:lnTo>
                  <a:pt x="57252" y="920961"/>
                </a:lnTo>
                <a:lnTo>
                  <a:pt x="40727" y="875772"/>
                </a:lnTo>
                <a:lnTo>
                  <a:pt x="27443" y="830288"/>
                </a:lnTo>
                <a:lnTo>
                  <a:pt x="17268" y="785787"/>
                </a:lnTo>
                <a:lnTo>
                  <a:pt x="10071" y="743548"/>
                </a:lnTo>
                <a:lnTo>
                  <a:pt x="5720" y="704850"/>
                </a:lnTo>
                <a:lnTo>
                  <a:pt x="3254" y="654494"/>
                </a:lnTo>
                <a:lnTo>
                  <a:pt x="5549" y="604118"/>
                </a:lnTo>
                <a:lnTo>
                  <a:pt x="12093" y="553964"/>
                </a:lnTo>
                <a:lnTo>
                  <a:pt x="22372" y="504276"/>
                </a:lnTo>
                <a:lnTo>
                  <a:pt x="35874" y="455295"/>
                </a:lnTo>
                <a:lnTo>
                  <a:pt x="52084" y="407264"/>
                </a:lnTo>
                <a:lnTo>
                  <a:pt x="70490" y="360425"/>
                </a:lnTo>
                <a:lnTo>
                  <a:pt x="92458" y="320668"/>
                </a:lnTo>
                <a:lnTo>
                  <a:pt x="117925" y="282821"/>
                </a:lnTo>
                <a:lnTo>
                  <a:pt x="147868" y="248724"/>
                </a:lnTo>
                <a:lnTo>
                  <a:pt x="183266" y="220218"/>
                </a:lnTo>
                <a:lnTo>
                  <a:pt x="239856" y="220218"/>
                </a:lnTo>
                <a:lnTo>
                  <a:pt x="274706" y="143255"/>
                </a:lnTo>
                <a:lnTo>
                  <a:pt x="183266" y="0"/>
                </a:lnTo>
                <a:close/>
              </a:path>
              <a:path w="274954" h="1216660">
                <a:moveTo>
                  <a:pt x="239856" y="220218"/>
                </a:moveTo>
                <a:lnTo>
                  <a:pt x="183266" y="220218"/>
                </a:lnTo>
                <a:lnTo>
                  <a:pt x="183266" y="345186"/>
                </a:lnTo>
                <a:lnTo>
                  <a:pt x="239856" y="22021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129317" y="3311630"/>
            <a:ext cx="266700" cy="544513"/>
          </a:xfrm>
          <a:custGeom>
            <a:avLst/>
            <a:gdLst/>
            <a:ahLst/>
            <a:cxnLst/>
            <a:rect l="l" t="t" r="r" b="b"/>
            <a:pathLst>
              <a:path w="274320" h="560070">
                <a:moveTo>
                  <a:pt x="1485" y="0"/>
                </a:moveTo>
                <a:lnTo>
                  <a:pt x="0" y="47042"/>
                </a:lnTo>
                <a:lnTo>
                  <a:pt x="1009" y="94818"/>
                </a:lnTo>
                <a:lnTo>
                  <a:pt x="4566" y="142937"/>
                </a:lnTo>
                <a:lnTo>
                  <a:pt x="10724" y="191004"/>
                </a:lnTo>
                <a:lnTo>
                  <a:pt x="19538" y="238628"/>
                </a:lnTo>
                <a:lnTo>
                  <a:pt x="31060" y="285414"/>
                </a:lnTo>
                <a:lnTo>
                  <a:pt x="45344" y="330970"/>
                </a:lnTo>
                <a:lnTo>
                  <a:pt x="62445" y="374904"/>
                </a:lnTo>
                <a:lnTo>
                  <a:pt x="84008" y="417866"/>
                </a:lnTo>
                <a:lnTo>
                  <a:pt x="111187" y="460346"/>
                </a:lnTo>
                <a:lnTo>
                  <a:pt x="143893" y="499076"/>
                </a:lnTo>
                <a:lnTo>
                  <a:pt x="182036" y="530786"/>
                </a:lnTo>
                <a:lnTo>
                  <a:pt x="225529" y="552207"/>
                </a:lnTo>
                <a:lnTo>
                  <a:pt x="274281" y="560070"/>
                </a:lnTo>
                <a:lnTo>
                  <a:pt x="274281" y="465582"/>
                </a:lnTo>
                <a:lnTo>
                  <a:pt x="231164" y="457869"/>
                </a:lnTo>
                <a:lnTo>
                  <a:pt x="192324" y="441224"/>
                </a:lnTo>
                <a:lnTo>
                  <a:pt x="157602" y="416806"/>
                </a:lnTo>
                <a:lnTo>
                  <a:pt x="126837" y="385772"/>
                </a:lnTo>
                <a:lnTo>
                  <a:pt x="99867" y="349283"/>
                </a:lnTo>
                <a:lnTo>
                  <a:pt x="76533" y="308497"/>
                </a:lnTo>
                <a:lnTo>
                  <a:pt x="56673" y="264572"/>
                </a:lnTo>
                <a:lnTo>
                  <a:pt x="40127" y="218667"/>
                </a:lnTo>
                <a:lnTo>
                  <a:pt x="26735" y="171941"/>
                </a:lnTo>
                <a:lnTo>
                  <a:pt x="16335" y="125553"/>
                </a:lnTo>
                <a:lnTo>
                  <a:pt x="8767" y="80660"/>
                </a:lnTo>
                <a:lnTo>
                  <a:pt x="3871" y="38423"/>
                </a:lnTo>
                <a:lnTo>
                  <a:pt x="1485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128906" y="2673775"/>
            <a:ext cx="267317" cy="1182864"/>
          </a:xfrm>
          <a:custGeom>
            <a:avLst/>
            <a:gdLst/>
            <a:ahLst/>
            <a:cxnLst/>
            <a:rect l="l" t="t" r="r" b="b"/>
            <a:pathLst>
              <a:path w="274954" h="1216660">
                <a:moveTo>
                  <a:pt x="274716" y="1216150"/>
                </a:moveTo>
                <a:lnTo>
                  <a:pt x="231844" y="1209142"/>
                </a:lnTo>
                <a:lnTo>
                  <a:pt x="193119" y="1192973"/>
                </a:lnTo>
                <a:lnTo>
                  <a:pt x="158399" y="1168799"/>
                </a:lnTo>
                <a:lnTo>
                  <a:pt x="127544" y="1137775"/>
                </a:lnTo>
                <a:lnTo>
                  <a:pt x="100410" y="1101055"/>
                </a:lnTo>
                <a:lnTo>
                  <a:pt x="76858" y="1059794"/>
                </a:lnTo>
                <a:lnTo>
                  <a:pt x="56746" y="1015148"/>
                </a:lnTo>
                <a:lnTo>
                  <a:pt x="39932" y="968271"/>
                </a:lnTo>
                <a:lnTo>
                  <a:pt x="26275" y="920319"/>
                </a:lnTo>
                <a:lnTo>
                  <a:pt x="15633" y="872446"/>
                </a:lnTo>
                <a:lnTo>
                  <a:pt x="7866" y="825808"/>
                </a:lnTo>
                <a:lnTo>
                  <a:pt x="2831" y="781559"/>
                </a:lnTo>
                <a:lnTo>
                  <a:pt x="388" y="740855"/>
                </a:lnTo>
                <a:lnTo>
                  <a:pt x="394" y="704850"/>
                </a:lnTo>
                <a:lnTo>
                  <a:pt x="0" y="651132"/>
                </a:lnTo>
                <a:lnTo>
                  <a:pt x="500" y="599067"/>
                </a:lnTo>
                <a:lnTo>
                  <a:pt x="2526" y="548109"/>
                </a:lnTo>
                <a:lnTo>
                  <a:pt x="6709" y="497712"/>
                </a:lnTo>
                <a:lnTo>
                  <a:pt x="13678" y="447327"/>
                </a:lnTo>
                <a:lnTo>
                  <a:pt x="24066" y="396410"/>
                </a:lnTo>
                <a:lnTo>
                  <a:pt x="38501" y="344413"/>
                </a:lnTo>
                <a:lnTo>
                  <a:pt x="56661" y="295831"/>
                </a:lnTo>
                <a:lnTo>
                  <a:pt x="79816" y="246756"/>
                </a:lnTo>
                <a:lnTo>
                  <a:pt x="108368" y="199951"/>
                </a:lnTo>
                <a:lnTo>
                  <a:pt x="142722" y="158177"/>
                </a:lnTo>
                <a:lnTo>
                  <a:pt x="183280" y="124195"/>
                </a:lnTo>
                <a:lnTo>
                  <a:pt x="183280" y="0"/>
                </a:lnTo>
                <a:lnTo>
                  <a:pt x="274716" y="143247"/>
                </a:lnTo>
                <a:lnTo>
                  <a:pt x="183280" y="345185"/>
                </a:lnTo>
                <a:lnTo>
                  <a:pt x="183280" y="220217"/>
                </a:lnTo>
                <a:lnTo>
                  <a:pt x="148759" y="247806"/>
                </a:lnTo>
                <a:lnTo>
                  <a:pt x="117889" y="282830"/>
                </a:lnTo>
                <a:lnTo>
                  <a:pt x="90677" y="323908"/>
                </a:lnTo>
                <a:lnTo>
                  <a:pt x="67133" y="369661"/>
                </a:lnTo>
                <a:lnTo>
                  <a:pt x="47265" y="418707"/>
                </a:lnTo>
                <a:lnTo>
                  <a:pt x="31081" y="469667"/>
                </a:lnTo>
                <a:lnTo>
                  <a:pt x="18590" y="521160"/>
                </a:lnTo>
                <a:lnTo>
                  <a:pt x="9801" y="571805"/>
                </a:lnTo>
                <a:lnTo>
                  <a:pt x="4722" y="620222"/>
                </a:lnTo>
                <a:lnTo>
                  <a:pt x="3361" y="665030"/>
                </a:lnTo>
                <a:lnTo>
                  <a:pt x="5727" y="704850"/>
                </a:lnTo>
                <a:lnTo>
                  <a:pt x="16884" y="783885"/>
                </a:lnTo>
                <a:lnTo>
                  <a:pt x="26855" y="827965"/>
                </a:lnTo>
                <a:lnTo>
                  <a:pt x="39950" y="873310"/>
                </a:lnTo>
                <a:lnTo>
                  <a:pt x="56315" y="918588"/>
                </a:lnTo>
                <a:lnTo>
                  <a:pt x="76096" y="962464"/>
                </a:lnTo>
                <a:lnTo>
                  <a:pt x="99439" y="1003607"/>
                </a:lnTo>
                <a:lnTo>
                  <a:pt x="126492" y="1040682"/>
                </a:lnTo>
                <a:lnTo>
                  <a:pt x="157399" y="1072359"/>
                </a:lnTo>
                <a:lnTo>
                  <a:pt x="192308" y="1097302"/>
                </a:lnTo>
                <a:lnTo>
                  <a:pt x="231365" y="1114180"/>
                </a:lnTo>
                <a:lnTo>
                  <a:pt x="274716" y="1121660"/>
                </a:lnTo>
                <a:lnTo>
                  <a:pt x="274716" y="1216150"/>
                </a:lnTo>
                <a:close/>
              </a:path>
            </a:pathLst>
          </a:custGeom>
          <a:ln w="5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129290" y="3311631"/>
            <a:ext cx="1852" cy="47537"/>
          </a:xfrm>
          <a:custGeom>
            <a:avLst/>
            <a:gdLst/>
            <a:ahLst/>
            <a:cxnLst/>
            <a:rect l="l" t="t" r="r" b="b"/>
            <a:pathLst>
              <a:path w="1905" h="48894">
                <a:moveTo>
                  <a:pt x="0" y="48771"/>
                </a:moveTo>
                <a:lnTo>
                  <a:pt x="0" y="23625"/>
                </a:lnTo>
                <a:lnTo>
                  <a:pt x="1527" y="0"/>
                </a:lnTo>
              </a:path>
            </a:pathLst>
          </a:custGeom>
          <a:ln w="5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00626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50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914"/>
              </a:spcBef>
              <a:buFont typeface="Garamond"/>
              <a:buAutoNum type="arabicParenR"/>
              <a:tabLst>
                <a:tab pos="611174" algn="l"/>
              </a:tabLst>
            </a:pPr>
            <a:r>
              <a:rPr sz="1167" b="1" spc="-5" dirty="0">
                <a:latin typeface="Garamond"/>
                <a:cs typeface="Garamond"/>
              </a:rPr>
              <a:t>Determine </a:t>
            </a:r>
            <a:r>
              <a:rPr sz="1167" b="1" dirty="0">
                <a:latin typeface="Garamond"/>
                <a:cs typeface="Garamond"/>
              </a:rPr>
              <a:t>specific </a:t>
            </a:r>
            <a:r>
              <a:rPr sz="1167" b="1" spc="-5" dirty="0">
                <a:latin typeface="Garamond"/>
                <a:cs typeface="Garamond"/>
              </a:rPr>
              <a:t>information needs.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step </a:t>
            </a:r>
            <a:r>
              <a:rPr sz="1167" spc="-5" dirty="0">
                <a:latin typeface="Garamond"/>
                <a:cs typeface="Garamond"/>
              </a:rPr>
              <a:t>research objectives </a:t>
            </a:r>
            <a:r>
              <a:rPr sz="1167" dirty="0">
                <a:latin typeface="Garamond"/>
                <a:cs typeface="Garamond"/>
              </a:rPr>
              <a:t>are translated  into specific information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For example, determine the demographic, economic,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lifestyle  characteristics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target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audience.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arenR"/>
            </a:pPr>
            <a:endParaRPr sz="1021">
              <a:latin typeface="Times New Roman"/>
              <a:cs typeface="Times New Roman"/>
            </a:endParaRPr>
          </a:p>
          <a:p>
            <a:pPr marL="601913" indent="-219158">
              <a:buFont typeface="Garamond"/>
              <a:buAutoNum type="arabicParenR"/>
              <a:tabLst>
                <a:tab pos="602531" algn="l"/>
              </a:tabLst>
            </a:pPr>
            <a:r>
              <a:rPr sz="1167" b="1" dirty="0">
                <a:latin typeface="Garamond"/>
                <a:cs typeface="Garamond"/>
              </a:rPr>
              <a:t>Gathering secondary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indent="59265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b="1" spc="-5" dirty="0">
                <a:latin typeface="Garamond"/>
                <a:cs typeface="Garamond"/>
              </a:rPr>
              <a:t>Secondary </a:t>
            </a:r>
            <a:r>
              <a:rPr sz="1167" b="1" dirty="0">
                <a:latin typeface="Garamond"/>
                <a:cs typeface="Garamond"/>
              </a:rPr>
              <a:t>data </a:t>
            </a:r>
            <a:r>
              <a:rPr sz="1167" spc="-5" dirty="0">
                <a:latin typeface="Garamond"/>
                <a:cs typeface="Garamond"/>
              </a:rPr>
              <a:t>is information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already </a:t>
            </a:r>
            <a:r>
              <a:rPr sz="1167" dirty="0">
                <a:latin typeface="Garamond"/>
                <a:cs typeface="Garamond"/>
              </a:rPr>
              <a:t>exists somewhere, </a:t>
            </a:r>
            <a:r>
              <a:rPr sz="1167" spc="-5" dirty="0">
                <a:latin typeface="Garamond"/>
                <a:cs typeface="Garamond"/>
              </a:rPr>
              <a:t>having been  </a:t>
            </a:r>
            <a:r>
              <a:rPr sz="1167" dirty="0">
                <a:latin typeface="Garamond"/>
                <a:cs typeface="Garamond"/>
              </a:rPr>
              <a:t>collected for </a:t>
            </a:r>
            <a:r>
              <a:rPr sz="1167" spc="-5" dirty="0">
                <a:latin typeface="Garamond"/>
                <a:cs typeface="Garamond"/>
              </a:rPr>
              <a:t>another purpose. Sources of secondary data include both internal and </a:t>
            </a:r>
            <a:r>
              <a:rPr sz="1167" dirty="0">
                <a:latin typeface="Garamond"/>
                <a:cs typeface="Garamond"/>
              </a:rPr>
              <a:t>external  sources.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secondary </a:t>
            </a:r>
            <a:r>
              <a:rPr sz="1167" spc="-5" dirty="0">
                <a:latin typeface="Garamond"/>
                <a:cs typeface="Garamond"/>
              </a:rPr>
              <a:t>data reports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outside </a:t>
            </a:r>
            <a:r>
              <a:rPr sz="1167" dirty="0">
                <a:latin typeface="Garamond"/>
                <a:cs typeface="Garamond"/>
              </a:rPr>
              <a:t>suppliers (i.e., commercial </a:t>
            </a:r>
            <a:r>
              <a:rPr sz="1167" spc="-5" dirty="0">
                <a:latin typeface="Garamond"/>
                <a:cs typeface="Garamond"/>
              </a:rPr>
              <a:t>data  </a:t>
            </a:r>
            <a:r>
              <a:rPr sz="1167" dirty="0">
                <a:latin typeface="Garamond"/>
                <a:cs typeface="Garamond"/>
              </a:rPr>
              <a:t>sources).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obtained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using commercial </a:t>
            </a:r>
            <a:r>
              <a:rPr sz="1167" spc="-5" dirty="0">
                <a:latin typeface="Garamond"/>
                <a:cs typeface="Garamond"/>
              </a:rPr>
              <a:t>online databases. Examples include  CompuServe, Dialog, and </a:t>
            </a:r>
            <a:r>
              <a:rPr sz="1167" dirty="0">
                <a:latin typeface="Garamond"/>
                <a:cs typeface="Garamond"/>
              </a:rPr>
              <a:t>Lexis-Nexus. </a:t>
            </a:r>
            <a:r>
              <a:rPr sz="1167" spc="-5" dirty="0">
                <a:latin typeface="Garamond"/>
                <a:cs typeface="Garamond"/>
              </a:rPr>
              <a:t>Many of </a:t>
            </a:r>
            <a:r>
              <a:rPr sz="1167" dirty="0">
                <a:latin typeface="Garamond"/>
                <a:cs typeface="Garamond"/>
              </a:rPr>
              <a:t>these sources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free. </a:t>
            </a:r>
            <a:r>
              <a:rPr sz="1167" spc="-5" dirty="0">
                <a:latin typeface="Garamond"/>
                <a:cs typeface="Garamond"/>
              </a:rPr>
              <a:t>Advantages of </a:t>
            </a:r>
            <a:r>
              <a:rPr sz="1167" dirty="0">
                <a:latin typeface="Garamond"/>
                <a:cs typeface="Garamond"/>
              </a:rPr>
              <a:t>secondary  </a:t>
            </a:r>
            <a:r>
              <a:rPr sz="1167" spc="-5" dirty="0">
                <a:latin typeface="Garamond"/>
                <a:cs typeface="Garamond"/>
              </a:rPr>
              <a:t>data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  <a:buAutoNum type="arabicPeriod"/>
              <a:tabLst>
                <a:tab pos="188908" algn="l"/>
              </a:tabLst>
            </a:pP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usually </a:t>
            </a:r>
            <a:r>
              <a:rPr sz="1167" spc="-5" dirty="0">
                <a:latin typeface="Garamond"/>
                <a:cs typeface="Garamond"/>
              </a:rPr>
              <a:t>be obtained more </a:t>
            </a:r>
            <a:r>
              <a:rPr sz="1167" dirty="0">
                <a:latin typeface="Garamond"/>
                <a:cs typeface="Garamond"/>
              </a:rPr>
              <a:t>quickly </a:t>
            </a:r>
            <a:r>
              <a:rPr sz="1167" spc="-5" dirty="0">
                <a:latin typeface="Garamond"/>
                <a:cs typeface="Garamond"/>
              </a:rPr>
              <a:t>and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 than </a:t>
            </a:r>
            <a:r>
              <a:rPr sz="1167" spc="-5" dirty="0">
                <a:latin typeface="Garamond"/>
                <a:cs typeface="Garamond"/>
              </a:rPr>
              <a:t>primary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data.</a:t>
            </a:r>
            <a:endParaRPr sz="1167">
              <a:latin typeface="Garamond"/>
              <a:cs typeface="Garamond"/>
            </a:endParaRPr>
          </a:p>
          <a:p>
            <a:pPr marL="12347" marR="404362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188908" algn="l"/>
              </a:tabLst>
            </a:pPr>
            <a:r>
              <a:rPr sz="1167" spc="-5" dirty="0">
                <a:latin typeface="Garamond"/>
                <a:cs typeface="Garamond"/>
              </a:rPr>
              <a:t>Sometimes data </a:t>
            </a:r>
            <a:r>
              <a:rPr sz="1167" dirty="0">
                <a:latin typeface="Garamond"/>
                <a:cs typeface="Garamond"/>
              </a:rPr>
              <a:t>can be </a:t>
            </a:r>
            <a:r>
              <a:rPr sz="1167" spc="-5" dirty="0">
                <a:latin typeface="Garamond"/>
                <a:cs typeface="Garamond"/>
              </a:rPr>
              <a:t>provided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an individual </a:t>
            </a:r>
            <a:r>
              <a:rPr sz="1167" dirty="0">
                <a:latin typeface="Garamond"/>
                <a:cs typeface="Garamond"/>
              </a:rPr>
              <a:t>company could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collect </a:t>
            </a:r>
            <a:r>
              <a:rPr sz="1167" spc="-5" dirty="0">
                <a:latin typeface="Garamond"/>
                <a:cs typeface="Garamond"/>
              </a:rPr>
              <a:t>on its own.  Some problems </a:t>
            </a:r>
            <a:r>
              <a:rPr sz="1167" dirty="0">
                <a:latin typeface="Garamond"/>
                <a:cs typeface="Garamond"/>
              </a:rPr>
              <a:t>with collecting </a:t>
            </a:r>
            <a:r>
              <a:rPr sz="1167" spc="-5" dirty="0">
                <a:latin typeface="Garamond"/>
                <a:cs typeface="Garamond"/>
              </a:rPr>
              <a:t>secondary data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lvl="1" indent="814898">
              <a:lnSpc>
                <a:spcPts val="1240"/>
              </a:lnSpc>
              <a:buAutoNum type="arabicPeriod"/>
              <a:tabLst>
                <a:tab pos="1003806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needed information might not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exist.</a:t>
            </a:r>
            <a:endParaRPr sz="1167">
              <a:latin typeface="Garamond"/>
              <a:cs typeface="Garamond"/>
            </a:endParaRPr>
          </a:p>
          <a:p>
            <a:pPr marL="1003189" lvl="1" indent="-175944">
              <a:lnSpc>
                <a:spcPts val="1312"/>
              </a:lnSpc>
              <a:buAutoNum type="arabicPeriod"/>
              <a:tabLst>
                <a:tab pos="1003806" algn="l"/>
              </a:tabLst>
            </a:pP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if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data is found, it might </a:t>
            </a:r>
            <a:r>
              <a:rPr sz="1167" spc="-5" dirty="0">
                <a:latin typeface="Garamond"/>
                <a:cs typeface="Garamond"/>
              </a:rPr>
              <a:t>not be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useable.</a:t>
            </a:r>
            <a:endParaRPr sz="1167">
              <a:latin typeface="Garamond"/>
              <a:cs typeface="Garamond"/>
            </a:endParaRPr>
          </a:p>
          <a:p>
            <a:pPr marL="12347" marR="20372" lvl="1" indent="814898" algn="just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1005658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researcher must </a:t>
            </a:r>
            <a:r>
              <a:rPr sz="1167" dirty="0">
                <a:latin typeface="Garamond"/>
                <a:cs typeface="Garamond"/>
              </a:rPr>
              <a:t>evaluate </a:t>
            </a:r>
            <a:r>
              <a:rPr sz="1167" spc="-5" dirty="0">
                <a:latin typeface="Garamond"/>
                <a:cs typeface="Garamond"/>
              </a:rPr>
              <a:t>secondary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it is relevant,  accurate, </a:t>
            </a:r>
            <a:r>
              <a:rPr sz="1167" dirty="0">
                <a:latin typeface="Garamond"/>
                <a:cs typeface="Garamond"/>
              </a:rPr>
              <a:t>current, </a:t>
            </a:r>
            <a:r>
              <a:rPr sz="1167" spc="-5" dirty="0">
                <a:latin typeface="Garamond"/>
                <a:cs typeface="Garamond"/>
              </a:rPr>
              <a:t>and impartial. Secondary data is </a:t>
            </a:r>
            <a:r>
              <a:rPr sz="1167" dirty="0">
                <a:latin typeface="Garamond"/>
                <a:cs typeface="Garamond"/>
              </a:rPr>
              <a:t>a good starting </a:t>
            </a:r>
            <a:r>
              <a:rPr sz="1167" spc="-5" dirty="0">
                <a:latin typeface="Garamond"/>
                <a:cs typeface="Garamond"/>
              </a:rPr>
              <a:t>point; however, </a:t>
            </a:r>
            <a:r>
              <a:rPr sz="1167" dirty="0">
                <a:latin typeface="Garamond"/>
                <a:cs typeface="Garamond"/>
              </a:rPr>
              <a:t>the company will  </a:t>
            </a:r>
            <a:r>
              <a:rPr sz="1167" spc="-5" dirty="0">
                <a:latin typeface="Garamond"/>
                <a:cs typeface="Garamond"/>
              </a:rPr>
              <a:t>often have </a:t>
            </a:r>
            <a:r>
              <a:rPr sz="1167" dirty="0">
                <a:latin typeface="Garamond"/>
                <a:cs typeface="Garamond"/>
              </a:rPr>
              <a:t>to collect </a:t>
            </a:r>
            <a:r>
              <a:rPr sz="1167" spc="-5" dirty="0">
                <a:latin typeface="Garamond"/>
                <a:cs typeface="Garamond"/>
              </a:rPr>
              <a:t>primary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data.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05000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b). </a:t>
            </a:r>
            <a:r>
              <a:rPr sz="1167" dirty="0">
                <a:latin typeface="Garamond"/>
                <a:cs typeface="Garamond"/>
              </a:rPr>
              <a:t>Primary </a:t>
            </a:r>
            <a:r>
              <a:rPr sz="1167" b="1" spc="-5" dirty="0">
                <a:latin typeface="Garamond"/>
                <a:cs typeface="Garamond"/>
              </a:rPr>
              <a:t>data </a:t>
            </a:r>
            <a:r>
              <a:rPr sz="1167" spc="-5" dirty="0">
                <a:latin typeface="Garamond"/>
                <a:cs typeface="Garamond"/>
              </a:rPr>
              <a:t>is information </a:t>
            </a:r>
            <a:r>
              <a:rPr sz="1167" dirty="0">
                <a:latin typeface="Garamond"/>
                <a:cs typeface="Garamond"/>
              </a:rPr>
              <a:t>collected for the specific </a:t>
            </a:r>
            <a:r>
              <a:rPr sz="1167" spc="-5" dirty="0">
                <a:latin typeface="Garamond"/>
                <a:cs typeface="Garamond"/>
              </a:rPr>
              <a:t>purpose at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hand.</a:t>
            </a:r>
            <a:endParaRPr sz="1167">
              <a:latin typeface="Garamond"/>
              <a:cs typeface="Garamond"/>
            </a:endParaRPr>
          </a:p>
          <a:p>
            <a:pPr marL="12347" marR="22224">
              <a:lnSpc>
                <a:spcPts val="1312"/>
              </a:lnSpc>
              <a:spcBef>
                <a:spcPts val="73"/>
              </a:spcBef>
            </a:pPr>
            <a:r>
              <a:rPr sz="1167" b="1" dirty="0">
                <a:latin typeface="Garamond"/>
                <a:cs typeface="Garamond"/>
              </a:rPr>
              <a:t>Planning Primary </a:t>
            </a:r>
            <a:r>
              <a:rPr sz="1167" b="1" spc="-5" dirty="0">
                <a:latin typeface="Garamond"/>
                <a:cs typeface="Garamond"/>
              </a:rPr>
              <a:t>Data Collection.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primary data </a:t>
            </a:r>
            <a:r>
              <a:rPr sz="1167" dirty="0">
                <a:latin typeface="Garamond"/>
                <a:cs typeface="Garamond"/>
              </a:rPr>
              <a:t>collection calls for a </a:t>
            </a:r>
            <a:r>
              <a:rPr sz="1167" spc="-5" dirty="0">
                <a:latin typeface="Garamond"/>
                <a:cs typeface="Garamond"/>
              </a:rPr>
              <a:t>number of  decisions on research approaches, contact </a:t>
            </a:r>
            <a:r>
              <a:rPr sz="1167" dirty="0">
                <a:latin typeface="Garamond"/>
                <a:cs typeface="Garamond"/>
              </a:rPr>
              <a:t>methods, sampling </a:t>
            </a:r>
            <a:r>
              <a:rPr sz="1167" spc="-5" dirty="0">
                <a:latin typeface="Garamond"/>
                <a:cs typeface="Garamond"/>
              </a:rPr>
              <a:t>plans, and research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instruments.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Research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Approaches:</a:t>
            </a:r>
            <a:endParaRPr sz="1167">
              <a:latin typeface="Garamond"/>
              <a:cs typeface="Garamond"/>
            </a:endParaRPr>
          </a:p>
          <a:p>
            <a:pPr marL="814898" indent="-209898">
              <a:lnSpc>
                <a:spcPts val="1312"/>
              </a:lnSpc>
              <a:buAutoNum type="alphaLcParenR"/>
              <a:tabLst>
                <a:tab pos="814898" algn="l"/>
              </a:tabLst>
            </a:pPr>
            <a:r>
              <a:rPr sz="1167" spc="-5" dirty="0">
                <a:latin typeface="Garamond"/>
                <a:cs typeface="Garamond"/>
              </a:rPr>
              <a:t>Research approaches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listed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as:</a:t>
            </a:r>
            <a:endParaRPr sz="1167">
              <a:latin typeface="Garamond"/>
              <a:cs typeface="Garamond"/>
            </a:endParaRPr>
          </a:p>
          <a:p>
            <a:pPr marL="1253214" marR="17286" lvl="1" indent="-342628" algn="just">
              <a:lnSpc>
                <a:spcPts val="1312"/>
              </a:lnSpc>
              <a:spcBef>
                <a:spcPts val="73"/>
              </a:spcBef>
              <a:buFont typeface="Garamond"/>
              <a:buAutoNum type="arabicPeriod"/>
              <a:tabLst>
                <a:tab pos="1253214" algn="l"/>
              </a:tabLst>
            </a:pPr>
            <a:r>
              <a:rPr sz="1167" b="1" dirty="0">
                <a:latin typeface="Garamond"/>
                <a:cs typeface="Garamond"/>
              </a:rPr>
              <a:t>Observational research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information is </a:t>
            </a:r>
            <a:r>
              <a:rPr sz="1167" dirty="0">
                <a:latin typeface="Garamond"/>
                <a:cs typeface="Garamond"/>
              </a:rPr>
              <a:t>gained </a:t>
            </a:r>
            <a:r>
              <a:rPr sz="1167" spc="-5" dirty="0">
                <a:latin typeface="Garamond"/>
                <a:cs typeface="Garamond"/>
              </a:rPr>
              <a:t>by observing relevant  people, actions, and </a:t>
            </a:r>
            <a:r>
              <a:rPr sz="1167" dirty="0">
                <a:latin typeface="Garamond"/>
                <a:cs typeface="Garamond"/>
              </a:rPr>
              <a:t>situations.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some things 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feelings,  </a:t>
            </a:r>
            <a:r>
              <a:rPr sz="1167" spc="-5" dirty="0">
                <a:latin typeface="Garamond"/>
                <a:cs typeface="Garamond"/>
              </a:rPr>
              <a:t>attitudes, </a:t>
            </a:r>
            <a:r>
              <a:rPr sz="1167" dirty="0">
                <a:latin typeface="Garamond"/>
                <a:cs typeface="Garamond"/>
              </a:rPr>
              <a:t>motives, </a:t>
            </a:r>
            <a:r>
              <a:rPr sz="1167" spc="-5" dirty="0">
                <a:latin typeface="Garamond"/>
                <a:cs typeface="Garamond"/>
              </a:rPr>
              <a:t>and private behavior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be observed. Mechanical  observation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obtained </a:t>
            </a:r>
            <a:r>
              <a:rPr sz="1167" dirty="0">
                <a:latin typeface="Garamond"/>
                <a:cs typeface="Garamond"/>
              </a:rPr>
              <a:t>through single source </a:t>
            </a:r>
            <a:r>
              <a:rPr sz="1167" spc="-5" dirty="0">
                <a:latin typeface="Garamond"/>
                <a:cs typeface="Garamond"/>
              </a:rPr>
              <a:t>data </a:t>
            </a:r>
            <a:r>
              <a:rPr sz="1167" dirty="0">
                <a:latin typeface="Garamond"/>
                <a:cs typeface="Garamond"/>
              </a:rPr>
              <a:t>systems. This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electronic monitoring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link consumers’ </a:t>
            </a:r>
            <a:r>
              <a:rPr sz="1167" dirty="0">
                <a:latin typeface="Garamond"/>
                <a:cs typeface="Garamond"/>
              </a:rPr>
              <a:t>exposure to television  </a:t>
            </a:r>
            <a:r>
              <a:rPr sz="1167" spc="-5" dirty="0">
                <a:latin typeface="Garamond"/>
                <a:cs typeface="Garamond"/>
              </a:rPr>
              <a:t>advertising and promotion </a:t>
            </a:r>
            <a:r>
              <a:rPr sz="1167" dirty="0">
                <a:latin typeface="Garamond"/>
                <a:cs typeface="Garamond"/>
              </a:rPr>
              <a:t>(measured using television meters) with what they  </a:t>
            </a:r>
            <a:r>
              <a:rPr sz="1167" spc="-5" dirty="0">
                <a:latin typeface="Garamond"/>
                <a:cs typeface="Garamond"/>
              </a:rPr>
              <a:t>buy in </a:t>
            </a:r>
            <a:r>
              <a:rPr sz="1167" dirty="0">
                <a:latin typeface="Garamond"/>
                <a:cs typeface="Garamond"/>
              </a:rPr>
              <a:t>stores (measured using store checkout scanners). </a:t>
            </a:r>
            <a:r>
              <a:rPr sz="1167" spc="-5" dirty="0">
                <a:latin typeface="Garamond"/>
                <a:cs typeface="Garamond"/>
              </a:rPr>
              <a:t>Observational  research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information that </a:t>
            </a:r>
            <a:r>
              <a:rPr sz="1167" spc="-5" dirty="0">
                <a:latin typeface="Garamond"/>
                <a:cs typeface="Garamond"/>
              </a:rPr>
              <a:t>people are </a:t>
            </a:r>
            <a:r>
              <a:rPr sz="1167" dirty="0">
                <a:latin typeface="Garamond"/>
                <a:cs typeface="Garamond"/>
              </a:rPr>
              <a:t>unwilling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unable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provide.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marR="18520" lvl="1" indent="814898" algn="just">
              <a:lnSpc>
                <a:spcPts val="1312"/>
              </a:lnSpc>
              <a:buFont typeface="Garamond"/>
              <a:buAutoNum type="arabicPeriod"/>
              <a:tabLst>
                <a:tab pos="1052577" algn="l"/>
              </a:tabLst>
            </a:pPr>
            <a:r>
              <a:rPr sz="1167" b="1" dirty="0">
                <a:latin typeface="Garamond"/>
                <a:cs typeface="Garamond"/>
              </a:rPr>
              <a:t>Survey research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gathering </a:t>
            </a:r>
            <a:r>
              <a:rPr sz="1167" spc="-5" dirty="0">
                <a:latin typeface="Garamond"/>
                <a:cs typeface="Garamond"/>
              </a:rPr>
              <a:t>of primary data </a:t>
            </a:r>
            <a:r>
              <a:rPr sz="1167" dirty="0">
                <a:latin typeface="Garamond"/>
                <a:cs typeface="Garamond"/>
              </a:rPr>
              <a:t>by asking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questions 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their knowledge, </a:t>
            </a:r>
            <a:r>
              <a:rPr sz="1167" spc="-5" dirty="0">
                <a:latin typeface="Garamond"/>
                <a:cs typeface="Garamond"/>
              </a:rPr>
              <a:t>attitudes, preferences, and buying behavior. Survey research is best </a:t>
            </a:r>
            <a:r>
              <a:rPr sz="1167" dirty="0">
                <a:latin typeface="Garamond"/>
                <a:cs typeface="Garamond"/>
              </a:rPr>
              <a:t>suited  for gathering </a:t>
            </a:r>
            <a:r>
              <a:rPr sz="1167" b="1" spc="-5" dirty="0">
                <a:latin typeface="Garamond"/>
                <a:cs typeface="Garamond"/>
              </a:rPr>
              <a:t>descriptive </a:t>
            </a:r>
            <a:r>
              <a:rPr sz="1167" spc="-5" dirty="0">
                <a:latin typeface="Garamond"/>
                <a:cs typeface="Garamond"/>
              </a:rPr>
              <a:t>information. Survey research is </a:t>
            </a:r>
            <a:r>
              <a:rPr sz="1167" dirty="0">
                <a:latin typeface="Garamond"/>
                <a:cs typeface="Garamond"/>
              </a:rPr>
              <a:t>the most widely used form </a:t>
            </a:r>
            <a:r>
              <a:rPr sz="1167" spc="-5" dirty="0">
                <a:latin typeface="Garamond"/>
                <a:cs typeface="Garamond"/>
              </a:rPr>
              <a:t>of primary  data </a:t>
            </a:r>
            <a:r>
              <a:rPr sz="1167" dirty="0">
                <a:latin typeface="Garamond"/>
                <a:cs typeface="Garamond"/>
              </a:rPr>
              <a:t>collection The </a:t>
            </a:r>
            <a:r>
              <a:rPr sz="1167" spc="-5" dirty="0">
                <a:latin typeface="Garamond"/>
                <a:cs typeface="Garamond"/>
              </a:rPr>
              <a:t>major advantage of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approach is </a:t>
            </a:r>
            <a:r>
              <a:rPr sz="1167" dirty="0">
                <a:latin typeface="Garamond"/>
                <a:cs typeface="Garamond"/>
              </a:rPr>
              <a:t>flexibility while the </a:t>
            </a:r>
            <a:r>
              <a:rPr sz="1167" spc="-5" dirty="0">
                <a:latin typeface="Garamond"/>
                <a:cs typeface="Garamond"/>
              </a:rPr>
              <a:t>disadvantages include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respondent being </a:t>
            </a:r>
            <a:r>
              <a:rPr sz="1167" dirty="0">
                <a:latin typeface="Garamond"/>
                <a:cs typeface="Garamond"/>
              </a:rPr>
              <a:t>unwilling to </a:t>
            </a:r>
            <a:r>
              <a:rPr sz="1167" spc="-5" dirty="0">
                <a:latin typeface="Garamond"/>
                <a:cs typeface="Garamond"/>
              </a:rPr>
              <a:t>respond, giving </a:t>
            </a:r>
            <a:r>
              <a:rPr sz="1167" dirty="0">
                <a:latin typeface="Garamond"/>
                <a:cs typeface="Garamond"/>
              </a:rPr>
              <a:t>inaccurate </a:t>
            </a:r>
            <a:r>
              <a:rPr sz="1167" spc="-5" dirty="0">
                <a:latin typeface="Garamond"/>
                <a:cs typeface="Garamond"/>
              </a:rPr>
              <a:t>answers, or </a:t>
            </a:r>
            <a:r>
              <a:rPr sz="1167" dirty="0">
                <a:latin typeface="Garamond"/>
                <a:cs typeface="Garamond"/>
              </a:rPr>
              <a:t>unwilling to spend the  time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answer.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marR="19138" lvl="1" indent="814898" algn="just">
              <a:lnSpc>
                <a:spcPts val="1312"/>
              </a:lnSpc>
              <a:buFont typeface="Garamond"/>
              <a:buAutoNum type="arabicPeriod"/>
              <a:tabLst>
                <a:tab pos="1069862" algn="l"/>
              </a:tabLst>
            </a:pPr>
            <a:r>
              <a:rPr sz="1167" b="1" spc="-5" dirty="0">
                <a:latin typeface="Garamond"/>
                <a:cs typeface="Garamond"/>
              </a:rPr>
              <a:t>Experimental </a:t>
            </a:r>
            <a:r>
              <a:rPr sz="1167" b="1" dirty="0">
                <a:latin typeface="Garamond"/>
                <a:cs typeface="Garamond"/>
              </a:rPr>
              <a:t>research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the gathering </a:t>
            </a:r>
            <a:r>
              <a:rPr sz="1167" spc="-5" dirty="0">
                <a:latin typeface="Garamond"/>
                <a:cs typeface="Garamond"/>
              </a:rPr>
              <a:t>of primary data </a:t>
            </a:r>
            <a:r>
              <a:rPr sz="1167" dirty="0">
                <a:latin typeface="Garamond"/>
                <a:cs typeface="Garamond"/>
              </a:rPr>
              <a:t>by selecting  matched groups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subjects, giving them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treatments, controlling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factors,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checking for differences in-group </a:t>
            </a:r>
            <a:r>
              <a:rPr sz="1167" spc="-5" dirty="0">
                <a:latin typeface="Garamond"/>
                <a:cs typeface="Garamond"/>
              </a:rPr>
              <a:t>responses. </a:t>
            </a:r>
            <a:r>
              <a:rPr sz="1167" dirty="0">
                <a:latin typeface="Garamond"/>
                <a:cs typeface="Garamond"/>
              </a:rPr>
              <a:t>This form </a:t>
            </a:r>
            <a:r>
              <a:rPr sz="1167" spc="-5" dirty="0">
                <a:latin typeface="Garamond"/>
                <a:cs typeface="Garamond"/>
              </a:rPr>
              <a:t>of research </a:t>
            </a:r>
            <a:r>
              <a:rPr sz="1167" dirty="0">
                <a:latin typeface="Garamond"/>
                <a:cs typeface="Garamond"/>
              </a:rPr>
              <a:t>tries to explain cause-and-  effect </a:t>
            </a:r>
            <a:r>
              <a:rPr sz="1167" spc="-5" dirty="0">
                <a:latin typeface="Garamond"/>
                <a:cs typeface="Garamond"/>
              </a:rPr>
              <a:t>relationships. Observation and </a:t>
            </a:r>
            <a:r>
              <a:rPr sz="1167" dirty="0">
                <a:latin typeface="Garamond"/>
                <a:cs typeface="Garamond"/>
              </a:rPr>
              <a:t>surveys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used to collect </a:t>
            </a:r>
            <a:r>
              <a:rPr sz="1167" spc="-5" dirty="0">
                <a:latin typeface="Garamond"/>
                <a:cs typeface="Garamond"/>
              </a:rPr>
              <a:t>information in experimental  research.  </a:t>
            </a:r>
            <a:r>
              <a:rPr sz="1167" dirty="0">
                <a:latin typeface="Garamond"/>
                <a:cs typeface="Garamond"/>
              </a:rPr>
              <a:t>This form is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used for </a:t>
            </a:r>
            <a:r>
              <a:rPr sz="1167" b="1" spc="-5" dirty="0">
                <a:latin typeface="Garamond"/>
                <a:cs typeface="Garamond"/>
              </a:rPr>
              <a:t>causal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4747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482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13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research process </a:t>
            </a:r>
            <a:r>
              <a:rPr sz="1167" dirty="0">
                <a:latin typeface="Garamond"/>
                <a:cs typeface="Garamond"/>
              </a:rPr>
              <a:t>first two steps were </a:t>
            </a:r>
            <a:r>
              <a:rPr sz="1167" spc="-5" dirty="0">
                <a:latin typeface="Garamond"/>
                <a:cs typeface="Garamond"/>
              </a:rPr>
              <a:t>discussed in </a:t>
            </a:r>
            <a:r>
              <a:rPr sz="1167" dirty="0">
                <a:latin typeface="Garamond"/>
                <a:cs typeface="Garamond"/>
              </a:rPr>
              <a:t>that  Lesson today we will continue the same topic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discussing the </a:t>
            </a:r>
            <a:r>
              <a:rPr sz="1167" spc="-5" dirty="0">
                <a:latin typeface="Garamond"/>
                <a:cs typeface="Garamond"/>
              </a:rPr>
              <a:t>remaining steps of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research process. </a:t>
            </a:r>
            <a:r>
              <a:rPr sz="1167" dirty="0">
                <a:latin typeface="Garamond"/>
                <a:cs typeface="Garamond"/>
              </a:rPr>
              <a:t>Second topic </a:t>
            </a:r>
            <a:r>
              <a:rPr sz="1167" spc="-5" dirty="0">
                <a:latin typeface="Garamond"/>
                <a:cs typeface="Garamond"/>
              </a:rPr>
              <a:t>of today’s </a:t>
            </a: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is an introduction </a:t>
            </a:r>
            <a:r>
              <a:rPr sz="1167" dirty="0">
                <a:latin typeface="Garamond"/>
                <a:cs typeface="Garamond"/>
              </a:rPr>
              <a:t>to the consumer 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u="sng" dirty="0">
                <a:latin typeface="Garamond"/>
                <a:cs typeface="Garamond"/>
              </a:rPr>
              <a:t>THE MARKETING </a:t>
            </a:r>
            <a:r>
              <a:rPr sz="1167" b="1" u="sng" spc="-5" dirty="0">
                <a:latin typeface="Garamond"/>
                <a:cs typeface="Garamond"/>
              </a:rPr>
              <a:t>RESEARCH </a:t>
            </a:r>
            <a:r>
              <a:rPr sz="1167" b="1" u="sng" dirty="0">
                <a:latin typeface="Garamond"/>
                <a:cs typeface="Garamond"/>
              </a:rPr>
              <a:t>PROCESS</a:t>
            </a:r>
            <a:r>
              <a:rPr sz="1167" b="1" u="sng" spc="-8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(Continued)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u="sng" spc="-5" dirty="0">
                <a:latin typeface="Garamond"/>
                <a:cs typeface="Garamond"/>
              </a:rPr>
              <a:t>CONSUMER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3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Contact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Methods: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Contact methods are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information Contact methods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listed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  <a:buFont typeface="Garamond"/>
              <a:buAutoNum type="arabicPeriod"/>
              <a:tabLst>
                <a:tab pos="188908" algn="l"/>
              </a:tabLst>
            </a:pPr>
            <a:r>
              <a:rPr sz="1167" b="1" dirty="0">
                <a:latin typeface="Garamond"/>
                <a:cs typeface="Garamond"/>
              </a:rPr>
              <a:t>Mail </a:t>
            </a:r>
            <a:r>
              <a:rPr sz="1167" b="1" spc="-5" dirty="0">
                <a:latin typeface="Garamond"/>
                <a:cs typeface="Garamond"/>
              </a:rPr>
              <a:t>questionnaires</a:t>
            </a:r>
            <a:r>
              <a:rPr sz="1167" spc="-5" dirty="0">
                <a:latin typeface="Garamond"/>
                <a:cs typeface="Garamond"/>
              </a:rPr>
              <a:t>--used </a:t>
            </a:r>
            <a:r>
              <a:rPr sz="1167" dirty="0">
                <a:latin typeface="Garamond"/>
                <a:cs typeface="Garamond"/>
              </a:rPr>
              <a:t>to collect </a:t>
            </a:r>
            <a:r>
              <a:rPr sz="1167" spc="-5" dirty="0">
                <a:latin typeface="Garamond"/>
                <a:cs typeface="Garamond"/>
              </a:rPr>
              <a:t>large amounts of information at 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 marL="188291" indent="-175944" algn="just">
              <a:lnSpc>
                <a:spcPts val="1312"/>
              </a:lnSpc>
              <a:buFont typeface="Garamond"/>
              <a:buAutoNum type="arabicPeriod"/>
              <a:tabLst>
                <a:tab pos="188908" algn="l"/>
              </a:tabLst>
            </a:pPr>
            <a:r>
              <a:rPr sz="1167" b="1" dirty="0">
                <a:latin typeface="Garamond"/>
                <a:cs typeface="Garamond"/>
              </a:rPr>
              <a:t>Telephone </a:t>
            </a:r>
            <a:r>
              <a:rPr sz="1167" b="1" spc="-5" dirty="0">
                <a:latin typeface="Garamond"/>
                <a:cs typeface="Garamond"/>
              </a:rPr>
              <a:t>interviewing</a:t>
            </a:r>
            <a:r>
              <a:rPr sz="1167" spc="-5" dirty="0">
                <a:latin typeface="Garamond"/>
                <a:cs typeface="Garamond"/>
              </a:rPr>
              <a:t>--good </a:t>
            </a:r>
            <a:r>
              <a:rPr sz="1167" dirty="0">
                <a:latin typeface="Garamond"/>
                <a:cs typeface="Garamond"/>
              </a:rPr>
              <a:t>method for collecting information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quickly.</a:t>
            </a:r>
            <a:endParaRPr sz="1167">
              <a:latin typeface="Garamond"/>
              <a:cs typeface="Garamond"/>
            </a:endParaRPr>
          </a:p>
          <a:p>
            <a:pPr marL="12347" marR="834036">
              <a:lnSpc>
                <a:spcPts val="1312"/>
              </a:lnSpc>
              <a:spcBef>
                <a:spcPts val="73"/>
              </a:spcBef>
              <a:buFont typeface="Garamond"/>
              <a:buAutoNum type="arabicPeriod"/>
              <a:tabLst>
                <a:tab pos="188908" algn="l"/>
              </a:tabLst>
            </a:pPr>
            <a:r>
              <a:rPr sz="1167" b="1" dirty="0">
                <a:latin typeface="Garamond"/>
                <a:cs typeface="Garamond"/>
              </a:rPr>
              <a:t>Personal </a:t>
            </a:r>
            <a:r>
              <a:rPr sz="1167" b="1" spc="-5" dirty="0">
                <a:latin typeface="Garamond"/>
                <a:cs typeface="Garamond"/>
              </a:rPr>
              <a:t>interviewing </a:t>
            </a:r>
            <a:r>
              <a:rPr sz="1167" dirty="0">
                <a:latin typeface="Garamond"/>
                <a:cs typeface="Garamond"/>
              </a:rPr>
              <a:t>(which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b="1" spc="-5" dirty="0">
                <a:latin typeface="Garamond"/>
                <a:cs typeface="Garamond"/>
              </a:rPr>
              <a:t>individual or </a:t>
            </a:r>
            <a:r>
              <a:rPr sz="1167" b="1" dirty="0">
                <a:latin typeface="Garamond"/>
                <a:cs typeface="Garamond"/>
              </a:rPr>
              <a:t>group </a:t>
            </a:r>
            <a:r>
              <a:rPr sz="1167" b="1" spc="-5" dirty="0">
                <a:latin typeface="Garamond"/>
                <a:cs typeface="Garamond"/>
              </a:rPr>
              <a:t>interviewing</a:t>
            </a:r>
            <a:r>
              <a:rPr sz="1167" spc="-5" dirty="0">
                <a:latin typeface="Garamond"/>
                <a:cs typeface="Garamond"/>
              </a:rPr>
              <a:t>).  </a:t>
            </a:r>
            <a:r>
              <a:rPr sz="1167" dirty="0">
                <a:latin typeface="Garamond"/>
                <a:cs typeface="Garamond"/>
              </a:rPr>
              <a:t>A form </a:t>
            </a:r>
            <a:r>
              <a:rPr sz="1167" spc="-5" dirty="0">
                <a:latin typeface="Garamond"/>
                <a:cs typeface="Garamond"/>
              </a:rPr>
              <a:t>of personal interviewing is </a:t>
            </a:r>
            <a:r>
              <a:rPr sz="1167" dirty="0">
                <a:latin typeface="Garamond"/>
                <a:cs typeface="Garamond"/>
              </a:rPr>
              <a:t>“focus group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interviewing”.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Focus-group interviewing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inviting six to ten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to gather for a few </a:t>
            </a:r>
            <a:r>
              <a:rPr sz="1167" spc="-5" dirty="0">
                <a:latin typeface="Garamond"/>
                <a:cs typeface="Garamond"/>
              </a:rPr>
              <a:t>hours </a:t>
            </a:r>
            <a:r>
              <a:rPr sz="1167" dirty="0">
                <a:latin typeface="Garamond"/>
                <a:cs typeface="Garamond"/>
              </a:rPr>
              <a:t>with a  trained </a:t>
            </a:r>
            <a:r>
              <a:rPr sz="1167" spc="-5" dirty="0">
                <a:latin typeface="Garamond"/>
                <a:cs typeface="Garamond"/>
              </a:rPr>
              <a:t>interviewer </a:t>
            </a:r>
            <a:r>
              <a:rPr sz="1167" dirty="0">
                <a:latin typeface="Garamond"/>
                <a:cs typeface="Garamond"/>
              </a:rPr>
              <a:t>to talk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service, or organization.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interviewer </a:t>
            </a:r>
            <a:r>
              <a:rPr sz="1167" dirty="0">
                <a:latin typeface="Garamond"/>
                <a:cs typeface="Garamond"/>
              </a:rPr>
              <a:t>“focuses”  the group discussion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important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issues.</a:t>
            </a:r>
            <a:endParaRPr sz="1167">
              <a:latin typeface="Garamond"/>
              <a:cs typeface="Garamond"/>
            </a:endParaRPr>
          </a:p>
          <a:p>
            <a:pPr marL="12347" marR="7408">
              <a:lnSpc>
                <a:spcPts val="1312"/>
              </a:lnSpc>
              <a:buAutoNum type="arabicPeriod" startAt="4"/>
              <a:tabLst>
                <a:tab pos="198786" algn="l"/>
              </a:tabLst>
            </a:pP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(Internet) </a:t>
            </a:r>
            <a:r>
              <a:rPr sz="1167" spc="-5" dirty="0">
                <a:latin typeface="Garamond"/>
                <a:cs typeface="Garamond"/>
              </a:rPr>
              <a:t>marketing research </a:t>
            </a:r>
            <a:r>
              <a:rPr sz="1167" dirty="0">
                <a:latin typeface="Garamond"/>
                <a:cs typeface="Garamond"/>
              </a:rPr>
              <a:t>can 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Internet surveys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b="1" spc="-5" dirty="0">
                <a:latin typeface="Garamond"/>
                <a:cs typeface="Garamond"/>
              </a:rPr>
              <a:t>online focus groups</a:t>
            </a:r>
            <a:r>
              <a:rPr sz="1167" spc="-5" dirty="0">
                <a:latin typeface="Garamond"/>
                <a:cs typeface="Garamond"/>
              </a:rPr>
              <a:t>.  Many </a:t>
            </a:r>
            <a:r>
              <a:rPr sz="1167" dirty="0">
                <a:latin typeface="Garamond"/>
                <a:cs typeface="Garamond"/>
              </a:rPr>
              <a:t>experts </a:t>
            </a:r>
            <a:r>
              <a:rPr sz="1167" spc="-5" dirty="0">
                <a:latin typeface="Garamond"/>
                <a:cs typeface="Garamond"/>
              </a:rPr>
              <a:t>predict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online research </a:t>
            </a:r>
            <a:r>
              <a:rPr sz="1167" dirty="0">
                <a:latin typeface="Garamond"/>
                <a:cs typeface="Garamond"/>
              </a:rPr>
              <a:t>will soon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tool </a:t>
            </a:r>
            <a:r>
              <a:rPr sz="1167" spc="-5" dirty="0">
                <a:latin typeface="Garamond"/>
                <a:cs typeface="Garamond"/>
              </a:rPr>
              <a:t>of marketing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researchers.</a:t>
            </a:r>
            <a:endParaRPr sz="1167">
              <a:latin typeface="Garamond"/>
              <a:cs typeface="Garamond"/>
            </a:endParaRPr>
          </a:p>
          <a:p>
            <a:pPr marL="12347" marR="5556">
              <a:lnSpc>
                <a:spcPts val="1312"/>
              </a:lnSpc>
              <a:buFont typeface="Garamond"/>
              <a:buAutoNum type="arabicPeriod" startAt="4"/>
              <a:tabLst>
                <a:tab pos="206811" algn="l"/>
              </a:tabLst>
            </a:pPr>
            <a:r>
              <a:rPr sz="1167" b="1" spc="-5" dirty="0">
                <a:latin typeface="Garamond"/>
                <a:cs typeface="Garamond"/>
              </a:rPr>
              <a:t>Computer interviewing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method being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technology </a:t>
            </a:r>
            <a:r>
              <a:rPr sz="1167" spc="-5" dirty="0">
                <a:latin typeface="Garamond"/>
                <a:cs typeface="Garamond"/>
              </a:rPr>
              <a:t>age. Consumers read  </a:t>
            </a:r>
            <a:r>
              <a:rPr sz="1167" dirty="0">
                <a:latin typeface="Garamond"/>
                <a:cs typeface="Garamond"/>
              </a:rPr>
              <a:t>questions from a computer screen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respond.</a:t>
            </a:r>
            <a:endParaRPr sz="1167">
              <a:latin typeface="Garamond"/>
              <a:cs typeface="Garamond"/>
            </a:endParaRPr>
          </a:p>
          <a:p>
            <a:pPr marL="12347" algn="just">
              <a:spcBef>
                <a:spcPts val="321"/>
              </a:spcBef>
            </a:pPr>
            <a:r>
              <a:rPr sz="1167" dirty="0">
                <a:latin typeface="Garamond"/>
                <a:cs typeface="Garamond"/>
              </a:rPr>
              <a:t>Sampling </a:t>
            </a:r>
            <a:r>
              <a:rPr sz="1167" spc="-5" dirty="0">
                <a:latin typeface="Garamond"/>
                <a:cs typeface="Garamond"/>
              </a:rPr>
              <a:t>plans are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outline how </a:t>
            </a:r>
            <a:r>
              <a:rPr sz="1167" dirty="0">
                <a:latin typeface="Garamond"/>
                <a:cs typeface="Garamond"/>
              </a:rPr>
              <a:t>samples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constructed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851207"/>
            <a:ext cx="127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853" y="5866024"/>
            <a:ext cx="52704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sample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segment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population selected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marketing research to represent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population as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6184582"/>
            <a:ext cx="127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2.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8938" y="6184582"/>
            <a:ext cx="84825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consumers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6517957"/>
            <a:ext cx="127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7184707"/>
            <a:ext cx="127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4.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616" y="6199398"/>
            <a:ext cx="442154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815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researchers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draw conclusions about </a:t>
            </a:r>
            <a:r>
              <a:rPr sz="1167" dirty="0">
                <a:latin typeface="Garamond"/>
                <a:cs typeface="Garamond"/>
              </a:rPr>
              <a:t>large groups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studying a small sample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total consumer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population.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Designing a sample calls for three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decisions:</a:t>
            </a:r>
            <a:endParaRPr sz="1167">
              <a:latin typeface="Garamond"/>
              <a:cs typeface="Garamond"/>
            </a:endParaRPr>
          </a:p>
          <a:p>
            <a:pPr marL="12347" indent="444490">
              <a:lnSpc>
                <a:spcPts val="1312"/>
              </a:lnSpc>
              <a:buFont typeface="Garamond"/>
              <a:buAutoNum type="alphaLcPeriod"/>
              <a:tabLst>
                <a:tab pos="624138" algn="l"/>
              </a:tabLst>
            </a:pPr>
            <a:r>
              <a:rPr sz="1167" b="1" spc="-5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surveyed (what </a:t>
            </a:r>
            <a:r>
              <a:rPr sz="1167" b="1" spc="-5" dirty="0">
                <a:latin typeface="Garamond"/>
                <a:cs typeface="Garamond"/>
              </a:rPr>
              <a:t>sampling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unit</a:t>
            </a:r>
            <a:r>
              <a:rPr sz="1167" spc="-5" dirty="0">
                <a:latin typeface="Garamond"/>
                <a:cs typeface="Garamond"/>
              </a:rPr>
              <a:t>)?</a:t>
            </a:r>
            <a:endParaRPr sz="1167">
              <a:latin typeface="Garamond"/>
              <a:cs typeface="Garamond"/>
            </a:endParaRPr>
          </a:p>
          <a:p>
            <a:pPr marL="638954" indent="-182117">
              <a:lnSpc>
                <a:spcPts val="1312"/>
              </a:lnSpc>
              <a:buFont typeface="Garamond"/>
              <a:buAutoNum type="alphaLcPeriod"/>
              <a:tabLst>
                <a:tab pos="639571" algn="l"/>
              </a:tabLst>
            </a:pPr>
            <a:r>
              <a:rPr sz="1167" b="1" dirty="0">
                <a:latin typeface="Garamond"/>
                <a:cs typeface="Garamond"/>
              </a:rPr>
              <a:t>How many </a:t>
            </a:r>
            <a:r>
              <a:rPr sz="1167" spc="-5" dirty="0">
                <a:latin typeface="Garamond"/>
                <a:cs typeface="Garamond"/>
              </a:rPr>
              <a:t>people should be </a:t>
            </a:r>
            <a:r>
              <a:rPr sz="1167" dirty="0">
                <a:latin typeface="Garamond"/>
                <a:cs typeface="Garamond"/>
              </a:rPr>
              <a:t>surveyed (what </a:t>
            </a:r>
            <a:r>
              <a:rPr sz="1167" b="1" spc="-5" dirty="0">
                <a:latin typeface="Garamond"/>
                <a:cs typeface="Garamond"/>
              </a:rPr>
              <a:t>sample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size</a:t>
            </a:r>
            <a:r>
              <a:rPr sz="1167" spc="-5" dirty="0">
                <a:latin typeface="Garamond"/>
                <a:cs typeface="Garamond"/>
              </a:rPr>
              <a:t>)?</a:t>
            </a:r>
            <a:endParaRPr sz="1167">
              <a:latin typeface="Garamond"/>
              <a:cs typeface="Garamond"/>
            </a:endParaRPr>
          </a:p>
          <a:p>
            <a:pPr marL="12347" marR="4939" indent="444490">
              <a:lnSpc>
                <a:spcPts val="1312"/>
              </a:lnSpc>
              <a:spcBef>
                <a:spcPts val="73"/>
              </a:spcBef>
              <a:buFont typeface="Garamond"/>
              <a:buAutoNum type="alphaLcPeriod"/>
              <a:tabLst>
                <a:tab pos="625373" algn="l"/>
              </a:tabLst>
            </a:pPr>
            <a:r>
              <a:rPr sz="1167" b="1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should the sample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b="1" dirty="0">
                <a:latin typeface="Garamond"/>
                <a:cs typeface="Garamond"/>
              </a:rPr>
              <a:t>chosen </a:t>
            </a:r>
            <a:r>
              <a:rPr sz="1167" spc="-5" dirty="0">
                <a:latin typeface="Garamond"/>
                <a:cs typeface="Garamond"/>
              </a:rPr>
              <a:t>(what </a:t>
            </a:r>
            <a:r>
              <a:rPr sz="1167" b="1" dirty="0">
                <a:latin typeface="Garamond"/>
                <a:cs typeface="Garamond"/>
              </a:rPr>
              <a:t>sampling </a:t>
            </a:r>
            <a:r>
              <a:rPr sz="1167" b="1" spc="-5" dirty="0">
                <a:latin typeface="Garamond"/>
                <a:cs typeface="Garamond"/>
              </a:rPr>
              <a:t>procedure</a:t>
            </a:r>
            <a:r>
              <a:rPr sz="1167" spc="-5" dirty="0">
                <a:latin typeface="Garamond"/>
                <a:cs typeface="Garamond"/>
              </a:rPr>
              <a:t>)?  </a:t>
            </a:r>
            <a:r>
              <a:rPr sz="1167" dirty="0">
                <a:latin typeface="Garamond"/>
                <a:cs typeface="Garamond"/>
              </a:rPr>
              <a:t>Kinds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samples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7366211"/>
            <a:ext cx="5714912" cy="183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marR="4939" algn="just">
              <a:lnSpc>
                <a:spcPts val="1312"/>
              </a:lnSpc>
              <a:buFont typeface="Garamond"/>
              <a:buAutoNum type="alphaLcPeriod"/>
              <a:tabLst>
                <a:tab pos="1099495" algn="l"/>
              </a:tabLst>
            </a:pPr>
            <a:r>
              <a:rPr sz="1167" b="1" dirty="0">
                <a:latin typeface="Garamond"/>
                <a:cs typeface="Garamond"/>
              </a:rPr>
              <a:t>Probability </a:t>
            </a:r>
            <a:r>
              <a:rPr sz="1167" b="1" spc="-5" dirty="0">
                <a:latin typeface="Garamond"/>
                <a:cs typeface="Garamond"/>
              </a:rPr>
              <a:t>samples</a:t>
            </a:r>
            <a:r>
              <a:rPr sz="1167" spc="-5" dirty="0">
                <a:latin typeface="Garamond"/>
                <a:cs typeface="Garamond"/>
              </a:rPr>
              <a:t>--each population member has </a:t>
            </a:r>
            <a:r>
              <a:rPr sz="1167" dirty="0">
                <a:latin typeface="Garamond"/>
                <a:cs typeface="Garamond"/>
              </a:rPr>
              <a:t>a known chance </a:t>
            </a:r>
            <a:r>
              <a:rPr sz="1167" spc="-5" dirty="0">
                <a:latin typeface="Garamond"/>
                <a:cs typeface="Garamond"/>
              </a:rPr>
              <a:t>of being  included in </a:t>
            </a:r>
            <a:r>
              <a:rPr sz="1167" dirty="0">
                <a:latin typeface="Garamond"/>
                <a:cs typeface="Garamond"/>
              </a:rPr>
              <a:t>the sample, </a:t>
            </a:r>
            <a:r>
              <a:rPr sz="1167" spc="-5" dirty="0">
                <a:latin typeface="Garamond"/>
                <a:cs typeface="Garamond"/>
              </a:rPr>
              <a:t>and researchers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calculate </a:t>
            </a:r>
            <a:r>
              <a:rPr sz="1167" dirty="0">
                <a:latin typeface="Garamond"/>
                <a:cs typeface="Garamond"/>
              </a:rPr>
              <a:t>confidence </a:t>
            </a:r>
            <a:r>
              <a:rPr sz="1167" spc="-5" dirty="0">
                <a:latin typeface="Garamond"/>
                <a:cs typeface="Garamond"/>
              </a:rPr>
              <a:t>limits </a:t>
            </a:r>
            <a:r>
              <a:rPr sz="1167" dirty="0">
                <a:latin typeface="Garamond"/>
                <a:cs typeface="Garamond"/>
              </a:rPr>
              <a:t>for sampling  error.</a:t>
            </a:r>
            <a:endParaRPr sz="1167">
              <a:latin typeface="Garamond"/>
              <a:cs typeface="Garamond"/>
            </a:endParaRPr>
          </a:p>
          <a:p>
            <a:pPr marL="1083444" indent="-182117" algn="just">
              <a:lnSpc>
                <a:spcPts val="1240"/>
              </a:lnSpc>
              <a:buFont typeface="Garamond"/>
              <a:buAutoNum type="alphaLcPeriod"/>
              <a:tabLst>
                <a:tab pos="1084061" algn="l"/>
              </a:tabLst>
            </a:pPr>
            <a:r>
              <a:rPr sz="1167" b="1" dirty="0">
                <a:latin typeface="Garamond"/>
                <a:cs typeface="Garamond"/>
              </a:rPr>
              <a:t>Nonprobability </a:t>
            </a:r>
            <a:r>
              <a:rPr sz="1167" b="1" spc="-5" dirty="0">
                <a:latin typeface="Garamond"/>
                <a:cs typeface="Garamond"/>
              </a:rPr>
              <a:t>samples</a:t>
            </a:r>
            <a:r>
              <a:rPr sz="1167" spc="-5" dirty="0">
                <a:latin typeface="Garamond"/>
                <a:cs typeface="Garamond"/>
              </a:rPr>
              <a:t>--sampling </a:t>
            </a:r>
            <a:r>
              <a:rPr sz="1167" dirty="0">
                <a:latin typeface="Garamond"/>
                <a:cs typeface="Garamond"/>
              </a:rPr>
              <a:t>error cannot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measured.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u="sng" dirty="0">
                <a:latin typeface="Garamond"/>
                <a:cs typeface="Garamond"/>
              </a:rPr>
              <a:t>Research</a:t>
            </a:r>
            <a:r>
              <a:rPr sz="1167" b="1" u="sng" spc="-102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Instruments: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collecting </a:t>
            </a:r>
            <a:r>
              <a:rPr sz="1167" spc="-5" dirty="0">
                <a:latin typeface="Garamond"/>
                <a:cs typeface="Garamond"/>
              </a:rPr>
              <a:t>primary data, marketing researchers have </a:t>
            </a:r>
            <a:r>
              <a:rPr sz="1167" dirty="0">
                <a:latin typeface="Garamond"/>
                <a:cs typeface="Garamond"/>
              </a:rPr>
              <a:t>a choice of two </a:t>
            </a:r>
            <a:r>
              <a:rPr sz="1167" spc="-5" dirty="0">
                <a:latin typeface="Garamond"/>
                <a:cs typeface="Garamond"/>
              </a:rPr>
              <a:t>main research  instruments—the </a:t>
            </a:r>
            <a:r>
              <a:rPr sz="1167" b="1" spc="-5" dirty="0">
                <a:latin typeface="Garamond"/>
                <a:cs typeface="Garamond"/>
              </a:rPr>
              <a:t>questionnaire </a:t>
            </a:r>
            <a:r>
              <a:rPr sz="1167" b="1" dirty="0">
                <a:latin typeface="Garamond"/>
                <a:cs typeface="Garamond"/>
              </a:rPr>
              <a:t>and mechanical </a:t>
            </a:r>
            <a:r>
              <a:rPr sz="1167" b="1" spc="-5" dirty="0">
                <a:latin typeface="Garamond"/>
                <a:cs typeface="Garamond"/>
              </a:rPr>
              <a:t>devices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 questionnaire is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far the most  common </a:t>
            </a:r>
            <a:r>
              <a:rPr sz="1167" spc="-5" dirty="0">
                <a:latin typeface="Garamond"/>
                <a:cs typeface="Garamond"/>
              </a:rPr>
              <a:t>instrument, </a:t>
            </a:r>
            <a:r>
              <a:rPr sz="1167" dirty="0">
                <a:latin typeface="Garamond"/>
                <a:cs typeface="Garamond"/>
              </a:rPr>
              <a:t>whether </a:t>
            </a:r>
            <a:r>
              <a:rPr sz="1167" spc="-5" dirty="0">
                <a:latin typeface="Garamond"/>
                <a:cs typeface="Garamond"/>
              </a:rPr>
              <a:t>administered in person, by phone, or online. </a:t>
            </a:r>
            <a:r>
              <a:rPr sz="1167" dirty="0">
                <a:latin typeface="Garamond"/>
                <a:cs typeface="Garamond"/>
              </a:rPr>
              <a:t>Questionnaires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very  flexible—there </a:t>
            </a:r>
            <a:r>
              <a:rPr sz="1167" spc="-5" dirty="0">
                <a:latin typeface="Garamond"/>
                <a:cs typeface="Garamond"/>
              </a:rPr>
              <a:t>are many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questions.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be developed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tested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be used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 scale. </a:t>
            </a:r>
            <a:r>
              <a:rPr sz="1167" dirty="0">
                <a:latin typeface="Garamond"/>
                <a:cs typeface="Garamond"/>
              </a:rPr>
              <a:t>A carelessly </a:t>
            </a:r>
            <a:r>
              <a:rPr sz="1167" spc="-5" dirty="0">
                <a:latin typeface="Garamond"/>
                <a:cs typeface="Garamond"/>
              </a:rPr>
              <a:t>prepared </a:t>
            </a:r>
            <a:r>
              <a:rPr sz="1167" dirty="0">
                <a:latin typeface="Garamond"/>
                <a:cs typeface="Garamond"/>
              </a:rPr>
              <a:t>questionnaire usually contains  several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errors.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449" y="286120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933449" y="3330151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85687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4963</Words>
  <Application>Microsoft Office PowerPoint</Application>
  <PresentationFormat>Custom</PresentationFormat>
  <Paragraphs>575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