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77" r:id="rId23"/>
    <p:sldId id="278" r:id="rId24"/>
    <p:sldId id="279" r:id="rId25"/>
    <p:sldId id="280" r:id="rId26"/>
    <p:sldId id="281" r:id="rId2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" id="{D6F6961F-CAB6-4190-A08B-91855BAFEEB5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17" id="{467FC04C-F16E-43AA-BCCD-F5DF85C81F98}">
          <p14:sldIdLst>
            <p14:sldId id="290"/>
            <p14:sldId id="291"/>
            <p14:sldId id="292"/>
            <p14:sldId id="293"/>
          </p14:sldIdLst>
        </p14:section>
        <p14:section name="18" id="{C98E2AA5-7F85-4AE6-A844-50D619539FC8}">
          <p14:sldIdLst>
            <p14:sldId id="294"/>
            <p14:sldId id="295"/>
            <p14:sldId id="296"/>
            <p14:sldId id="297"/>
            <p14:sldId id="298"/>
          </p14:sldIdLst>
        </p14:section>
        <p14:section name="19" id="{2E4110E6-FFD9-4960-939D-E0DF19925494}">
          <p14:sldIdLst>
            <p14:sldId id="299"/>
            <p14:sldId id="300"/>
            <p14:sldId id="301"/>
            <p14:sldId id="302"/>
          </p14:sldIdLst>
        </p14:section>
        <p14:section name="20" id="{5793DEA6-F067-46A6-AE08-EBF8C11921F6}">
          <p14:sldIdLst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47.jpg"/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8030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16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learning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Buying </a:t>
            </a:r>
            <a:r>
              <a:rPr sz="1167" spc="-5" dirty="0">
                <a:latin typeface="Garamond"/>
                <a:cs typeface="Garamond"/>
              </a:rPr>
              <a:t>behavior.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Today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discuss business buyer behaviour,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buying situations, participants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 buying process, and </a:t>
            </a:r>
            <a:r>
              <a:rPr sz="1167" dirty="0">
                <a:latin typeface="Garamond"/>
                <a:cs typeface="Garamond"/>
              </a:rPr>
              <a:t>major influences </a:t>
            </a:r>
            <a:r>
              <a:rPr sz="1167" spc="-5" dirty="0">
                <a:latin typeface="Garamond"/>
                <a:cs typeface="Garamond"/>
              </a:rPr>
              <a:t>on business buyers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today’s topic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BUSINESS </a:t>
            </a:r>
            <a:r>
              <a:rPr sz="1167" b="1" dirty="0">
                <a:latin typeface="Garamond"/>
                <a:cs typeface="Garamond"/>
              </a:rPr>
              <a:t>MARKETS </a:t>
            </a:r>
            <a:r>
              <a:rPr sz="1167" b="1" spc="-5" dirty="0">
                <a:latin typeface="Garamond"/>
                <a:cs typeface="Garamond"/>
              </a:rPr>
              <a:t>AND BUYING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business market </a:t>
            </a:r>
            <a:r>
              <a:rPr sz="1167" spc="-5" dirty="0">
                <a:latin typeface="Garamond"/>
                <a:cs typeface="Garamond"/>
              </a:rPr>
              <a:t>includes </a:t>
            </a:r>
            <a:r>
              <a:rPr sz="1167" dirty="0">
                <a:latin typeface="Garamond"/>
                <a:cs typeface="Garamond"/>
              </a:rPr>
              <a:t>firms that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products and  </a:t>
            </a:r>
            <a:r>
              <a:rPr sz="1167" dirty="0">
                <a:latin typeface="Garamond"/>
                <a:cs typeface="Garamond"/>
              </a:rPr>
              <a:t>services to sell to </a:t>
            </a:r>
            <a:r>
              <a:rPr sz="1167" spc="-5" dirty="0">
                <a:latin typeface="Garamond"/>
                <a:cs typeface="Garamond"/>
              </a:rPr>
              <a:t>others.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also includes retailing and </a:t>
            </a:r>
            <a:r>
              <a:rPr sz="1167" dirty="0">
                <a:latin typeface="Garamond"/>
                <a:cs typeface="Garamond"/>
              </a:rPr>
              <a:t>wholesaling firms that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goods 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resell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profit. </a:t>
            </a:r>
            <a:r>
              <a:rPr sz="1167" dirty="0">
                <a:latin typeface="Garamond"/>
                <a:cs typeface="Garamond"/>
              </a:rPr>
              <a:t>Because </a:t>
            </a:r>
            <a:r>
              <a:rPr sz="1167" spc="-5" dirty="0">
                <a:latin typeface="Garamond"/>
                <a:cs typeface="Garamond"/>
              </a:rPr>
              <a:t>aspects of business-to-business marketing apply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i="1" spc="-5" dirty="0">
                <a:latin typeface="Garamond"/>
                <a:cs typeface="Garamond"/>
              </a:rPr>
              <a:t>institutional  markets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government </a:t>
            </a:r>
            <a:r>
              <a:rPr sz="1167" i="1" spc="-5" dirty="0">
                <a:latin typeface="Garamond"/>
                <a:cs typeface="Garamond"/>
              </a:rPr>
              <a:t>markets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we group these together. The </a:t>
            </a:r>
            <a:r>
              <a:rPr sz="1167" spc="-5" dirty="0">
                <a:latin typeface="Garamond"/>
                <a:cs typeface="Garamond"/>
              </a:rPr>
              <a:t>business marketer needs </a:t>
            </a:r>
            <a:r>
              <a:rPr sz="1167" dirty="0">
                <a:latin typeface="Garamond"/>
                <a:cs typeface="Garamond"/>
              </a:rPr>
              <a:t>to know the  following: </a:t>
            </a:r>
            <a:r>
              <a:rPr sz="1167" spc="-5" dirty="0">
                <a:latin typeface="Garamond"/>
                <a:cs typeface="Garamond"/>
              </a:rPr>
              <a:t>Who 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participants? In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decisions do </a:t>
            </a:r>
            <a:r>
              <a:rPr sz="1167" dirty="0">
                <a:latin typeface="Garamond"/>
                <a:cs typeface="Garamond"/>
              </a:rPr>
              <a:t>they exercise </a:t>
            </a:r>
            <a:r>
              <a:rPr sz="1167" spc="-5" dirty="0">
                <a:latin typeface="Garamond"/>
                <a:cs typeface="Garamond"/>
              </a:rPr>
              <a:t>influence? What is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relative degree of influence? What </a:t>
            </a:r>
            <a:r>
              <a:rPr sz="1167" dirty="0">
                <a:latin typeface="Garamond"/>
                <a:cs typeface="Garamond"/>
              </a:rPr>
              <a:t>evaluation criteria </a:t>
            </a:r>
            <a:r>
              <a:rPr sz="1167" spc="-5" dirty="0">
                <a:latin typeface="Garamond"/>
                <a:cs typeface="Garamond"/>
              </a:rPr>
              <a:t>does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decision participant </a:t>
            </a:r>
            <a:r>
              <a:rPr sz="1167" dirty="0">
                <a:latin typeface="Garamond"/>
                <a:cs typeface="Garamond"/>
              </a:rPr>
              <a:t>use? The  </a:t>
            </a:r>
            <a:r>
              <a:rPr sz="1167" spc="-5" dirty="0">
                <a:latin typeface="Garamond"/>
                <a:cs typeface="Garamond"/>
              </a:rPr>
              <a:t>business marketer also needs </a:t>
            </a:r>
            <a:r>
              <a:rPr sz="1167" dirty="0">
                <a:latin typeface="Garamond"/>
                <a:cs typeface="Garamond"/>
              </a:rPr>
              <a:t>to understand 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environmental, interpersonal,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individual  </a:t>
            </a:r>
            <a:r>
              <a:rPr sz="1167" spc="-5" dirty="0">
                <a:latin typeface="Garamond"/>
                <a:cs typeface="Garamond"/>
              </a:rPr>
              <a:t>influences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What is </a:t>
            </a:r>
            <a:r>
              <a:rPr sz="1167" b="1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Business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Market?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market </a:t>
            </a:r>
            <a:r>
              <a:rPr sz="1167" dirty="0">
                <a:latin typeface="Garamond"/>
                <a:cs typeface="Garamond"/>
              </a:rPr>
              <a:t>comprises </a:t>
            </a:r>
            <a:r>
              <a:rPr sz="1167" spc="-5" dirty="0">
                <a:latin typeface="Garamond"/>
                <a:cs typeface="Garamond"/>
              </a:rPr>
              <a:t>all the organizations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for use in the  </a:t>
            </a:r>
            <a:r>
              <a:rPr sz="1167" spc="-5" dirty="0">
                <a:latin typeface="Garamond"/>
                <a:cs typeface="Garamond"/>
              </a:rPr>
              <a:t>production of other products and </a:t>
            </a:r>
            <a:r>
              <a:rPr sz="1167" dirty="0">
                <a:latin typeface="Garamond"/>
                <a:cs typeface="Garamond"/>
              </a:rPr>
              <a:t>services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sold, </a:t>
            </a:r>
            <a:r>
              <a:rPr sz="1167" spc="-5" dirty="0">
                <a:latin typeface="Garamond"/>
                <a:cs typeface="Garamond"/>
              </a:rPr>
              <a:t>rented, or </a:t>
            </a:r>
            <a:r>
              <a:rPr sz="1167" dirty="0">
                <a:latin typeface="Garamond"/>
                <a:cs typeface="Garamond"/>
              </a:rPr>
              <a:t>supplied to </a:t>
            </a:r>
            <a:r>
              <a:rPr sz="1167" spc="-5" dirty="0">
                <a:latin typeface="Garamond"/>
                <a:cs typeface="Garamond"/>
              </a:rPr>
              <a:t>others. It also  includes retailing and wholesaling </a:t>
            </a:r>
            <a:r>
              <a:rPr sz="1167" dirty="0">
                <a:latin typeface="Garamond"/>
                <a:cs typeface="Garamond"/>
              </a:rPr>
              <a:t>firms that </a:t>
            </a:r>
            <a:r>
              <a:rPr sz="1167" spc="-5" dirty="0">
                <a:latin typeface="Garamond"/>
                <a:cs typeface="Garamond"/>
              </a:rPr>
              <a:t>acquire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purpose of reselling or renting  </a:t>
            </a:r>
            <a:r>
              <a:rPr sz="1167" dirty="0">
                <a:latin typeface="Garamond"/>
                <a:cs typeface="Garamond"/>
              </a:rPr>
              <a:t>them to </a:t>
            </a:r>
            <a:r>
              <a:rPr sz="1167" spc="-5" dirty="0">
                <a:latin typeface="Garamond"/>
                <a:cs typeface="Garamond"/>
              </a:rPr>
              <a:t>others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profit. In </a:t>
            </a:r>
            <a:r>
              <a:rPr sz="1167" dirty="0">
                <a:latin typeface="Garamond"/>
                <a:cs typeface="Garamond"/>
              </a:rPr>
              <a:t>the business </a:t>
            </a:r>
            <a:r>
              <a:rPr sz="1167" spc="-5" dirty="0">
                <a:latin typeface="Garamond"/>
                <a:cs typeface="Garamond"/>
              </a:rPr>
              <a:t>buying process business buyers determine </a:t>
            </a:r>
            <a:r>
              <a:rPr sz="1167" dirty="0">
                <a:latin typeface="Garamond"/>
                <a:cs typeface="Garamond"/>
              </a:rPr>
              <a:t>which 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their </a:t>
            </a:r>
            <a:r>
              <a:rPr sz="1167" spc="-5" dirty="0">
                <a:latin typeface="Garamond"/>
                <a:cs typeface="Garamond"/>
              </a:rPr>
              <a:t>organizations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purchase, and </a:t>
            </a:r>
            <a:r>
              <a:rPr sz="1167" dirty="0">
                <a:latin typeface="Garamond"/>
                <a:cs typeface="Garamond"/>
              </a:rPr>
              <a:t>then find, evaluate,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choose  </a:t>
            </a:r>
            <a:r>
              <a:rPr sz="1167" spc="-5" dirty="0">
                <a:latin typeface="Garamond"/>
                <a:cs typeface="Garamond"/>
              </a:rPr>
              <a:t>among alternative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and brands. Companies </a:t>
            </a:r>
            <a:r>
              <a:rPr sz="1167" dirty="0">
                <a:latin typeface="Garamond"/>
                <a:cs typeface="Garamond"/>
              </a:rPr>
              <a:t>that sell to </a:t>
            </a:r>
            <a:r>
              <a:rPr sz="1167" spc="-5" dirty="0">
                <a:latin typeface="Garamond"/>
                <a:cs typeface="Garamond"/>
              </a:rPr>
              <a:t>other business organizations </a:t>
            </a:r>
            <a:r>
              <a:rPr sz="1167" dirty="0">
                <a:latin typeface="Garamond"/>
                <a:cs typeface="Garamond"/>
              </a:rPr>
              <a:t>must 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understand business </a:t>
            </a:r>
            <a:r>
              <a:rPr sz="1167" dirty="0">
                <a:latin typeface="Garamond"/>
                <a:cs typeface="Garamond"/>
              </a:rPr>
              <a:t>markets </a:t>
            </a:r>
            <a:r>
              <a:rPr sz="1167" spc="-5" dirty="0">
                <a:latin typeface="Garamond"/>
                <a:cs typeface="Garamond"/>
              </a:rPr>
              <a:t>and business buyer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behavior.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Characteristics of Business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some ways,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markets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similar to consumer markets. Both involve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assume  buying roles and </a:t>
            </a:r>
            <a:r>
              <a:rPr sz="1167" dirty="0">
                <a:latin typeface="Garamond"/>
                <a:cs typeface="Garamond"/>
              </a:rPr>
              <a:t>make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decisions to satisfy </a:t>
            </a:r>
            <a:r>
              <a:rPr sz="1167" spc="-5" dirty="0">
                <a:latin typeface="Garamond"/>
                <a:cs typeface="Garamond"/>
              </a:rPr>
              <a:t>needs. However, </a:t>
            </a:r>
            <a:r>
              <a:rPr sz="1167" dirty="0">
                <a:latin typeface="Garamond"/>
                <a:cs typeface="Garamond"/>
              </a:rPr>
              <a:t>business markets differ in 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ways from consumer </a:t>
            </a:r>
            <a:r>
              <a:rPr sz="1167" spc="-5" dirty="0">
                <a:latin typeface="Garamond"/>
                <a:cs typeface="Garamond"/>
              </a:rPr>
              <a:t>markets.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differences, are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structure </a:t>
            </a:r>
            <a:r>
              <a:rPr sz="1167" spc="-5" dirty="0">
                <a:latin typeface="Garamond"/>
                <a:cs typeface="Garamond"/>
              </a:rPr>
              <a:t>and demand,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nature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unit,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types </a:t>
            </a:r>
            <a:r>
              <a:rPr sz="1167" spc="-5" dirty="0">
                <a:latin typeface="Garamond"/>
                <a:cs typeface="Garamond"/>
              </a:rPr>
              <a:t>of decisions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decision process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involved.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Business markets </a:t>
            </a:r>
            <a:r>
              <a:rPr sz="1167" spc="-5" dirty="0">
                <a:latin typeface="Garamond"/>
                <a:cs typeface="Garamond"/>
              </a:rPr>
              <a:t>also have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characteristics. In some ways,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similar to consumer  </a:t>
            </a:r>
            <a:r>
              <a:rPr sz="1167" spc="-5" dirty="0">
                <a:latin typeface="Garamond"/>
                <a:cs typeface="Garamond"/>
              </a:rPr>
              <a:t>markets, but in other </a:t>
            </a:r>
            <a:r>
              <a:rPr sz="1167" dirty="0">
                <a:latin typeface="Garamond"/>
                <a:cs typeface="Garamond"/>
              </a:rPr>
              <a:t>ways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different.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differences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864286" lvl="1" indent="-222245">
              <a:lnSpc>
                <a:spcPts val="1356"/>
              </a:lnSpc>
              <a:buAutoNum type="arabicPeriod"/>
              <a:tabLst>
                <a:tab pos="863668" algn="l"/>
                <a:tab pos="864286" algn="l"/>
              </a:tabLst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structure </a:t>
            </a:r>
            <a:r>
              <a:rPr sz="1167" b="1" dirty="0">
                <a:latin typeface="Garamond"/>
                <a:cs typeface="Garamond"/>
              </a:rPr>
              <a:t>and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demand.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typically </a:t>
            </a:r>
            <a:r>
              <a:rPr sz="1167" spc="-5" dirty="0">
                <a:latin typeface="Garamond"/>
                <a:cs typeface="Garamond"/>
              </a:rPr>
              <a:t>deal </a:t>
            </a:r>
            <a:r>
              <a:rPr sz="1167" dirty="0">
                <a:latin typeface="Garamond"/>
                <a:cs typeface="Garamond"/>
              </a:rPr>
              <a:t>with far fewer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far </a:t>
            </a:r>
            <a:r>
              <a:rPr sz="1167" spc="-5" dirty="0">
                <a:latin typeface="Garamond"/>
                <a:cs typeface="Garamond"/>
              </a:rPr>
              <a:t>larger buyers.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more </a:t>
            </a:r>
            <a:r>
              <a:rPr sz="1167" dirty="0">
                <a:latin typeface="Garamond"/>
                <a:cs typeface="Garamond"/>
              </a:rPr>
              <a:t>geographically  concentrated. Business markets </a:t>
            </a:r>
            <a:r>
              <a:rPr sz="1167" spc="-5" dirty="0">
                <a:latin typeface="Garamond"/>
                <a:cs typeface="Garamond"/>
              </a:rPr>
              <a:t>have d</a:t>
            </a:r>
            <a:r>
              <a:rPr sz="1167" i="1" spc="-5" dirty="0">
                <a:latin typeface="Garamond"/>
                <a:cs typeface="Garamond"/>
              </a:rPr>
              <a:t>erived demand </a:t>
            </a:r>
            <a:r>
              <a:rPr sz="1167" dirty="0">
                <a:latin typeface="Garamond"/>
                <a:cs typeface="Garamond"/>
              </a:rPr>
              <a:t>(business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that ultimately comes from 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derives from the demand for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goods). </a:t>
            </a:r>
            <a:r>
              <a:rPr sz="1167" spc="-5" dirty="0">
                <a:latin typeface="Garamond"/>
                <a:cs typeface="Garamond"/>
              </a:rPr>
              <a:t>Many business </a:t>
            </a:r>
            <a:r>
              <a:rPr sz="1167" dirty="0">
                <a:latin typeface="Garamond"/>
                <a:cs typeface="Garamond"/>
              </a:rPr>
              <a:t>markets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i="1" spc="-5" dirty="0">
                <a:latin typeface="Garamond"/>
                <a:cs typeface="Garamond"/>
              </a:rPr>
              <a:t>inelastic demand</a:t>
            </a:r>
            <a:r>
              <a:rPr sz="1167" spc="-5" dirty="0">
                <a:latin typeface="Garamond"/>
                <a:cs typeface="Garamond"/>
              </a:rPr>
              <a:t>; </a:t>
            </a:r>
            <a:r>
              <a:rPr sz="1167" dirty="0">
                <a:latin typeface="Garamond"/>
                <a:cs typeface="Garamond"/>
              </a:rPr>
              <a:t>that  is, total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for many </a:t>
            </a:r>
            <a:r>
              <a:rPr sz="1167" spc="-5" dirty="0">
                <a:latin typeface="Garamond"/>
                <a:cs typeface="Garamond"/>
              </a:rPr>
              <a:t>business products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not affected much by price changes, </a:t>
            </a:r>
            <a:r>
              <a:rPr sz="1167" dirty="0">
                <a:latin typeface="Garamond"/>
                <a:cs typeface="Garamond"/>
              </a:rPr>
              <a:t>especially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 short </a:t>
            </a:r>
            <a:r>
              <a:rPr sz="1167" spc="-5" dirty="0">
                <a:latin typeface="Garamond"/>
                <a:cs typeface="Garamond"/>
              </a:rPr>
              <a:t>run.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drop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of leather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cause shoe </a:t>
            </a:r>
            <a:r>
              <a:rPr sz="1167" spc="-5" dirty="0">
                <a:latin typeface="Garamond"/>
                <a:cs typeface="Garamond"/>
              </a:rPr>
              <a:t>manufacturers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much more  leather </a:t>
            </a:r>
            <a:r>
              <a:rPr sz="1167" dirty="0">
                <a:latin typeface="Garamond"/>
                <a:cs typeface="Garamond"/>
              </a:rPr>
              <a:t>unless </a:t>
            </a:r>
            <a:r>
              <a:rPr sz="1167" spc="-5" dirty="0">
                <a:latin typeface="Garamond"/>
                <a:cs typeface="Garamond"/>
              </a:rPr>
              <a:t>it results in lower </a:t>
            </a:r>
            <a:r>
              <a:rPr sz="1167" dirty="0">
                <a:latin typeface="Garamond"/>
                <a:cs typeface="Garamond"/>
              </a:rPr>
              <a:t>shoe </a:t>
            </a:r>
            <a:r>
              <a:rPr sz="1167" spc="-5" dirty="0">
                <a:latin typeface="Garamond"/>
                <a:cs typeface="Garamond"/>
              </a:rPr>
              <a:t>prices that, </a:t>
            </a:r>
            <a:r>
              <a:rPr sz="1167" dirty="0">
                <a:latin typeface="Garamond"/>
                <a:cs typeface="Garamond"/>
              </a:rPr>
              <a:t>in turn, will increase consumer demand for shoes.  Finally, </a:t>
            </a:r>
            <a:r>
              <a:rPr sz="1167" spc="-5" dirty="0">
                <a:latin typeface="Garamond"/>
                <a:cs typeface="Garamond"/>
              </a:rPr>
              <a:t>business markets have more </a:t>
            </a:r>
            <a:r>
              <a:rPr sz="1167" i="1" spc="-5" dirty="0">
                <a:latin typeface="Garamond"/>
                <a:cs typeface="Garamond"/>
              </a:rPr>
              <a:t>fluctuating demand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 demand for many business goods and  services tends to change </a:t>
            </a:r>
            <a:r>
              <a:rPr sz="1167" spc="-5" dirty="0">
                <a:latin typeface="Garamond"/>
                <a:cs typeface="Garamond"/>
              </a:rPr>
              <a:t>more—and more </a:t>
            </a:r>
            <a:r>
              <a:rPr sz="1167" dirty="0">
                <a:latin typeface="Garamond"/>
                <a:cs typeface="Garamond"/>
              </a:rPr>
              <a:t>quickly—than the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for consumer goods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does. </a:t>
            </a:r>
            <a:r>
              <a:rPr sz="1167" dirty="0">
                <a:latin typeface="Garamond"/>
                <a:cs typeface="Garamond"/>
              </a:rPr>
              <a:t>A small </a:t>
            </a:r>
            <a:r>
              <a:rPr sz="1167" spc="-5" dirty="0">
                <a:latin typeface="Garamond"/>
                <a:cs typeface="Garamond"/>
              </a:rPr>
              <a:t>percentage </a:t>
            </a:r>
            <a:r>
              <a:rPr sz="1167" dirty="0">
                <a:latin typeface="Garamond"/>
                <a:cs typeface="Garamond"/>
              </a:rPr>
              <a:t>increase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consumer demand can cause large increases in 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demand. Sometimes a </a:t>
            </a:r>
            <a:r>
              <a:rPr sz="1167" spc="-5" dirty="0">
                <a:latin typeface="Garamond"/>
                <a:cs typeface="Garamond"/>
              </a:rPr>
              <a:t>rise of only </a:t>
            </a:r>
            <a:r>
              <a:rPr sz="1167" dirty="0">
                <a:latin typeface="Garamond"/>
                <a:cs typeface="Garamond"/>
              </a:rPr>
              <a:t>10 percent </a:t>
            </a:r>
            <a:r>
              <a:rPr sz="1167" spc="-5" dirty="0">
                <a:latin typeface="Garamond"/>
                <a:cs typeface="Garamond"/>
              </a:rPr>
              <a:t>in consumer demand </a:t>
            </a:r>
            <a:r>
              <a:rPr sz="1167" dirty="0">
                <a:latin typeface="Garamond"/>
                <a:cs typeface="Garamond"/>
              </a:rPr>
              <a:t>can cause as </a:t>
            </a:r>
            <a:r>
              <a:rPr sz="1167" spc="-5" dirty="0">
                <a:latin typeface="Garamond"/>
                <a:cs typeface="Garamond"/>
              </a:rPr>
              <a:t>much as </a:t>
            </a:r>
            <a:r>
              <a:rPr sz="1167" dirty="0">
                <a:latin typeface="Garamond"/>
                <a:cs typeface="Garamond"/>
              </a:rPr>
              <a:t>a  200 </a:t>
            </a:r>
            <a:r>
              <a:rPr sz="1167" spc="-5" dirty="0">
                <a:latin typeface="Garamond"/>
                <a:cs typeface="Garamond"/>
              </a:rPr>
              <a:t>percent rise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demand </a:t>
            </a: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next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period.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949" y="216852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8949" y="2487824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17578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48771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(micromarketing),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something in </a:t>
            </a:r>
            <a:r>
              <a:rPr sz="1167" spc="-5" dirty="0">
                <a:latin typeface="Garamond"/>
                <a:cs typeface="Garamond"/>
              </a:rPr>
              <a:t>between (segment marketing or niche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700" y="1420037"/>
            <a:ext cx="5177683" cy="48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700" y="1856388"/>
            <a:ext cx="5177683" cy="858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143351" y="2860464"/>
            <a:ext cx="5716147" cy="2195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Levels of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456837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a)  Mass</a:t>
            </a:r>
            <a:r>
              <a:rPr sz="1167" b="1" spc="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have not </a:t>
            </a:r>
            <a:r>
              <a:rPr sz="1167" dirty="0">
                <a:latin typeface="Garamond"/>
                <a:cs typeface="Garamond"/>
              </a:rPr>
              <a:t>always </a:t>
            </a:r>
            <a:r>
              <a:rPr sz="1167" spc="-5" dirty="0">
                <a:latin typeface="Garamond"/>
                <a:cs typeface="Garamond"/>
              </a:rPr>
              <a:t>practiced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marketing. </a:t>
            </a:r>
            <a:r>
              <a:rPr sz="1167" dirty="0">
                <a:latin typeface="Garamond"/>
                <a:cs typeface="Garamond"/>
              </a:rPr>
              <a:t>In fact, for most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1900s, major  consumer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held </a:t>
            </a:r>
            <a:r>
              <a:rPr sz="1167" dirty="0">
                <a:latin typeface="Garamond"/>
                <a:cs typeface="Garamond"/>
              </a:rPr>
              <a:t>fast to </a:t>
            </a:r>
            <a:r>
              <a:rPr sz="1167" spc="-5" dirty="0">
                <a:latin typeface="Garamond"/>
                <a:cs typeface="Garamond"/>
              </a:rPr>
              <a:t>mass marketing—mass producing, mass distributing,  and mass promoting about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product in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way to all consumers. </a:t>
            </a:r>
            <a:r>
              <a:rPr sz="1167" spc="-5" dirty="0">
                <a:latin typeface="Garamond"/>
                <a:cs typeface="Garamond"/>
              </a:rPr>
              <a:t>Henry </a:t>
            </a:r>
            <a:r>
              <a:rPr sz="1167" dirty="0">
                <a:latin typeface="Garamond"/>
                <a:cs typeface="Garamond"/>
              </a:rPr>
              <a:t>Ford  epitomized this marketing strategy when </a:t>
            </a:r>
            <a:r>
              <a:rPr sz="1167" spc="-5" dirty="0">
                <a:latin typeface="Garamond"/>
                <a:cs typeface="Garamond"/>
              </a:rPr>
              <a:t>he offered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Model </a:t>
            </a:r>
            <a:r>
              <a:rPr sz="1167" dirty="0">
                <a:latin typeface="Garamond"/>
                <a:cs typeface="Garamond"/>
              </a:rPr>
              <a:t>T Ford to </a:t>
            </a:r>
            <a:r>
              <a:rPr sz="1167" spc="-5" dirty="0">
                <a:latin typeface="Garamond"/>
                <a:cs typeface="Garamond"/>
              </a:rPr>
              <a:t>all buyers; </a:t>
            </a:r>
            <a:r>
              <a:rPr sz="1167" dirty="0">
                <a:latin typeface="Garamond"/>
                <a:cs typeface="Garamond"/>
              </a:rPr>
              <a:t>they could 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 car” </a:t>
            </a:r>
            <a:r>
              <a:rPr sz="1167" spc="-5" dirty="0">
                <a:latin typeface="Garamond"/>
                <a:cs typeface="Garamond"/>
              </a:rPr>
              <a:t>in any </a:t>
            </a:r>
            <a:r>
              <a:rPr sz="1167" dirty="0">
                <a:latin typeface="Garamond"/>
                <a:cs typeface="Garamond"/>
              </a:rPr>
              <a:t>color </a:t>
            </a:r>
            <a:r>
              <a:rPr sz="1167" spc="-5" dirty="0">
                <a:latin typeface="Garamond"/>
                <a:cs typeface="Garamond"/>
              </a:rPr>
              <a:t>as long as it is black." Similarly, Coca-Cola at one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produced only  one drink </a:t>
            </a:r>
            <a:r>
              <a:rPr sz="1167" dirty="0">
                <a:latin typeface="Garamond"/>
                <a:cs typeface="Garamond"/>
              </a:rPr>
              <a:t>for the whole </a:t>
            </a:r>
            <a:r>
              <a:rPr sz="1167" spc="-5" dirty="0">
                <a:latin typeface="Garamond"/>
                <a:cs typeface="Garamond"/>
              </a:rPr>
              <a:t>market, hoping it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everyone.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The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traditional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argument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mass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creates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largest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potential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market,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endParaRPr sz="1167">
              <a:latin typeface="Garamond"/>
              <a:cs typeface="Garamond"/>
            </a:endParaRPr>
          </a:p>
          <a:p>
            <a:pPr marL="3123776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leads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lowest </a:t>
            </a:r>
            <a:r>
              <a:rPr sz="1167" dirty="0">
                <a:latin typeface="Garamond"/>
                <a:cs typeface="Garamond"/>
              </a:rPr>
              <a:t>costs, which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turn can  translate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either </a:t>
            </a:r>
            <a:r>
              <a:rPr sz="1167" spc="-5" dirty="0">
                <a:latin typeface="Garamond"/>
                <a:cs typeface="Garamond"/>
              </a:rPr>
              <a:t>lower prices or higher  </a:t>
            </a:r>
            <a:r>
              <a:rPr sz="1167" dirty="0">
                <a:latin typeface="Garamond"/>
                <a:cs typeface="Garamond"/>
              </a:rPr>
              <a:t>margins.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many factors </a:t>
            </a: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make  </a:t>
            </a:r>
            <a:r>
              <a:rPr sz="1167" spc="-5" dirty="0">
                <a:latin typeface="Garamond"/>
                <a:cs typeface="Garamond"/>
              </a:rPr>
              <a:t>mass     marketing     more     difficult.   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4853" y="5042218"/>
            <a:ext cx="2604647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proliferation of distribution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advertising media has also made it difficult  to </a:t>
            </a:r>
            <a:r>
              <a:rPr sz="1167" spc="-5" dirty="0">
                <a:latin typeface="Garamond"/>
                <a:cs typeface="Garamond"/>
              </a:rPr>
              <a:t>practice "one-size-fits-all"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9353" y="5694151"/>
            <a:ext cx="148969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b)  Segment</a:t>
            </a:r>
            <a:r>
              <a:rPr sz="1167" b="1" spc="3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4853" y="5860839"/>
            <a:ext cx="260341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00648" algn="l"/>
                <a:tab pos="1013683" algn="l"/>
                <a:tab pos="1423602" algn="l"/>
                <a:tab pos="2113796" algn="l"/>
              </a:tabLst>
            </a:pPr>
            <a:r>
              <a:rPr sz="1167" dirty="0">
                <a:latin typeface="Garamond"/>
                <a:cs typeface="Garamond"/>
              </a:rPr>
              <a:t>A	company	that	</a:t>
            </a:r>
            <a:r>
              <a:rPr sz="1167" spc="5" dirty="0">
                <a:latin typeface="Garamond"/>
                <a:cs typeface="Garamond"/>
              </a:rPr>
              <a:t>p</a:t>
            </a:r>
            <a:r>
              <a:rPr sz="1167" dirty="0">
                <a:latin typeface="Garamond"/>
                <a:cs typeface="Garamond"/>
              </a:rPr>
              <a:t>r</a:t>
            </a:r>
            <a:r>
              <a:rPr sz="1167" spc="-5" dirty="0">
                <a:latin typeface="Garamond"/>
                <a:cs typeface="Garamond"/>
              </a:rPr>
              <a:t>actice</a:t>
            </a:r>
            <a:r>
              <a:rPr sz="1167" dirty="0">
                <a:latin typeface="Garamond"/>
                <a:cs typeface="Garamond"/>
              </a:rPr>
              <a:t>s	segment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4853" y="6042343"/>
            <a:ext cx="260341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isolates broad </a:t>
            </a:r>
            <a:r>
              <a:rPr sz="1167" dirty="0">
                <a:latin typeface="Garamond"/>
                <a:cs typeface="Garamond"/>
              </a:rPr>
              <a:t>segments that </a:t>
            </a:r>
            <a:r>
              <a:rPr sz="1167" spc="-5" dirty="0">
                <a:latin typeface="Garamond"/>
                <a:cs typeface="Garamond"/>
              </a:rPr>
              <a:t>make  </a:t>
            </a:r>
            <a:r>
              <a:rPr sz="1167" dirty="0">
                <a:latin typeface="Garamond"/>
                <a:cs typeface="Garamond"/>
              </a:rPr>
              <a:t>up a </a:t>
            </a:r>
            <a:r>
              <a:rPr sz="1167" spc="-5" dirty="0">
                <a:latin typeface="Garamond"/>
                <a:cs typeface="Garamond"/>
              </a:rPr>
              <a:t>market and adapts its offers to more  </a:t>
            </a:r>
            <a:r>
              <a:rPr sz="1167" dirty="0">
                <a:latin typeface="Garamond"/>
                <a:cs typeface="Garamond"/>
              </a:rPr>
              <a:t>closely  </a:t>
            </a:r>
            <a:r>
              <a:rPr sz="1167" spc="-5" dirty="0">
                <a:latin typeface="Garamond"/>
                <a:cs typeface="Garamond"/>
              </a:rPr>
              <a:t>match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needs  of  one  or  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1" y="6542405"/>
            <a:ext cx="5716147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segments. Thus, </a:t>
            </a:r>
            <a:r>
              <a:rPr sz="1167" spc="-5" dirty="0">
                <a:latin typeface="Garamond"/>
                <a:cs typeface="Garamond"/>
              </a:rPr>
              <a:t>Marriott </a:t>
            </a:r>
            <a:r>
              <a:rPr sz="1167" dirty="0">
                <a:latin typeface="Garamond"/>
                <a:cs typeface="Garamond"/>
              </a:rPr>
              <a:t>markets to a 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segments—business travelers, </a:t>
            </a:r>
            <a:r>
              <a:rPr sz="1167" spc="-5" dirty="0">
                <a:latin typeface="Garamond"/>
                <a:cs typeface="Garamond"/>
              </a:rPr>
              <a:t>families, and  others—with packages adapted </a:t>
            </a:r>
            <a:r>
              <a:rPr sz="1167" dirty="0">
                <a:latin typeface="Garamond"/>
                <a:cs typeface="Garamond"/>
              </a:rPr>
              <a:t>to their varying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Segment marketing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benefits  over mass marketing. </a:t>
            </a:r>
            <a:r>
              <a:rPr sz="1167" dirty="0">
                <a:latin typeface="Garamond"/>
                <a:cs typeface="Garamond"/>
              </a:rPr>
              <a:t>The company can </a:t>
            </a:r>
            <a:r>
              <a:rPr sz="1167" spc="-5" dirty="0">
                <a:latin typeface="Garamond"/>
                <a:cs typeface="Garamond"/>
              </a:rPr>
              <a:t>market more </a:t>
            </a:r>
            <a:r>
              <a:rPr sz="1167" dirty="0">
                <a:latin typeface="Garamond"/>
                <a:cs typeface="Garamond"/>
              </a:rPr>
              <a:t>efficiently, targeting its </a:t>
            </a:r>
            <a:r>
              <a:rPr sz="1167" spc="-5" dirty="0">
                <a:latin typeface="Garamond"/>
                <a:cs typeface="Garamond"/>
              </a:rPr>
              <a:t>products or </a:t>
            </a:r>
            <a:r>
              <a:rPr sz="1167" dirty="0">
                <a:latin typeface="Garamond"/>
                <a:cs typeface="Garamond"/>
              </a:rPr>
              <a:t>services,  channels,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communications </a:t>
            </a:r>
            <a:r>
              <a:rPr sz="1167" spc="-5" dirty="0">
                <a:latin typeface="Garamond"/>
                <a:cs typeface="Garamond"/>
              </a:rPr>
              <a:t>programs </a:t>
            </a:r>
            <a:r>
              <a:rPr sz="1167" dirty="0">
                <a:latin typeface="Garamond"/>
                <a:cs typeface="Garamond"/>
              </a:rPr>
              <a:t>toward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consumers 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serve </a:t>
            </a:r>
            <a:r>
              <a:rPr sz="1167" spc="-5" dirty="0">
                <a:latin typeface="Garamond"/>
                <a:cs typeface="Garamond"/>
              </a:rPr>
              <a:t>best and most  profitably. </a:t>
            </a:r>
            <a:r>
              <a:rPr sz="1167" dirty="0">
                <a:latin typeface="Garamond"/>
                <a:cs typeface="Garamond"/>
              </a:rPr>
              <a:t>The company can </a:t>
            </a:r>
            <a:r>
              <a:rPr sz="1167" spc="-5" dirty="0">
                <a:latin typeface="Garamond"/>
                <a:cs typeface="Garamond"/>
              </a:rPr>
              <a:t>also market more effectively by </a:t>
            </a:r>
            <a:r>
              <a:rPr sz="1167" dirty="0">
                <a:latin typeface="Garamond"/>
                <a:cs typeface="Garamond"/>
              </a:rPr>
              <a:t>fine-tuning </a:t>
            </a:r>
            <a:r>
              <a:rPr sz="1167" spc="-5" dirty="0">
                <a:latin typeface="Garamond"/>
                <a:cs typeface="Garamond"/>
              </a:rPr>
              <a:t>its products, prices, and  programs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carefully </a:t>
            </a:r>
            <a:r>
              <a:rPr sz="1167" spc="-5" dirty="0">
                <a:latin typeface="Garamond"/>
                <a:cs typeface="Garamond"/>
              </a:rPr>
              <a:t>defined segments.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may face </a:t>
            </a:r>
            <a:r>
              <a:rPr sz="1167" dirty="0">
                <a:latin typeface="Garamond"/>
                <a:cs typeface="Garamond"/>
              </a:rPr>
              <a:t>fewer </a:t>
            </a:r>
            <a:r>
              <a:rPr sz="1167" spc="-5" dirty="0">
                <a:latin typeface="Garamond"/>
                <a:cs typeface="Garamond"/>
              </a:rPr>
              <a:t>competitors if  </a:t>
            </a:r>
            <a:r>
              <a:rPr sz="1167" dirty="0">
                <a:latin typeface="Garamond"/>
                <a:cs typeface="Garamond"/>
              </a:rPr>
              <a:t>fewer competitors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focusing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segment.</a:t>
            </a:r>
            <a:endParaRPr sz="1167">
              <a:latin typeface="Garamond"/>
              <a:cs typeface="Garamond"/>
            </a:endParaRPr>
          </a:p>
          <a:p>
            <a:pPr marL="456837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c)  Niche</a:t>
            </a:r>
            <a:r>
              <a:rPr sz="1167" b="1" spc="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are normally large, identifiable </a:t>
            </a:r>
            <a:r>
              <a:rPr sz="1167" dirty="0">
                <a:latin typeface="Garamond"/>
                <a:cs typeface="Garamond"/>
              </a:rPr>
              <a:t>groups within a </a:t>
            </a:r>
            <a:r>
              <a:rPr sz="1167" spc="-5" dirty="0">
                <a:latin typeface="Garamond"/>
                <a:cs typeface="Garamond"/>
              </a:rPr>
              <a:t>market—for </a:t>
            </a:r>
            <a:r>
              <a:rPr sz="1167" dirty="0">
                <a:latin typeface="Garamond"/>
                <a:cs typeface="Garamond"/>
              </a:rPr>
              <a:t>example, luxury car  </a:t>
            </a:r>
            <a:r>
              <a:rPr sz="1167" spc="-5" dirty="0">
                <a:latin typeface="Garamond"/>
                <a:cs typeface="Garamond"/>
              </a:rPr>
              <a:t>buyers, performance </a:t>
            </a:r>
            <a:r>
              <a:rPr sz="1167" dirty="0">
                <a:latin typeface="Garamond"/>
                <a:cs typeface="Garamond"/>
              </a:rPr>
              <a:t>car </a:t>
            </a:r>
            <a:r>
              <a:rPr sz="1167" spc="-5" dirty="0">
                <a:latin typeface="Garamond"/>
                <a:cs typeface="Garamond"/>
              </a:rPr>
              <a:t>buyers, </a:t>
            </a:r>
            <a:r>
              <a:rPr sz="1167" dirty="0">
                <a:latin typeface="Garamond"/>
                <a:cs typeface="Garamond"/>
              </a:rPr>
              <a:t>utility car </a:t>
            </a:r>
            <a:r>
              <a:rPr sz="1167" spc="-5" dirty="0">
                <a:latin typeface="Garamond"/>
                <a:cs typeface="Garamond"/>
              </a:rPr>
              <a:t>buyers, and </a:t>
            </a:r>
            <a:r>
              <a:rPr sz="1167" dirty="0">
                <a:latin typeface="Garamond"/>
                <a:cs typeface="Garamond"/>
              </a:rPr>
              <a:t>economy car </a:t>
            </a:r>
            <a:r>
              <a:rPr sz="1167" spc="-5" dirty="0">
                <a:latin typeface="Garamond"/>
                <a:cs typeface="Garamond"/>
              </a:rPr>
              <a:t>buyers. Niche marketing  </a:t>
            </a:r>
            <a:r>
              <a:rPr sz="1167" dirty="0">
                <a:latin typeface="Garamond"/>
                <a:cs typeface="Garamond"/>
              </a:rPr>
              <a:t>focuses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subgroups within these segments. A </a:t>
            </a:r>
            <a:r>
              <a:rPr sz="1167" spc="-5" dirty="0">
                <a:latin typeface="Garamond"/>
                <a:cs typeface="Garamond"/>
              </a:rPr>
              <a:t>niche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more narrowly defined </a:t>
            </a:r>
            <a:r>
              <a:rPr sz="1167" dirty="0">
                <a:latin typeface="Garamond"/>
                <a:cs typeface="Garamond"/>
              </a:rPr>
              <a:t>group, usually  </a:t>
            </a:r>
            <a:r>
              <a:rPr sz="1167" spc="-5" dirty="0">
                <a:latin typeface="Garamond"/>
                <a:cs typeface="Garamond"/>
              </a:rPr>
              <a:t>identified by dividing </a:t>
            </a:r>
            <a:r>
              <a:rPr sz="1167" dirty="0">
                <a:latin typeface="Garamond"/>
                <a:cs typeface="Garamond"/>
              </a:rPr>
              <a:t>a segment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sub segments </a:t>
            </a:r>
            <a:r>
              <a:rPr sz="1167" spc="-5" dirty="0">
                <a:latin typeface="Garamond"/>
                <a:cs typeface="Garamond"/>
              </a:rPr>
              <a:t>or by defining </a:t>
            </a:r>
            <a:r>
              <a:rPr sz="1167" dirty="0">
                <a:latin typeface="Garamond"/>
                <a:cs typeface="Garamond"/>
              </a:rPr>
              <a:t>a group with a </a:t>
            </a:r>
            <a:r>
              <a:rPr sz="1167" spc="-5" dirty="0">
                <a:latin typeface="Garamond"/>
                <a:cs typeface="Garamond"/>
              </a:rPr>
              <a:t>distinctive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traits who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seek a special </a:t>
            </a:r>
            <a:r>
              <a:rPr sz="1167" spc="-5" dirty="0">
                <a:latin typeface="Garamond"/>
                <a:cs typeface="Garamond"/>
              </a:rPr>
              <a:t>combination of benefits. Whereas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fairly </a:t>
            </a:r>
            <a:r>
              <a:rPr sz="1167" spc="-5" dirty="0">
                <a:latin typeface="Garamond"/>
                <a:cs typeface="Garamond"/>
              </a:rPr>
              <a:t>large and  normally attract </a:t>
            </a:r>
            <a:r>
              <a:rPr sz="1167" dirty="0">
                <a:latin typeface="Garamond"/>
                <a:cs typeface="Garamond"/>
              </a:rPr>
              <a:t>several competitors, </a:t>
            </a:r>
            <a:r>
              <a:rPr sz="1167" spc="-5" dirty="0">
                <a:latin typeface="Garamond"/>
                <a:cs typeface="Garamond"/>
              </a:rPr>
              <a:t>niches are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and normally attract only one or </a:t>
            </a:r>
            <a:r>
              <a:rPr sz="1167" dirty="0">
                <a:latin typeface="Garamond"/>
                <a:cs typeface="Garamond"/>
              </a:rPr>
              <a:t>a few  competitors. </a:t>
            </a:r>
            <a:r>
              <a:rPr sz="1167" spc="-5" dirty="0">
                <a:latin typeface="Garamond"/>
                <a:cs typeface="Garamond"/>
              </a:rPr>
              <a:t>Niche marketers presumably understand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niches' needs </a:t>
            </a:r>
            <a:r>
              <a:rPr sz="1167" dirty="0">
                <a:latin typeface="Garamond"/>
                <a:cs typeface="Garamond"/>
              </a:rPr>
              <a:t>so well that their  customers willingly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premium.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5699" y="447288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55699" y="44821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55699" y="449140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55699" y="450066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55699" y="45099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55699" y="451918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55699" y="45284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55699" y="453808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55699" y="454771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55699" y="455660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55699" y="456549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55699" y="45751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55699" y="458438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55699" y="459364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55699" y="46032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55699" y="461290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55699" y="46217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55699" y="463068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55699" y="464031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55699" y="464994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55699" y="465920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55699" y="46684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55699" y="467809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55699" y="46877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55699" y="469661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55699" y="47055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55699" y="47151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55699" y="472440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55699" y="47336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55699" y="474329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55699" y="47529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155699" y="476181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55699" y="477070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55699" y="47803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55699" y="478996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55699" y="479922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55699" y="480848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55699" y="481774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55699" y="482663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155699" y="48358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55699" y="48455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55699" y="485515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55699" y="486441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55699" y="487330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55699" y="488256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55699" y="489219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55699" y="49014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55699" y="491072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55699" y="49203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55699" y="49292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55699" y="493813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155699" y="494776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55699" y="495739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55699" y="496665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55699" y="497591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155699" y="49855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55699" y="49951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155699" y="500406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55699" y="501295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55699" y="502258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55699" y="503221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55699" y="504147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55699" y="505073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55699" y="50603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55699" y="506925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55699" y="50781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55699" y="508777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55699" y="50974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55699" y="510666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55699" y="51159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55699" y="51255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55699" y="513482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55699" y="514371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55699" y="515297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55699" y="516260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55699" y="517186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55699" y="518112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155699" y="519038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55699" y="51996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55699" y="520890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55699" y="521816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55699" y="52277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55699" y="52374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155699" y="524631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55699" y="525520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55699" y="52648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55699" y="527409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155699" y="528335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55699" y="529298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155699" y="530261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55699" y="53115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55699" y="532039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55699" y="533003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155699" y="533966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55699" y="53489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155699" y="535818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55699" y="536781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55699" y="53774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55699" y="538633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155699" y="539522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55699" y="540485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155699" y="541411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55699" y="54233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155699" y="543300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55699" y="54426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155699" y="545152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55699" y="546041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155699" y="54700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55699" y="54796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155699" y="548893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55699" y="549819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55699" y="55074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55699" y="55163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1155699" y="55256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55699" y="553524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155699" y="554487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155699" y="555413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155699" y="55630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55699" y="557228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155699" y="558191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55699" y="55911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155699" y="560043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155699" y="561006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155699" y="561895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55699" y="562784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1155699" y="563747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55699" y="564710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155699" y="56563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155699" y="566562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155699" y="56752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55699" y="568489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155699" y="56937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55699" y="570266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155699" y="571230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155699" y="572193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55699" y="573119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155699" y="574045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1155699" y="575008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55699" y="57589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155699" y="576786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155699" y="57774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55699" y="57871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155699" y="579638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155699" y="580564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55699" y="581527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155699" y="582453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55699" y="583342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55699" y="584268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55699" y="585231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155699" y="58615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55699" y="58708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155699" y="588010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55699" y="58893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55699" y="589862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55699" y="590788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55699" y="591751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55699" y="592714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155699" y="59360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155699" y="594492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55699" y="595455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155699" y="596381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155699" y="59730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55699" y="598270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155699" y="599233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155699" y="60012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55699" y="601011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155699" y="601974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155699" y="602937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55699" y="603863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155699" y="604789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155699" y="605753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55699" y="60671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155699" y="60760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155699" y="60849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55699" y="609457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155699" y="610383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155699" y="611309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55699" y="61227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155699" y="613235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155699" y="61412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55699" y="615013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155699" y="615976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155699" y="61693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55699" y="617865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155699" y="618791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155699" y="619717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55699" y="62060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155699" y="62153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155699" y="622495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55699" y="623458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155699" y="624384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155699" y="625273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55699" y="626200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155699" y="62716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155699" y="628089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55699" y="62901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155699" y="629978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1155699" y="630867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55699" y="631756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155699" y="632719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155699" y="633682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55699" y="634608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55699" y="635534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55699" y="63649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55699" y="637460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55699" y="638349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2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55699" y="639238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55699" y="640201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55699" y="64116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55699" y="642090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55699" y="643016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155699" y="643979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55699" y="644869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55699" y="64575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55699" y="64672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55699" y="64768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55699" y="648610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55699" y="649536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55699" y="650499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55699" y="65142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55699" y="652314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155699" y="653240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1183629" y="5227140"/>
            <a:ext cx="2946516" cy="681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 txBox="1"/>
          <p:nvPr/>
        </p:nvSpPr>
        <p:spPr>
          <a:xfrm>
            <a:off x="1155699" y="5494372"/>
            <a:ext cx="300037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970"/>
            <a:r>
              <a:rPr sz="972" b="1" spc="39" dirty="0">
                <a:latin typeface="Arial"/>
                <a:cs typeface="Arial"/>
              </a:rPr>
              <a:t>Segmentation</a:t>
            </a:r>
            <a:endParaRPr sz="97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74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895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456219">
              <a:lnSpc>
                <a:spcPts val="1356"/>
              </a:lnSpc>
              <a:spcBef>
                <a:spcPts val="796"/>
              </a:spcBef>
            </a:pPr>
            <a:r>
              <a:rPr sz="1167" b="1" spc="-5" dirty="0">
                <a:latin typeface="Garamond"/>
                <a:cs typeface="Garamond"/>
              </a:rPr>
              <a:t>d)  </a:t>
            </a:r>
            <a:r>
              <a:rPr sz="1167" b="1" dirty="0">
                <a:latin typeface="Garamond"/>
                <a:cs typeface="Garamond"/>
              </a:rPr>
              <a:t>Micro</a:t>
            </a:r>
            <a:r>
              <a:rPr sz="1167" b="1" spc="2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Segment and niche marketers </a:t>
            </a:r>
            <a:r>
              <a:rPr sz="1167" dirty="0">
                <a:latin typeface="Garamond"/>
                <a:cs typeface="Garamond"/>
              </a:rPr>
              <a:t>tailor their </a:t>
            </a:r>
            <a:r>
              <a:rPr sz="1167" spc="-5" dirty="0">
                <a:latin typeface="Garamond"/>
                <a:cs typeface="Garamond"/>
              </a:rPr>
              <a:t>offers and marketing programs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same time,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customize their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to each 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customer. Thus, segment </a:t>
            </a:r>
            <a:r>
              <a:rPr sz="1167" spc="-5" dirty="0">
                <a:latin typeface="Garamond"/>
                <a:cs typeface="Garamond"/>
              </a:rPr>
              <a:t>marketing and niche marketing </a:t>
            </a:r>
            <a:r>
              <a:rPr sz="1167" dirty="0">
                <a:latin typeface="Garamond"/>
                <a:cs typeface="Garamond"/>
              </a:rPr>
              <a:t>fall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extremes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mass marketing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micro marketing. </a:t>
            </a:r>
            <a:r>
              <a:rPr sz="1167" spc="-5" dirty="0">
                <a:latin typeface="Garamond"/>
                <a:cs typeface="Garamond"/>
              </a:rPr>
              <a:t>Micro </a:t>
            </a:r>
            <a:r>
              <a:rPr sz="1167" dirty="0">
                <a:latin typeface="Garamond"/>
                <a:cs typeface="Garamond"/>
              </a:rPr>
              <a:t>marketing is the </a:t>
            </a:r>
            <a:r>
              <a:rPr sz="1167" spc="-5" dirty="0">
                <a:latin typeface="Garamond"/>
                <a:cs typeface="Garamond"/>
              </a:rPr>
              <a:t>practice of </a:t>
            </a:r>
            <a:r>
              <a:rPr sz="1167" dirty="0">
                <a:latin typeface="Garamond"/>
                <a:cs typeface="Garamond"/>
              </a:rPr>
              <a:t>tailoring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marketing programs </a:t>
            </a:r>
            <a:r>
              <a:rPr sz="1167" dirty="0">
                <a:latin typeface="Garamond"/>
                <a:cs typeface="Garamond"/>
              </a:rPr>
              <a:t>to suit the tastes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individuals and locations. Micro marketing  </a:t>
            </a:r>
            <a:r>
              <a:rPr sz="1167" dirty="0">
                <a:latin typeface="Garamond"/>
                <a:cs typeface="Garamond"/>
              </a:rPr>
              <a:t>includes local marketing (Local marketing involves tailoring </a:t>
            </a:r>
            <a:r>
              <a:rPr sz="1167" spc="-5" dirty="0">
                <a:latin typeface="Garamond"/>
                <a:cs typeface="Garamond"/>
              </a:rPr>
              <a:t>brands and promotions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needs  and </a:t>
            </a:r>
            <a:r>
              <a:rPr sz="1167" dirty="0">
                <a:latin typeface="Garamond"/>
                <a:cs typeface="Garamond"/>
              </a:rPr>
              <a:t>wants </a:t>
            </a:r>
            <a:r>
              <a:rPr sz="1167" spc="-5" dirty="0">
                <a:latin typeface="Garamond"/>
                <a:cs typeface="Garamond"/>
              </a:rPr>
              <a:t>of local </a:t>
            </a:r>
            <a:r>
              <a:rPr sz="1167" dirty="0">
                <a:latin typeface="Garamond"/>
                <a:cs typeface="Garamond"/>
              </a:rPr>
              <a:t>customer groups—cities, </a:t>
            </a:r>
            <a:r>
              <a:rPr sz="1167" spc="-5" dirty="0">
                <a:latin typeface="Garamond"/>
                <a:cs typeface="Garamond"/>
              </a:rPr>
              <a:t>neighborhoods, and </a:t>
            </a:r>
            <a:r>
              <a:rPr sz="1167" dirty="0">
                <a:latin typeface="Garamond"/>
                <a:cs typeface="Garamond"/>
              </a:rPr>
              <a:t>even specific stores. </a:t>
            </a:r>
            <a:r>
              <a:rPr sz="1167" spc="-5" dirty="0">
                <a:latin typeface="Garamond"/>
                <a:cs typeface="Garamond"/>
              </a:rPr>
              <a:t>Citibank  provides different mixes of banking services in its branches depending on neighborhood  </a:t>
            </a:r>
            <a:r>
              <a:rPr sz="1167" dirty="0">
                <a:latin typeface="Garamond"/>
                <a:cs typeface="Garamond"/>
              </a:rPr>
              <a:t>demographics)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individual marketing (tailoring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marketing programs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needs  and preferences of individual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642041" indent="-407449">
              <a:lnSpc>
                <a:spcPts val="1356"/>
              </a:lnSpc>
              <a:buAutoNum type="alphaUcPeriod" startAt="4"/>
              <a:tabLst>
                <a:tab pos="641424" algn="l"/>
                <a:tab pos="642041" algn="l"/>
              </a:tabLst>
            </a:pPr>
            <a:r>
              <a:rPr sz="1167" b="1" spc="-5" dirty="0">
                <a:latin typeface="Garamond"/>
                <a:cs typeface="Garamond"/>
              </a:rPr>
              <a:t>Segmenting Consumer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is no </a:t>
            </a:r>
            <a:r>
              <a:rPr sz="1167" dirty="0">
                <a:latin typeface="Garamond"/>
                <a:cs typeface="Garamond"/>
              </a:rPr>
              <a:t>single way to segment a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marketer has </a:t>
            </a:r>
            <a:r>
              <a:rPr sz="1167" dirty="0">
                <a:latin typeface="Garamond"/>
                <a:cs typeface="Garamond"/>
              </a:rPr>
              <a:t>to try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segmentation variables,  </a:t>
            </a:r>
            <a:r>
              <a:rPr sz="1167" spc="-5" dirty="0">
                <a:latin typeface="Garamond"/>
                <a:cs typeface="Garamond"/>
              </a:rPr>
              <a:t>alone and in combination, </a:t>
            </a:r>
            <a:r>
              <a:rPr sz="1167" dirty="0">
                <a:latin typeface="Garamond"/>
                <a:cs typeface="Garamond"/>
              </a:rPr>
              <a:t>to find 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to view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structure. 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variables  that </a:t>
            </a:r>
            <a:r>
              <a:rPr sz="1167" spc="-5" dirty="0">
                <a:latin typeface="Garamond"/>
                <a:cs typeface="Garamond"/>
              </a:rPr>
              <a:t>might be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segmenting </a:t>
            </a:r>
            <a:r>
              <a:rPr sz="1167" spc="-5" dirty="0">
                <a:latin typeface="Garamond"/>
                <a:cs typeface="Garamond"/>
              </a:rPr>
              <a:t>are major </a:t>
            </a:r>
            <a:r>
              <a:rPr sz="1167" dirty="0">
                <a:latin typeface="Garamond"/>
                <a:cs typeface="Garamond"/>
              </a:rPr>
              <a:t>geographic, demographic, </a:t>
            </a:r>
            <a:r>
              <a:rPr sz="1167" spc="-5" dirty="0">
                <a:latin typeface="Garamond"/>
                <a:cs typeface="Garamond"/>
              </a:rPr>
              <a:t>psychographics, and  behavioral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variables.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 lvl="1" indent="-222245">
              <a:lnSpc>
                <a:spcPts val="1356"/>
              </a:lnSpc>
              <a:buAutoNum type="alphaLcParenR"/>
              <a:tabLst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Geographic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Geographic </a:t>
            </a:r>
            <a:r>
              <a:rPr sz="1167" dirty="0">
                <a:latin typeface="Garamond"/>
                <a:cs typeface="Garamond"/>
              </a:rPr>
              <a:t>segmentation calls for </a:t>
            </a:r>
            <a:r>
              <a:rPr sz="1167" spc="-5" dirty="0">
                <a:latin typeface="Garamond"/>
                <a:cs typeface="Garamond"/>
              </a:rPr>
              <a:t>dividing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into different </a:t>
            </a:r>
            <a:r>
              <a:rPr sz="1167" dirty="0">
                <a:latin typeface="Garamond"/>
                <a:cs typeface="Garamond"/>
              </a:rPr>
              <a:t>geographical units such </a:t>
            </a:r>
            <a:r>
              <a:rPr sz="1167" spc="-5" dirty="0">
                <a:latin typeface="Garamond"/>
                <a:cs typeface="Garamond"/>
              </a:rPr>
              <a:t>as  nations, regions, </a:t>
            </a:r>
            <a:r>
              <a:rPr sz="1167" dirty="0">
                <a:latin typeface="Garamond"/>
                <a:cs typeface="Garamond"/>
              </a:rPr>
              <a:t>states, counties, cities,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spc="-10" dirty="0">
                <a:latin typeface="Garamond"/>
                <a:cs typeface="Garamond"/>
              </a:rPr>
              <a:t>neighborhoods. </a:t>
            </a:r>
            <a:r>
              <a:rPr sz="1167" dirty="0">
                <a:latin typeface="Garamond"/>
                <a:cs typeface="Garamond"/>
              </a:rPr>
              <a:t>A company may </a:t>
            </a:r>
            <a:r>
              <a:rPr sz="1167" spc="-5" dirty="0">
                <a:latin typeface="Garamond"/>
                <a:cs typeface="Garamond"/>
              </a:rPr>
              <a:t>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in  </a:t>
            </a:r>
            <a:r>
              <a:rPr sz="1167" spc="-5" dirty="0">
                <a:latin typeface="Garamond"/>
                <a:cs typeface="Garamond"/>
              </a:rPr>
              <a:t>one 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few </a:t>
            </a:r>
            <a:r>
              <a:rPr sz="1167" dirty="0">
                <a:latin typeface="Garamond"/>
                <a:cs typeface="Garamond"/>
              </a:rPr>
              <a:t>geographical </a:t>
            </a:r>
            <a:r>
              <a:rPr sz="1167" spc="-5" dirty="0">
                <a:latin typeface="Garamond"/>
                <a:cs typeface="Garamond"/>
              </a:rPr>
              <a:t>areas, 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operate in all areas but pay attention </a:t>
            </a:r>
            <a:r>
              <a:rPr sz="1167" dirty="0">
                <a:latin typeface="Garamond"/>
                <a:cs typeface="Garamond"/>
              </a:rPr>
              <a:t>to geographical  differences in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wants. It is common to localize </a:t>
            </a:r>
            <a:r>
              <a:rPr sz="1167" spc="-5" dirty="0">
                <a:latin typeface="Garamond"/>
                <a:cs typeface="Garamond"/>
              </a:rPr>
              <a:t>products, advertising, promotions, and  </a:t>
            </a:r>
            <a:r>
              <a:rPr sz="1167" dirty="0">
                <a:latin typeface="Garamond"/>
                <a:cs typeface="Garamond"/>
              </a:rPr>
              <a:t>sales efforts to fit the </a:t>
            </a:r>
            <a:r>
              <a:rPr sz="1167" spc="-5" dirty="0">
                <a:latin typeface="Garamond"/>
                <a:cs typeface="Garamond"/>
              </a:rPr>
              <a:t>needs of geographical areas </a:t>
            </a:r>
            <a:r>
              <a:rPr sz="1167" dirty="0">
                <a:latin typeface="Garamond"/>
                <a:cs typeface="Garamond"/>
              </a:rPr>
              <a:t>(regions, cities,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neighborhoods).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 lvl="1" indent="-222245">
              <a:lnSpc>
                <a:spcPts val="1356"/>
              </a:lnSpc>
              <a:buAutoNum type="alphaLcParenR" startAt="2"/>
              <a:tabLst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Demographic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Demographic </a:t>
            </a:r>
            <a:r>
              <a:rPr sz="1167" dirty="0">
                <a:latin typeface="Garamond"/>
                <a:cs typeface="Garamond"/>
              </a:rPr>
              <a:t>segmentation </a:t>
            </a:r>
            <a:r>
              <a:rPr sz="1167" spc="-5" dirty="0">
                <a:latin typeface="Garamond"/>
                <a:cs typeface="Garamond"/>
              </a:rPr>
              <a:t>divides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into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variables such </a:t>
            </a:r>
            <a:r>
              <a:rPr sz="1167" spc="-5" dirty="0">
                <a:latin typeface="Garamond"/>
                <a:cs typeface="Garamond"/>
              </a:rPr>
              <a:t>as age, </a:t>
            </a:r>
            <a:r>
              <a:rPr sz="1167" dirty="0">
                <a:latin typeface="Garamond"/>
                <a:cs typeface="Garamond"/>
              </a:rPr>
              <a:t>gender,  family size, family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cycle, </a:t>
            </a:r>
            <a:r>
              <a:rPr sz="1167" spc="-5" dirty="0">
                <a:latin typeface="Garamond"/>
                <a:cs typeface="Garamond"/>
              </a:rPr>
              <a:t>income, occupation, </a:t>
            </a:r>
            <a:r>
              <a:rPr sz="1167" dirty="0">
                <a:latin typeface="Garamond"/>
                <a:cs typeface="Garamond"/>
              </a:rPr>
              <a:t>education, </a:t>
            </a:r>
            <a:r>
              <a:rPr sz="1167" spc="-5" dirty="0">
                <a:latin typeface="Garamond"/>
                <a:cs typeface="Garamond"/>
              </a:rPr>
              <a:t>religion, race, and nationality.  Demographic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popular bases </a:t>
            </a:r>
            <a:r>
              <a:rPr sz="1167" dirty="0">
                <a:latin typeface="Garamond"/>
                <a:cs typeface="Garamond"/>
              </a:rPr>
              <a:t>for segmenting customer groups. </a:t>
            </a:r>
            <a:r>
              <a:rPr sz="1167" spc="-5" dirty="0">
                <a:latin typeface="Garamond"/>
                <a:cs typeface="Garamond"/>
              </a:rPr>
              <a:t>One reason </a:t>
            </a:r>
            <a:r>
              <a:rPr sz="1167" dirty="0">
                <a:latin typeface="Garamond"/>
                <a:cs typeface="Garamond"/>
              </a:rPr>
              <a:t>is  that consumer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wants, </a:t>
            </a:r>
            <a:r>
              <a:rPr sz="1167" spc="-5" dirty="0">
                <a:latin typeface="Garamond"/>
                <a:cs typeface="Garamond"/>
              </a:rPr>
              <a:t>and usage rates often </a:t>
            </a:r>
            <a:r>
              <a:rPr sz="1167" dirty="0">
                <a:latin typeface="Garamond"/>
                <a:cs typeface="Garamond"/>
              </a:rPr>
              <a:t>vary closely with </a:t>
            </a:r>
            <a:r>
              <a:rPr sz="1167" spc="-5" dirty="0">
                <a:latin typeface="Garamond"/>
                <a:cs typeface="Garamond"/>
              </a:rPr>
              <a:t>demographic </a:t>
            </a:r>
            <a:r>
              <a:rPr sz="1167" dirty="0">
                <a:latin typeface="Garamond"/>
                <a:cs typeface="Garamond"/>
              </a:rPr>
              <a:t>variables.  </a:t>
            </a:r>
            <a:r>
              <a:rPr sz="1167" spc="-5" dirty="0">
                <a:latin typeface="Garamond"/>
                <a:cs typeface="Garamond"/>
              </a:rPr>
              <a:t>Another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demographic </a:t>
            </a:r>
            <a:r>
              <a:rPr sz="1167" dirty="0">
                <a:latin typeface="Garamond"/>
                <a:cs typeface="Garamond"/>
              </a:rPr>
              <a:t>variables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easier to measure than most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variables.  </a:t>
            </a:r>
            <a:r>
              <a:rPr sz="1167" spc="-5" dirty="0">
                <a:latin typeface="Garamond"/>
                <a:cs typeface="Garamond"/>
              </a:rPr>
              <a:t>Even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defined using other bases,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benefits </a:t>
            </a:r>
            <a:r>
              <a:rPr sz="1167" dirty="0">
                <a:latin typeface="Garamond"/>
                <a:cs typeface="Garamond"/>
              </a:rPr>
              <a:t>sought </a:t>
            </a:r>
            <a:r>
              <a:rPr sz="1167" spc="-5" dirty="0">
                <a:latin typeface="Garamond"/>
                <a:cs typeface="Garamond"/>
              </a:rPr>
              <a:t>or  behavior, </a:t>
            </a:r>
            <a:r>
              <a:rPr sz="1167" dirty="0">
                <a:latin typeface="Garamond"/>
                <a:cs typeface="Garamond"/>
              </a:rPr>
              <a:t>their demographic characteristics must be known 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size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target  </a:t>
            </a:r>
            <a:r>
              <a:rPr sz="1167" spc="-5" dirty="0">
                <a:latin typeface="Garamond"/>
                <a:cs typeface="Garamond"/>
              </a:rPr>
              <a:t>market 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reach it </a:t>
            </a:r>
            <a:r>
              <a:rPr sz="1167" dirty="0">
                <a:latin typeface="Garamond"/>
                <a:cs typeface="Garamond"/>
              </a:rPr>
              <a:t>efficiently. </a:t>
            </a:r>
            <a:r>
              <a:rPr sz="1167" spc="-5" dirty="0">
                <a:latin typeface="Garamond"/>
                <a:cs typeface="Garamond"/>
              </a:rPr>
              <a:t>Demographic </a:t>
            </a:r>
            <a:r>
              <a:rPr sz="1167" dirty="0">
                <a:latin typeface="Garamond"/>
                <a:cs typeface="Garamond"/>
              </a:rPr>
              <a:t>variables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u="sng" dirty="0">
                <a:latin typeface="Garamond"/>
                <a:cs typeface="Garamond"/>
              </a:rPr>
              <a:t>easier to </a:t>
            </a:r>
            <a:r>
              <a:rPr sz="1167" u="sng" spc="-5" dirty="0">
                <a:latin typeface="Garamond"/>
                <a:cs typeface="Garamond"/>
              </a:rPr>
              <a:t>measure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most other 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variables.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012449" lvl="2" indent="-208662">
              <a:lnSpc>
                <a:spcPts val="1356"/>
              </a:lnSpc>
              <a:buAutoNum type="romanUcPeriod"/>
              <a:tabLst>
                <a:tab pos="1012449" algn="l"/>
              </a:tabLst>
            </a:pPr>
            <a:r>
              <a:rPr sz="1167" b="1" spc="-5" dirty="0">
                <a:latin typeface="Garamond"/>
                <a:cs typeface="Garamond"/>
              </a:rPr>
              <a:t>Age </a:t>
            </a:r>
            <a:r>
              <a:rPr sz="1167" b="1" dirty="0">
                <a:latin typeface="Garamond"/>
                <a:cs typeface="Garamond"/>
              </a:rPr>
              <a:t>and </a:t>
            </a:r>
            <a:r>
              <a:rPr sz="1167" b="1" spc="-5" dirty="0">
                <a:latin typeface="Garamond"/>
                <a:cs typeface="Garamond"/>
              </a:rPr>
              <a:t>Life-Cycle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Age and life </a:t>
            </a:r>
            <a:r>
              <a:rPr sz="1167" dirty="0">
                <a:latin typeface="Garamond"/>
                <a:cs typeface="Garamond"/>
              </a:rPr>
              <a:t>cycle segmentation </a:t>
            </a:r>
            <a:r>
              <a:rPr sz="1167" spc="-5" dirty="0">
                <a:latin typeface="Garamond"/>
                <a:cs typeface="Garamond"/>
              </a:rPr>
              <a:t>consists of offering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products or </a:t>
            </a:r>
            <a:r>
              <a:rPr sz="1167" dirty="0">
                <a:latin typeface="Garamond"/>
                <a:cs typeface="Garamond"/>
              </a:rPr>
              <a:t>using different marketing  </a:t>
            </a:r>
            <a:r>
              <a:rPr sz="1167" spc="-5" dirty="0">
                <a:latin typeface="Garamond"/>
                <a:cs typeface="Garamond"/>
              </a:rPr>
              <a:t>approaches </a:t>
            </a:r>
            <a:r>
              <a:rPr sz="1167" dirty="0">
                <a:latin typeface="Garamond"/>
                <a:cs typeface="Garamond"/>
              </a:rPr>
              <a:t>for different </a:t>
            </a:r>
            <a:r>
              <a:rPr sz="1167" spc="-5" dirty="0">
                <a:latin typeface="Garamond"/>
                <a:cs typeface="Garamond"/>
              </a:rPr>
              <a:t>age and </a:t>
            </a:r>
            <a:r>
              <a:rPr sz="1167" dirty="0">
                <a:latin typeface="Garamond"/>
                <a:cs typeface="Garamond"/>
              </a:rPr>
              <a:t>life-cycle </a:t>
            </a:r>
            <a:r>
              <a:rPr sz="1167" spc="-5" dirty="0">
                <a:latin typeface="Garamond"/>
                <a:cs typeface="Garamond"/>
              </a:rPr>
              <a:t>groups. Marketers must </a:t>
            </a:r>
            <a:r>
              <a:rPr sz="1167" dirty="0">
                <a:latin typeface="Garamond"/>
                <a:cs typeface="Garamond"/>
              </a:rPr>
              <a:t>guard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stereotypes when  using this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segmentation. </a:t>
            </a:r>
            <a:r>
              <a:rPr sz="1167" spc="-5" dirty="0">
                <a:latin typeface="Garamond"/>
                <a:cs typeface="Garamond"/>
              </a:rPr>
              <a:t>While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age and life </a:t>
            </a:r>
            <a:r>
              <a:rPr sz="1167" dirty="0">
                <a:latin typeface="Garamond"/>
                <a:cs typeface="Garamond"/>
              </a:rPr>
              <a:t>cycle groups </a:t>
            </a:r>
            <a:r>
              <a:rPr sz="1167" spc="-5" dirty="0">
                <a:latin typeface="Garamond"/>
                <a:cs typeface="Garamond"/>
              </a:rPr>
              <a:t>do behave </a:t>
            </a:r>
            <a:r>
              <a:rPr sz="1167" dirty="0">
                <a:latin typeface="Garamond"/>
                <a:cs typeface="Garamond"/>
              </a:rPr>
              <a:t>similarly, </a:t>
            </a:r>
            <a:r>
              <a:rPr sz="1167" spc="-5" dirty="0">
                <a:latin typeface="Garamond"/>
                <a:cs typeface="Garamond"/>
              </a:rPr>
              <a:t>age is  often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poor predictor </a:t>
            </a:r>
            <a:r>
              <a:rPr sz="1167" dirty="0">
                <a:latin typeface="Garamond"/>
                <a:cs typeface="Garamond"/>
              </a:rPr>
              <a:t>of a </a:t>
            </a:r>
            <a:r>
              <a:rPr sz="1167" spc="-5" dirty="0">
                <a:latin typeface="Garamond"/>
                <a:cs typeface="Garamond"/>
              </a:rPr>
              <a:t>person’s life </a:t>
            </a:r>
            <a:r>
              <a:rPr sz="1167" dirty="0">
                <a:latin typeface="Garamond"/>
                <a:cs typeface="Garamond"/>
              </a:rPr>
              <a:t>cycle, </a:t>
            </a:r>
            <a:r>
              <a:rPr sz="1167" spc="-5" dirty="0">
                <a:latin typeface="Garamond"/>
                <a:cs typeface="Garamond"/>
              </a:rPr>
              <a:t>health, </a:t>
            </a:r>
            <a:r>
              <a:rPr sz="1167" dirty="0">
                <a:latin typeface="Garamond"/>
                <a:cs typeface="Garamond"/>
              </a:rPr>
              <a:t>work or family status, </a:t>
            </a:r>
            <a:r>
              <a:rPr sz="1167" spc="-5" dirty="0">
                <a:latin typeface="Garamond"/>
                <a:cs typeface="Garamond"/>
              </a:rPr>
              <a:t>needs, and buying  power. Consumer needs and wants </a:t>
            </a:r>
            <a:r>
              <a:rPr sz="1167" dirty="0">
                <a:latin typeface="Garamond"/>
                <a:cs typeface="Garamond"/>
              </a:rPr>
              <a:t>change with </a:t>
            </a:r>
            <a:r>
              <a:rPr sz="1167" spc="-5" dirty="0">
                <a:latin typeface="Garamond"/>
                <a:cs typeface="Garamond"/>
              </a:rPr>
              <a:t>age. Some </a:t>
            </a:r>
            <a:r>
              <a:rPr sz="1167" dirty="0">
                <a:latin typeface="Garamond"/>
                <a:cs typeface="Garamond"/>
              </a:rPr>
              <a:t>companies use </a:t>
            </a:r>
            <a:r>
              <a:rPr sz="1167" spc="-5" dirty="0">
                <a:latin typeface="Garamond"/>
                <a:cs typeface="Garamond"/>
              </a:rPr>
              <a:t>age and </a:t>
            </a:r>
            <a:r>
              <a:rPr sz="1167" dirty="0">
                <a:latin typeface="Garamond"/>
                <a:cs typeface="Garamond"/>
              </a:rPr>
              <a:t>life cycle  segmentation, </a:t>
            </a:r>
            <a:r>
              <a:rPr sz="1167" spc="-5" dirty="0">
                <a:latin typeface="Garamond"/>
                <a:cs typeface="Garamond"/>
              </a:rPr>
              <a:t>offering different products or </a:t>
            </a:r>
            <a:r>
              <a:rPr sz="1167" dirty="0">
                <a:latin typeface="Garamond"/>
                <a:cs typeface="Garamond"/>
              </a:rPr>
              <a:t>using different </a:t>
            </a:r>
            <a:r>
              <a:rPr sz="1167" spc="-5" dirty="0">
                <a:latin typeface="Garamond"/>
                <a:cs typeface="Garamond"/>
              </a:rPr>
              <a:t>marketing approaches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different age  and </a:t>
            </a:r>
            <a:r>
              <a:rPr sz="1167" dirty="0">
                <a:latin typeface="Garamond"/>
                <a:cs typeface="Garamond"/>
              </a:rPr>
              <a:t>life-cycle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012449" lvl="2" indent="-266694">
              <a:lnSpc>
                <a:spcPts val="1356"/>
              </a:lnSpc>
              <a:buAutoNum type="romanUcPeriod" startAt="2"/>
              <a:tabLst>
                <a:tab pos="1012449" algn="l"/>
              </a:tabLst>
            </a:pPr>
            <a:r>
              <a:rPr sz="1167" b="1" dirty="0">
                <a:latin typeface="Garamond"/>
                <a:cs typeface="Garamond"/>
              </a:rPr>
              <a:t>Gender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calls for </a:t>
            </a:r>
            <a:r>
              <a:rPr sz="1167" spc="-5" dirty="0">
                <a:latin typeface="Garamond"/>
                <a:cs typeface="Garamond"/>
              </a:rPr>
              <a:t>dividing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into different groups based on </a:t>
            </a:r>
            <a:r>
              <a:rPr sz="1167" dirty="0">
                <a:latin typeface="Garamond"/>
                <a:cs typeface="Garamond"/>
              </a:rPr>
              <a:t>sex. This </a:t>
            </a:r>
            <a:r>
              <a:rPr sz="1167" spc="-5" dirty="0">
                <a:latin typeface="Garamond"/>
                <a:cs typeface="Garamond"/>
              </a:rPr>
              <a:t>segmentation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has long  been </a:t>
            </a:r>
            <a:r>
              <a:rPr sz="1167" dirty="0">
                <a:latin typeface="Garamond"/>
                <a:cs typeface="Garamond"/>
              </a:rPr>
              <a:t>used for clothing, cosmetics, toiletries, </a:t>
            </a:r>
            <a:r>
              <a:rPr sz="1167" spc="-5" dirty="0">
                <a:latin typeface="Garamond"/>
                <a:cs typeface="Garamond"/>
              </a:rPr>
              <a:t>and magazines. New opportunities 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area </a:t>
            </a:r>
            <a:r>
              <a:rPr sz="1167" dirty="0">
                <a:latin typeface="Garamond"/>
                <a:cs typeface="Garamond"/>
              </a:rPr>
              <a:t>are  emerging such </a:t>
            </a:r>
            <a:r>
              <a:rPr sz="1167" spc="-5" dirty="0">
                <a:latin typeface="Garamond"/>
                <a:cs typeface="Garamond"/>
              </a:rPr>
              <a:t>as automobiles, deodorants, and financial </a:t>
            </a:r>
            <a:r>
              <a:rPr sz="1167" dirty="0">
                <a:latin typeface="Garamond"/>
                <a:cs typeface="Garamond"/>
              </a:rPr>
              <a:t>services. There </a:t>
            </a:r>
            <a:r>
              <a:rPr sz="1167" spc="-5" dirty="0">
                <a:latin typeface="Garamond"/>
                <a:cs typeface="Garamond"/>
              </a:rPr>
              <a:t>is an increased </a:t>
            </a:r>
            <a:r>
              <a:rPr sz="1167" dirty="0">
                <a:latin typeface="Garamond"/>
                <a:cs typeface="Garamond"/>
              </a:rPr>
              <a:t>emphasis  </a:t>
            </a:r>
            <a:r>
              <a:rPr sz="1167" spc="-5" dirty="0">
                <a:latin typeface="Garamond"/>
                <a:cs typeface="Garamond"/>
              </a:rPr>
              <a:t>on marketing and advertising </a:t>
            </a:r>
            <a:r>
              <a:rPr sz="1167" dirty="0">
                <a:latin typeface="Garamond"/>
                <a:cs typeface="Garamond"/>
              </a:rPr>
              <a:t>to women. </a:t>
            </a:r>
            <a:r>
              <a:rPr sz="1167" spc="-5" dirty="0">
                <a:latin typeface="Garamond"/>
                <a:cs typeface="Garamond"/>
              </a:rPr>
              <a:t>Specialized Web </a:t>
            </a:r>
            <a:r>
              <a:rPr sz="1167" dirty="0">
                <a:latin typeface="Garamond"/>
                <a:cs typeface="Garamond"/>
              </a:rPr>
              <a:t>sites </a:t>
            </a:r>
            <a:r>
              <a:rPr sz="1167" spc="-5" dirty="0">
                <a:latin typeface="Garamond"/>
                <a:cs typeface="Garamond"/>
              </a:rPr>
              <a:t>are becoming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popular </a:t>
            </a:r>
            <a:r>
              <a:rPr sz="1167" dirty="0">
                <a:latin typeface="Garamond"/>
                <a:cs typeface="Garamond"/>
              </a:rPr>
              <a:t>with this  group.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3253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6165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685873">
              <a:lnSpc>
                <a:spcPts val="1356"/>
              </a:lnSpc>
              <a:spcBef>
                <a:spcPts val="796"/>
              </a:spcBef>
            </a:pPr>
            <a:r>
              <a:rPr sz="1167" b="1" spc="-5" dirty="0">
                <a:latin typeface="Garamond"/>
                <a:cs typeface="Garamond"/>
              </a:rPr>
              <a:t>III.   </a:t>
            </a:r>
            <a:r>
              <a:rPr sz="1167" b="1" dirty="0">
                <a:latin typeface="Garamond"/>
                <a:cs typeface="Garamond"/>
              </a:rPr>
              <a:t>Income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It consists of dividing a market into different income groups.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automobiles, boats,  </a:t>
            </a:r>
            <a:r>
              <a:rPr sz="1167" dirty="0">
                <a:latin typeface="Garamond"/>
                <a:cs typeface="Garamond"/>
              </a:rPr>
              <a:t>clothing, cosmetics, financial services,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travel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long used this form </a:t>
            </a:r>
            <a:r>
              <a:rPr sz="1167" spc="-5" dirty="0">
                <a:latin typeface="Garamond"/>
                <a:cs typeface="Garamond"/>
              </a:rPr>
              <a:t>of segmentation. Using  </a:t>
            </a:r>
            <a:r>
              <a:rPr sz="1167" dirty="0">
                <a:latin typeface="Garamond"/>
                <a:cs typeface="Garamond"/>
              </a:rPr>
              <a:t>this form, </a:t>
            </a:r>
            <a:r>
              <a:rPr sz="1167" spc="-5" dirty="0">
                <a:latin typeface="Garamond"/>
                <a:cs typeface="Garamond"/>
              </a:rPr>
              <a:t>marketers must remember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do not always have </a:t>
            </a:r>
            <a:r>
              <a:rPr sz="1167" dirty="0">
                <a:latin typeface="Garamond"/>
                <a:cs typeface="Garamond"/>
              </a:rPr>
              <a:t>to target the </a:t>
            </a:r>
            <a:r>
              <a:rPr sz="1167" spc="-5" dirty="0">
                <a:latin typeface="Garamond"/>
                <a:cs typeface="Garamond"/>
              </a:rPr>
              <a:t>affluent. Other  income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are also </a:t>
            </a:r>
            <a:r>
              <a:rPr sz="1167" dirty="0">
                <a:latin typeface="Garamond"/>
                <a:cs typeface="Garamond"/>
              </a:rPr>
              <a:t>viable </a:t>
            </a:r>
            <a:r>
              <a:rPr sz="1167" spc="-5" dirty="0">
                <a:latin typeface="Garamond"/>
                <a:cs typeface="Garamond"/>
              </a:rPr>
              <a:t>and profitable market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 indent="-222245">
              <a:lnSpc>
                <a:spcPts val="1356"/>
              </a:lnSpc>
              <a:buAutoNum type="alphaLcParenR" startAt="3"/>
              <a:tabLst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Psychographics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  <a:tabLst>
                <a:tab pos="500051" algn="l"/>
                <a:tab pos="1136536" algn="l"/>
                <a:tab pos="1702026" algn="l"/>
                <a:tab pos="2555199" algn="l"/>
                <a:tab pos="3008332" algn="l"/>
                <a:tab pos="3798535" algn="l"/>
                <a:tab pos="4419587" algn="l"/>
                <a:tab pos="5307332" algn="l"/>
              </a:tabLst>
            </a:pP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t	calls	for	</a:t>
            </a:r>
            <a:r>
              <a:rPr sz="1167" spc="-5" dirty="0">
                <a:latin typeface="Garamond"/>
                <a:cs typeface="Garamond"/>
              </a:rPr>
              <a:t>dividin</a:t>
            </a:r>
            <a:r>
              <a:rPr sz="1167" dirty="0">
                <a:latin typeface="Garamond"/>
                <a:cs typeface="Garamond"/>
              </a:rPr>
              <a:t>g	a	</a:t>
            </a:r>
            <a:r>
              <a:rPr sz="1167" spc="-5" dirty="0">
                <a:latin typeface="Garamond"/>
                <a:cs typeface="Garamond"/>
              </a:rPr>
              <a:t>marke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int</a:t>
            </a:r>
            <a:r>
              <a:rPr sz="1167" dirty="0">
                <a:latin typeface="Garamond"/>
                <a:cs typeface="Garamond"/>
              </a:rPr>
              <a:t>o	</a:t>
            </a:r>
            <a:r>
              <a:rPr sz="1167" spc="-5" dirty="0">
                <a:latin typeface="Garamond"/>
                <a:cs typeface="Garamond"/>
              </a:rPr>
              <a:t>differen</a:t>
            </a:r>
            <a:r>
              <a:rPr sz="1167" dirty="0">
                <a:latin typeface="Garamond"/>
                <a:cs typeface="Garamond"/>
              </a:rPr>
              <a:t>t	groups 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social class, </a:t>
            </a:r>
            <a:r>
              <a:rPr sz="1167" spc="-5" dirty="0">
                <a:latin typeface="Garamond"/>
                <a:cs typeface="Garamond"/>
              </a:rPr>
              <a:t>lifestyle, or personality characteristics. </a:t>
            </a:r>
            <a:r>
              <a:rPr sz="1167" dirty="0">
                <a:latin typeface="Garamond"/>
                <a:cs typeface="Garamond"/>
              </a:rPr>
              <a:t>People in the same demographic class  can exhibit very </a:t>
            </a:r>
            <a:r>
              <a:rPr sz="1167" spc="-5" dirty="0">
                <a:latin typeface="Garamond"/>
                <a:cs typeface="Garamond"/>
              </a:rPr>
              <a:t>different psychographics </a:t>
            </a:r>
            <a:r>
              <a:rPr sz="1167" dirty="0">
                <a:latin typeface="Garamond"/>
                <a:cs typeface="Garamond"/>
              </a:rPr>
              <a:t>characteristics. </a:t>
            </a:r>
            <a:r>
              <a:rPr sz="1167" spc="-5" dirty="0">
                <a:latin typeface="Garamond"/>
                <a:cs typeface="Garamond"/>
              </a:rPr>
              <a:t>As previously </a:t>
            </a:r>
            <a:r>
              <a:rPr sz="1167" dirty="0">
                <a:latin typeface="Garamond"/>
                <a:cs typeface="Garamond"/>
              </a:rPr>
              <a:t>seen </a:t>
            </a:r>
            <a:r>
              <a:rPr sz="1167" spc="-5" dirty="0">
                <a:latin typeface="Garamond"/>
                <a:cs typeface="Garamond"/>
              </a:rPr>
              <a:t>in, </a:t>
            </a:r>
            <a:r>
              <a:rPr sz="1167" b="1" spc="-5" dirty="0">
                <a:latin typeface="Garamond"/>
                <a:cs typeface="Garamond"/>
              </a:rPr>
              <a:t>lifestyle </a:t>
            </a:r>
            <a:r>
              <a:rPr sz="1167" spc="-5" dirty="0">
                <a:latin typeface="Garamond"/>
                <a:cs typeface="Garamond"/>
              </a:rPr>
              <a:t>also  affects people’s interest in </a:t>
            </a:r>
            <a:r>
              <a:rPr sz="1167" dirty="0">
                <a:latin typeface="Garamond"/>
                <a:cs typeface="Garamond"/>
              </a:rPr>
              <a:t>various goods, </a:t>
            </a:r>
            <a:r>
              <a:rPr sz="1167" spc="-5" dirty="0">
                <a:latin typeface="Garamond"/>
                <a:cs typeface="Garamond"/>
              </a:rPr>
              <a:t>and the </a:t>
            </a:r>
            <a:r>
              <a:rPr sz="1167" dirty="0">
                <a:latin typeface="Garamond"/>
                <a:cs typeface="Garamond"/>
              </a:rPr>
              <a:t>goods they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express those </a:t>
            </a:r>
            <a:r>
              <a:rPr sz="1167" spc="-5" dirty="0">
                <a:latin typeface="Garamond"/>
                <a:cs typeface="Garamond"/>
              </a:rPr>
              <a:t>lifestyles. </a:t>
            </a:r>
            <a:r>
              <a:rPr sz="1167" dirty="0">
                <a:latin typeface="Garamond"/>
                <a:cs typeface="Garamond"/>
              </a:rPr>
              <a:t>This  method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segmentation is gaining in </a:t>
            </a:r>
            <a:r>
              <a:rPr sz="1167" spc="-5" dirty="0">
                <a:latin typeface="Garamond"/>
                <a:cs typeface="Garamond"/>
              </a:rPr>
              <a:t>popularity. </a:t>
            </a:r>
            <a:r>
              <a:rPr sz="1167" b="1" dirty="0">
                <a:latin typeface="Garamond"/>
                <a:cs typeface="Garamond"/>
              </a:rPr>
              <a:t>Personality </a:t>
            </a:r>
            <a:r>
              <a:rPr sz="1167" dirty="0">
                <a:latin typeface="Garamond"/>
                <a:cs typeface="Garamond"/>
              </a:rPr>
              <a:t>variables can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used to  segment </a:t>
            </a:r>
            <a:r>
              <a:rPr sz="1167" spc="-5" dirty="0">
                <a:latin typeface="Garamond"/>
                <a:cs typeface="Garamond"/>
              </a:rPr>
              <a:t>markets. Marketers </a:t>
            </a:r>
            <a:r>
              <a:rPr sz="1167" dirty="0">
                <a:latin typeface="Garamond"/>
                <a:cs typeface="Garamond"/>
              </a:rPr>
              <a:t>will give their </a:t>
            </a:r>
            <a:r>
              <a:rPr sz="1167" spc="-5" dirty="0">
                <a:latin typeface="Garamond"/>
                <a:cs typeface="Garamond"/>
              </a:rPr>
              <a:t>products personalities </a:t>
            </a:r>
            <a:r>
              <a:rPr sz="1167" dirty="0">
                <a:latin typeface="Garamond"/>
                <a:cs typeface="Garamond"/>
              </a:rPr>
              <a:t>that correspond to consumer  </a:t>
            </a:r>
            <a:r>
              <a:rPr sz="1167" spc="-5" dirty="0">
                <a:latin typeface="Garamond"/>
                <a:cs typeface="Garamond"/>
              </a:rPr>
              <a:t>personalities.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 indent="-222245">
              <a:lnSpc>
                <a:spcPts val="1356"/>
              </a:lnSpc>
              <a:buAutoNum type="alphaLcParenR" startAt="4"/>
              <a:tabLst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Behavioral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It involves dividing a market into groups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consumer knowledge, </a:t>
            </a:r>
            <a:r>
              <a:rPr sz="1167" spc="-5" dirty="0">
                <a:latin typeface="Garamond"/>
                <a:cs typeface="Garamond"/>
              </a:rPr>
              <a:t>attitudes, </a:t>
            </a:r>
            <a:r>
              <a:rPr sz="1167" dirty="0">
                <a:latin typeface="Garamond"/>
                <a:cs typeface="Garamond"/>
              </a:rPr>
              <a:t>uses, </a:t>
            </a:r>
            <a:r>
              <a:rPr sz="1167" spc="-5" dirty="0">
                <a:latin typeface="Garamond"/>
                <a:cs typeface="Garamond"/>
              </a:rPr>
              <a:t>or  responses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product. Many </a:t>
            </a:r>
            <a:r>
              <a:rPr sz="1167" dirty="0">
                <a:latin typeface="Garamond"/>
                <a:cs typeface="Garamond"/>
              </a:rPr>
              <a:t>marketers </a:t>
            </a:r>
            <a:r>
              <a:rPr sz="1167" spc="-5" dirty="0">
                <a:latin typeface="Garamond"/>
                <a:cs typeface="Garamond"/>
              </a:rPr>
              <a:t>believe that behavior </a:t>
            </a:r>
            <a:r>
              <a:rPr sz="1167" dirty="0">
                <a:latin typeface="Garamond"/>
                <a:cs typeface="Garamond"/>
              </a:rPr>
              <a:t>variables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u="sng" spc="-5" dirty="0">
                <a:latin typeface="Garamond"/>
                <a:cs typeface="Garamond"/>
              </a:rPr>
              <a:t>best </a:t>
            </a:r>
            <a:r>
              <a:rPr sz="1167" u="sng" dirty="0">
                <a:latin typeface="Garamond"/>
                <a:cs typeface="Garamond"/>
              </a:rPr>
              <a:t>starting </a:t>
            </a:r>
            <a:r>
              <a:rPr sz="1167" u="sng" spc="-5" dirty="0">
                <a:latin typeface="Garamond"/>
                <a:cs typeface="Garamond"/>
              </a:rPr>
              <a:t>point 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building market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Occasion </a:t>
            </a:r>
            <a:r>
              <a:rPr sz="1167" dirty="0">
                <a:latin typeface="Garamond"/>
                <a:cs typeface="Garamond"/>
              </a:rPr>
              <a:t>segmentation consists </a:t>
            </a:r>
            <a:r>
              <a:rPr sz="1167" spc="-5" dirty="0">
                <a:latin typeface="Garamond"/>
                <a:cs typeface="Garamond"/>
              </a:rPr>
              <a:t>of dividing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into </a:t>
            </a:r>
            <a:r>
              <a:rPr sz="1167" dirty="0">
                <a:latin typeface="Garamond"/>
                <a:cs typeface="Garamond"/>
              </a:rPr>
              <a:t>groups 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occasions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get the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buy, actually make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purchase, or </a:t>
            </a:r>
            <a:r>
              <a:rPr sz="1167" dirty="0">
                <a:latin typeface="Garamond"/>
                <a:cs typeface="Garamond"/>
              </a:rPr>
              <a:t>use the  </a:t>
            </a:r>
            <a:r>
              <a:rPr sz="1167" spc="-5" dirty="0">
                <a:latin typeface="Garamond"/>
                <a:cs typeface="Garamond"/>
              </a:rPr>
              <a:t>purchased item. </a:t>
            </a:r>
            <a:r>
              <a:rPr sz="1167" dirty="0">
                <a:latin typeface="Garamond"/>
                <a:cs typeface="Garamond"/>
              </a:rPr>
              <a:t>Benefit </a:t>
            </a:r>
            <a:r>
              <a:rPr sz="1167" spc="-5" dirty="0">
                <a:latin typeface="Garamond"/>
                <a:cs typeface="Garamond"/>
              </a:rPr>
              <a:t>segmentation involves dividing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into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the  </a:t>
            </a:r>
            <a:r>
              <a:rPr sz="1167" spc="-5" dirty="0">
                <a:latin typeface="Garamond"/>
                <a:cs typeface="Garamond"/>
              </a:rPr>
              <a:t>different benefits </a:t>
            </a:r>
            <a:r>
              <a:rPr sz="1167" dirty="0">
                <a:latin typeface="Garamond"/>
                <a:cs typeface="Garamond"/>
              </a:rPr>
              <a:t>the consumers seek from the </a:t>
            </a:r>
            <a:r>
              <a:rPr sz="1167" spc="-5" dirty="0">
                <a:latin typeface="Garamond"/>
                <a:cs typeface="Garamond"/>
              </a:rPr>
              <a:t>product. Companies </a:t>
            </a:r>
            <a:r>
              <a:rPr sz="1167" dirty="0">
                <a:latin typeface="Garamond"/>
                <a:cs typeface="Garamond"/>
              </a:rPr>
              <a:t>can use </a:t>
            </a:r>
            <a:r>
              <a:rPr sz="1167" spc="-5" dirty="0">
                <a:latin typeface="Garamond"/>
                <a:cs typeface="Garamond"/>
              </a:rPr>
              <a:t>benefit segmentation  </a:t>
            </a:r>
            <a:r>
              <a:rPr sz="1167" dirty="0">
                <a:latin typeface="Garamond"/>
                <a:cs typeface="Garamond"/>
              </a:rPr>
              <a:t>to clarify the </a:t>
            </a:r>
            <a:r>
              <a:rPr sz="1167" spc="-5" dirty="0">
                <a:latin typeface="Garamond"/>
                <a:cs typeface="Garamond"/>
              </a:rPr>
              <a:t>benefit </a:t>
            </a:r>
            <a:r>
              <a:rPr sz="1167" dirty="0">
                <a:latin typeface="Garamond"/>
                <a:cs typeface="Garamond"/>
              </a:rPr>
              <a:t>segment to which they are </a:t>
            </a:r>
            <a:r>
              <a:rPr sz="1167" spc="-5" dirty="0">
                <a:latin typeface="Garamond"/>
                <a:cs typeface="Garamond"/>
              </a:rPr>
              <a:t>appealing, </a:t>
            </a:r>
            <a:r>
              <a:rPr sz="1167" dirty="0">
                <a:latin typeface="Garamond"/>
                <a:cs typeface="Garamond"/>
              </a:rPr>
              <a:t>its characteristics,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major  competing </a:t>
            </a:r>
            <a:r>
              <a:rPr sz="1167" spc="-5" dirty="0">
                <a:latin typeface="Garamond"/>
                <a:cs typeface="Garamond"/>
              </a:rPr>
              <a:t>brands.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new benefits and </a:t>
            </a:r>
            <a:r>
              <a:rPr sz="1167" dirty="0">
                <a:latin typeface="Garamond"/>
                <a:cs typeface="Garamond"/>
              </a:rPr>
              <a:t>establish </a:t>
            </a:r>
            <a:r>
              <a:rPr sz="1167" spc="-5" dirty="0">
                <a:latin typeface="Garamond"/>
                <a:cs typeface="Garamond"/>
              </a:rPr>
              <a:t>brands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them.  </a:t>
            </a:r>
            <a:r>
              <a:rPr sz="1167" b="1" spc="-5" dirty="0">
                <a:latin typeface="Garamond"/>
                <a:cs typeface="Garamond"/>
              </a:rPr>
              <a:t>User </a:t>
            </a:r>
            <a:r>
              <a:rPr sz="1167" b="1" dirty="0">
                <a:latin typeface="Garamond"/>
                <a:cs typeface="Garamond"/>
              </a:rPr>
              <a:t>status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be used to </a:t>
            </a:r>
            <a:r>
              <a:rPr sz="1167" spc="-5" dirty="0">
                <a:latin typeface="Garamond"/>
                <a:cs typeface="Garamond"/>
              </a:rPr>
              <a:t>divide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Segments of nonusers, </a:t>
            </a:r>
            <a:r>
              <a:rPr sz="1167" dirty="0">
                <a:latin typeface="Garamond"/>
                <a:cs typeface="Garamond"/>
              </a:rPr>
              <a:t>ex-users, </a:t>
            </a:r>
            <a:r>
              <a:rPr sz="1167" spc="-5" dirty="0">
                <a:latin typeface="Garamond"/>
                <a:cs typeface="Garamond"/>
              </a:rPr>
              <a:t>potential  </a:t>
            </a:r>
            <a:r>
              <a:rPr sz="1167" dirty="0">
                <a:latin typeface="Garamond"/>
                <a:cs typeface="Garamond"/>
              </a:rPr>
              <a:t>users, </a:t>
            </a:r>
            <a:r>
              <a:rPr sz="1167" spc="-5" dirty="0">
                <a:latin typeface="Garamond"/>
                <a:cs typeface="Garamond"/>
              </a:rPr>
              <a:t>first-time </a:t>
            </a:r>
            <a:r>
              <a:rPr sz="1167" dirty="0">
                <a:latin typeface="Garamond"/>
                <a:cs typeface="Garamond"/>
              </a:rPr>
              <a:t>users, </a:t>
            </a:r>
            <a:r>
              <a:rPr sz="1167" spc="-5" dirty="0">
                <a:latin typeface="Garamond"/>
                <a:cs typeface="Garamond"/>
              </a:rPr>
              <a:t>and regular users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are potential </a:t>
            </a:r>
            <a:r>
              <a:rPr sz="1167" dirty="0">
                <a:latin typeface="Garamond"/>
                <a:cs typeface="Garamond"/>
              </a:rPr>
              <a:t>ways </a:t>
            </a:r>
            <a:r>
              <a:rPr sz="1167" spc="-5" dirty="0">
                <a:latin typeface="Garamond"/>
                <a:cs typeface="Garamond"/>
              </a:rPr>
              <a:t>to segment. </a:t>
            </a:r>
            <a:r>
              <a:rPr sz="1167" b="1" dirty="0">
                <a:latin typeface="Garamond"/>
                <a:cs typeface="Garamond"/>
              </a:rPr>
              <a:t>Usage rates  </a:t>
            </a:r>
            <a:r>
              <a:rPr sz="1167" spc="-5" dirty="0">
                <a:latin typeface="Garamond"/>
                <a:cs typeface="Garamond"/>
              </a:rPr>
              <a:t>are another </a:t>
            </a:r>
            <a:r>
              <a:rPr sz="1167" dirty="0">
                <a:latin typeface="Garamond"/>
                <a:cs typeface="Garamond"/>
              </a:rPr>
              <a:t>way that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segment </a:t>
            </a:r>
            <a:r>
              <a:rPr sz="1167" spc="-5" dirty="0">
                <a:latin typeface="Garamond"/>
                <a:cs typeface="Garamond"/>
              </a:rPr>
              <a:t>markets. </a:t>
            </a:r>
            <a:r>
              <a:rPr sz="1167" dirty="0">
                <a:latin typeface="Garamond"/>
                <a:cs typeface="Garamond"/>
              </a:rPr>
              <a:t>These categories might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light, medium, </a:t>
            </a:r>
            <a:r>
              <a:rPr sz="1167" spc="-5" dirty="0">
                <a:latin typeface="Garamond"/>
                <a:cs typeface="Garamond"/>
              </a:rPr>
              <a:t>and  heavy </a:t>
            </a:r>
            <a:r>
              <a:rPr sz="1167" dirty="0">
                <a:latin typeface="Garamond"/>
                <a:cs typeface="Garamond"/>
              </a:rPr>
              <a:t>user groups. </a:t>
            </a:r>
            <a:r>
              <a:rPr sz="1167" b="1" spc="-5" dirty="0">
                <a:latin typeface="Garamond"/>
                <a:cs typeface="Garamond"/>
              </a:rPr>
              <a:t>Loyalty </a:t>
            </a:r>
            <a:r>
              <a:rPr sz="1167" b="1" dirty="0">
                <a:latin typeface="Garamond"/>
                <a:cs typeface="Garamond"/>
              </a:rPr>
              <a:t>status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used to segment </a:t>
            </a:r>
            <a:r>
              <a:rPr sz="1167" spc="-5" dirty="0">
                <a:latin typeface="Garamond"/>
                <a:cs typeface="Garamond"/>
              </a:rPr>
              <a:t>markets. Consumers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loyal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brands, </a:t>
            </a:r>
            <a:r>
              <a:rPr sz="1167" dirty="0">
                <a:latin typeface="Garamond"/>
                <a:cs typeface="Garamond"/>
              </a:rPr>
              <a:t>stores,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companies.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completely </a:t>
            </a:r>
            <a:r>
              <a:rPr sz="1167" spc="-5" dirty="0">
                <a:latin typeface="Garamond"/>
                <a:cs typeface="Garamond"/>
              </a:rPr>
              <a:t>loyal, </a:t>
            </a:r>
            <a:r>
              <a:rPr sz="1167" dirty="0">
                <a:latin typeface="Garamond"/>
                <a:cs typeface="Garamond"/>
              </a:rPr>
              <a:t>somewhat </a:t>
            </a:r>
            <a:r>
              <a:rPr sz="1167" spc="-5" dirty="0">
                <a:latin typeface="Garamond"/>
                <a:cs typeface="Garamond"/>
              </a:rPr>
              <a:t>loyal,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spc="-5" dirty="0">
                <a:latin typeface="Garamond"/>
                <a:cs typeface="Garamond"/>
              </a:rPr>
              <a:t>not loyal  at all. An amazing amount of </a:t>
            </a:r>
            <a:r>
              <a:rPr sz="1167" dirty="0">
                <a:latin typeface="Garamond"/>
                <a:cs typeface="Garamond"/>
              </a:rPr>
              <a:t>information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uncovered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studying </a:t>
            </a:r>
            <a:r>
              <a:rPr sz="1167" spc="-5" dirty="0">
                <a:latin typeface="Garamond"/>
                <a:cs typeface="Garamond"/>
              </a:rPr>
              <a:t>loyalty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patterns.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Today there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trend toward targeting </a:t>
            </a:r>
            <a:r>
              <a:rPr sz="1167" spc="-5" dirty="0">
                <a:latin typeface="Garamond"/>
                <a:cs typeface="Garamond"/>
              </a:rPr>
              <a:t>multiple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Very often, </a:t>
            </a:r>
            <a:r>
              <a:rPr sz="1167" dirty="0">
                <a:latin typeface="Garamond"/>
                <a:cs typeface="Garamond"/>
              </a:rPr>
              <a:t>companies begin their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targeted segment,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expand </a:t>
            </a:r>
            <a:r>
              <a:rPr sz="1167" dirty="0">
                <a:latin typeface="Garamond"/>
                <a:cs typeface="Garamond"/>
              </a:rPr>
              <a:t>into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segments. This </a:t>
            </a:r>
            <a:r>
              <a:rPr sz="1167" spc="-5" dirty="0">
                <a:latin typeface="Garamond"/>
                <a:cs typeface="Garamond"/>
              </a:rPr>
              <a:t>often boosts </a:t>
            </a:r>
            <a:r>
              <a:rPr sz="1167" dirty="0">
                <a:latin typeface="Garamond"/>
                <a:cs typeface="Garamond"/>
              </a:rPr>
              <a:t>a  company’s competitive advantage and knowledge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customer </a:t>
            </a:r>
            <a:r>
              <a:rPr sz="1167" spc="-5" dirty="0">
                <a:latin typeface="Garamond"/>
                <a:cs typeface="Garamond"/>
              </a:rPr>
              <a:t>base.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 promising developments </a:t>
            </a:r>
            <a:r>
              <a:rPr sz="1167" dirty="0">
                <a:latin typeface="Garamond"/>
                <a:cs typeface="Garamond"/>
              </a:rPr>
              <a:t>in multivariable </a:t>
            </a:r>
            <a:r>
              <a:rPr sz="1167" spc="-5" dirty="0">
                <a:latin typeface="Garamond"/>
                <a:cs typeface="Garamond"/>
              </a:rPr>
              <a:t>segmentation </a:t>
            </a:r>
            <a:r>
              <a:rPr sz="1167" dirty="0">
                <a:latin typeface="Garamond"/>
                <a:cs typeface="Garamond"/>
              </a:rPr>
              <a:t>is “geodemographic” segmentation based  upon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geographic </a:t>
            </a:r>
            <a:r>
              <a:rPr sz="1167" spc="-5" dirty="0">
                <a:latin typeface="Garamond"/>
                <a:cs typeface="Garamond"/>
              </a:rPr>
              <a:t>and demographic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variables.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352" y="7226194"/>
            <a:ext cx="1368690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b="1" u="sng" spc="-5" dirty="0">
                <a:latin typeface="Garamond"/>
                <a:cs typeface="Garamond"/>
              </a:rPr>
              <a:t>KEY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TERMS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b="1" dirty="0">
                <a:latin typeface="Garamond"/>
                <a:cs typeface="Garamond"/>
              </a:rPr>
              <a:t>Market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segmentation  Market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targeting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7907760"/>
            <a:ext cx="16458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positioning  </a:t>
            </a:r>
            <a:r>
              <a:rPr sz="1167" b="1" dirty="0">
                <a:latin typeface="Garamond"/>
                <a:cs typeface="Garamond"/>
              </a:rPr>
              <a:t>Geographic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353" y="7392880"/>
            <a:ext cx="3936912" cy="86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dividing 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into smaller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evaluating each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segment's </a:t>
            </a:r>
            <a:r>
              <a:rPr sz="1167" spc="-5" dirty="0">
                <a:latin typeface="Garamond"/>
                <a:cs typeface="Garamond"/>
              </a:rPr>
              <a:t>attractiveness </a:t>
            </a:r>
            <a:r>
              <a:rPr sz="1167" dirty="0">
                <a:latin typeface="Garamond"/>
                <a:cs typeface="Garamond"/>
              </a:rPr>
              <a:t>and selecting </a:t>
            </a:r>
            <a:r>
              <a:rPr sz="1167" spc="-5" dirty="0">
                <a:latin typeface="Garamond"/>
                <a:cs typeface="Garamond"/>
              </a:rPr>
              <a:t>one or  more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segments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enter</a:t>
            </a:r>
            <a:endParaRPr sz="1167">
              <a:latin typeface="Garamond"/>
              <a:cs typeface="Garamond"/>
            </a:endParaRPr>
          </a:p>
          <a:p>
            <a:pPr marL="12347" marR="93157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setting the competitive positioning for the </a:t>
            </a:r>
            <a:r>
              <a:rPr sz="1167" spc="-5" dirty="0">
                <a:latin typeface="Garamond"/>
                <a:cs typeface="Garamond"/>
              </a:rPr>
              <a:t>product  dividing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into different </a:t>
            </a:r>
            <a:r>
              <a:rPr sz="1167" dirty="0">
                <a:latin typeface="Garamond"/>
                <a:cs typeface="Garamond"/>
              </a:rPr>
              <a:t>geographical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units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8226319"/>
            <a:ext cx="5717381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Demographic </a:t>
            </a:r>
            <a:r>
              <a:rPr sz="1167" b="1" dirty="0">
                <a:latin typeface="Garamond"/>
                <a:cs typeface="Garamond"/>
              </a:rPr>
              <a:t>segmentation </a:t>
            </a:r>
            <a:r>
              <a:rPr sz="1167" dirty="0">
                <a:latin typeface="Garamond"/>
                <a:cs typeface="Garamond"/>
              </a:rPr>
              <a:t>divides  the  market  into  groups  </a:t>
            </a:r>
            <a:r>
              <a:rPr sz="1167" spc="-5" dirty="0">
                <a:latin typeface="Garamond"/>
                <a:cs typeface="Garamond"/>
              </a:rPr>
              <a:t>based  on  </a:t>
            </a:r>
            <a:r>
              <a:rPr sz="1167" dirty="0">
                <a:latin typeface="Garamond"/>
                <a:cs typeface="Garamond"/>
              </a:rPr>
              <a:t>variables  such 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age,</a:t>
            </a:r>
            <a:endParaRPr sz="1167">
              <a:latin typeface="Garamond"/>
              <a:cs typeface="Garamond"/>
            </a:endParaRPr>
          </a:p>
          <a:p>
            <a:pPr marL="1790306" marR="4939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gender, family size, family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cycle, </a:t>
            </a:r>
            <a:r>
              <a:rPr sz="1167" spc="-5" dirty="0">
                <a:latin typeface="Garamond"/>
                <a:cs typeface="Garamond"/>
              </a:rPr>
              <a:t>income, occupation, </a:t>
            </a:r>
            <a:r>
              <a:rPr sz="1167" dirty="0">
                <a:latin typeface="Garamond"/>
                <a:cs typeface="Garamond"/>
              </a:rPr>
              <a:t>education,  </a:t>
            </a:r>
            <a:r>
              <a:rPr sz="1167" spc="-5" dirty="0">
                <a:latin typeface="Garamond"/>
                <a:cs typeface="Garamond"/>
              </a:rPr>
              <a:t>religion, race, 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nationality.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8726381"/>
            <a:ext cx="158538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Behavioral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1353" y="8741198"/>
            <a:ext cx="393506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involves dividing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into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consumer  knowledge, </a:t>
            </a:r>
            <a:r>
              <a:rPr sz="1167" spc="-5" dirty="0">
                <a:latin typeface="Garamond"/>
                <a:cs typeface="Garamond"/>
              </a:rPr>
              <a:t>attitudes, </a:t>
            </a:r>
            <a:r>
              <a:rPr sz="1167" dirty="0">
                <a:latin typeface="Garamond"/>
                <a:cs typeface="Garamond"/>
              </a:rPr>
              <a:t>uses, </a:t>
            </a:r>
            <a:r>
              <a:rPr sz="1167" spc="-5" dirty="0">
                <a:latin typeface="Garamond"/>
                <a:cs typeface="Garamond"/>
              </a:rPr>
              <a:t>or responses </a:t>
            </a:r>
            <a:r>
              <a:rPr sz="1167" dirty="0">
                <a:latin typeface="Garamond"/>
                <a:cs typeface="Garamond"/>
              </a:rPr>
              <a:t>to a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916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7381" cy="4696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18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studied the segmentation to </a:t>
            </a:r>
            <a:r>
              <a:rPr sz="1167" spc="-5" dirty="0">
                <a:latin typeface="Garamond"/>
                <a:cs typeface="Garamond"/>
              </a:rPr>
              <a:t>day </a:t>
            </a:r>
            <a:r>
              <a:rPr sz="1167" dirty="0">
                <a:latin typeface="Garamond"/>
                <a:cs typeface="Garamond"/>
              </a:rPr>
              <a:t>we will continue the same topic </a:t>
            </a:r>
            <a:r>
              <a:rPr sz="1167" spc="-5" dirty="0">
                <a:latin typeface="Garamond"/>
                <a:cs typeface="Garamond"/>
              </a:rPr>
              <a:t>and market  </a:t>
            </a:r>
            <a:r>
              <a:rPr sz="1167" dirty="0">
                <a:latin typeface="Garamond"/>
                <a:cs typeface="Garamond"/>
              </a:rPr>
              <a:t>targeting,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market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positioning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(CONTINUED)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Segmenting Business</a:t>
            </a:r>
            <a:r>
              <a:rPr sz="1167" b="1" u="sng" spc="-53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 and business marketers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many of the </a:t>
            </a:r>
            <a:r>
              <a:rPr sz="1167" dirty="0">
                <a:latin typeface="Garamond"/>
                <a:cs typeface="Garamond"/>
              </a:rPr>
              <a:t>same variables to segment their </a:t>
            </a:r>
            <a:r>
              <a:rPr sz="1167" spc="-5" dirty="0">
                <a:latin typeface="Garamond"/>
                <a:cs typeface="Garamond"/>
              </a:rPr>
              <a:t>markets.  </a:t>
            </a: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segmented geographically </a:t>
            </a:r>
            <a:r>
              <a:rPr sz="1167" spc="-5" dirty="0">
                <a:latin typeface="Garamond"/>
                <a:cs typeface="Garamond"/>
              </a:rPr>
              <a:t>or by benefits </a:t>
            </a:r>
            <a:r>
              <a:rPr sz="1167" dirty="0">
                <a:latin typeface="Garamond"/>
                <a:cs typeface="Garamond"/>
              </a:rPr>
              <a:t>sought, user status, usage </a:t>
            </a:r>
            <a:r>
              <a:rPr sz="1167" spc="-5" dirty="0">
                <a:latin typeface="Garamond"/>
                <a:cs typeface="Garamond"/>
              </a:rPr>
              <a:t>rate, or  </a:t>
            </a:r>
            <a:r>
              <a:rPr sz="1167" dirty="0">
                <a:latin typeface="Garamond"/>
                <a:cs typeface="Garamond"/>
              </a:rPr>
              <a:t>loyalty status. </a:t>
            </a:r>
            <a:r>
              <a:rPr sz="1167" spc="-5" dirty="0">
                <a:latin typeface="Garamond"/>
                <a:cs typeface="Garamond"/>
              </a:rPr>
              <a:t>Additional </a:t>
            </a:r>
            <a:r>
              <a:rPr sz="1167" dirty="0">
                <a:latin typeface="Garamond"/>
                <a:cs typeface="Garamond"/>
              </a:rPr>
              <a:t>variables unique to this market would </a:t>
            </a:r>
            <a:r>
              <a:rPr sz="1167" spc="-5" dirty="0">
                <a:latin typeface="Garamond"/>
                <a:cs typeface="Garamond"/>
              </a:rPr>
              <a:t>be business </a:t>
            </a:r>
            <a:r>
              <a:rPr sz="1167" dirty="0">
                <a:latin typeface="Garamond"/>
                <a:cs typeface="Garamond"/>
              </a:rPr>
              <a:t>customer demo-  graphics (industry,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size), </a:t>
            </a:r>
            <a:r>
              <a:rPr sz="1167" spc="-5" dirty="0">
                <a:latin typeface="Garamond"/>
                <a:cs typeface="Garamond"/>
              </a:rPr>
              <a:t>operating characteristics, purchasing approaches, </a:t>
            </a:r>
            <a:r>
              <a:rPr sz="1167" dirty="0">
                <a:latin typeface="Garamond"/>
                <a:cs typeface="Garamond"/>
              </a:rPr>
              <a:t>situational  factors, </a:t>
            </a:r>
            <a:r>
              <a:rPr sz="1167" spc="-5" dirty="0">
                <a:latin typeface="Garamond"/>
                <a:cs typeface="Garamond"/>
              </a:rPr>
              <a:t>and personal </a:t>
            </a:r>
            <a:r>
              <a:rPr sz="1167" dirty="0">
                <a:latin typeface="Garamond"/>
                <a:cs typeface="Garamond"/>
              </a:rPr>
              <a:t>characteristics. By going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instead of </a:t>
            </a:r>
            <a:r>
              <a:rPr sz="1167" dirty="0">
                <a:latin typeface="Garamond"/>
                <a:cs typeface="Garamond"/>
              </a:rPr>
              <a:t>the whole </a:t>
            </a:r>
            <a:r>
              <a:rPr sz="1167" spc="-5" dirty="0">
                <a:latin typeface="Garamond"/>
                <a:cs typeface="Garamond"/>
              </a:rPr>
              <a:t>market,  </a:t>
            </a:r>
            <a:r>
              <a:rPr sz="1167" dirty="0">
                <a:latin typeface="Garamond"/>
                <a:cs typeface="Garamond"/>
              </a:rPr>
              <a:t>companies have a </a:t>
            </a:r>
            <a:r>
              <a:rPr sz="1167" spc="-5" dirty="0">
                <a:latin typeface="Garamond"/>
                <a:cs typeface="Garamond"/>
              </a:rPr>
              <a:t>much better chance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value to consumers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receive maximum  rewards </a:t>
            </a:r>
            <a:r>
              <a:rPr sz="1167" dirty="0">
                <a:latin typeface="Garamond"/>
                <a:cs typeface="Garamond"/>
              </a:rPr>
              <a:t>for close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to customer </a:t>
            </a:r>
            <a:r>
              <a:rPr sz="1167" spc="-5" dirty="0">
                <a:latin typeface="Garamond"/>
                <a:cs typeface="Garamond"/>
              </a:rPr>
              <a:t>needs. Within </a:t>
            </a:r>
            <a:r>
              <a:rPr sz="1167" dirty="0">
                <a:latin typeface="Garamond"/>
                <a:cs typeface="Garamond"/>
              </a:rPr>
              <a:t>a chosen </a:t>
            </a:r>
            <a:r>
              <a:rPr sz="1167" spc="-5" dirty="0">
                <a:latin typeface="Garamond"/>
                <a:cs typeface="Garamond"/>
              </a:rPr>
              <a:t>industry, </a:t>
            </a:r>
            <a:r>
              <a:rPr sz="1167" dirty="0">
                <a:latin typeface="Garamond"/>
                <a:cs typeface="Garamond"/>
              </a:rPr>
              <a:t>a company can further  segment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customer size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geographic </a:t>
            </a:r>
            <a:r>
              <a:rPr sz="1167" spc="-5" dirty="0">
                <a:latin typeface="Garamond"/>
                <a:cs typeface="Garamond"/>
              </a:rPr>
              <a:t>location. Many marketers believe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b="1" spc="-5" dirty="0">
                <a:latin typeface="Garamond"/>
                <a:cs typeface="Garamond"/>
              </a:rPr>
              <a:t>buying behavior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b="1" spc="-5" dirty="0">
                <a:latin typeface="Garamond"/>
                <a:cs typeface="Garamond"/>
              </a:rPr>
              <a:t>benefits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u="sng" spc="-5" dirty="0">
                <a:latin typeface="Garamond"/>
                <a:cs typeface="Garamond"/>
              </a:rPr>
              <a:t>best </a:t>
            </a:r>
            <a:r>
              <a:rPr sz="1167" spc="-5" dirty="0">
                <a:latin typeface="Garamond"/>
                <a:cs typeface="Garamond"/>
              </a:rPr>
              <a:t>basis </a:t>
            </a:r>
            <a:r>
              <a:rPr sz="1167" dirty="0">
                <a:latin typeface="Garamond"/>
                <a:cs typeface="Garamond"/>
              </a:rPr>
              <a:t>for segmenting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u="sng" spc="-5" dirty="0">
                <a:latin typeface="Garamond"/>
                <a:cs typeface="Garamond"/>
              </a:rPr>
              <a:t>Segmenting </a:t>
            </a:r>
            <a:r>
              <a:rPr sz="1167" b="1" u="sng" dirty="0">
                <a:latin typeface="Garamond"/>
                <a:cs typeface="Garamond"/>
              </a:rPr>
              <a:t>International Markets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segment international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one or  more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combination of </a:t>
            </a:r>
            <a:r>
              <a:rPr sz="1167" dirty="0">
                <a:latin typeface="Garamond"/>
                <a:cs typeface="Garamond"/>
              </a:rPr>
              <a:t>variables. The chief factors 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are: </a:t>
            </a:r>
            <a:r>
              <a:rPr sz="1167" b="1" dirty="0">
                <a:latin typeface="Garamond"/>
                <a:cs typeface="Garamond"/>
              </a:rPr>
              <a:t>Geographic </a:t>
            </a:r>
            <a:r>
              <a:rPr sz="1167" b="1" spc="-5" dirty="0">
                <a:latin typeface="Garamond"/>
                <a:cs typeface="Garamond"/>
              </a:rPr>
              <a:t>location</a:t>
            </a:r>
            <a:r>
              <a:rPr sz="1167" spc="-5" dirty="0">
                <a:latin typeface="Garamond"/>
                <a:cs typeface="Garamond"/>
              </a:rPr>
              <a:t>.  </a:t>
            </a:r>
            <a:r>
              <a:rPr sz="1167" b="1" spc="-5" dirty="0">
                <a:latin typeface="Garamond"/>
                <a:cs typeface="Garamond"/>
              </a:rPr>
              <a:t>Economic </a:t>
            </a:r>
            <a:r>
              <a:rPr sz="1167" b="1" dirty="0">
                <a:latin typeface="Garamond"/>
                <a:cs typeface="Garamond"/>
              </a:rPr>
              <a:t>factors</a:t>
            </a:r>
            <a:r>
              <a:rPr sz="1167" dirty="0">
                <a:latin typeface="Garamond"/>
                <a:cs typeface="Garamond"/>
              </a:rPr>
              <a:t>. </a:t>
            </a:r>
            <a:r>
              <a:rPr sz="1167" b="1" dirty="0">
                <a:latin typeface="Garamond"/>
                <a:cs typeface="Garamond"/>
              </a:rPr>
              <a:t>Political and </a:t>
            </a:r>
            <a:r>
              <a:rPr sz="1167" b="1" spc="-5" dirty="0">
                <a:latin typeface="Garamond"/>
                <a:cs typeface="Garamond"/>
              </a:rPr>
              <a:t>legal factors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b="1" spc="-5" dirty="0">
                <a:latin typeface="Garamond"/>
                <a:cs typeface="Garamond"/>
              </a:rPr>
              <a:t>Cultural factors</a:t>
            </a:r>
            <a:r>
              <a:rPr sz="1167" spc="-5" dirty="0">
                <a:latin typeface="Garamond"/>
                <a:cs typeface="Garamond"/>
              </a:rPr>
              <a:t>. Many </a:t>
            </a:r>
            <a:r>
              <a:rPr sz="1167" dirty="0">
                <a:latin typeface="Garamond"/>
                <a:cs typeface="Garamond"/>
              </a:rPr>
              <a:t>companies use </a:t>
            </a:r>
            <a:r>
              <a:rPr sz="1167" spc="-5" dirty="0">
                <a:latin typeface="Garamond"/>
                <a:cs typeface="Garamond"/>
              </a:rPr>
              <a:t>an  approach called </a:t>
            </a:r>
            <a:r>
              <a:rPr sz="1167" i="1" spc="-5" dirty="0">
                <a:latin typeface="Garamond"/>
                <a:cs typeface="Garamond"/>
              </a:rPr>
              <a:t>intermarket </a:t>
            </a:r>
            <a:r>
              <a:rPr sz="1167" i="1" dirty="0">
                <a:latin typeface="Garamond"/>
                <a:cs typeface="Garamond"/>
              </a:rPr>
              <a:t>segmentation.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approach, </a:t>
            </a:r>
            <a:r>
              <a:rPr sz="1167" dirty="0">
                <a:latin typeface="Garamond"/>
                <a:cs typeface="Garamond"/>
              </a:rPr>
              <a:t>companies form segments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consumers  who </a:t>
            </a:r>
            <a:r>
              <a:rPr sz="1167" spc="-5" dirty="0">
                <a:latin typeface="Garamond"/>
                <a:cs typeface="Garamond"/>
              </a:rPr>
              <a:t>have similar needs and buying behavior </a:t>
            </a:r>
            <a:r>
              <a:rPr sz="1167" dirty="0">
                <a:latin typeface="Garamond"/>
                <a:cs typeface="Garamond"/>
              </a:rPr>
              <a:t>even though they </a:t>
            </a:r>
            <a:r>
              <a:rPr sz="1167" spc="-5" dirty="0">
                <a:latin typeface="Garamond"/>
                <a:cs typeface="Garamond"/>
              </a:rPr>
              <a:t>are located in different </a:t>
            </a:r>
            <a:r>
              <a:rPr sz="1167" dirty="0">
                <a:latin typeface="Garamond"/>
                <a:cs typeface="Garamond"/>
              </a:rPr>
              <a:t>countries.  For example, the world’s teens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lot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common.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2"/>
              <a:tabLst>
                <a:tab pos="456837" algn="l"/>
                <a:tab pos="678464" algn="l"/>
              </a:tabLst>
            </a:pPr>
            <a:r>
              <a:rPr sz="1167" b="1" u="sng" dirty="0">
                <a:latin typeface="Garamond"/>
                <a:cs typeface="Garamond"/>
              </a:rPr>
              <a:t> 	Requirements </a:t>
            </a:r>
            <a:r>
              <a:rPr sz="1167" b="1" u="sng" spc="-5" dirty="0">
                <a:latin typeface="Garamond"/>
                <a:cs typeface="Garamond"/>
              </a:rPr>
              <a:t>for Effective</a:t>
            </a:r>
            <a:r>
              <a:rPr sz="1167" b="1" u="sng" spc="-83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  <a:tabLst>
                <a:tab pos="3918918" algn="l"/>
              </a:tabLst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many </a:t>
            </a:r>
            <a:r>
              <a:rPr sz="1167" dirty="0">
                <a:latin typeface="Garamond"/>
                <a:cs typeface="Garamond"/>
              </a:rPr>
              <a:t>ways to segment, </a:t>
            </a:r>
            <a:r>
              <a:rPr sz="1167" spc="-5" dirty="0">
                <a:latin typeface="Garamond"/>
                <a:cs typeface="Garamond"/>
              </a:rPr>
              <a:t>but not all segmentations </a:t>
            </a:r>
            <a:r>
              <a:rPr sz="1167" dirty="0">
                <a:latin typeface="Garamond"/>
                <a:cs typeface="Garamond"/>
              </a:rPr>
              <a:t>are effective.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useful,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segments must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certain characteristics.  </a:t>
            </a:r>
            <a:r>
              <a:rPr sz="1167" spc="-5" dirty="0">
                <a:latin typeface="Garamond"/>
                <a:cs typeface="Garamond"/>
              </a:rPr>
              <a:t>Among the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most	</a:t>
            </a:r>
            <a:r>
              <a:rPr sz="1167" dirty="0">
                <a:latin typeface="Garamond"/>
                <a:cs typeface="Garamond"/>
              </a:rPr>
              <a:t>significant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5726007"/>
            <a:ext cx="1376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1)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5740824"/>
            <a:ext cx="5270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5017179" algn="l"/>
              </a:tabLst>
            </a:pPr>
            <a:r>
              <a:rPr sz="1167" b="1" dirty="0">
                <a:latin typeface="Garamond"/>
                <a:cs typeface="Garamond"/>
              </a:rPr>
              <a:t>Measurability</a:t>
            </a:r>
            <a:r>
              <a:rPr sz="1167" b="1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degree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size,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purchasing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power,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profiles	</a:t>
            </a:r>
            <a:r>
              <a:rPr sz="1167" dirty="0">
                <a:latin typeface="Garamond"/>
                <a:cs typeface="Garamond"/>
              </a:rPr>
              <a:t>of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 can be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measured.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6059382"/>
            <a:ext cx="515496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491817" algn="l"/>
              </a:tabLst>
            </a:pPr>
            <a:r>
              <a:rPr sz="1167" spc="-5" dirty="0">
                <a:latin typeface="Garamond"/>
                <a:cs typeface="Garamond"/>
              </a:rPr>
              <a:t>Accessibility refers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degree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which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 can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reached	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served.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6059382"/>
            <a:ext cx="137672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2)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3)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6559445"/>
            <a:ext cx="1376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4)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6240886"/>
            <a:ext cx="527041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Substantiality </a:t>
            </a:r>
            <a:r>
              <a:rPr sz="1167" spc="-5" dirty="0">
                <a:latin typeface="Garamond"/>
                <a:cs typeface="Garamond"/>
              </a:rPr>
              <a:t>refers </a:t>
            </a:r>
            <a:r>
              <a:rPr sz="1167" dirty="0">
                <a:latin typeface="Garamond"/>
                <a:cs typeface="Garamond"/>
              </a:rPr>
              <a:t>to the degree to which 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sufficiently </a:t>
            </a:r>
            <a:r>
              <a:rPr sz="1167" spc="-5" dirty="0">
                <a:latin typeface="Garamond"/>
                <a:cs typeface="Garamond"/>
              </a:rPr>
              <a:t>large or  profitable.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</a:pPr>
            <a:r>
              <a:rPr sz="1167" b="1" spc="-5" dirty="0">
                <a:latin typeface="Garamond"/>
                <a:cs typeface="Garamond"/>
              </a:rPr>
              <a:t>Differentiation  </a:t>
            </a:r>
            <a:r>
              <a:rPr sz="1167" spc="-5" dirty="0">
                <a:latin typeface="Garamond"/>
                <a:cs typeface="Garamond"/>
              </a:rPr>
              <a:t>refers  </a:t>
            </a:r>
            <a:r>
              <a:rPr sz="1167" dirty="0">
                <a:latin typeface="Garamond"/>
                <a:cs typeface="Garamond"/>
              </a:rPr>
              <a:t>to  the  </a:t>
            </a:r>
            <a:r>
              <a:rPr sz="1167" spc="-5" dirty="0">
                <a:latin typeface="Garamond"/>
                <a:cs typeface="Garamond"/>
              </a:rPr>
              <a:t>degree  </a:t>
            </a:r>
            <a:r>
              <a:rPr sz="1167" dirty="0">
                <a:latin typeface="Garamond"/>
                <a:cs typeface="Garamond"/>
              </a:rPr>
              <a:t>to  which  a 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segment  can  </a:t>
            </a:r>
            <a:r>
              <a:rPr sz="1167" spc="-5" dirty="0">
                <a:latin typeface="Garamond"/>
                <a:cs typeface="Garamond"/>
              </a:rPr>
              <a:t>conceptually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6740949"/>
            <a:ext cx="5270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4141781" algn="l"/>
              </a:tabLst>
            </a:pPr>
            <a:r>
              <a:rPr sz="1167" spc="-5" dirty="0">
                <a:latin typeface="Garamond"/>
                <a:cs typeface="Garamond"/>
              </a:rPr>
              <a:t>distinguished and has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spc="27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differently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	different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  mix elements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7059506"/>
            <a:ext cx="1376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5)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7074323"/>
            <a:ext cx="5270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4721470" algn="l"/>
              </a:tabLst>
            </a:pPr>
            <a:r>
              <a:rPr sz="1167" b="1" spc="-5" dirty="0">
                <a:latin typeface="Garamond"/>
                <a:cs typeface="Garamond"/>
              </a:rPr>
              <a:t>Actio</a:t>
            </a:r>
            <a:r>
              <a:rPr sz="1167" b="1" dirty="0">
                <a:latin typeface="Garamond"/>
                <a:cs typeface="Garamond"/>
              </a:rPr>
              <a:t>n</a:t>
            </a:r>
            <a:r>
              <a:rPr sz="1167" b="1" spc="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ability</a:t>
            </a:r>
            <a:r>
              <a:rPr sz="1167" b="1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degre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effective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designe</a:t>
            </a:r>
            <a:r>
              <a:rPr sz="1167" dirty="0">
                <a:latin typeface="Garamond"/>
                <a:cs typeface="Garamond"/>
              </a:rPr>
              <a:t>d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	</a:t>
            </a:r>
            <a:r>
              <a:rPr sz="1167" spc="-5" dirty="0">
                <a:latin typeface="Garamond"/>
                <a:cs typeface="Garamond"/>
              </a:rPr>
              <a:t>attracting  and </a:t>
            </a:r>
            <a:r>
              <a:rPr sz="1167" dirty="0">
                <a:latin typeface="Garamond"/>
                <a:cs typeface="Garamond"/>
              </a:rPr>
              <a:t>serving a given market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852" y="7559569"/>
            <a:ext cx="5716147" cy="20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lnSpc>
                <a:spcPts val="1356"/>
              </a:lnSpc>
              <a:buAutoNum type="alphaUcPeriod" startAt="3"/>
              <a:tabLst>
                <a:tab pos="456837" algn="l"/>
              </a:tabLst>
            </a:pPr>
            <a:r>
              <a:rPr sz="1167" b="1" u="sng" dirty="0">
                <a:latin typeface="Garamond"/>
                <a:cs typeface="Garamond"/>
              </a:rPr>
              <a:t>Market</a:t>
            </a:r>
            <a:r>
              <a:rPr sz="1167" b="1" u="sng" spc="-63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Targeting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segmentation </a:t>
            </a:r>
            <a:r>
              <a:rPr sz="1167" spc="-5" dirty="0">
                <a:latin typeface="Garamond"/>
                <a:cs typeface="Garamond"/>
              </a:rPr>
              <a:t>reveals </a:t>
            </a:r>
            <a:r>
              <a:rPr sz="1167" dirty="0">
                <a:latin typeface="Garamond"/>
                <a:cs typeface="Garamond"/>
              </a:rPr>
              <a:t>the firm's market segment </a:t>
            </a:r>
            <a:r>
              <a:rPr sz="1167" spc="-5" dirty="0">
                <a:latin typeface="Garamond"/>
                <a:cs typeface="Garamond"/>
              </a:rPr>
              <a:t>opportunities. </a:t>
            </a:r>
            <a:r>
              <a:rPr sz="1167" dirty="0">
                <a:latin typeface="Garamond"/>
                <a:cs typeface="Garamond"/>
              </a:rPr>
              <a:t>The firm </a:t>
            </a:r>
            <a:r>
              <a:rPr sz="1167" spc="-5" dirty="0">
                <a:latin typeface="Garamond"/>
                <a:cs typeface="Garamond"/>
              </a:rPr>
              <a:t>now has </a:t>
            </a:r>
            <a:r>
              <a:rPr sz="1167" dirty="0">
                <a:latin typeface="Garamond"/>
                <a:cs typeface="Garamond"/>
              </a:rPr>
              <a:t>to  evaluate the </a:t>
            </a:r>
            <a:r>
              <a:rPr sz="1167" spc="-5" dirty="0">
                <a:latin typeface="Garamond"/>
                <a:cs typeface="Garamond"/>
              </a:rPr>
              <a:t>various segments and </a:t>
            </a:r>
            <a:r>
              <a:rPr sz="1167" dirty="0">
                <a:latin typeface="Garamond"/>
                <a:cs typeface="Garamond"/>
              </a:rPr>
              <a:t>decide </a:t>
            </a:r>
            <a:r>
              <a:rPr sz="1167" spc="-5" dirty="0">
                <a:latin typeface="Garamond"/>
                <a:cs typeface="Garamond"/>
              </a:rPr>
              <a:t>how many and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ones </a:t>
            </a:r>
            <a:r>
              <a:rPr sz="1167" dirty="0">
                <a:latin typeface="Garamond"/>
                <a:cs typeface="Garamond"/>
              </a:rPr>
              <a:t>to target. </a:t>
            </a:r>
            <a:r>
              <a:rPr sz="1167" spc="-5" dirty="0">
                <a:latin typeface="Garamond"/>
                <a:cs typeface="Garamond"/>
              </a:rPr>
              <a:t>We now look at  how companies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select target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arenR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Evaluating </a:t>
            </a:r>
            <a:r>
              <a:rPr sz="1167" b="1" dirty="0">
                <a:latin typeface="Garamond"/>
                <a:cs typeface="Garamond"/>
              </a:rPr>
              <a:t>Market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evaluating </a:t>
            </a:r>
            <a:r>
              <a:rPr sz="1167" spc="-5" dirty="0">
                <a:latin typeface="Garamond"/>
                <a:cs typeface="Garamond"/>
              </a:rPr>
              <a:t>different market </a:t>
            </a:r>
            <a:r>
              <a:rPr sz="1167" dirty="0">
                <a:latin typeface="Garamond"/>
                <a:cs typeface="Garamond"/>
              </a:rPr>
              <a:t>segments, a firm </a:t>
            </a:r>
            <a:r>
              <a:rPr sz="1167" spc="-5" dirty="0">
                <a:latin typeface="Garamond"/>
                <a:cs typeface="Garamond"/>
              </a:rPr>
              <a:t>must look at </a:t>
            </a:r>
            <a:r>
              <a:rPr sz="1167" dirty="0">
                <a:latin typeface="Garamond"/>
                <a:cs typeface="Garamond"/>
              </a:rPr>
              <a:t>three factors: segment size and  growth, segment </a:t>
            </a:r>
            <a:r>
              <a:rPr sz="1167" spc="-5" dirty="0">
                <a:latin typeface="Garamond"/>
                <a:cs typeface="Garamond"/>
              </a:rPr>
              <a:t>structural attractiveness, and company objectives and resources. </a:t>
            </a:r>
            <a:r>
              <a:rPr sz="1167" dirty="0">
                <a:latin typeface="Garamond"/>
                <a:cs typeface="Garamond"/>
              </a:rPr>
              <a:t>The company 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first collect </a:t>
            </a:r>
            <a:r>
              <a:rPr sz="1167" spc="-5" dirty="0">
                <a:latin typeface="Garamond"/>
                <a:cs typeface="Garamond"/>
              </a:rPr>
              <a:t>and analyze </a:t>
            </a:r>
            <a:r>
              <a:rPr sz="1167" dirty="0">
                <a:latin typeface="Garamond"/>
                <a:cs typeface="Garamond"/>
              </a:rPr>
              <a:t>data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current segment </a:t>
            </a:r>
            <a:r>
              <a:rPr sz="1167" spc="-5" dirty="0">
                <a:latin typeface="Garamond"/>
                <a:cs typeface="Garamond"/>
              </a:rPr>
              <a:t>sales,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rates, and </a:t>
            </a:r>
            <a:r>
              <a:rPr sz="1167" dirty="0">
                <a:latin typeface="Garamond"/>
                <a:cs typeface="Garamond"/>
              </a:rPr>
              <a:t>expected  </a:t>
            </a:r>
            <a:r>
              <a:rPr sz="1167" spc="-5" dirty="0">
                <a:latin typeface="Garamond"/>
                <a:cs typeface="Garamond"/>
              </a:rPr>
              <a:t>profitability </a:t>
            </a:r>
            <a:r>
              <a:rPr sz="1167" dirty="0">
                <a:latin typeface="Garamond"/>
                <a:cs typeface="Garamond"/>
              </a:rPr>
              <a:t>for various segments. It will </a:t>
            </a:r>
            <a:r>
              <a:rPr sz="1167" spc="-5" dirty="0">
                <a:latin typeface="Garamond"/>
                <a:cs typeface="Garamond"/>
              </a:rPr>
              <a:t>be interested in </a:t>
            </a:r>
            <a:r>
              <a:rPr sz="1167" dirty="0">
                <a:latin typeface="Garamond"/>
                <a:cs typeface="Garamond"/>
              </a:rPr>
              <a:t>segments that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size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growth characteristics. But </a:t>
            </a:r>
            <a:r>
              <a:rPr sz="1167" spc="-5" dirty="0">
                <a:latin typeface="Garamond"/>
                <a:cs typeface="Garamond"/>
              </a:rPr>
              <a:t>"right </a:t>
            </a:r>
            <a:r>
              <a:rPr sz="1167" dirty="0">
                <a:latin typeface="Garamond"/>
                <a:cs typeface="Garamond"/>
              </a:rPr>
              <a:t>size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growth"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relative matter.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largest, </a:t>
            </a:r>
            <a:r>
              <a:rPr sz="1167" dirty="0">
                <a:latin typeface="Garamond"/>
                <a:cs typeface="Garamond"/>
              </a:rPr>
              <a:t>fastest-growing  segments </a:t>
            </a:r>
            <a:r>
              <a:rPr sz="1167" spc="-5" dirty="0">
                <a:latin typeface="Garamond"/>
                <a:cs typeface="Garamond"/>
              </a:rPr>
              <a:t>are not always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attractive ones </a:t>
            </a:r>
            <a:r>
              <a:rPr sz="1167" dirty="0">
                <a:latin typeface="Garamond"/>
                <a:cs typeface="Garamond"/>
              </a:rPr>
              <a:t>for every company. </a:t>
            </a:r>
            <a:r>
              <a:rPr sz="1167" spc="-5" dirty="0">
                <a:latin typeface="Garamond"/>
                <a:cs typeface="Garamond"/>
              </a:rPr>
              <a:t>Smaller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may lack 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skills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23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resources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needed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serve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larger</a:t>
            </a:r>
            <a:r>
              <a:rPr sz="1167" spc="23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23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may</a:t>
            </a:r>
            <a:r>
              <a:rPr sz="1167" spc="23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949" y="202554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88949" y="2336694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18579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83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competitive. </a:t>
            </a:r>
            <a:r>
              <a:rPr sz="1167" spc="-5" dirty="0">
                <a:latin typeface="Garamond"/>
                <a:cs typeface="Garamond"/>
              </a:rPr>
              <a:t>Such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select segments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and less attractive, in an  absolute </a:t>
            </a:r>
            <a:r>
              <a:rPr sz="1167" dirty="0">
                <a:latin typeface="Garamond"/>
                <a:cs typeface="Garamond"/>
              </a:rPr>
              <a:t>sense,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that are </a:t>
            </a:r>
            <a:r>
              <a:rPr sz="1167" spc="-5" dirty="0">
                <a:latin typeface="Garamond"/>
                <a:cs typeface="Garamond"/>
              </a:rPr>
              <a:t>potentially more profitable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also needs </a:t>
            </a:r>
            <a:r>
              <a:rPr sz="1167" dirty="0">
                <a:latin typeface="Garamond"/>
                <a:cs typeface="Garamond"/>
              </a:rPr>
              <a:t>to examine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structural factors that </a:t>
            </a:r>
            <a:r>
              <a:rPr sz="1167" spc="-5" dirty="0">
                <a:latin typeface="Garamond"/>
                <a:cs typeface="Garamond"/>
              </a:rPr>
              <a:t>affect long-run </a:t>
            </a:r>
            <a:r>
              <a:rPr sz="1167" dirty="0">
                <a:latin typeface="Garamond"/>
                <a:cs typeface="Garamond"/>
              </a:rPr>
              <a:t>segment  </a:t>
            </a:r>
            <a:r>
              <a:rPr sz="1167" spc="-5" dirty="0">
                <a:latin typeface="Garamond"/>
                <a:cs typeface="Garamond"/>
              </a:rPr>
              <a:t>attractiveness. </a:t>
            </a:r>
            <a:r>
              <a:rPr sz="1167" dirty="0">
                <a:latin typeface="Garamond"/>
                <a:cs typeface="Garamond"/>
              </a:rPr>
              <a:t>For example, a segment </a:t>
            </a:r>
            <a:r>
              <a:rPr sz="1167" spc="-5" dirty="0">
                <a:latin typeface="Garamond"/>
                <a:cs typeface="Garamond"/>
              </a:rPr>
              <a:t>is less attractive if it already contains many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aggressive </a:t>
            </a:r>
            <a:r>
              <a:rPr sz="1167" i="1" spc="-5" dirty="0">
                <a:latin typeface="Garamond"/>
                <a:cs typeface="Garamond"/>
              </a:rPr>
              <a:t>competitors. </a:t>
            </a:r>
            <a:r>
              <a:rPr sz="1167" dirty="0">
                <a:latin typeface="Garamond"/>
                <a:cs typeface="Garamond"/>
              </a:rPr>
              <a:t>The existence </a:t>
            </a:r>
            <a:r>
              <a:rPr sz="1167" spc="-5" dirty="0">
                <a:latin typeface="Garamond"/>
                <a:cs typeface="Garamond"/>
              </a:rPr>
              <a:t>of many actual or potential </a:t>
            </a:r>
            <a:r>
              <a:rPr sz="1167" i="1" dirty="0">
                <a:latin typeface="Garamond"/>
                <a:cs typeface="Garamond"/>
              </a:rPr>
              <a:t>substitute </a:t>
            </a:r>
            <a:r>
              <a:rPr sz="1167" i="1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may limit </a:t>
            </a:r>
            <a:r>
              <a:rPr sz="1167" spc="-5" dirty="0">
                <a:latin typeface="Garamond"/>
                <a:cs typeface="Garamond"/>
              </a:rPr>
              <a:t>prices 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profits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earned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segment. The </a:t>
            </a:r>
            <a:r>
              <a:rPr sz="1167" spc="-5" dirty="0">
                <a:latin typeface="Garamond"/>
                <a:cs typeface="Garamond"/>
              </a:rPr>
              <a:t>relative </a:t>
            </a:r>
            <a:r>
              <a:rPr sz="1167" i="1" spc="-5" dirty="0">
                <a:latin typeface="Garamond"/>
                <a:cs typeface="Garamond"/>
              </a:rPr>
              <a:t>power of buyers </a:t>
            </a:r>
            <a:r>
              <a:rPr sz="1167" spc="-5" dirty="0">
                <a:latin typeface="Garamond"/>
                <a:cs typeface="Garamond"/>
              </a:rPr>
              <a:t>also affects </a:t>
            </a:r>
            <a:r>
              <a:rPr sz="1167" dirty="0">
                <a:latin typeface="Garamond"/>
                <a:cs typeface="Garamond"/>
              </a:rPr>
              <a:t>segment  </a:t>
            </a:r>
            <a:r>
              <a:rPr sz="1167" spc="-5" dirty="0">
                <a:latin typeface="Garamond"/>
                <a:cs typeface="Garamond"/>
              </a:rPr>
              <a:t>attractiveness. </a:t>
            </a:r>
            <a:r>
              <a:rPr sz="1167" dirty="0">
                <a:latin typeface="Garamond"/>
                <a:cs typeface="Garamond"/>
              </a:rPr>
              <a:t>Buyers with strong </a:t>
            </a:r>
            <a:r>
              <a:rPr sz="1167" spc="-5" dirty="0">
                <a:latin typeface="Garamond"/>
                <a:cs typeface="Garamond"/>
              </a:rPr>
              <a:t>bargaining power relative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sellers </a:t>
            </a:r>
            <a:r>
              <a:rPr sz="1167" dirty="0">
                <a:latin typeface="Garamond"/>
                <a:cs typeface="Garamond"/>
              </a:rPr>
              <a:t>will try to </a:t>
            </a:r>
            <a:r>
              <a:rPr sz="1167" spc="-5" dirty="0">
                <a:latin typeface="Garamond"/>
                <a:cs typeface="Garamond"/>
              </a:rPr>
              <a:t>force prices down,  demand more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competitors against one another—all at </a:t>
            </a:r>
            <a:r>
              <a:rPr sz="1167" dirty="0">
                <a:latin typeface="Garamond"/>
                <a:cs typeface="Garamond"/>
              </a:rPr>
              <a:t>the expense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seller  </a:t>
            </a:r>
            <a:r>
              <a:rPr sz="1167" spc="-5" dirty="0">
                <a:latin typeface="Garamond"/>
                <a:cs typeface="Garamond"/>
              </a:rPr>
              <a:t>profitability. </a:t>
            </a:r>
            <a:r>
              <a:rPr sz="1167" dirty="0">
                <a:latin typeface="Garamond"/>
                <a:cs typeface="Garamond"/>
              </a:rPr>
              <a:t>Finally, a segment </a:t>
            </a:r>
            <a:r>
              <a:rPr sz="1167" spc="-5" dirty="0">
                <a:latin typeface="Garamond"/>
                <a:cs typeface="Garamond"/>
              </a:rPr>
              <a:t>may be less attractive if it contains </a:t>
            </a:r>
            <a:r>
              <a:rPr sz="1167" i="1" spc="-5" dirty="0">
                <a:latin typeface="Garamond"/>
                <a:cs typeface="Garamond"/>
              </a:rPr>
              <a:t>powerful </a:t>
            </a:r>
            <a:r>
              <a:rPr sz="1167" i="1" dirty="0">
                <a:latin typeface="Garamond"/>
                <a:cs typeface="Garamond"/>
              </a:rPr>
              <a:t>suppliers </a:t>
            </a:r>
            <a:r>
              <a:rPr sz="1167" dirty="0">
                <a:latin typeface="Garamond"/>
                <a:cs typeface="Garamond"/>
              </a:rPr>
              <a:t>who can control  </a:t>
            </a:r>
            <a:r>
              <a:rPr sz="1167" spc="-5" dirty="0">
                <a:latin typeface="Garamond"/>
                <a:cs typeface="Garamond"/>
              </a:rPr>
              <a:t>prices or reduce </a:t>
            </a:r>
            <a:r>
              <a:rPr sz="1167" dirty="0">
                <a:latin typeface="Garamond"/>
                <a:cs typeface="Garamond"/>
              </a:rPr>
              <a:t>the quality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quantity </a:t>
            </a:r>
            <a:r>
              <a:rPr sz="1167" spc="-5" dirty="0">
                <a:latin typeface="Garamond"/>
                <a:cs typeface="Garamond"/>
              </a:rPr>
              <a:t>of ordered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Even if </a:t>
            </a:r>
            <a:r>
              <a:rPr sz="1167" dirty="0">
                <a:latin typeface="Garamond"/>
                <a:cs typeface="Garamond"/>
              </a:rPr>
              <a:t>a segment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size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and is </a:t>
            </a:r>
            <a:r>
              <a:rPr sz="1167" dirty="0">
                <a:latin typeface="Garamond"/>
                <a:cs typeface="Garamond"/>
              </a:rPr>
              <a:t>structurally </a:t>
            </a:r>
            <a:r>
              <a:rPr sz="1167" spc="-5" dirty="0">
                <a:latin typeface="Garamond"/>
                <a:cs typeface="Garamond"/>
              </a:rPr>
              <a:t>attractive,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 </a:t>
            </a:r>
            <a:r>
              <a:rPr sz="1167" dirty="0">
                <a:latin typeface="Garamond"/>
                <a:cs typeface="Garamond"/>
              </a:rPr>
              <a:t>consider </a:t>
            </a:r>
            <a:r>
              <a:rPr sz="1167" spc="-5" dirty="0">
                <a:latin typeface="Garamond"/>
                <a:cs typeface="Garamond"/>
              </a:rPr>
              <a:t>its own objectives and resources in relation </a:t>
            </a:r>
            <a:r>
              <a:rPr sz="1167" dirty="0">
                <a:latin typeface="Garamond"/>
                <a:cs typeface="Garamond"/>
              </a:rPr>
              <a:t>to that segment. </a:t>
            </a:r>
            <a:r>
              <a:rPr sz="1167" spc="-5" dirty="0">
                <a:latin typeface="Garamond"/>
                <a:cs typeface="Garamond"/>
              </a:rPr>
              <a:t>Some attractive segments  </a:t>
            </a:r>
            <a:r>
              <a:rPr sz="1167" dirty="0">
                <a:latin typeface="Garamond"/>
                <a:cs typeface="Garamond"/>
              </a:rPr>
              <a:t>could </a:t>
            </a:r>
            <a:r>
              <a:rPr sz="1167" spc="-5" dirty="0">
                <a:latin typeface="Garamond"/>
                <a:cs typeface="Garamond"/>
              </a:rPr>
              <a:t>be dismissed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do not mesh </a:t>
            </a:r>
            <a:r>
              <a:rPr sz="1167" dirty="0">
                <a:latin typeface="Garamond"/>
                <a:cs typeface="Garamond"/>
              </a:rPr>
              <a:t>with the company's </a:t>
            </a:r>
            <a:r>
              <a:rPr sz="1167" spc="-5" dirty="0">
                <a:latin typeface="Garamond"/>
                <a:cs typeface="Garamond"/>
              </a:rPr>
              <a:t>long-run objectives.  Even if </a:t>
            </a:r>
            <a:r>
              <a:rPr sz="1167" dirty="0">
                <a:latin typeface="Garamond"/>
                <a:cs typeface="Garamond"/>
              </a:rPr>
              <a:t>a segment fits the company's </a:t>
            </a:r>
            <a:r>
              <a:rPr sz="1167" spc="-5" dirty="0">
                <a:latin typeface="Garamond"/>
                <a:cs typeface="Garamond"/>
              </a:rPr>
              <a:t>objectives,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must </a:t>
            </a:r>
            <a:r>
              <a:rPr sz="1167" dirty="0">
                <a:latin typeface="Garamond"/>
                <a:cs typeface="Garamond"/>
              </a:rPr>
              <a:t>consider whether </a:t>
            </a:r>
            <a:r>
              <a:rPr sz="1167" spc="-5" dirty="0">
                <a:latin typeface="Garamond"/>
                <a:cs typeface="Garamond"/>
              </a:rPr>
              <a:t>it possesses  </a:t>
            </a:r>
            <a:r>
              <a:rPr sz="1167" dirty="0">
                <a:latin typeface="Garamond"/>
                <a:cs typeface="Garamond"/>
              </a:rPr>
              <a:t>the skills </a:t>
            </a:r>
            <a:r>
              <a:rPr sz="1167" spc="-5" dirty="0">
                <a:latin typeface="Garamond"/>
                <a:cs typeface="Garamond"/>
              </a:rPr>
              <a:t>and resources it needs </a:t>
            </a:r>
            <a:r>
              <a:rPr sz="1167" dirty="0">
                <a:latin typeface="Garamond"/>
                <a:cs typeface="Garamond"/>
              </a:rPr>
              <a:t>to succeed </a:t>
            </a:r>
            <a:r>
              <a:rPr sz="1167" spc="-5" dirty="0">
                <a:latin typeface="Garamond"/>
                <a:cs typeface="Garamond"/>
              </a:rPr>
              <a:t>in that </a:t>
            </a:r>
            <a:r>
              <a:rPr sz="1167" dirty="0">
                <a:latin typeface="Garamond"/>
                <a:cs typeface="Garamond"/>
              </a:rPr>
              <a:t>segment.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lacks the strengths 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compete successfully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segment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cannot </a:t>
            </a:r>
            <a:r>
              <a:rPr sz="1167" spc="-5" dirty="0">
                <a:latin typeface="Garamond"/>
                <a:cs typeface="Garamond"/>
              </a:rPr>
              <a:t>readily obtain </a:t>
            </a:r>
            <a:r>
              <a:rPr sz="1167" dirty="0">
                <a:latin typeface="Garamond"/>
                <a:cs typeface="Garamond"/>
              </a:rPr>
              <a:t>them,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enter  the </a:t>
            </a:r>
            <a:r>
              <a:rPr sz="1167" spc="-5" dirty="0">
                <a:latin typeface="Garamond"/>
                <a:cs typeface="Garamond"/>
              </a:rPr>
              <a:t>segment. Even if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possesses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required </a:t>
            </a:r>
            <a:r>
              <a:rPr sz="1167" dirty="0">
                <a:latin typeface="Garamond"/>
                <a:cs typeface="Garamond"/>
              </a:rPr>
              <a:t>strengths, it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employ skills </a:t>
            </a:r>
            <a:r>
              <a:rPr sz="1167" spc="-5" dirty="0">
                <a:latin typeface="Garamond"/>
                <a:cs typeface="Garamond"/>
              </a:rPr>
              <a:t>and  resources </a:t>
            </a:r>
            <a:r>
              <a:rPr sz="1167" i="1" dirty="0">
                <a:latin typeface="Garamond"/>
                <a:cs typeface="Garamond"/>
              </a:rPr>
              <a:t>superior </a:t>
            </a:r>
            <a:r>
              <a:rPr sz="1167" dirty="0">
                <a:latin typeface="Garamond"/>
                <a:cs typeface="Garamond"/>
              </a:rPr>
              <a:t>to those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competition 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really </a:t>
            </a:r>
            <a:r>
              <a:rPr sz="1167" dirty="0">
                <a:latin typeface="Garamond"/>
                <a:cs typeface="Garamond"/>
              </a:rPr>
              <a:t>win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segment. The  company </a:t>
            </a:r>
            <a:r>
              <a:rPr sz="1167" spc="-5" dirty="0">
                <a:latin typeface="Garamond"/>
                <a:cs typeface="Garamond"/>
              </a:rPr>
              <a:t>should </a:t>
            </a:r>
            <a:r>
              <a:rPr sz="1167" dirty="0">
                <a:latin typeface="Garamond"/>
                <a:cs typeface="Garamond"/>
              </a:rPr>
              <a:t>enter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superior 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gain </a:t>
            </a:r>
            <a:r>
              <a:rPr sz="1167" spc="-5" dirty="0">
                <a:latin typeface="Garamond"/>
                <a:cs typeface="Garamond"/>
              </a:rPr>
              <a:t>advantages over 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/>
              <a:tabLst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Undifferentiated</a:t>
            </a:r>
            <a:r>
              <a:rPr sz="1167" b="1" u="sng" spc="-78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Using an </a:t>
            </a:r>
            <a:r>
              <a:rPr sz="1167" dirty="0">
                <a:latin typeface="Garamond"/>
                <a:cs typeface="Garamond"/>
              </a:rPr>
              <a:t>undifferentiated marketing (or </a:t>
            </a:r>
            <a:r>
              <a:rPr sz="1167" spc="-5" dirty="0">
                <a:latin typeface="Garamond"/>
                <a:cs typeface="Garamond"/>
              </a:rPr>
              <a:t>mass-marketing) </a:t>
            </a:r>
            <a:r>
              <a:rPr sz="1167" dirty="0">
                <a:latin typeface="Garamond"/>
                <a:cs typeface="Garamond"/>
              </a:rPr>
              <a:t>strategy, a firm </a:t>
            </a:r>
            <a:r>
              <a:rPr sz="1167" spc="-5" dirty="0">
                <a:latin typeface="Garamond"/>
                <a:cs typeface="Garamond"/>
              </a:rPr>
              <a:t>might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ignore  market </a:t>
            </a:r>
            <a:r>
              <a:rPr sz="1167" dirty="0">
                <a:latin typeface="Garamond"/>
                <a:cs typeface="Garamond"/>
              </a:rPr>
              <a:t>segment </a:t>
            </a:r>
            <a:r>
              <a:rPr sz="1167" spc="-5" dirty="0">
                <a:latin typeface="Garamond"/>
                <a:cs typeface="Garamond"/>
              </a:rPr>
              <a:t>differences and </a:t>
            </a:r>
            <a:r>
              <a:rPr sz="1167" dirty="0">
                <a:latin typeface="Garamond"/>
                <a:cs typeface="Garamond"/>
              </a:rPr>
              <a:t>go to the whole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one offer.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mass-marketing  </a:t>
            </a:r>
            <a:r>
              <a:rPr sz="1167" dirty="0">
                <a:latin typeface="Garamond"/>
                <a:cs typeface="Garamond"/>
              </a:rPr>
              <a:t>strategy focuses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i="1" dirty="0">
                <a:latin typeface="Garamond"/>
                <a:cs typeface="Garamond"/>
              </a:rPr>
              <a:t>common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i="1" spc="-5" dirty="0">
                <a:latin typeface="Garamond"/>
                <a:cs typeface="Garamond"/>
              </a:rPr>
              <a:t>different. </a:t>
            </a:r>
            <a:r>
              <a:rPr sz="1167" dirty="0">
                <a:latin typeface="Garamond"/>
                <a:cs typeface="Garamond"/>
              </a:rPr>
              <a:t>The  company designs a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a marketing </a:t>
            </a:r>
            <a:r>
              <a:rPr sz="1167" spc="-5" dirty="0">
                <a:latin typeface="Garamond"/>
                <a:cs typeface="Garamond"/>
              </a:rPr>
              <a:t>program </a:t>
            </a:r>
            <a:r>
              <a:rPr sz="1167" dirty="0">
                <a:latin typeface="Garamond"/>
                <a:cs typeface="Garamond"/>
              </a:rPr>
              <a:t>that will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largest number of  buyers. It relies on mass distribution and mass advertising, and it aims </a:t>
            </a:r>
            <a:r>
              <a:rPr sz="1167" dirty="0">
                <a:latin typeface="Garamond"/>
                <a:cs typeface="Garamond"/>
              </a:rPr>
              <a:t>to give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a  superior </a:t>
            </a:r>
            <a:r>
              <a:rPr sz="1167" spc="-5" dirty="0">
                <a:latin typeface="Garamond"/>
                <a:cs typeface="Garamond"/>
              </a:rPr>
              <a:t>image in people's minds. As noted earlier in </a:t>
            </a:r>
            <a:r>
              <a:rPr sz="1167" dirty="0">
                <a:latin typeface="Garamond"/>
                <a:cs typeface="Garamond"/>
              </a:rPr>
              <a:t>the chapter, </a:t>
            </a:r>
            <a:r>
              <a:rPr sz="1167" spc="-5" dirty="0">
                <a:latin typeface="Garamond"/>
                <a:cs typeface="Garamond"/>
              </a:rPr>
              <a:t>most modern marketers have 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doubts about </a:t>
            </a:r>
            <a:r>
              <a:rPr sz="1167" dirty="0">
                <a:latin typeface="Garamond"/>
                <a:cs typeface="Garamond"/>
              </a:rPr>
              <a:t>this strategy. </a:t>
            </a:r>
            <a:r>
              <a:rPr sz="1167" spc="-5" dirty="0">
                <a:latin typeface="Garamond"/>
                <a:cs typeface="Garamond"/>
              </a:rPr>
              <a:t>Difficulties arise in developing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brand </a:t>
            </a:r>
            <a:r>
              <a:rPr sz="1167" dirty="0">
                <a:latin typeface="Garamond"/>
                <a:cs typeface="Garamond"/>
              </a:rPr>
              <a:t>that will  satisfy </a:t>
            </a:r>
            <a:r>
              <a:rPr sz="1167" spc="-5" dirty="0">
                <a:latin typeface="Garamond"/>
                <a:cs typeface="Garamond"/>
              </a:rPr>
              <a:t>all consumers. Moreover, </a:t>
            </a:r>
            <a:r>
              <a:rPr sz="1167" dirty="0">
                <a:latin typeface="Garamond"/>
                <a:cs typeface="Garamond"/>
              </a:rPr>
              <a:t>mass marketers often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trouble </a:t>
            </a:r>
            <a:r>
              <a:rPr sz="1167" spc="-5" dirty="0">
                <a:latin typeface="Garamond"/>
                <a:cs typeface="Garamond"/>
              </a:rPr>
              <a:t>competing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focused  firms that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job of </a:t>
            </a:r>
            <a:r>
              <a:rPr sz="1167" dirty="0">
                <a:latin typeface="Garamond"/>
                <a:cs typeface="Garamond"/>
              </a:rPr>
              <a:t>satisfying 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specific segments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niches.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2"/>
              <a:tabLst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Differentiated</a:t>
            </a:r>
            <a:r>
              <a:rPr sz="1167" b="1" u="sng" spc="-8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differentiated marketing </a:t>
            </a:r>
            <a:r>
              <a:rPr sz="1167" dirty="0">
                <a:latin typeface="Garamond"/>
                <a:cs typeface="Garamond"/>
              </a:rPr>
              <a:t>strategy, a firm </a:t>
            </a:r>
            <a:r>
              <a:rPr sz="1167" spc="-5" dirty="0">
                <a:latin typeface="Garamond"/>
                <a:cs typeface="Garamond"/>
              </a:rPr>
              <a:t>decides </a:t>
            </a:r>
            <a:r>
              <a:rPr sz="1167" dirty="0">
                <a:latin typeface="Garamond"/>
                <a:cs typeface="Garamond"/>
              </a:rPr>
              <a:t>to target several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or  niches and </a:t>
            </a:r>
            <a:r>
              <a:rPr sz="1167" dirty="0">
                <a:latin typeface="Garamond"/>
                <a:cs typeface="Garamond"/>
              </a:rPr>
              <a:t>designs separate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for each. </a:t>
            </a:r>
            <a:r>
              <a:rPr sz="1167" spc="-5" dirty="0">
                <a:latin typeface="Garamond"/>
                <a:cs typeface="Garamond"/>
              </a:rPr>
              <a:t>General Motors </a:t>
            </a:r>
            <a:r>
              <a:rPr sz="1167" dirty="0">
                <a:latin typeface="Garamond"/>
                <a:cs typeface="Garamond"/>
              </a:rPr>
              <a:t>tries 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a car for every </a:t>
            </a:r>
            <a:r>
              <a:rPr sz="1167" spc="-5" dirty="0">
                <a:latin typeface="Garamond"/>
                <a:cs typeface="Garamond"/>
              </a:rPr>
              <a:t>"purse,  purpose, and personality." </a:t>
            </a:r>
            <a:r>
              <a:rPr sz="1167" dirty="0">
                <a:latin typeface="Garamond"/>
                <a:cs typeface="Garamond"/>
              </a:rPr>
              <a:t>Nike </a:t>
            </a:r>
            <a:r>
              <a:rPr sz="1167" spc="-5" dirty="0">
                <a:latin typeface="Garamond"/>
                <a:cs typeface="Garamond"/>
              </a:rPr>
              <a:t>offers athletic shoes </a:t>
            </a:r>
            <a:r>
              <a:rPr sz="1167" dirty="0">
                <a:latin typeface="Garamond"/>
                <a:cs typeface="Garamond"/>
              </a:rPr>
              <a:t>for a dozen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more different sports, from  </a:t>
            </a:r>
            <a:r>
              <a:rPr sz="1167" spc="-5" dirty="0">
                <a:latin typeface="Garamond"/>
                <a:cs typeface="Garamond"/>
              </a:rPr>
              <a:t>running, </a:t>
            </a:r>
            <a:r>
              <a:rPr sz="1167" dirty="0">
                <a:latin typeface="Garamond"/>
                <a:cs typeface="Garamond"/>
              </a:rPr>
              <a:t>fencing, </a:t>
            </a:r>
            <a:r>
              <a:rPr sz="1167" spc="-5" dirty="0">
                <a:latin typeface="Garamond"/>
                <a:cs typeface="Garamond"/>
              </a:rPr>
              <a:t>and aerobics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bicycling and baseball. </a:t>
            </a:r>
            <a:r>
              <a:rPr sz="1167" dirty="0">
                <a:latin typeface="Garamond"/>
                <a:cs typeface="Garamond"/>
              </a:rPr>
              <a:t>By </a:t>
            </a:r>
            <a:r>
              <a:rPr sz="1167" spc="-5" dirty="0">
                <a:latin typeface="Garamond"/>
                <a:cs typeface="Garamond"/>
              </a:rPr>
              <a:t>offering product and marketing  </a:t>
            </a:r>
            <a:r>
              <a:rPr sz="1167" dirty="0">
                <a:latin typeface="Garamond"/>
                <a:cs typeface="Garamond"/>
              </a:rPr>
              <a:t>variations, these companies </a:t>
            </a:r>
            <a:r>
              <a:rPr sz="1167" spc="-5" dirty="0">
                <a:latin typeface="Garamond"/>
                <a:cs typeface="Garamond"/>
              </a:rPr>
              <a:t>hope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higher sales and </a:t>
            </a:r>
            <a:r>
              <a:rPr sz="1167" dirty="0">
                <a:latin typeface="Garamond"/>
                <a:cs typeface="Garamond"/>
              </a:rPr>
              <a:t>a stronger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within each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segment. Developing a stronger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within several segments creates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total </a:t>
            </a: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than  undifferentiated marketing </a:t>
            </a:r>
            <a:r>
              <a:rPr sz="1167" spc="-5" dirty="0">
                <a:latin typeface="Garamond"/>
                <a:cs typeface="Garamond"/>
              </a:rPr>
              <a:t>across all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Procter </a:t>
            </a:r>
            <a:r>
              <a:rPr sz="1167" dirty="0">
                <a:latin typeface="Garamond"/>
                <a:cs typeface="Garamond"/>
              </a:rPr>
              <a:t>&amp; </a:t>
            </a:r>
            <a:r>
              <a:rPr sz="1167" spc="-5" dirty="0">
                <a:latin typeface="Garamond"/>
                <a:cs typeface="Garamond"/>
              </a:rPr>
              <a:t>Gamble </a:t>
            </a:r>
            <a:r>
              <a:rPr sz="1167" dirty="0">
                <a:latin typeface="Garamond"/>
                <a:cs typeface="Garamond"/>
              </a:rPr>
              <a:t>gets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total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  with eight </a:t>
            </a:r>
            <a:r>
              <a:rPr sz="1167" spc="-5" dirty="0">
                <a:latin typeface="Garamond"/>
                <a:cs typeface="Garamond"/>
              </a:rPr>
              <a:t>brands of laundry detergent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could with </a:t>
            </a:r>
            <a:r>
              <a:rPr sz="1167" spc="-5" dirty="0">
                <a:latin typeface="Garamond"/>
                <a:cs typeface="Garamond"/>
              </a:rPr>
              <a:t>only one. </a:t>
            </a:r>
            <a:r>
              <a:rPr sz="1167" dirty="0">
                <a:latin typeface="Garamond"/>
                <a:cs typeface="Garamond"/>
              </a:rPr>
              <a:t>But differentiated </a:t>
            </a:r>
            <a:r>
              <a:rPr sz="1167" spc="-5" dirty="0">
                <a:latin typeface="Garamond"/>
                <a:cs typeface="Garamond"/>
              </a:rPr>
              <a:t>marketing  also </a:t>
            </a:r>
            <a:r>
              <a:rPr sz="1167" dirty="0">
                <a:latin typeface="Garamond"/>
                <a:cs typeface="Garamond"/>
              </a:rPr>
              <a:t>increases the 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doing </a:t>
            </a:r>
            <a:r>
              <a:rPr sz="1167" spc="-5" dirty="0">
                <a:latin typeface="Garamond"/>
                <a:cs typeface="Garamond"/>
              </a:rPr>
              <a:t>business. </a:t>
            </a:r>
            <a:r>
              <a:rPr sz="1167" dirty="0">
                <a:latin typeface="Garamond"/>
                <a:cs typeface="Garamond"/>
              </a:rPr>
              <a:t>A firm usually </a:t>
            </a:r>
            <a:r>
              <a:rPr sz="1167" spc="-5" dirty="0">
                <a:latin typeface="Garamond"/>
                <a:cs typeface="Garamond"/>
              </a:rPr>
              <a:t>finds </a:t>
            </a:r>
            <a:r>
              <a:rPr sz="1167" dirty="0">
                <a:latin typeface="Garamond"/>
                <a:cs typeface="Garamond"/>
              </a:rPr>
              <a:t>it more expensive to develop </a:t>
            </a:r>
            <a:r>
              <a:rPr sz="1167" spc="-5" dirty="0">
                <a:latin typeface="Garamond"/>
                <a:cs typeface="Garamond"/>
              </a:rPr>
              <a:t>and  produce, </a:t>
            </a:r>
            <a:r>
              <a:rPr sz="1167" dirty="0">
                <a:latin typeface="Garamond"/>
                <a:cs typeface="Garamond"/>
              </a:rPr>
              <a:t>say, 10 units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10 different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than 100 units </a:t>
            </a:r>
            <a:r>
              <a:rPr sz="1167" spc="-5" dirty="0">
                <a:latin typeface="Garamond"/>
                <a:cs typeface="Garamond"/>
              </a:rPr>
              <a:t>of one product. </a:t>
            </a:r>
            <a:r>
              <a:rPr sz="1167" dirty="0">
                <a:latin typeface="Garamond"/>
                <a:cs typeface="Garamond"/>
              </a:rPr>
              <a:t>Developing separate  </a:t>
            </a:r>
            <a:r>
              <a:rPr sz="1167" spc="-5" dirty="0">
                <a:latin typeface="Garamond"/>
                <a:cs typeface="Garamond"/>
              </a:rPr>
              <a:t>marketing plans </a:t>
            </a:r>
            <a:r>
              <a:rPr sz="1167" dirty="0">
                <a:latin typeface="Garamond"/>
                <a:cs typeface="Garamond"/>
              </a:rPr>
              <a:t>for the separate segments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extra </a:t>
            </a:r>
            <a:r>
              <a:rPr sz="1167" spc="-5" dirty="0">
                <a:latin typeface="Garamond"/>
                <a:cs typeface="Garamond"/>
              </a:rPr>
              <a:t>marketing research, </a:t>
            </a:r>
            <a:r>
              <a:rPr sz="1167" dirty="0">
                <a:latin typeface="Garamond"/>
                <a:cs typeface="Garamond"/>
              </a:rPr>
              <a:t>forecasting, sales  </a:t>
            </a:r>
            <a:r>
              <a:rPr sz="1167" spc="-5" dirty="0">
                <a:latin typeface="Garamond"/>
                <a:cs typeface="Garamond"/>
              </a:rPr>
              <a:t>analysis, promotion planning, and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management. </a:t>
            </a:r>
            <a:r>
              <a:rPr sz="1167" dirty="0">
                <a:latin typeface="Garamond"/>
                <a:cs typeface="Garamond"/>
              </a:rPr>
              <a:t>Trying to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different market segments  with different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increases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costs. Thus, the company must weigh increased  sales </a:t>
            </a:r>
            <a:r>
              <a:rPr sz="1167" spc="-5" dirty="0">
                <a:latin typeface="Garamond"/>
                <a:cs typeface="Garamond"/>
              </a:rPr>
              <a:t>against increased </a:t>
            </a:r>
            <a:r>
              <a:rPr sz="1167" dirty="0">
                <a:latin typeface="Garamond"/>
                <a:cs typeface="Garamond"/>
              </a:rPr>
              <a:t>costs when </a:t>
            </a:r>
            <a:r>
              <a:rPr sz="1167" spc="-5" dirty="0">
                <a:latin typeface="Garamond"/>
                <a:cs typeface="Garamond"/>
              </a:rPr>
              <a:t>deciding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differentiated marketing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3"/>
              <a:tabLst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Concentrated</a:t>
            </a:r>
            <a:r>
              <a:rPr sz="1167" b="1" u="sng" spc="-83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third </a:t>
            </a:r>
            <a:r>
              <a:rPr sz="1167" spc="-5" dirty="0">
                <a:latin typeface="Garamond"/>
                <a:cs typeface="Garamond"/>
              </a:rPr>
              <a:t>market-coverage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concentrated marketing, is </a:t>
            </a:r>
            <a:r>
              <a:rPr sz="1167" dirty="0">
                <a:latin typeface="Garamond"/>
                <a:cs typeface="Garamond"/>
              </a:rPr>
              <a:t>especially </a:t>
            </a:r>
            <a:r>
              <a:rPr sz="1167" spc="-5" dirty="0">
                <a:latin typeface="Garamond"/>
                <a:cs typeface="Garamond"/>
              </a:rPr>
              <a:t>appealing </a:t>
            </a:r>
            <a:r>
              <a:rPr sz="1167" dirty="0">
                <a:latin typeface="Garamond"/>
                <a:cs typeface="Garamond"/>
              </a:rPr>
              <a:t>when company  </a:t>
            </a:r>
            <a:r>
              <a:rPr sz="1167" spc="-5" dirty="0">
                <a:latin typeface="Garamond"/>
                <a:cs typeface="Garamond"/>
              </a:rPr>
              <a:t>resources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limited.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Instead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going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after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small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large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market,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goes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after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7017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805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of one or </a:t>
            </a:r>
            <a:r>
              <a:rPr sz="1167" dirty="0">
                <a:latin typeface="Garamond"/>
                <a:cs typeface="Garamond"/>
              </a:rPr>
              <a:t>a few segments </a:t>
            </a:r>
            <a:r>
              <a:rPr sz="1167" spc="-5" dirty="0">
                <a:latin typeface="Garamond"/>
                <a:cs typeface="Garamond"/>
              </a:rPr>
              <a:t>or niches. </a:t>
            </a:r>
            <a:r>
              <a:rPr sz="1167" dirty="0">
                <a:latin typeface="Garamond"/>
                <a:cs typeface="Garamond"/>
              </a:rPr>
              <a:t>Today, the low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setting up shop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Internet makes it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more profitable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serve </a:t>
            </a:r>
            <a:r>
              <a:rPr sz="1167" dirty="0">
                <a:latin typeface="Garamond"/>
                <a:cs typeface="Garamond"/>
              </a:rPr>
              <a:t>seemingly </a:t>
            </a:r>
            <a:r>
              <a:rPr sz="1167" spc="-5" dirty="0">
                <a:latin typeface="Garamond"/>
                <a:cs typeface="Garamond"/>
              </a:rPr>
              <a:t>minuscule niches. Concentrated  marketing provides an </a:t>
            </a:r>
            <a:r>
              <a:rPr sz="1167" dirty="0">
                <a:latin typeface="Garamond"/>
                <a:cs typeface="Garamond"/>
              </a:rPr>
              <a:t>excellent way </a:t>
            </a:r>
            <a:r>
              <a:rPr sz="1167" spc="-5" dirty="0">
                <a:latin typeface="Garamond"/>
                <a:cs typeface="Garamond"/>
              </a:rPr>
              <a:t>for small new businesses </a:t>
            </a:r>
            <a:r>
              <a:rPr sz="1167" dirty="0">
                <a:latin typeface="Garamond"/>
                <a:cs typeface="Garamond"/>
              </a:rPr>
              <a:t>to get a foothold </a:t>
            </a:r>
            <a:r>
              <a:rPr sz="1167" spc="-5" dirty="0">
                <a:latin typeface="Garamond"/>
                <a:cs typeface="Garamond"/>
              </a:rPr>
              <a:t>against larger, more  resourceful </a:t>
            </a:r>
            <a:r>
              <a:rPr sz="1167" dirty="0">
                <a:latin typeface="Garamond"/>
                <a:cs typeface="Garamond"/>
              </a:rPr>
              <a:t>competitors. Through concentrated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market positions  in </a:t>
            </a:r>
            <a:r>
              <a:rPr sz="1167" dirty="0">
                <a:latin typeface="Garamond"/>
                <a:cs typeface="Garamond"/>
              </a:rPr>
              <a:t>the segments </a:t>
            </a:r>
            <a:r>
              <a:rPr sz="1167" spc="-5" dirty="0">
                <a:latin typeface="Garamond"/>
                <a:cs typeface="Garamond"/>
              </a:rPr>
              <a:t>or niches </a:t>
            </a:r>
            <a:r>
              <a:rPr sz="1167" dirty="0">
                <a:latin typeface="Garamond"/>
                <a:cs typeface="Garamond"/>
              </a:rPr>
              <a:t>they serve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their greater knowledge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segments' </a:t>
            </a:r>
            <a:r>
              <a:rPr sz="1167" spc="-5" dirty="0">
                <a:latin typeface="Garamond"/>
                <a:cs typeface="Garamond"/>
              </a:rPr>
              <a:t>needs and  </a:t>
            </a:r>
            <a:r>
              <a:rPr sz="1167" dirty="0">
                <a:latin typeface="Garamond"/>
                <a:cs typeface="Garamond"/>
              </a:rPr>
              <a:t>the special </a:t>
            </a:r>
            <a:r>
              <a:rPr sz="1167" spc="-5" dirty="0">
                <a:latin typeface="Garamond"/>
                <a:cs typeface="Garamond"/>
              </a:rPr>
              <a:t>reputations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acquire.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enjoy </a:t>
            </a:r>
            <a:r>
              <a:rPr sz="1167" spc="-5" dirty="0">
                <a:latin typeface="Garamond"/>
                <a:cs typeface="Garamond"/>
              </a:rPr>
              <a:t>many operating </a:t>
            </a:r>
            <a:r>
              <a:rPr sz="1167" dirty="0">
                <a:latin typeface="Garamond"/>
                <a:cs typeface="Garamond"/>
              </a:rPr>
              <a:t>economies </a:t>
            </a:r>
            <a:r>
              <a:rPr sz="1167" spc="-5" dirty="0">
                <a:latin typeface="Garamond"/>
                <a:cs typeface="Garamond"/>
              </a:rPr>
              <a:t>because of  </a:t>
            </a:r>
            <a:r>
              <a:rPr sz="1167" dirty="0">
                <a:latin typeface="Garamond"/>
                <a:cs typeface="Garamond"/>
              </a:rPr>
              <a:t>specialization in </a:t>
            </a:r>
            <a:r>
              <a:rPr sz="1167" spc="-5" dirty="0">
                <a:latin typeface="Garamond"/>
                <a:cs typeface="Garamond"/>
              </a:rPr>
              <a:t>production, distribution, and promotion. If </a:t>
            </a:r>
            <a:r>
              <a:rPr sz="1167" dirty="0">
                <a:latin typeface="Garamond"/>
                <a:cs typeface="Garamond"/>
              </a:rPr>
              <a:t>the segment is well chosen, firms can  earn a </a:t>
            </a:r>
            <a:r>
              <a:rPr sz="1167" spc="-5" dirty="0">
                <a:latin typeface="Garamond"/>
                <a:cs typeface="Garamond"/>
              </a:rPr>
              <a:t>high rate of return on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investments.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time, </a:t>
            </a:r>
            <a:r>
              <a:rPr sz="1167" spc="-5" dirty="0">
                <a:latin typeface="Garamond"/>
                <a:cs typeface="Garamond"/>
              </a:rPr>
              <a:t>concentrated marketing </a:t>
            </a:r>
            <a:r>
              <a:rPr sz="1167" dirty="0">
                <a:latin typeface="Garamond"/>
                <a:cs typeface="Garamond"/>
              </a:rPr>
              <a:t>involves </a:t>
            </a:r>
            <a:r>
              <a:rPr sz="1167" spc="-5" dirty="0">
                <a:latin typeface="Garamond"/>
                <a:cs typeface="Garamond"/>
              </a:rPr>
              <a:t>higher-than-normal risks.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particular </a:t>
            </a:r>
            <a:r>
              <a:rPr sz="1167" dirty="0">
                <a:latin typeface="Garamond"/>
                <a:cs typeface="Garamond"/>
              </a:rPr>
              <a:t>market  segment can turn sour. </a:t>
            </a:r>
            <a:r>
              <a:rPr sz="1167" spc="-5" dirty="0">
                <a:latin typeface="Garamond"/>
                <a:cs typeface="Garamond"/>
              </a:rPr>
              <a:t>Or larger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may decide </a:t>
            </a:r>
            <a:r>
              <a:rPr sz="1167" dirty="0">
                <a:latin typeface="Garamond"/>
                <a:cs typeface="Garamond"/>
              </a:rPr>
              <a:t>to enter the same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4"/>
              <a:tabLst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Choosing </a:t>
            </a:r>
            <a:r>
              <a:rPr sz="1167" b="1" u="sng" dirty="0">
                <a:latin typeface="Garamond"/>
                <a:cs typeface="Garamond"/>
              </a:rPr>
              <a:t>a Market-Coverage</a:t>
            </a:r>
            <a:r>
              <a:rPr sz="1167" b="1" u="sng" spc="-102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considered when </a:t>
            </a:r>
            <a:r>
              <a:rPr sz="1167" spc="-5" dirty="0">
                <a:latin typeface="Garamond"/>
                <a:cs typeface="Garamond"/>
              </a:rPr>
              <a:t>choosing </a:t>
            </a:r>
            <a:r>
              <a:rPr sz="1167" dirty="0">
                <a:latin typeface="Garamond"/>
                <a:cs typeface="Garamond"/>
              </a:rPr>
              <a:t>a market-coverage strategy. </a:t>
            </a:r>
            <a:r>
              <a:rPr sz="1167" spc="-5" dirty="0">
                <a:latin typeface="Garamond"/>
                <a:cs typeface="Garamond"/>
              </a:rPr>
              <a:t>Which </a:t>
            </a:r>
            <a:r>
              <a:rPr sz="1167" dirty="0">
                <a:latin typeface="Garamond"/>
                <a:cs typeface="Garamond"/>
              </a:rPr>
              <a:t>strategy is  </a:t>
            </a:r>
            <a:r>
              <a:rPr sz="1167" spc="-5" dirty="0">
                <a:latin typeface="Garamond"/>
                <a:cs typeface="Garamond"/>
              </a:rPr>
              <a:t>best depends on </a:t>
            </a:r>
            <a:r>
              <a:rPr sz="1167" i="1" spc="-5" dirty="0">
                <a:latin typeface="Garamond"/>
                <a:cs typeface="Garamond"/>
              </a:rPr>
              <a:t>company resources.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firm's resources are limited, </a:t>
            </a:r>
            <a:r>
              <a:rPr sz="1167" dirty="0">
                <a:latin typeface="Garamond"/>
                <a:cs typeface="Garamond"/>
              </a:rPr>
              <a:t>concentrated </a:t>
            </a:r>
            <a:r>
              <a:rPr sz="1167" spc="-5" dirty="0">
                <a:latin typeface="Garamond"/>
                <a:cs typeface="Garamond"/>
              </a:rPr>
              <a:t>marketing  makes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sense.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also depends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degree of </a:t>
            </a:r>
            <a:r>
              <a:rPr sz="1167" i="1" spc="-5" dirty="0">
                <a:latin typeface="Garamond"/>
                <a:cs typeface="Garamond"/>
              </a:rPr>
              <a:t>product </a:t>
            </a:r>
            <a:r>
              <a:rPr sz="1167" i="1" dirty="0">
                <a:latin typeface="Garamond"/>
                <a:cs typeface="Garamond"/>
              </a:rPr>
              <a:t>variability.  </a:t>
            </a:r>
            <a:r>
              <a:rPr sz="1167" spc="-5" dirty="0">
                <a:latin typeface="Garamond"/>
                <a:cs typeface="Garamond"/>
              </a:rPr>
              <a:t>Undifferentiated marketing is more </a:t>
            </a:r>
            <a:r>
              <a:rPr sz="1167" dirty="0">
                <a:latin typeface="Garamond"/>
                <a:cs typeface="Garamond"/>
              </a:rPr>
              <a:t>suited for </a:t>
            </a:r>
            <a:r>
              <a:rPr sz="1167" spc="-5" dirty="0">
                <a:latin typeface="Garamond"/>
                <a:cs typeface="Garamond"/>
              </a:rPr>
              <a:t>uniform products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grapefruit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steel.  Products that can vary </a:t>
            </a:r>
            <a:r>
              <a:rPr sz="1167" spc="-5" dirty="0">
                <a:latin typeface="Garamond"/>
                <a:cs typeface="Garamond"/>
              </a:rPr>
              <a:t>in design,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cameras </a:t>
            </a:r>
            <a:r>
              <a:rPr sz="1167" spc="-5" dirty="0">
                <a:latin typeface="Garamond"/>
                <a:cs typeface="Garamond"/>
              </a:rPr>
              <a:t>and automobiles, are more </a:t>
            </a:r>
            <a:r>
              <a:rPr sz="1167" dirty="0">
                <a:latin typeface="Garamond"/>
                <a:cs typeface="Garamond"/>
              </a:rPr>
              <a:t>suited to  </a:t>
            </a:r>
            <a:r>
              <a:rPr sz="1167" spc="-5" dirty="0">
                <a:latin typeface="Garamond"/>
                <a:cs typeface="Garamond"/>
              </a:rPr>
              <a:t>differentiation or </a:t>
            </a:r>
            <a:r>
              <a:rPr sz="1167" dirty="0">
                <a:latin typeface="Garamond"/>
                <a:cs typeface="Garamond"/>
              </a:rPr>
              <a:t>concentration. The </a:t>
            </a:r>
            <a:r>
              <a:rPr sz="1167" i="1" spc="-5" dirty="0">
                <a:latin typeface="Garamond"/>
                <a:cs typeface="Garamond"/>
              </a:rPr>
              <a:t>product's life-cycle </a:t>
            </a:r>
            <a:r>
              <a:rPr sz="1167" i="1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considered.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a firm introduces a </a:t>
            </a:r>
            <a:r>
              <a:rPr sz="1167" spc="-5" dirty="0">
                <a:latin typeface="Garamond"/>
                <a:cs typeface="Garamond"/>
              </a:rPr>
              <a:t>new product, </a:t>
            </a:r>
            <a:r>
              <a:rPr sz="1167" dirty="0">
                <a:latin typeface="Garamond"/>
                <a:cs typeface="Garamond"/>
              </a:rPr>
              <a:t>it is </a:t>
            </a:r>
            <a:r>
              <a:rPr sz="1167" spc="-5" dirty="0">
                <a:latin typeface="Garamond"/>
                <a:cs typeface="Garamond"/>
              </a:rPr>
              <a:t>practical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launch only one version and  </a:t>
            </a:r>
            <a:r>
              <a:rPr sz="1167" dirty="0">
                <a:latin typeface="Garamond"/>
                <a:cs typeface="Garamond"/>
              </a:rPr>
              <a:t>undifferentiated </a:t>
            </a:r>
            <a:r>
              <a:rPr sz="1167" spc="-5" dirty="0">
                <a:latin typeface="Garamond"/>
                <a:cs typeface="Garamond"/>
              </a:rPr>
              <a:t>marketing or </a:t>
            </a:r>
            <a:r>
              <a:rPr sz="1167" dirty="0">
                <a:latin typeface="Garamond"/>
                <a:cs typeface="Garamond"/>
              </a:rPr>
              <a:t>concentrated </a:t>
            </a:r>
            <a:r>
              <a:rPr sz="1167" spc="-5" dirty="0">
                <a:latin typeface="Garamond"/>
                <a:cs typeface="Garamond"/>
              </a:rPr>
              <a:t>marketing makes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sense.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mature </a:t>
            </a:r>
            <a:r>
              <a:rPr sz="1167" dirty="0">
                <a:latin typeface="Garamond"/>
                <a:cs typeface="Garamond"/>
              </a:rPr>
              <a:t>stage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cycle, </a:t>
            </a:r>
            <a:r>
              <a:rPr sz="1167" spc="-5" dirty="0">
                <a:latin typeface="Garamond"/>
                <a:cs typeface="Garamond"/>
              </a:rPr>
              <a:t>however, differentiated marketing begins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more sense. Another  </a:t>
            </a:r>
            <a:r>
              <a:rPr sz="1167" dirty="0">
                <a:latin typeface="Garamond"/>
                <a:cs typeface="Garamond"/>
              </a:rPr>
              <a:t>factor is </a:t>
            </a:r>
            <a:r>
              <a:rPr sz="1167" i="1" dirty="0">
                <a:latin typeface="Garamond"/>
                <a:cs typeface="Garamond"/>
              </a:rPr>
              <a:t>market variability. </a:t>
            </a:r>
            <a:r>
              <a:rPr sz="1167" spc="-5" dirty="0">
                <a:latin typeface="Garamond"/>
                <a:cs typeface="Garamond"/>
              </a:rPr>
              <a:t>If most buyers 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tastes, buy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amounts,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react </a:t>
            </a:r>
            <a:r>
              <a:rPr sz="1167" dirty="0">
                <a:latin typeface="Garamond"/>
                <a:cs typeface="Garamond"/>
              </a:rPr>
              <a:t>the  same way to marketing efforts, </a:t>
            </a:r>
            <a:r>
              <a:rPr sz="1167" spc="-5" dirty="0">
                <a:latin typeface="Garamond"/>
                <a:cs typeface="Garamond"/>
              </a:rPr>
              <a:t>undifferentiated </a:t>
            </a:r>
            <a:r>
              <a:rPr sz="1167" dirty="0">
                <a:latin typeface="Garamond"/>
                <a:cs typeface="Garamond"/>
              </a:rPr>
              <a:t>marketing is </a:t>
            </a:r>
            <a:r>
              <a:rPr sz="1167" spc="-5" dirty="0">
                <a:latin typeface="Garamond"/>
                <a:cs typeface="Garamond"/>
              </a:rPr>
              <a:t>appropriate. </a:t>
            </a:r>
            <a:r>
              <a:rPr sz="1167" dirty="0">
                <a:latin typeface="Garamond"/>
                <a:cs typeface="Garamond"/>
              </a:rPr>
              <a:t>Finally, </a:t>
            </a:r>
            <a:r>
              <a:rPr sz="1167" i="1" dirty="0">
                <a:latin typeface="Garamond"/>
                <a:cs typeface="Garamond"/>
              </a:rPr>
              <a:t>competitors'  </a:t>
            </a:r>
            <a:r>
              <a:rPr sz="1167" i="1" spc="-5" dirty="0">
                <a:latin typeface="Garamond"/>
                <a:cs typeface="Garamond"/>
              </a:rPr>
              <a:t>marketing strategies </a:t>
            </a:r>
            <a:r>
              <a:rPr sz="1167" spc="-5" dirty="0">
                <a:latin typeface="Garamond"/>
                <a:cs typeface="Garamond"/>
              </a:rPr>
              <a:t>are important. When competitors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differentiated or </a:t>
            </a:r>
            <a:r>
              <a:rPr sz="1167" dirty="0">
                <a:latin typeface="Garamond"/>
                <a:cs typeface="Garamond"/>
              </a:rPr>
              <a:t>concentrated </a:t>
            </a:r>
            <a:r>
              <a:rPr sz="1167" spc="-5" dirty="0">
                <a:latin typeface="Garamond"/>
                <a:cs typeface="Garamond"/>
              </a:rPr>
              <a:t>marketing,  </a:t>
            </a:r>
            <a:r>
              <a:rPr sz="1167" dirty="0">
                <a:latin typeface="Garamond"/>
                <a:cs typeface="Garamond"/>
              </a:rPr>
              <a:t>undifferentiated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suicidal. </a:t>
            </a:r>
            <a:r>
              <a:rPr sz="1167" spc="-5" dirty="0">
                <a:latin typeface="Garamond"/>
                <a:cs typeface="Garamond"/>
              </a:rPr>
              <a:t>Conversely, </a:t>
            </a:r>
            <a:r>
              <a:rPr sz="1167" dirty="0">
                <a:latin typeface="Garamond"/>
                <a:cs typeface="Garamond"/>
              </a:rPr>
              <a:t>when competitors use undifferentiated 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a firm can gain </a:t>
            </a:r>
            <a:r>
              <a:rPr sz="1167" spc="-5" dirty="0">
                <a:latin typeface="Garamond"/>
                <a:cs typeface="Garamond"/>
              </a:rPr>
              <a:t>an advantage by using differentiated or </a:t>
            </a:r>
            <a:r>
              <a:rPr sz="1167" dirty="0">
                <a:latin typeface="Garamond"/>
                <a:cs typeface="Garamond"/>
              </a:rPr>
              <a:t>concentrated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5"/>
              <a:tabLst>
                <a:tab pos="456837" algn="l"/>
                <a:tab pos="641424" algn="l"/>
              </a:tabLst>
            </a:pPr>
            <a:r>
              <a:rPr sz="1167" b="1" u="sng" dirty="0">
                <a:latin typeface="Garamond"/>
                <a:cs typeface="Garamond"/>
              </a:rPr>
              <a:t> 	</a:t>
            </a:r>
            <a:r>
              <a:rPr sz="1167" b="1" u="sng" spc="-5" dirty="0">
                <a:latin typeface="Garamond"/>
                <a:cs typeface="Garamond"/>
              </a:rPr>
              <a:t>Socially Responsible </a:t>
            </a:r>
            <a:r>
              <a:rPr sz="1167" b="1" u="sng" dirty="0">
                <a:latin typeface="Garamond"/>
                <a:cs typeface="Garamond"/>
              </a:rPr>
              <a:t>Target</a:t>
            </a:r>
            <a:r>
              <a:rPr sz="1167" b="1" u="sng" spc="-58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Smart targeting helps </a:t>
            </a:r>
            <a:r>
              <a:rPr sz="1167" dirty="0">
                <a:latin typeface="Garamond"/>
                <a:cs typeface="Garamond"/>
              </a:rPr>
              <a:t>companies to </a:t>
            </a:r>
            <a:r>
              <a:rPr sz="1167" spc="-5" dirty="0">
                <a:latin typeface="Garamond"/>
                <a:cs typeface="Garamond"/>
              </a:rPr>
              <a:t>be more efficient and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focusing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segments  that they can satisfy </a:t>
            </a:r>
            <a:r>
              <a:rPr sz="1167" spc="-5" dirty="0">
                <a:latin typeface="Garamond"/>
                <a:cs typeface="Garamond"/>
              </a:rPr>
              <a:t>best and most profitably. </a:t>
            </a:r>
            <a:r>
              <a:rPr sz="1167" dirty="0">
                <a:latin typeface="Garamond"/>
                <a:cs typeface="Garamond"/>
              </a:rPr>
              <a:t>Targeting </a:t>
            </a:r>
            <a:r>
              <a:rPr sz="1167" spc="-5" dirty="0">
                <a:latin typeface="Garamond"/>
                <a:cs typeface="Garamond"/>
              </a:rPr>
              <a:t>also benefits </a:t>
            </a:r>
            <a:r>
              <a:rPr sz="1167" dirty="0">
                <a:latin typeface="Garamond"/>
                <a:cs typeface="Garamond"/>
              </a:rPr>
              <a:t>consumers—companies 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specific groups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consumers with </a:t>
            </a:r>
            <a:r>
              <a:rPr sz="1167" spc="-5" dirty="0">
                <a:latin typeface="Garamond"/>
                <a:cs typeface="Garamond"/>
              </a:rPr>
              <a:t>offers carefully </a:t>
            </a:r>
            <a:r>
              <a:rPr sz="1167" dirty="0">
                <a:latin typeface="Garamond"/>
                <a:cs typeface="Garamond"/>
              </a:rPr>
              <a:t>tailored to satisfy their </a:t>
            </a:r>
            <a:r>
              <a:rPr sz="1167" spc="-5" dirty="0">
                <a:latin typeface="Garamond"/>
                <a:cs typeface="Garamond"/>
              </a:rPr>
              <a:t>needs. However, 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sometimes generates controversy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concern. Issues usually involve the targeting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vulnerable </a:t>
            </a:r>
            <a:r>
              <a:rPr sz="1167" spc="-5" dirty="0">
                <a:latin typeface="Garamond"/>
                <a:cs typeface="Garamond"/>
              </a:rPr>
              <a:t>or disadvantaged </a:t>
            </a:r>
            <a:r>
              <a:rPr sz="1167" dirty="0">
                <a:latin typeface="Garamond"/>
                <a:cs typeface="Garamond"/>
              </a:rPr>
              <a:t>consumers with </a:t>
            </a:r>
            <a:r>
              <a:rPr sz="1167" spc="-5" dirty="0">
                <a:latin typeface="Garamond"/>
                <a:cs typeface="Garamond"/>
              </a:rPr>
              <a:t>controversial or potentially harmful products. </a:t>
            </a:r>
            <a:r>
              <a:rPr sz="1167" dirty="0">
                <a:latin typeface="Garamond"/>
                <a:cs typeface="Garamond"/>
              </a:rPr>
              <a:t>In 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targeting, the </a:t>
            </a:r>
            <a:r>
              <a:rPr sz="1167" spc="-5" dirty="0">
                <a:latin typeface="Garamond"/>
                <a:cs typeface="Garamond"/>
              </a:rPr>
              <a:t>issue is not really </a:t>
            </a:r>
            <a:r>
              <a:rPr sz="1167" i="1" spc="-5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targeted </a:t>
            </a:r>
            <a:r>
              <a:rPr sz="1167" spc="-5" dirty="0">
                <a:latin typeface="Garamond"/>
                <a:cs typeface="Garamond"/>
              </a:rPr>
              <a:t>but rather </a:t>
            </a:r>
            <a:r>
              <a:rPr sz="1167" i="1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i="1" spc="-5" dirty="0">
                <a:latin typeface="Garamond"/>
                <a:cs typeface="Garamond"/>
              </a:rPr>
              <a:t>what. </a:t>
            </a:r>
            <a:r>
              <a:rPr sz="1167" spc="-5" dirty="0">
                <a:latin typeface="Garamond"/>
                <a:cs typeface="Garamond"/>
              </a:rPr>
              <a:t>Controversies  arise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marketers attempt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profit at </a:t>
            </a:r>
            <a:r>
              <a:rPr sz="1167" dirty="0">
                <a:latin typeface="Garamond"/>
                <a:cs typeface="Garamond"/>
              </a:rPr>
              <a:t>the expense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targeted segments—when they unfairly  target vulnerable segments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target them with </a:t>
            </a:r>
            <a:r>
              <a:rPr sz="1167" spc="-5" dirty="0">
                <a:latin typeface="Garamond"/>
                <a:cs typeface="Garamond"/>
              </a:rPr>
              <a:t>questionable products or </a:t>
            </a:r>
            <a:r>
              <a:rPr sz="1167" dirty="0">
                <a:latin typeface="Garamond"/>
                <a:cs typeface="Garamond"/>
              </a:rPr>
              <a:t>tactics. Socially  </a:t>
            </a:r>
            <a:r>
              <a:rPr sz="1167" spc="-5" dirty="0">
                <a:latin typeface="Garamond"/>
                <a:cs typeface="Garamond"/>
              </a:rPr>
              <a:t>responsible </a:t>
            </a:r>
            <a:r>
              <a:rPr sz="1167" dirty="0">
                <a:latin typeface="Garamond"/>
                <a:cs typeface="Garamond"/>
              </a:rPr>
              <a:t>marketing calls for </a:t>
            </a:r>
            <a:r>
              <a:rPr sz="1167" spc="-5" dirty="0">
                <a:latin typeface="Garamond"/>
                <a:cs typeface="Garamond"/>
              </a:rPr>
              <a:t>segmentation and targeting </a:t>
            </a:r>
            <a:r>
              <a:rPr sz="1167" dirty="0">
                <a:latin typeface="Garamond"/>
                <a:cs typeface="Garamond"/>
              </a:rPr>
              <a:t>that serve </a:t>
            </a:r>
            <a:r>
              <a:rPr sz="1167" spc="-5" dirty="0">
                <a:latin typeface="Garamond"/>
                <a:cs typeface="Garamond"/>
              </a:rPr>
              <a:t>not just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interests of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but also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interests of </a:t>
            </a:r>
            <a:r>
              <a:rPr sz="1167" dirty="0">
                <a:latin typeface="Garamond"/>
                <a:cs typeface="Garamond"/>
              </a:rPr>
              <a:t>those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targeted.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6"/>
              <a:tabLst>
                <a:tab pos="456219" algn="l"/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Positioning for Competitive</a:t>
            </a:r>
            <a:r>
              <a:rPr sz="1167" b="1" u="sng" spc="-24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Advantage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decided which segments </a:t>
            </a:r>
            <a:r>
              <a:rPr sz="1167" spc="-5" dirty="0">
                <a:latin typeface="Garamond"/>
                <a:cs typeface="Garamond"/>
              </a:rPr>
              <a:t>of the market it </a:t>
            </a:r>
            <a:r>
              <a:rPr sz="1167" dirty="0">
                <a:latin typeface="Garamond"/>
                <a:cs typeface="Garamond"/>
              </a:rPr>
              <a:t>will enter, </a:t>
            </a:r>
            <a:r>
              <a:rPr sz="1167" spc="-5" dirty="0">
                <a:latin typeface="Garamond"/>
                <a:cs typeface="Garamond"/>
              </a:rPr>
              <a:t>it must decide </a:t>
            </a:r>
            <a:r>
              <a:rPr sz="1167" dirty="0">
                <a:latin typeface="Garamond"/>
                <a:cs typeface="Garamond"/>
              </a:rPr>
              <a:t>what  </a:t>
            </a:r>
            <a:r>
              <a:rPr sz="1167" spc="-5" dirty="0">
                <a:latin typeface="Garamond"/>
                <a:cs typeface="Garamond"/>
              </a:rPr>
              <a:t>positions it </a:t>
            </a:r>
            <a:r>
              <a:rPr sz="1167" dirty="0">
                <a:latin typeface="Garamond"/>
                <a:cs typeface="Garamond"/>
              </a:rPr>
              <a:t>wants to </a:t>
            </a:r>
            <a:r>
              <a:rPr sz="1167" spc="-5" dirty="0">
                <a:latin typeface="Garamond"/>
                <a:cs typeface="Garamond"/>
              </a:rPr>
              <a:t>occupy in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segments.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position is </a:t>
            </a:r>
            <a:r>
              <a:rPr sz="1167" dirty="0">
                <a:latin typeface="Garamond"/>
                <a:cs typeface="Garamond"/>
              </a:rPr>
              <a:t>the way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 </a:t>
            </a:r>
            <a:r>
              <a:rPr sz="1167" i="1" spc="-5" dirty="0">
                <a:latin typeface="Garamond"/>
                <a:cs typeface="Garamond"/>
              </a:rPr>
              <a:t>defined by consumers </a:t>
            </a:r>
            <a:r>
              <a:rPr sz="1167" spc="-5" dirty="0">
                <a:latin typeface="Garamond"/>
                <a:cs typeface="Garamond"/>
              </a:rPr>
              <a:t>on important attributes—the place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occupies in </a:t>
            </a:r>
            <a:r>
              <a:rPr sz="1167" dirty="0">
                <a:latin typeface="Garamond"/>
                <a:cs typeface="Garamond"/>
              </a:rPr>
              <a:t>consumers' </a:t>
            </a:r>
            <a:r>
              <a:rPr sz="1167" spc="-5" dirty="0">
                <a:latin typeface="Garamond"/>
                <a:cs typeface="Garamond"/>
              </a:rPr>
              <a:t>minds  relative </a:t>
            </a:r>
            <a:r>
              <a:rPr sz="1167" dirty="0">
                <a:latin typeface="Garamond"/>
                <a:cs typeface="Garamond"/>
              </a:rPr>
              <a:t>to competing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Positioning </a:t>
            </a:r>
            <a:r>
              <a:rPr sz="1167" spc="-5" dirty="0">
                <a:latin typeface="Garamond"/>
                <a:cs typeface="Garamond"/>
              </a:rPr>
              <a:t>involves implanting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brand's </a:t>
            </a:r>
            <a:r>
              <a:rPr sz="1167" dirty="0">
                <a:latin typeface="Garamond"/>
                <a:cs typeface="Garamond"/>
              </a:rPr>
              <a:t>unique </a:t>
            </a:r>
            <a:r>
              <a:rPr sz="1167" spc="-5" dirty="0">
                <a:latin typeface="Garamond"/>
                <a:cs typeface="Garamond"/>
              </a:rPr>
              <a:t>benefits and  </a:t>
            </a:r>
            <a:r>
              <a:rPr sz="1167" dirty="0">
                <a:latin typeface="Garamond"/>
                <a:cs typeface="Garamond"/>
              </a:rPr>
              <a:t>differentiation in customers' minds. Thus, Tide </a:t>
            </a:r>
            <a:r>
              <a:rPr sz="1167" spc="-5" dirty="0">
                <a:latin typeface="Garamond"/>
                <a:cs typeface="Garamond"/>
              </a:rPr>
              <a:t>is positioned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powerful, all-purpose </a:t>
            </a:r>
            <a:r>
              <a:rPr sz="1167" dirty="0">
                <a:latin typeface="Garamond"/>
                <a:cs typeface="Garamond"/>
              </a:rPr>
              <a:t>family  </a:t>
            </a:r>
            <a:r>
              <a:rPr sz="1167" spc="-5" dirty="0">
                <a:latin typeface="Garamond"/>
                <a:cs typeface="Garamond"/>
              </a:rPr>
              <a:t>detergent;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automobile market, </a:t>
            </a:r>
            <a:r>
              <a:rPr sz="1167" dirty="0">
                <a:latin typeface="Garamond"/>
                <a:cs typeface="Garamond"/>
              </a:rPr>
              <a:t>Toyota </a:t>
            </a:r>
            <a:r>
              <a:rPr sz="1167" spc="-5" dirty="0">
                <a:latin typeface="Garamond"/>
                <a:cs typeface="Garamond"/>
              </a:rPr>
              <a:t>and Subaru are positioned on </a:t>
            </a:r>
            <a:r>
              <a:rPr sz="1167" dirty="0">
                <a:latin typeface="Garamond"/>
                <a:cs typeface="Garamond"/>
              </a:rPr>
              <a:t>economy, </a:t>
            </a:r>
            <a:r>
              <a:rPr sz="1167" spc="-5" dirty="0">
                <a:latin typeface="Garamond"/>
                <a:cs typeface="Garamond"/>
              </a:rPr>
              <a:t>Mercedes  and Cadillac on luxury Consumers are overloaded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information about products and </a:t>
            </a:r>
            <a:r>
              <a:rPr sz="1167" dirty="0">
                <a:latin typeface="Garamond"/>
                <a:cs typeface="Garamond"/>
              </a:rPr>
              <a:t>services.  They cannot </a:t>
            </a:r>
            <a:r>
              <a:rPr sz="1167" spc="-5" dirty="0">
                <a:latin typeface="Garamond"/>
                <a:cs typeface="Garamond"/>
              </a:rPr>
              <a:t>re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every time they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buying decision. </a:t>
            </a:r>
            <a:r>
              <a:rPr sz="1167" dirty="0">
                <a:latin typeface="Garamond"/>
                <a:cs typeface="Garamond"/>
              </a:rPr>
              <a:t>To simplify </a:t>
            </a:r>
            <a:r>
              <a:rPr sz="1167" spc="-5" dirty="0">
                <a:latin typeface="Garamond"/>
                <a:cs typeface="Garamond"/>
              </a:rPr>
              <a:t>the buying  process,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organize products </a:t>
            </a:r>
            <a:r>
              <a:rPr sz="1167" dirty="0">
                <a:latin typeface="Garamond"/>
                <a:cs typeface="Garamond"/>
              </a:rPr>
              <a:t>into </a:t>
            </a:r>
            <a:r>
              <a:rPr sz="1167" spc="-5" dirty="0">
                <a:latin typeface="Garamond"/>
                <a:cs typeface="Garamond"/>
              </a:rPr>
              <a:t>categories—they "position" products,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companies in their </a:t>
            </a:r>
            <a:r>
              <a:rPr sz="1167" spc="-5" dirty="0">
                <a:latin typeface="Garamond"/>
                <a:cs typeface="Garamond"/>
              </a:rPr>
              <a:t>minds.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position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complex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of perceptions, impressions, and  </a:t>
            </a:r>
            <a:r>
              <a:rPr sz="1167" dirty="0">
                <a:latin typeface="Garamond"/>
                <a:cs typeface="Garamond"/>
              </a:rPr>
              <a:t>feelings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have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compared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with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competing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Consumers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4347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631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position products </a:t>
            </a:r>
            <a:r>
              <a:rPr sz="1167" dirty="0">
                <a:latin typeface="Garamond"/>
                <a:cs typeface="Garamond"/>
              </a:rPr>
              <a:t>with or without the </a:t>
            </a:r>
            <a:r>
              <a:rPr sz="1167" spc="-5" dirty="0">
                <a:latin typeface="Garamond"/>
                <a:cs typeface="Garamond"/>
              </a:rPr>
              <a:t>help of marketers.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marketers do not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leave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products' positions </a:t>
            </a:r>
            <a:r>
              <a:rPr sz="1167" dirty="0">
                <a:latin typeface="Garamond"/>
                <a:cs typeface="Garamond"/>
              </a:rPr>
              <a:t>to chance. They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i="1" spc="-5" dirty="0">
                <a:latin typeface="Garamond"/>
                <a:cs typeface="Garamond"/>
              </a:rPr>
              <a:t>plan </a:t>
            </a:r>
            <a:r>
              <a:rPr sz="1167" spc="-5" dirty="0">
                <a:latin typeface="Garamond"/>
                <a:cs typeface="Garamond"/>
              </a:rPr>
              <a:t>positions </a:t>
            </a:r>
            <a:r>
              <a:rPr sz="1167" dirty="0">
                <a:latin typeface="Garamond"/>
                <a:cs typeface="Garamond"/>
              </a:rPr>
              <a:t>that will give their </a:t>
            </a:r>
            <a:r>
              <a:rPr sz="1167" spc="-5" dirty="0">
                <a:latin typeface="Garamond"/>
                <a:cs typeface="Garamond"/>
              </a:rPr>
              <a:t>products the </a:t>
            </a:r>
            <a:r>
              <a:rPr sz="1167" dirty="0">
                <a:latin typeface="Garamond"/>
                <a:cs typeface="Garamond"/>
              </a:rPr>
              <a:t>greatest  </a:t>
            </a:r>
            <a:r>
              <a:rPr sz="1167" spc="-5" dirty="0">
                <a:latin typeface="Garamond"/>
                <a:cs typeface="Garamond"/>
              </a:rPr>
              <a:t>advantage in </a:t>
            </a:r>
            <a:r>
              <a:rPr sz="1167" dirty="0">
                <a:latin typeface="Garamond"/>
                <a:cs typeface="Garamond"/>
              </a:rPr>
              <a:t>selected target </a:t>
            </a:r>
            <a:r>
              <a:rPr sz="1167" spc="-5" dirty="0">
                <a:latin typeface="Garamond"/>
                <a:cs typeface="Garamond"/>
              </a:rPr>
              <a:t>markets, and </a:t>
            </a:r>
            <a:r>
              <a:rPr sz="1167" dirty="0">
                <a:latin typeface="Garamond"/>
                <a:cs typeface="Garamond"/>
              </a:rPr>
              <a:t>they must design marketing </a:t>
            </a:r>
            <a:r>
              <a:rPr sz="1167" spc="-5" dirty="0">
                <a:latin typeface="Garamond"/>
                <a:cs typeface="Garamond"/>
              </a:rPr>
              <a:t>mixes </a:t>
            </a:r>
            <a:r>
              <a:rPr sz="1167" dirty="0">
                <a:latin typeface="Garamond"/>
                <a:cs typeface="Garamond"/>
              </a:rPr>
              <a:t>to create these </a:t>
            </a:r>
            <a:r>
              <a:rPr sz="1167" spc="-5" dirty="0">
                <a:latin typeface="Garamond"/>
                <a:cs typeface="Garamond"/>
              </a:rPr>
              <a:t>planned  positions.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arenR" startAt="2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Choosing </a:t>
            </a:r>
            <a:r>
              <a:rPr sz="1167" b="1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Positioning</a:t>
            </a:r>
            <a:r>
              <a:rPr sz="1167" b="1" spc="-2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firms find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easy </a:t>
            </a:r>
            <a:r>
              <a:rPr sz="1167" spc="-5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choose their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strategy. For </a:t>
            </a:r>
            <a:r>
              <a:rPr sz="1167" spc="-5" dirty="0">
                <a:latin typeface="Garamond"/>
                <a:cs typeface="Garamond"/>
              </a:rPr>
              <a:t>example, </a:t>
            </a:r>
            <a:r>
              <a:rPr sz="1167" dirty="0">
                <a:latin typeface="Garamond"/>
                <a:cs typeface="Garamond"/>
              </a:rPr>
              <a:t>a firm well known for  quality in certain segments will go </a:t>
            </a:r>
            <a:r>
              <a:rPr sz="1167" spc="-5" dirty="0">
                <a:latin typeface="Garamond"/>
                <a:cs typeface="Garamond"/>
              </a:rPr>
              <a:t>for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in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segment if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buyers  </a:t>
            </a:r>
            <a:r>
              <a:rPr sz="1167" dirty="0">
                <a:latin typeface="Garamond"/>
                <a:cs typeface="Garamond"/>
              </a:rPr>
              <a:t>seeking quality. But </a:t>
            </a:r>
            <a:r>
              <a:rPr sz="1167" spc="-5" dirty="0">
                <a:latin typeface="Garamond"/>
                <a:cs typeface="Garamond"/>
              </a:rPr>
              <a:t>in many </a:t>
            </a:r>
            <a:r>
              <a:rPr sz="1167" dirty="0">
                <a:latin typeface="Garamond"/>
                <a:cs typeface="Garamond"/>
              </a:rPr>
              <a:t>cases, two </a:t>
            </a:r>
            <a:r>
              <a:rPr sz="1167" spc="-5" dirty="0">
                <a:latin typeface="Garamond"/>
                <a:cs typeface="Garamond"/>
              </a:rPr>
              <a:t>or more </a:t>
            </a:r>
            <a:r>
              <a:rPr sz="1167" dirty="0">
                <a:latin typeface="Garamond"/>
                <a:cs typeface="Garamond"/>
              </a:rPr>
              <a:t>firms will go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position. </a:t>
            </a:r>
            <a:r>
              <a:rPr sz="1167" dirty="0">
                <a:latin typeface="Garamond"/>
                <a:cs typeface="Garamond"/>
              </a:rPr>
              <a:t>Then, each  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other ways </a:t>
            </a:r>
            <a:r>
              <a:rPr sz="1167" dirty="0">
                <a:latin typeface="Garamond"/>
                <a:cs typeface="Garamond"/>
              </a:rPr>
              <a:t>to set itself </a:t>
            </a:r>
            <a:r>
              <a:rPr sz="1167" spc="-5" dirty="0">
                <a:latin typeface="Garamond"/>
                <a:cs typeface="Garamond"/>
              </a:rPr>
              <a:t>apart. Each </a:t>
            </a:r>
            <a:r>
              <a:rPr sz="1167" dirty="0">
                <a:latin typeface="Garamond"/>
                <a:cs typeface="Garamond"/>
              </a:rPr>
              <a:t>firm </a:t>
            </a:r>
            <a:r>
              <a:rPr sz="1167" spc="-5" dirty="0">
                <a:latin typeface="Garamond"/>
                <a:cs typeface="Garamond"/>
              </a:rPr>
              <a:t>must differentiate its offer by building </a:t>
            </a:r>
            <a:r>
              <a:rPr sz="1167" dirty="0">
                <a:latin typeface="Garamond"/>
                <a:cs typeface="Garamond"/>
              </a:rPr>
              <a:t>a  unique </a:t>
            </a:r>
            <a:r>
              <a:rPr sz="1167" spc="-5" dirty="0">
                <a:latin typeface="Garamond"/>
                <a:cs typeface="Garamond"/>
              </a:rPr>
              <a:t>bundle of benefits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appeals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substantial </a:t>
            </a:r>
            <a:r>
              <a:rPr sz="1167" dirty="0">
                <a:latin typeface="Garamond"/>
                <a:cs typeface="Garamond"/>
              </a:rPr>
              <a:t>group within the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task </a:t>
            </a:r>
            <a:r>
              <a:rPr sz="1167" spc="-5" dirty="0">
                <a:latin typeface="Garamond"/>
                <a:cs typeface="Garamond"/>
              </a:rPr>
              <a:t>consists of </a:t>
            </a:r>
            <a:r>
              <a:rPr sz="1167" dirty="0">
                <a:latin typeface="Garamond"/>
                <a:cs typeface="Garamond"/>
              </a:rPr>
              <a:t>three steps: </a:t>
            </a:r>
            <a:r>
              <a:rPr sz="1167" spc="-5" dirty="0">
                <a:latin typeface="Garamond"/>
                <a:cs typeface="Garamond"/>
              </a:rPr>
              <a:t>identifying </a:t>
            </a: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possible </a:t>
            </a:r>
            <a:r>
              <a:rPr sz="1167" dirty="0">
                <a:latin typeface="Garamond"/>
                <a:cs typeface="Garamond"/>
              </a:rPr>
              <a:t>competitive advantages  upon which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a position, choosing 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advantages, and </a:t>
            </a:r>
            <a:r>
              <a:rPr sz="1167" dirty="0">
                <a:latin typeface="Garamond"/>
                <a:cs typeface="Garamond"/>
              </a:rPr>
              <a:t>selecting </a:t>
            </a:r>
            <a:r>
              <a:rPr sz="1167" spc="-5" dirty="0">
                <a:latin typeface="Garamond"/>
                <a:cs typeface="Garamond"/>
              </a:rPr>
              <a:t>an overall  positioning </a:t>
            </a:r>
            <a:r>
              <a:rPr sz="1167" dirty="0">
                <a:latin typeface="Garamond"/>
                <a:cs typeface="Garamond"/>
              </a:rPr>
              <a:t>strategy. 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then effectively communicate </a:t>
            </a:r>
            <a:r>
              <a:rPr sz="1167" spc="-5" dirty="0">
                <a:latin typeface="Garamond"/>
                <a:cs typeface="Garamond"/>
              </a:rPr>
              <a:t>and deliver </a:t>
            </a:r>
            <a:r>
              <a:rPr sz="1167" dirty="0">
                <a:latin typeface="Garamond"/>
                <a:cs typeface="Garamond"/>
              </a:rPr>
              <a:t>the chosen 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indent="-222245">
              <a:lnSpc>
                <a:spcPts val="1356"/>
              </a:lnSpc>
              <a:buAutoNum type="alphaLcParenR" startAt="3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Identifying </a:t>
            </a:r>
            <a:r>
              <a:rPr sz="1167" b="1" dirty="0">
                <a:latin typeface="Garamond"/>
                <a:cs typeface="Garamond"/>
              </a:rPr>
              <a:t>Possible </a:t>
            </a:r>
            <a:r>
              <a:rPr sz="1167" b="1" spc="-5" dirty="0">
                <a:latin typeface="Garamond"/>
                <a:cs typeface="Garamond"/>
              </a:rPr>
              <a:t>Competitive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Advantages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key to winning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keeping customers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understand their </a:t>
            </a:r>
            <a:r>
              <a:rPr sz="1167" spc="-5" dirty="0">
                <a:latin typeface="Garamond"/>
                <a:cs typeface="Garamond"/>
              </a:rPr>
              <a:t>needs and buying processes  better </a:t>
            </a:r>
            <a:r>
              <a:rPr sz="1167" dirty="0">
                <a:latin typeface="Garamond"/>
                <a:cs typeface="Garamond"/>
              </a:rPr>
              <a:t>than competitors do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deliver more value. </a:t>
            </a:r>
            <a:r>
              <a:rPr sz="1167" dirty="0">
                <a:latin typeface="Garamond"/>
                <a:cs typeface="Garamond"/>
              </a:rPr>
              <a:t>To the extent that a company can </a:t>
            </a:r>
            <a:r>
              <a:rPr sz="1167" spc="-5" dirty="0">
                <a:latin typeface="Garamond"/>
                <a:cs typeface="Garamond"/>
              </a:rPr>
              <a:t>position  </a:t>
            </a:r>
            <a:r>
              <a:rPr sz="1167" dirty="0">
                <a:latin typeface="Garamond"/>
                <a:cs typeface="Garamond"/>
              </a:rPr>
              <a:t>itself </a:t>
            </a:r>
            <a:r>
              <a:rPr sz="1167" spc="-5" dirty="0">
                <a:latin typeface="Garamond"/>
                <a:cs typeface="Garamond"/>
              </a:rPr>
              <a:t>as providing </a:t>
            </a:r>
            <a:r>
              <a:rPr sz="1167" dirty="0">
                <a:latin typeface="Garamond"/>
                <a:cs typeface="Garamond"/>
              </a:rPr>
              <a:t>superior value to selected </a:t>
            </a:r>
            <a:r>
              <a:rPr sz="1167" spc="-5" dirty="0">
                <a:latin typeface="Garamond"/>
                <a:cs typeface="Garamond"/>
              </a:rPr>
              <a:t>target markets it </a:t>
            </a:r>
            <a:r>
              <a:rPr sz="1167" dirty="0">
                <a:latin typeface="Garamond"/>
                <a:cs typeface="Garamond"/>
              </a:rPr>
              <a:t>gains competitive </a:t>
            </a:r>
            <a:r>
              <a:rPr sz="1167" spc="-5" dirty="0">
                <a:latin typeface="Garamond"/>
                <a:cs typeface="Garamond"/>
              </a:rPr>
              <a:t>advantage. </a:t>
            </a:r>
            <a:r>
              <a:rPr sz="1167" dirty="0">
                <a:latin typeface="Garamond"/>
                <a:cs typeface="Garamond"/>
              </a:rPr>
              <a:t>But  solid </a:t>
            </a:r>
            <a:r>
              <a:rPr sz="1167" spc="-5" dirty="0">
                <a:latin typeface="Garamond"/>
                <a:cs typeface="Garamond"/>
              </a:rPr>
              <a:t>positions </a:t>
            </a:r>
            <a:r>
              <a:rPr sz="1167" dirty="0">
                <a:latin typeface="Garamond"/>
                <a:cs typeface="Garamond"/>
              </a:rPr>
              <a:t>cannot </a:t>
            </a:r>
            <a:r>
              <a:rPr sz="1167" spc="-5" dirty="0">
                <a:latin typeface="Garamond"/>
                <a:cs typeface="Garamond"/>
              </a:rPr>
              <a:t>be built on </a:t>
            </a:r>
            <a:r>
              <a:rPr sz="1167" dirty="0">
                <a:latin typeface="Garamond"/>
                <a:cs typeface="Garamond"/>
              </a:rPr>
              <a:t>empty </a:t>
            </a:r>
            <a:r>
              <a:rPr sz="1167" spc="-5" dirty="0">
                <a:latin typeface="Garamond"/>
                <a:cs typeface="Garamond"/>
              </a:rPr>
              <a:t>promises. If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positions its product as </a:t>
            </a:r>
            <a:r>
              <a:rPr sz="1167" i="1" spc="-5" dirty="0">
                <a:latin typeface="Garamond"/>
                <a:cs typeface="Garamond"/>
              </a:rPr>
              <a:t>offering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service, </a:t>
            </a:r>
            <a:r>
              <a:rPr sz="1167" spc="-5" dirty="0">
                <a:latin typeface="Garamond"/>
                <a:cs typeface="Garamond"/>
              </a:rPr>
              <a:t>it must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i="1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promised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service. Thus, </a:t>
            </a:r>
            <a:r>
              <a:rPr sz="1167" spc="-5" dirty="0">
                <a:latin typeface="Garamond"/>
                <a:cs typeface="Garamond"/>
              </a:rPr>
              <a:t>positioning  begins </a:t>
            </a:r>
            <a:r>
              <a:rPr sz="1167" dirty="0">
                <a:latin typeface="Garamond"/>
                <a:cs typeface="Garamond"/>
              </a:rPr>
              <a:t>with actually </a:t>
            </a:r>
            <a:r>
              <a:rPr sz="1167" i="1" dirty="0">
                <a:latin typeface="Garamond"/>
                <a:cs typeface="Garamond"/>
              </a:rPr>
              <a:t>differentiating </a:t>
            </a:r>
            <a:r>
              <a:rPr sz="1167" dirty="0">
                <a:latin typeface="Garamond"/>
                <a:cs typeface="Garamond"/>
              </a:rPr>
              <a:t>the company's </a:t>
            </a:r>
            <a:r>
              <a:rPr sz="1167" spc="-5" dirty="0">
                <a:latin typeface="Garamond"/>
                <a:cs typeface="Garamond"/>
              </a:rPr>
              <a:t>marketing offer </a:t>
            </a:r>
            <a:r>
              <a:rPr sz="1167" dirty="0">
                <a:latin typeface="Garamond"/>
                <a:cs typeface="Garamond"/>
              </a:rPr>
              <a:t>so that it will give consumers more  value than competitors' </a:t>
            </a:r>
            <a:r>
              <a:rPr sz="1167" spc="-5" dirty="0">
                <a:latin typeface="Garamond"/>
                <a:cs typeface="Garamond"/>
              </a:rPr>
              <a:t>offers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do.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points of </a:t>
            </a:r>
            <a:r>
              <a:rPr sz="1167" dirty="0">
                <a:latin typeface="Garamond"/>
                <a:cs typeface="Garamond"/>
              </a:rPr>
              <a:t>differentiation,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must think through the </a:t>
            </a:r>
            <a:r>
              <a:rPr sz="1167" spc="-5" dirty="0">
                <a:latin typeface="Garamond"/>
                <a:cs typeface="Garamond"/>
              </a:rPr>
              <a:t>customer's </a:t>
            </a:r>
            <a:r>
              <a:rPr sz="1167" dirty="0">
                <a:latin typeface="Garamond"/>
                <a:cs typeface="Garamond"/>
              </a:rPr>
              <a:t>entire experience  with the </a:t>
            </a:r>
            <a:r>
              <a:rPr sz="1167" spc="-5" dirty="0">
                <a:latin typeface="Garamond"/>
                <a:cs typeface="Garamond"/>
              </a:rPr>
              <a:t>company's product or service. An alert </a:t>
            </a:r>
            <a:r>
              <a:rPr sz="1167" dirty="0">
                <a:latin typeface="Garamond"/>
                <a:cs typeface="Garamond"/>
              </a:rPr>
              <a:t>company can find ways to </a:t>
            </a:r>
            <a:r>
              <a:rPr sz="1167" spc="-5" dirty="0">
                <a:latin typeface="Garamond"/>
                <a:cs typeface="Garamond"/>
              </a:rPr>
              <a:t>differentiate itself at 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point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comes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contact with </a:t>
            </a:r>
            <a:r>
              <a:rPr sz="1167" spc="-5" dirty="0">
                <a:latin typeface="Garamond"/>
                <a:cs typeface="Garamond"/>
              </a:rPr>
              <a:t>customers. In </a:t>
            </a:r>
            <a:r>
              <a:rPr sz="1167" dirty="0">
                <a:latin typeface="Garamond"/>
                <a:cs typeface="Garamond"/>
              </a:rPr>
              <a:t>what specific ways can a company  differentiate its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from those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competitors? A </a:t>
            </a:r>
            <a:r>
              <a:rPr sz="1167" spc="-5" dirty="0">
                <a:latin typeface="Garamond"/>
                <a:cs typeface="Garamond"/>
              </a:rPr>
              <a:t>company or market </a:t>
            </a:r>
            <a:r>
              <a:rPr sz="1167" dirty="0">
                <a:latin typeface="Garamond"/>
                <a:cs typeface="Garamond"/>
              </a:rPr>
              <a:t>offer can </a:t>
            </a:r>
            <a:r>
              <a:rPr sz="1167" spc="-5" dirty="0">
                <a:latin typeface="Garamond"/>
                <a:cs typeface="Garamond"/>
              </a:rPr>
              <a:t>be differentiated  along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lines of </a:t>
            </a:r>
            <a:r>
              <a:rPr sz="1167" i="1" spc="-5" dirty="0">
                <a:latin typeface="Garamond"/>
                <a:cs typeface="Garamond"/>
              </a:rPr>
              <a:t>product, </a:t>
            </a:r>
            <a:r>
              <a:rPr sz="1167" i="1" dirty="0">
                <a:latin typeface="Garamond"/>
                <a:cs typeface="Garamond"/>
              </a:rPr>
              <a:t>services, </a:t>
            </a:r>
            <a:r>
              <a:rPr sz="1167" i="1" spc="-5" dirty="0">
                <a:latin typeface="Garamond"/>
                <a:cs typeface="Garamond"/>
              </a:rPr>
              <a:t>channels, people,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image.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gain a strong competitive </a:t>
            </a:r>
            <a:r>
              <a:rPr sz="1167" spc="-5" dirty="0">
                <a:latin typeface="Garamond"/>
                <a:cs typeface="Garamond"/>
              </a:rPr>
              <a:t>advantage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i="1" spc="-5" dirty="0">
                <a:latin typeface="Garamond"/>
                <a:cs typeface="Garamond"/>
              </a:rPr>
              <a:t>people differentiation</a:t>
            </a:r>
            <a:r>
              <a:rPr sz="1167" spc="-5" dirty="0">
                <a:latin typeface="Garamond"/>
                <a:cs typeface="Garamond"/>
              </a:rPr>
              <a:t>—hiring and  </a:t>
            </a:r>
            <a:r>
              <a:rPr sz="1167" dirty="0">
                <a:latin typeface="Garamond"/>
                <a:cs typeface="Garamond"/>
              </a:rPr>
              <a:t>training </a:t>
            </a:r>
            <a:r>
              <a:rPr sz="1167" spc="-5" dirty="0">
                <a:latin typeface="Garamond"/>
                <a:cs typeface="Garamond"/>
              </a:rPr>
              <a:t>better people </a:t>
            </a:r>
            <a:r>
              <a:rPr sz="1167" dirty="0">
                <a:latin typeface="Garamond"/>
                <a:cs typeface="Garamond"/>
              </a:rPr>
              <a:t>than their competitors </a:t>
            </a:r>
            <a:r>
              <a:rPr sz="1167" spc="-5" dirty="0">
                <a:latin typeface="Garamond"/>
                <a:cs typeface="Garamond"/>
              </a:rPr>
              <a:t>do. Thus, Disney people are known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friendly and  </a:t>
            </a:r>
            <a:r>
              <a:rPr sz="1167" dirty="0">
                <a:latin typeface="Garamond"/>
                <a:cs typeface="Garamond"/>
              </a:rPr>
              <a:t>upbeat. </a:t>
            </a:r>
            <a:r>
              <a:rPr sz="1167" spc="-5" dirty="0">
                <a:latin typeface="Garamond"/>
                <a:cs typeface="Garamond"/>
              </a:rPr>
              <a:t>Singapore Airlines </a:t>
            </a:r>
            <a:r>
              <a:rPr sz="1167" dirty="0">
                <a:latin typeface="Garamond"/>
                <a:cs typeface="Garamond"/>
              </a:rPr>
              <a:t>enjoys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excellent </a:t>
            </a:r>
            <a:r>
              <a:rPr sz="1167" spc="-5" dirty="0">
                <a:latin typeface="Garamond"/>
                <a:cs typeface="Garamond"/>
              </a:rPr>
              <a:t>reputation largely because of </a:t>
            </a:r>
            <a:r>
              <a:rPr sz="1167" dirty="0">
                <a:latin typeface="Garamond"/>
                <a:cs typeface="Garamond"/>
              </a:rPr>
              <a:t>the grace </a:t>
            </a:r>
            <a:r>
              <a:rPr sz="1167" spc="-5" dirty="0">
                <a:latin typeface="Garamond"/>
                <a:cs typeface="Garamond"/>
              </a:rPr>
              <a:t>of its </a:t>
            </a:r>
            <a:r>
              <a:rPr sz="1167" dirty="0">
                <a:latin typeface="Garamond"/>
                <a:cs typeface="Garamond"/>
              </a:rPr>
              <a:t>flight  </a:t>
            </a:r>
            <a:r>
              <a:rPr sz="1167" spc="-5" dirty="0">
                <a:latin typeface="Garamond"/>
                <a:cs typeface="Garamond"/>
              </a:rPr>
              <a:t>attendants.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arenR" startAt="4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Choosing </a:t>
            </a:r>
            <a:r>
              <a:rPr sz="1167" b="1" dirty="0">
                <a:latin typeface="Garamond"/>
                <a:cs typeface="Garamond"/>
              </a:rPr>
              <a:t>the Right </a:t>
            </a:r>
            <a:r>
              <a:rPr sz="1167" b="1" spc="-5" dirty="0">
                <a:latin typeface="Garamond"/>
                <a:cs typeface="Garamond"/>
              </a:rPr>
              <a:t>Competitive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10" dirty="0">
                <a:latin typeface="Garamond"/>
                <a:cs typeface="Garamond"/>
              </a:rPr>
              <a:t>Advantages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Suppose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fortunate enough to </a:t>
            </a:r>
            <a:r>
              <a:rPr sz="1167" spc="-5" dirty="0">
                <a:latin typeface="Garamond"/>
                <a:cs typeface="Garamond"/>
              </a:rPr>
              <a:t>discover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potential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advantages. It  now must </a:t>
            </a:r>
            <a:r>
              <a:rPr sz="1167" dirty="0">
                <a:latin typeface="Garamond"/>
                <a:cs typeface="Garamond"/>
              </a:rPr>
              <a:t>choose the </a:t>
            </a:r>
            <a:r>
              <a:rPr sz="1167" spc="-5" dirty="0">
                <a:latin typeface="Garamond"/>
                <a:cs typeface="Garamond"/>
              </a:rPr>
              <a:t>ones on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build its positioning </a:t>
            </a:r>
            <a:r>
              <a:rPr sz="1167" dirty="0">
                <a:latin typeface="Garamond"/>
                <a:cs typeface="Garamond"/>
              </a:rPr>
              <a:t>strategy. </a:t>
            </a:r>
            <a:r>
              <a:rPr sz="1167" spc="-5" dirty="0">
                <a:latin typeface="Garamond"/>
                <a:cs typeface="Garamond"/>
              </a:rPr>
              <a:t>It must decide </a:t>
            </a:r>
            <a:r>
              <a:rPr sz="1167" i="1" spc="-5" dirty="0">
                <a:latin typeface="Garamond"/>
                <a:cs typeface="Garamond"/>
              </a:rPr>
              <a:t>how many  </a:t>
            </a:r>
            <a:r>
              <a:rPr sz="1167" spc="-5" dirty="0">
                <a:latin typeface="Garamond"/>
                <a:cs typeface="Garamond"/>
              </a:rPr>
              <a:t>differences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promote and </a:t>
            </a:r>
            <a:r>
              <a:rPr sz="1167" i="1" spc="-5" dirty="0">
                <a:latin typeface="Garamond"/>
                <a:cs typeface="Garamond"/>
              </a:rPr>
              <a:t>which</a:t>
            </a:r>
            <a:r>
              <a:rPr sz="1167" i="1" spc="-68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ones.</a:t>
            </a:r>
            <a:endParaRPr sz="1167">
              <a:latin typeface="Garamond"/>
              <a:cs typeface="Garamond"/>
            </a:endParaRPr>
          </a:p>
          <a:p>
            <a:pPr marL="1345816" lvl="1" indent="-208662">
              <a:lnSpc>
                <a:spcPts val="1240"/>
              </a:lnSpc>
              <a:buAutoNum type="romanUcPeriod"/>
              <a:tabLst>
                <a:tab pos="1345816" algn="l"/>
              </a:tabLst>
            </a:pPr>
            <a:r>
              <a:rPr sz="1167" b="1" dirty="0">
                <a:latin typeface="Garamond"/>
                <a:cs typeface="Garamond"/>
              </a:rPr>
              <a:t>How Many </a:t>
            </a:r>
            <a:r>
              <a:rPr sz="1167" b="1" spc="-5" dirty="0">
                <a:latin typeface="Garamond"/>
                <a:cs typeface="Garamond"/>
              </a:rPr>
              <a:t>Differences </a:t>
            </a:r>
            <a:r>
              <a:rPr sz="1167" b="1" dirty="0">
                <a:latin typeface="Garamond"/>
                <a:cs typeface="Garamond"/>
              </a:rPr>
              <a:t>to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Promote?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marketers </a:t>
            </a:r>
            <a:r>
              <a:rPr sz="1167" dirty="0">
                <a:latin typeface="Garamond"/>
                <a:cs typeface="Garamond"/>
              </a:rPr>
              <a:t>think that companies should </a:t>
            </a:r>
            <a:r>
              <a:rPr sz="1167" spc="-5" dirty="0">
                <a:latin typeface="Garamond"/>
                <a:cs typeface="Garamond"/>
              </a:rPr>
              <a:t>aggressively promote only </a:t>
            </a:r>
            <a:r>
              <a:rPr sz="1167" dirty="0">
                <a:latin typeface="Garamond"/>
                <a:cs typeface="Garamond"/>
              </a:rPr>
              <a:t>one </a:t>
            </a:r>
            <a:r>
              <a:rPr sz="1167" spc="-5" dirty="0">
                <a:latin typeface="Garamond"/>
                <a:cs typeface="Garamond"/>
              </a:rPr>
              <a:t>benefit </a:t>
            </a:r>
            <a:r>
              <a:rPr sz="1167" dirty="0">
                <a:latin typeface="Garamond"/>
                <a:cs typeface="Garamond"/>
              </a:rPr>
              <a:t>to the target  </a:t>
            </a:r>
            <a:r>
              <a:rPr sz="1167" spc="-5" dirty="0">
                <a:latin typeface="Garamond"/>
                <a:cs typeface="Garamond"/>
              </a:rPr>
              <a:t>market. Each brand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pick an attribute and </a:t>
            </a:r>
            <a:r>
              <a:rPr sz="1167" dirty="0">
                <a:latin typeface="Garamond"/>
                <a:cs typeface="Garamond"/>
              </a:rPr>
              <a:t>tout itself </a:t>
            </a:r>
            <a:r>
              <a:rPr sz="1167" spc="-5" dirty="0">
                <a:latin typeface="Garamond"/>
                <a:cs typeface="Garamond"/>
              </a:rPr>
              <a:t>as "number one" on </a:t>
            </a:r>
            <a:r>
              <a:rPr sz="1167" dirty="0">
                <a:latin typeface="Garamond"/>
                <a:cs typeface="Garamond"/>
              </a:rPr>
              <a:t>that attribute.  Thus, </a:t>
            </a:r>
            <a:r>
              <a:rPr sz="1167" spc="-5" dirty="0">
                <a:latin typeface="Garamond"/>
                <a:cs typeface="Garamond"/>
              </a:rPr>
              <a:t>Crest </a:t>
            </a:r>
            <a:r>
              <a:rPr sz="1167" dirty="0">
                <a:latin typeface="Garamond"/>
                <a:cs typeface="Garamond"/>
              </a:rPr>
              <a:t>toothpaste consistently </a:t>
            </a:r>
            <a:r>
              <a:rPr sz="1167" spc="-5" dirty="0">
                <a:latin typeface="Garamond"/>
                <a:cs typeface="Garamond"/>
              </a:rPr>
              <a:t>promotes its anti </a:t>
            </a:r>
            <a:r>
              <a:rPr sz="1167" dirty="0">
                <a:latin typeface="Garamond"/>
                <a:cs typeface="Garamond"/>
              </a:rPr>
              <a:t>cavity </a:t>
            </a:r>
            <a:r>
              <a:rPr sz="1167" spc="-5" dirty="0">
                <a:latin typeface="Garamond"/>
                <a:cs typeface="Garamond"/>
              </a:rPr>
              <a:t>protection.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that hammers  away at one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positions and </a:t>
            </a:r>
            <a:r>
              <a:rPr sz="1167" dirty="0">
                <a:latin typeface="Garamond"/>
                <a:cs typeface="Garamond"/>
              </a:rPr>
              <a:t>consistently </a:t>
            </a:r>
            <a:r>
              <a:rPr sz="1167" spc="-5" dirty="0">
                <a:latin typeface="Garamond"/>
                <a:cs typeface="Garamond"/>
              </a:rPr>
              <a:t>delivers on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probably </a:t>
            </a:r>
            <a:r>
              <a:rPr sz="1167" dirty="0">
                <a:latin typeface="Garamond"/>
                <a:cs typeface="Garamond"/>
              </a:rPr>
              <a:t>will become best known and  </a:t>
            </a:r>
            <a:r>
              <a:rPr sz="1167" spc="-5" dirty="0">
                <a:latin typeface="Garamond"/>
                <a:cs typeface="Garamond"/>
              </a:rPr>
              <a:t>remembered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Other marketers </a:t>
            </a:r>
            <a:r>
              <a:rPr sz="1167" dirty="0">
                <a:latin typeface="Garamond"/>
                <a:cs typeface="Garamond"/>
              </a:rPr>
              <a:t>think that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themselves </a:t>
            </a:r>
            <a:r>
              <a:rPr sz="1167" spc="-5" dirty="0">
                <a:latin typeface="Garamond"/>
                <a:cs typeface="Garamond"/>
              </a:rPr>
              <a:t>on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one  differentiating </a:t>
            </a:r>
            <a:r>
              <a:rPr sz="1167" dirty="0">
                <a:latin typeface="Garamond"/>
                <a:cs typeface="Garamond"/>
              </a:rPr>
              <a:t>factor. This </a:t>
            </a:r>
            <a:r>
              <a:rPr sz="1167" spc="-5" dirty="0">
                <a:latin typeface="Garamond"/>
                <a:cs typeface="Garamond"/>
              </a:rPr>
              <a:t>may be necessary if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more firms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claiming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on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attribute. </a:t>
            </a:r>
            <a:r>
              <a:rPr sz="1167" spc="-5" dirty="0">
                <a:latin typeface="Garamond"/>
                <a:cs typeface="Garamond"/>
              </a:rPr>
              <a:t>Today, in </a:t>
            </a:r>
            <a:r>
              <a:rPr sz="1167" dirty="0">
                <a:latin typeface="Garamond"/>
                <a:cs typeface="Garamond"/>
              </a:rPr>
              <a:t>a time when the mass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is fragmenting into many </a:t>
            </a:r>
            <a:r>
              <a:rPr sz="1167" spc="-5" dirty="0">
                <a:latin typeface="Garamond"/>
                <a:cs typeface="Garamond"/>
              </a:rPr>
              <a:t>small </a:t>
            </a:r>
            <a:r>
              <a:rPr sz="1167" spc="28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segments, companies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trying to </a:t>
            </a:r>
            <a:r>
              <a:rPr sz="1167" spc="-5" dirty="0">
                <a:latin typeface="Garamond"/>
                <a:cs typeface="Garamond"/>
              </a:rPr>
              <a:t>broaden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strategies to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segments.  In general, a company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avoid three </a:t>
            </a:r>
            <a:r>
              <a:rPr sz="1167" dirty="0">
                <a:latin typeface="Garamond"/>
                <a:cs typeface="Garamond"/>
              </a:rPr>
              <a:t>major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errors. The first is </a:t>
            </a:r>
            <a:r>
              <a:rPr sz="1167" i="1" spc="-5" dirty="0">
                <a:latin typeface="Garamond"/>
                <a:cs typeface="Garamond"/>
              </a:rPr>
              <a:t>under positioning</a:t>
            </a:r>
            <a:r>
              <a:rPr sz="1167" spc="-5" dirty="0">
                <a:latin typeface="Garamond"/>
                <a:cs typeface="Garamond"/>
              </a:rPr>
              <a:t>—  </a:t>
            </a:r>
            <a:r>
              <a:rPr sz="1167" dirty="0">
                <a:latin typeface="Garamond"/>
                <a:cs typeface="Garamond"/>
              </a:rPr>
              <a:t>failing to ever </a:t>
            </a:r>
            <a:r>
              <a:rPr sz="1167" spc="-5" dirty="0">
                <a:latin typeface="Garamond"/>
                <a:cs typeface="Garamond"/>
              </a:rPr>
              <a:t>really position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at all. Some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discover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buyers have only </a:t>
            </a:r>
            <a:r>
              <a:rPr sz="1167" dirty="0">
                <a:latin typeface="Garamond"/>
                <a:cs typeface="Garamond"/>
              </a:rPr>
              <a:t>a  vague </a:t>
            </a:r>
            <a:r>
              <a:rPr sz="1167" spc="-5" dirty="0">
                <a:latin typeface="Garamond"/>
                <a:cs typeface="Garamond"/>
              </a:rPr>
              <a:t>idea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or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do not really </a:t>
            </a:r>
            <a:r>
              <a:rPr sz="1167" dirty="0">
                <a:latin typeface="Garamond"/>
                <a:cs typeface="Garamond"/>
              </a:rPr>
              <a:t>know anything </a:t>
            </a:r>
            <a:r>
              <a:rPr sz="1167" spc="-5" dirty="0">
                <a:latin typeface="Garamond"/>
                <a:cs typeface="Garamond"/>
              </a:rPr>
              <a:t>special about it.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second  </a:t>
            </a:r>
            <a:r>
              <a:rPr sz="1167" dirty="0">
                <a:latin typeface="Garamond"/>
                <a:cs typeface="Garamond"/>
              </a:rPr>
              <a:t>error is </a:t>
            </a:r>
            <a:r>
              <a:rPr sz="1167" i="1" spc="-5" dirty="0">
                <a:latin typeface="Garamond"/>
                <a:cs typeface="Garamond"/>
              </a:rPr>
              <a:t>over positioning</a:t>
            </a:r>
            <a:r>
              <a:rPr sz="1167" spc="-5" dirty="0">
                <a:latin typeface="Garamond"/>
                <a:cs typeface="Garamond"/>
              </a:rPr>
              <a:t>—giving buyers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narrow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picture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7065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7847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079123">
              <a:lnSpc>
                <a:spcPts val="1356"/>
              </a:lnSpc>
              <a:spcBef>
                <a:spcPts val="796"/>
              </a:spcBef>
            </a:pPr>
            <a:r>
              <a:rPr sz="1167" b="1" spc="-5" dirty="0">
                <a:latin typeface="Garamond"/>
                <a:cs typeface="Garamond"/>
              </a:rPr>
              <a:t>II.   </a:t>
            </a:r>
            <a:r>
              <a:rPr sz="1167" b="1" dirty="0">
                <a:latin typeface="Garamond"/>
                <a:cs typeface="Garamond"/>
              </a:rPr>
              <a:t>Which </a:t>
            </a:r>
            <a:r>
              <a:rPr sz="1167" b="1" spc="-5" dirty="0">
                <a:latin typeface="Garamond"/>
                <a:cs typeface="Garamond"/>
              </a:rPr>
              <a:t>Differences </a:t>
            </a:r>
            <a:r>
              <a:rPr sz="1167" b="1" dirty="0">
                <a:latin typeface="Garamond"/>
                <a:cs typeface="Garamond"/>
              </a:rPr>
              <a:t>to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Promote?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Not all brand differences are meaningful or </a:t>
            </a:r>
            <a:r>
              <a:rPr sz="1167" dirty="0">
                <a:latin typeface="Garamond"/>
                <a:cs typeface="Garamond"/>
              </a:rPr>
              <a:t>worthwhile;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difference makes </a:t>
            </a:r>
            <a:r>
              <a:rPr sz="1167" dirty="0">
                <a:latin typeface="Garamond"/>
                <a:cs typeface="Garamond"/>
              </a:rPr>
              <a:t>a good  </a:t>
            </a:r>
            <a:r>
              <a:rPr sz="1167" spc="-5" dirty="0">
                <a:latin typeface="Garamond"/>
                <a:cs typeface="Garamond"/>
              </a:rPr>
              <a:t>differentiator. Each difference has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potential </a:t>
            </a:r>
            <a:r>
              <a:rPr sz="1167" dirty="0">
                <a:latin typeface="Garamond"/>
                <a:cs typeface="Garamond"/>
              </a:rPr>
              <a:t>to create </a:t>
            </a:r>
            <a:r>
              <a:rPr sz="1167" spc="-5" dirty="0">
                <a:latin typeface="Garamond"/>
                <a:cs typeface="Garamond"/>
              </a:rPr>
              <a:t>company costs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customer  benefits. </a:t>
            </a:r>
            <a:r>
              <a:rPr sz="1167" dirty="0">
                <a:latin typeface="Garamond"/>
                <a:cs typeface="Garamond"/>
              </a:rPr>
              <a:t>Therefore, 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carefully select the ways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it will distinguish itself  from competitors. A </a:t>
            </a:r>
            <a:r>
              <a:rPr sz="1167" spc="-5" dirty="0">
                <a:latin typeface="Garamond"/>
                <a:cs typeface="Garamond"/>
              </a:rPr>
              <a:t>difference is worth establishing </a:t>
            </a:r>
            <a:r>
              <a:rPr sz="1167" dirty="0">
                <a:latin typeface="Garamond"/>
                <a:cs typeface="Garamond"/>
              </a:rPr>
              <a:t>to the extent 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satisfies the following  criteria: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20"/>
              </a:lnSpc>
              <a:buSzPct val="80000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215" b="1" i="1" spc="-24" dirty="0">
                <a:latin typeface="Garamond"/>
                <a:cs typeface="Garamond"/>
              </a:rPr>
              <a:t>Important</a:t>
            </a:r>
            <a:r>
              <a:rPr sz="1167" i="1" spc="-24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 delivers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highly </a:t>
            </a:r>
            <a:r>
              <a:rPr sz="1167" dirty="0">
                <a:latin typeface="Garamond"/>
                <a:cs typeface="Garamond"/>
              </a:rPr>
              <a:t>valued </a:t>
            </a:r>
            <a:r>
              <a:rPr sz="1167" spc="-5" dirty="0">
                <a:latin typeface="Garamond"/>
                <a:cs typeface="Garamond"/>
              </a:rPr>
              <a:t>benefit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target buyers.</a:t>
            </a:r>
            <a:endParaRPr sz="1167">
              <a:latin typeface="Garamond"/>
              <a:cs typeface="Garamond"/>
            </a:endParaRPr>
          </a:p>
          <a:p>
            <a:pPr marL="456837" marR="19755" indent="-222245">
              <a:lnSpc>
                <a:spcPts val="1312"/>
              </a:lnSpc>
              <a:spcBef>
                <a:spcPts val="92"/>
              </a:spcBef>
              <a:buSzPct val="80000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215" b="1" i="1" spc="-24" dirty="0">
                <a:latin typeface="Garamond"/>
                <a:cs typeface="Garamond"/>
              </a:rPr>
              <a:t>Distinctive</a:t>
            </a:r>
            <a:r>
              <a:rPr sz="1167" i="1" spc="-24" dirty="0">
                <a:latin typeface="Garamond"/>
                <a:cs typeface="Garamond"/>
              </a:rPr>
              <a:t>: </a:t>
            </a:r>
            <a:r>
              <a:rPr sz="1167" spc="-5" dirty="0">
                <a:latin typeface="Garamond"/>
                <a:cs typeface="Garamond"/>
              </a:rPr>
              <a:t>Competitors do not offer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difference, or </a:t>
            </a:r>
            <a:r>
              <a:rPr sz="1167" dirty="0">
                <a:latin typeface="Garamond"/>
                <a:cs typeface="Garamond"/>
              </a:rPr>
              <a:t>the company can </a:t>
            </a:r>
            <a:r>
              <a:rPr sz="1167" spc="-5" dirty="0">
                <a:latin typeface="Garamond"/>
                <a:cs typeface="Garamond"/>
              </a:rPr>
              <a:t>offer it in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more distinctive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way.</a:t>
            </a:r>
            <a:endParaRPr sz="1167">
              <a:latin typeface="Garamond"/>
              <a:cs typeface="Garamond"/>
            </a:endParaRPr>
          </a:p>
          <a:p>
            <a:pPr marL="456837" marR="19755" indent="-222245">
              <a:lnSpc>
                <a:spcPts val="1312"/>
              </a:lnSpc>
              <a:buSzPct val="80000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215" b="1" i="1" spc="-24" dirty="0">
                <a:latin typeface="Garamond"/>
                <a:cs typeface="Garamond"/>
              </a:rPr>
              <a:t>Superior</a:t>
            </a:r>
            <a:r>
              <a:rPr sz="1167" i="1" spc="-24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 is </a:t>
            </a:r>
            <a:r>
              <a:rPr sz="1167" dirty="0">
                <a:latin typeface="Garamond"/>
                <a:cs typeface="Garamond"/>
              </a:rPr>
              <a:t>superior to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ways that </a:t>
            </a:r>
            <a:r>
              <a:rPr sz="1167" spc="-5" dirty="0">
                <a:latin typeface="Garamond"/>
                <a:cs typeface="Garamond"/>
              </a:rPr>
              <a:t>customers might obtain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 benefit.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20"/>
              </a:lnSpc>
              <a:buSzPct val="80000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215" b="1" i="1" spc="-29" dirty="0">
                <a:latin typeface="Garamond"/>
                <a:cs typeface="Garamond"/>
              </a:rPr>
              <a:t>Communicable</a:t>
            </a:r>
            <a:r>
              <a:rPr sz="1167" i="1" spc="-29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 is communicable and </a:t>
            </a:r>
            <a:r>
              <a:rPr sz="1167" dirty="0">
                <a:latin typeface="Garamond"/>
                <a:cs typeface="Garamond"/>
              </a:rPr>
              <a:t>visible to</a:t>
            </a:r>
            <a:r>
              <a:rPr sz="1167" spc="-5" dirty="0">
                <a:latin typeface="Garamond"/>
                <a:cs typeface="Garamond"/>
              </a:rPr>
              <a:t> buyers.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0000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215" b="1" i="1" spc="-24" dirty="0">
                <a:latin typeface="Garamond"/>
                <a:cs typeface="Garamond"/>
              </a:rPr>
              <a:t>Preemptive</a:t>
            </a:r>
            <a:r>
              <a:rPr sz="1167" i="1" spc="-24" dirty="0">
                <a:latin typeface="Garamond"/>
                <a:cs typeface="Garamond"/>
              </a:rPr>
              <a:t>: </a:t>
            </a:r>
            <a:r>
              <a:rPr sz="1167" spc="-5" dirty="0">
                <a:latin typeface="Garamond"/>
                <a:cs typeface="Garamond"/>
              </a:rPr>
              <a:t>Competitors </a:t>
            </a:r>
            <a:r>
              <a:rPr sz="1167" dirty="0">
                <a:latin typeface="Garamond"/>
                <a:cs typeface="Garamond"/>
              </a:rPr>
              <a:t>cannot easily copy 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difference.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0000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215" b="1" i="1" spc="-24" dirty="0">
                <a:latin typeface="Garamond"/>
                <a:cs typeface="Garamond"/>
              </a:rPr>
              <a:t>Affordable</a:t>
            </a:r>
            <a:r>
              <a:rPr sz="1167" i="1" spc="-24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Buyers can afford 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for 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difference.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37"/>
              </a:lnSpc>
              <a:buSzPct val="80000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215" b="1" i="1" spc="-19" dirty="0">
                <a:latin typeface="Garamond"/>
                <a:cs typeface="Garamond"/>
              </a:rPr>
              <a:t>Profitable</a:t>
            </a:r>
            <a:r>
              <a:rPr sz="1167" i="1" spc="-19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The company can </a:t>
            </a:r>
            <a:r>
              <a:rPr sz="1167" spc="-5" dirty="0">
                <a:latin typeface="Garamond"/>
                <a:cs typeface="Garamond"/>
              </a:rPr>
              <a:t>introduce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profitably.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1"/>
              </a:lnSpc>
            </a:pPr>
            <a:r>
              <a:rPr sz="1167" spc="-5" dirty="0">
                <a:latin typeface="Garamond"/>
                <a:cs typeface="Garamond"/>
              </a:rPr>
              <a:t>Many companies have introduced differentiations </a:t>
            </a:r>
            <a:r>
              <a:rPr sz="1167" dirty="0">
                <a:latin typeface="Garamond"/>
                <a:cs typeface="Garamond"/>
              </a:rPr>
              <a:t>that failed </a:t>
            </a:r>
            <a:r>
              <a:rPr sz="1167" spc="-5" dirty="0">
                <a:latin typeface="Garamond"/>
                <a:cs typeface="Garamond"/>
              </a:rPr>
              <a:t>one or more of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tests.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AutoNum type="alphaLcParenR" startAt="5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Selecting an </a:t>
            </a:r>
            <a:r>
              <a:rPr sz="1167" b="1" dirty="0">
                <a:latin typeface="Garamond"/>
                <a:cs typeface="Garamond"/>
              </a:rPr>
              <a:t>Overall </a:t>
            </a:r>
            <a:r>
              <a:rPr sz="1167" b="1" spc="-5" dirty="0">
                <a:latin typeface="Garamond"/>
                <a:cs typeface="Garamond"/>
              </a:rPr>
              <a:t>Positioning</a:t>
            </a:r>
            <a:r>
              <a:rPr sz="1167" b="1" spc="-3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typically </a:t>
            </a:r>
            <a:r>
              <a:rPr sz="1167" spc="-5" dirty="0">
                <a:latin typeface="Garamond"/>
                <a:cs typeface="Garamond"/>
              </a:rPr>
              <a:t>choose products and services </a:t>
            </a:r>
            <a:r>
              <a:rPr sz="1167" dirty="0">
                <a:latin typeface="Garamond"/>
                <a:cs typeface="Garamond"/>
              </a:rPr>
              <a:t>that give them the greatest </a:t>
            </a:r>
            <a:r>
              <a:rPr sz="1167" spc="-5" dirty="0">
                <a:latin typeface="Garamond"/>
                <a:cs typeface="Garamond"/>
              </a:rPr>
              <a:t>value. </a:t>
            </a:r>
            <a:r>
              <a:rPr sz="1167" dirty="0">
                <a:latin typeface="Garamond"/>
                <a:cs typeface="Garamond"/>
              </a:rPr>
              <a:t>Thus, 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brands on </a:t>
            </a:r>
            <a:r>
              <a:rPr sz="1167" dirty="0">
                <a:latin typeface="Garamond"/>
                <a:cs typeface="Garamond"/>
              </a:rPr>
              <a:t>the key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offer relative </a:t>
            </a:r>
            <a:r>
              <a:rPr sz="1167" dirty="0">
                <a:latin typeface="Garamond"/>
                <a:cs typeface="Garamond"/>
              </a:rPr>
              <a:t>to competing  </a:t>
            </a:r>
            <a:r>
              <a:rPr sz="1167" spc="-5" dirty="0">
                <a:latin typeface="Garamond"/>
                <a:cs typeface="Garamond"/>
              </a:rPr>
              <a:t>brands. </a:t>
            </a:r>
            <a:r>
              <a:rPr sz="1167" dirty="0">
                <a:latin typeface="Garamond"/>
                <a:cs typeface="Garamond"/>
              </a:rPr>
              <a:t>The full </a:t>
            </a:r>
            <a:r>
              <a:rPr sz="1167" spc="-5" dirty="0">
                <a:latin typeface="Garamond"/>
                <a:cs typeface="Garamond"/>
              </a:rPr>
              <a:t>positioning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is called the </a:t>
            </a:r>
            <a:r>
              <a:rPr sz="1167" spc="-5" dirty="0">
                <a:latin typeface="Garamond"/>
                <a:cs typeface="Garamond"/>
              </a:rPr>
              <a:t>brand's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proposition—the </a:t>
            </a:r>
            <a:r>
              <a:rPr sz="1167" dirty="0">
                <a:latin typeface="Garamond"/>
                <a:cs typeface="Garamond"/>
              </a:rPr>
              <a:t>full mix </a:t>
            </a:r>
            <a:r>
              <a:rPr sz="1167" spc="-5" dirty="0">
                <a:latin typeface="Garamond"/>
                <a:cs typeface="Garamond"/>
              </a:rPr>
              <a:t>of  benefits </a:t>
            </a:r>
            <a:r>
              <a:rPr sz="1167" dirty="0">
                <a:latin typeface="Garamond"/>
                <a:cs typeface="Garamond"/>
              </a:rPr>
              <a:t>upon which the </a:t>
            </a:r>
            <a:r>
              <a:rPr sz="1167" spc="-5" dirty="0">
                <a:latin typeface="Garamond"/>
                <a:cs typeface="Garamond"/>
              </a:rPr>
              <a:t>brand is </a:t>
            </a:r>
            <a:r>
              <a:rPr sz="1167" dirty="0">
                <a:latin typeface="Garamond"/>
                <a:cs typeface="Garamond"/>
              </a:rPr>
              <a:t>positioned. </a:t>
            </a: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answer </a:t>
            </a:r>
            <a:r>
              <a:rPr sz="1167" dirty="0">
                <a:latin typeface="Garamond"/>
                <a:cs typeface="Garamond"/>
              </a:rPr>
              <a:t>to the customer's question </a:t>
            </a:r>
            <a:r>
              <a:rPr sz="1167" spc="-5" dirty="0">
                <a:latin typeface="Garamond"/>
                <a:cs typeface="Garamond"/>
              </a:rPr>
              <a:t>"Why  </a:t>
            </a:r>
            <a:r>
              <a:rPr sz="1167" dirty="0">
                <a:latin typeface="Garamond"/>
                <a:cs typeface="Garamond"/>
              </a:rPr>
              <a:t>should I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your </a:t>
            </a:r>
            <a:r>
              <a:rPr sz="1167" spc="-5" dirty="0">
                <a:latin typeface="Garamond"/>
                <a:cs typeface="Garamond"/>
              </a:rPr>
              <a:t>brand?" Volvo's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proposition hinges on </a:t>
            </a:r>
            <a:r>
              <a:rPr sz="1167" dirty="0">
                <a:latin typeface="Garamond"/>
                <a:cs typeface="Garamond"/>
              </a:rPr>
              <a:t>safety </a:t>
            </a:r>
            <a:r>
              <a:rPr sz="1167" spc="-5" dirty="0">
                <a:latin typeface="Garamond"/>
                <a:cs typeface="Garamond"/>
              </a:rPr>
              <a:t>but also </a:t>
            </a:r>
            <a:r>
              <a:rPr sz="1167" dirty="0">
                <a:latin typeface="Garamond"/>
                <a:cs typeface="Garamond"/>
              </a:rPr>
              <a:t>includes </a:t>
            </a:r>
            <a:r>
              <a:rPr sz="1167" spc="-5" dirty="0">
                <a:latin typeface="Garamond"/>
                <a:cs typeface="Garamond"/>
              </a:rPr>
              <a:t>reliability,  roominess, and </a:t>
            </a:r>
            <a:r>
              <a:rPr sz="1167" dirty="0">
                <a:latin typeface="Garamond"/>
                <a:cs typeface="Garamond"/>
              </a:rPr>
              <a:t>styling,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that is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average but </a:t>
            </a:r>
            <a:r>
              <a:rPr sz="1167" dirty="0">
                <a:latin typeface="Garamond"/>
                <a:cs typeface="Garamond"/>
              </a:rPr>
              <a:t>seems fair for this mix of  </a:t>
            </a:r>
            <a:r>
              <a:rPr sz="1167" spc="-5" dirty="0">
                <a:latin typeface="Garamond"/>
                <a:cs typeface="Garamond"/>
              </a:rPr>
              <a:t>benefits.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086531" lvl="1" indent="-407449">
              <a:lnSpc>
                <a:spcPts val="1356"/>
              </a:lnSpc>
              <a:buAutoNum type="alphaLcParenR" startAt="6"/>
              <a:tabLst>
                <a:tab pos="1085913" algn="l"/>
                <a:tab pos="1086531" algn="l"/>
              </a:tabLst>
            </a:pPr>
            <a:r>
              <a:rPr sz="1167" b="1" spc="-5" dirty="0">
                <a:latin typeface="Garamond"/>
                <a:cs typeface="Garamond"/>
              </a:rPr>
              <a:t>Communicating and Delivering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Chosen</a:t>
            </a:r>
            <a:r>
              <a:rPr sz="1167" b="1" spc="-3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Position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Once it has </a:t>
            </a:r>
            <a:r>
              <a:rPr sz="1167" dirty="0">
                <a:latin typeface="Garamond"/>
                <a:cs typeface="Garamond"/>
              </a:rPr>
              <a:t>chosen a </a:t>
            </a:r>
            <a:r>
              <a:rPr sz="1167" spc="-5" dirty="0">
                <a:latin typeface="Garamond"/>
                <a:cs typeface="Garamond"/>
              </a:rPr>
              <a:t>position,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take strong steps to </a:t>
            </a:r>
            <a:r>
              <a:rPr sz="1167" spc="-5" dirty="0">
                <a:latin typeface="Garamond"/>
                <a:cs typeface="Garamond"/>
              </a:rPr>
              <a:t>deliver and </a:t>
            </a:r>
            <a:r>
              <a:rPr sz="1167" dirty="0">
                <a:latin typeface="Garamond"/>
                <a:cs typeface="Garamond"/>
              </a:rPr>
              <a:t>communicate the  </a:t>
            </a:r>
            <a:r>
              <a:rPr sz="1167" spc="-5" dirty="0">
                <a:latin typeface="Garamond"/>
                <a:cs typeface="Garamond"/>
              </a:rPr>
              <a:t>desired position </a:t>
            </a:r>
            <a:r>
              <a:rPr sz="1167" dirty="0">
                <a:latin typeface="Garamond"/>
                <a:cs typeface="Garamond"/>
              </a:rPr>
              <a:t>to target consumers.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company's marketing mix efforts must support the 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strategy. Positioning the company </a:t>
            </a:r>
            <a:r>
              <a:rPr sz="1167" spc="-5" dirty="0">
                <a:latin typeface="Garamond"/>
                <a:cs typeface="Garamond"/>
              </a:rPr>
              <a:t>calls </a:t>
            </a:r>
            <a:r>
              <a:rPr sz="1167" dirty="0">
                <a:latin typeface="Garamond"/>
                <a:cs typeface="Garamond"/>
              </a:rPr>
              <a:t>for concrete </a:t>
            </a:r>
            <a:r>
              <a:rPr sz="1167" spc="-5" dirty="0">
                <a:latin typeface="Garamond"/>
                <a:cs typeface="Garamond"/>
              </a:rPr>
              <a:t>action, not </a:t>
            </a:r>
            <a:r>
              <a:rPr sz="1167" dirty="0">
                <a:latin typeface="Garamond"/>
                <a:cs typeface="Garamond"/>
              </a:rPr>
              <a:t>just talk. If the  company decides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position on better quality and service, it must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i="1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position.  Designing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mix—product, price, place, and promotion—essentially involves </a:t>
            </a:r>
            <a:r>
              <a:rPr sz="1167" dirty="0">
                <a:latin typeface="Garamond"/>
                <a:cs typeface="Garamond"/>
              </a:rPr>
              <a:t>working 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 tactical details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strategy. Thus, a firm that seizes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"for </a:t>
            </a:r>
            <a:r>
              <a:rPr sz="1167" dirty="0">
                <a:latin typeface="Garamond"/>
                <a:cs typeface="Garamond"/>
              </a:rPr>
              <a:t>more" </a:t>
            </a:r>
            <a:r>
              <a:rPr sz="1167" spc="-5" dirty="0">
                <a:latin typeface="Garamond"/>
                <a:cs typeface="Garamond"/>
              </a:rPr>
              <a:t>position  </a:t>
            </a:r>
            <a:r>
              <a:rPr sz="1167" dirty="0">
                <a:latin typeface="Garamond"/>
                <a:cs typeface="Garamond"/>
              </a:rPr>
              <a:t>knows that </a:t>
            </a:r>
            <a:r>
              <a:rPr sz="1167" spc="-5" dirty="0">
                <a:latin typeface="Garamond"/>
                <a:cs typeface="Garamond"/>
              </a:rPr>
              <a:t>it must produce high-quality products, </a:t>
            </a:r>
            <a:r>
              <a:rPr sz="1167" dirty="0">
                <a:latin typeface="Garamond"/>
                <a:cs typeface="Garamond"/>
              </a:rPr>
              <a:t>charge a </a:t>
            </a:r>
            <a:r>
              <a:rPr sz="1167" spc="-5" dirty="0">
                <a:latin typeface="Garamond"/>
                <a:cs typeface="Garamond"/>
              </a:rPr>
              <a:t>high price, distribute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high-  </a:t>
            </a:r>
            <a:r>
              <a:rPr sz="1167" dirty="0">
                <a:latin typeface="Garamond"/>
                <a:cs typeface="Garamond"/>
              </a:rPr>
              <a:t>quality dealers, </a:t>
            </a:r>
            <a:r>
              <a:rPr sz="1167" spc="-5" dirty="0">
                <a:latin typeface="Garamond"/>
                <a:cs typeface="Garamond"/>
              </a:rPr>
              <a:t>and advertise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high-quality </a:t>
            </a:r>
            <a:r>
              <a:rPr sz="1167" dirty="0">
                <a:latin typeface="Garamond"/>
                <a:cs typeface="Garamond"/>
              </a:rPr>
              <a:t>media. </a:t>
            </a:r>
            <a:r>
              <a:rPr sz="1167" spc="-5" dirty="0">
                <a:latin typeface="Garamond"/>
                <a:cs typeface="Garamond"/>
              </a:rPr>
              <a:t>It must hire and </a:t>
            </a:r>
            <a:r>
              <a:rPr sz="1167" dirty="0">
                <a:latin typeface="Garamond"/>
                <a:cs typeface="Garamond"/>
              </a:rPr>
              <a:t>train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people, </a:t>
            </a:r>
            <a:r>
              <a:rPr sz="1167" dirty="0">
                <a:latin typeface="Garamond"/>
                <a:cs typeface="Garamond"/>
              </a:rPr>
              <a:t>find 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reputation </a:t>
            </a:r>
            <a:r>
              <a:rPr sz="1167" dirty="0">
                <a:latin typeface="Garamond"/>
                <a:cs typeface="Garamond"/>
              </a:rPr>
              <a:t>for service, and develop sales and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messages that  </a:t>
            </a:r>
            <a:r>
              <a:rPr sz="1167" spc="-5" dirty="0">
                <a:latin typeface="Garamond"/>
                <a:cs typeface="Garamond"/>
              </a:rPr>
              <a:t>broadcast its </a:t>
            </a:r>
            <a:r>
              <a:rPr sz="1167" dirty="0">
                <a:latin typeface="Garamond"/>
                <a:cs typeface="Garamond"/>
              </a:rPr>
              <a:t>superior service. 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a consistent and </a:t>
            </a:r>
            <a:r>
              <a:rPr sz="1167" spc="-5" dirty="0">
                <a:latin typeface="Garamond"/>
                <a:cs typeface="Garamond"/>
              </a:rPr>
              <a:t>believable "more </a:t>
            </a:r>
            <a:r>
              <a:rPr sz="1167" dirty="0">
                <a:latin typeface="Garamond"/>
                <a:cs typeface="Garamond"/>
              </a:rPr>
              <a:t>for  more" </a:t>
            </a:r>
            <a:r>
              <a:rPr sz="1167" spc="-5" dirty="0">
                <a:latin typeface="Garamond"/>
                <a:cs typeface="Garamond"/>
              </a:rPr>
              <a:t>position. Companies often </a:t>
            </a:r>
            <a:r>
              <a:rPr sz="1167" dirty="0">
                <a:latin typeface="Garamond"/>
                <a:cs typeface="Garamond"/>
              </a:rPr>
              <a:t>find it easier to </a:t>
            </a:r>
            <a:r>
              <a:rPr sz="1167" spc="-5" dirty="0">
                <a:latin typeface="Garamond"/>
                <a:cs typeface="Garamond"/>
              </a:rPr>
              <a:t>come </a:t>
            </a:r>
            <a:r>
              <a:rPr sz="1167" dirty="0">
                <a:latin typeface="Garamond"/>
                <a:cs typeface="Garamond"/>
              </a:rPr>
              <a:t>up with a good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strategy than to  </a:t>
            </a:r>
            <a:r>
              <a:rPr sz="1167" spc="-5" dirty="0">
                <a:latin typeface="Garamond"/>
                <a:cs typeface="Garamond"/>
              </a:rPr>
              <a:t>implement </a:t>
            </a:r>
            <a:r>
              <a:rPr sz="1167" dirty="0">
                <a:latin typeface="Garamond"/>
                <a:cs typeface="Garamond"/>
              </a:rPr>
              <a:t>it. </a:t>
            </a:r>
            <a:r>
              <a:rPr sz="1167" spc="-5" dirty="0">
                <a:latin typeface="Garamond"/>
                <a:cs typeface="Garamond"/>
              </a:rPr>
              <a:t>Establishing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position or </a:t>
            </a: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usually takes a </a:t>
            </a:r>
            <a:r>
              <a:rPr sz="1167" spc="-5" dirty="0">
                <a:latin typeface="Garamond"/>
                <a:cs typeface="Garamond"/>
              </a:rPr>
              <a:t>long </a:t>
            </a:r>
            <a:r>
              <a:rPr sz="1167" dirty="0">
                <a:latin typeface="Garamond"/>
                <a:cs typeface="Garamond"/>
              </a:rPr>
              <a:t>time.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contrast,  </a:t>
            </a:r>
            <a:r>
              <a:rPr sz="1167" spc="-5" dirty="0">
                <a:latin typeface="Garamond"/>
                <a:cs typeface="Garamond"/>
              </a:rPr>
              <a:t>positions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taken years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can quickly </a:t>
            </a:r>
            <a:r>
              <a:rPr sz="1167" spc="-5" dirty="0">
                <a:latin typeface="Garamond"/>
                <a:cs typeface="Garamond"/>
              </a:rPr>
              <a:t>be lost. Once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has built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 position, it must </a:t>
            </a:r>
            <a:r>
              <a:rPr sz="1167" dirty="0">
                <a:latin typeface="Garamond"/>
                <a:cs typeface="Garamond"/>
              </a:rPr>
              <a:t>take care to </a:t>
            </a:r>
            <a:r>
              <a:rPr sz="1167" spc="-5" dirty="0">
                <a:latin typeface="Garamond"/>
                <a:cs typeface="Garamond"/>
              </a:rPr>
              <a:t>maintain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through consistent </a:t>
            </a:r>
            <a:r>
              <a:rPr sz="1167" spc="-5" dirty="0">
                <a:latin typeface="Garamond"/>
                <a:cs typeface="Garamond"/>
              </a:rPr>
              <a:t>performance and  communication. It must </a:t>
            </a:r>
            <a:r>
              <a:rPr sz="1167" dirty="0">
                <a:latin typeface="Garamond"/>
                <a:cs typeface="Garamond"/>
              </a:rPr>
              <a:t>closely </a:t>
            </a:r>
            <a:r>
              <a:rPr sz="1167" spc="-5" dirty="0">
                <a:latin typeface="Garamond"/>
                <a:cs typeface="Garamond"/>
              </a:rPr>
              <a:t>monitor and adapt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position over </a:t>
            </a:r>
            <a:r>
              <a:rPr sz="1167" dirty="0">
                <a:latin typeface="Garamond"/>
                <a:cs typeface="Garamond"/>
              </a:rPr>
              <a:t>time to </a:t>
            </a:r>
            <a:r>
              <a:rPr sz="1167" spc="-5" dirty="0">
                <a:latin typeface="Garamond"/>
                <a:cs typeface="Garamond"/>
              </a:rPr>
              <a:t>match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competitors' strategies.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avoid abrupt </a:t>
            </a:r>
            <a:r>
              <a:rPr sz="1167" dirty="0">
                <a:latin typeface="Garamond"/>
                <a:cs typeface="Garamond"/>
              </a:rPr>
              <a:t>changes  that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confuse consumers. </a:t>
            </a:r>
            <a:r>
              <a:rPr sz="1167" spc="-5" dirty="0">
                <a:latin typeface="Garamond"/>
                <a:cs typeface="Garamond"/>
              </a:rPr>
              <a:t>Instead,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product's position should </a:t>
            </a:r>
            <a:r>
              <a:rPr sz="1167" dirty="0">
                <a:latin typeface="Garamond"/>
                <a:cs typeface="Garamond"/>
              </a:rPr>
              <a:t>evolve gradually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adapts </a:t>
            </a:r>
            <a:r>
              <a:rPr sz="1167" dirty="0">
                <a:latin typeface="Garamond"/>
                <a:cs typeface="Garamond"/>
              </a:rPr>
              <a:t>to  the </a:t>
            </a:r>
            <a:r>
              <a:rPr sz="1167" spc="-5" dirty="0">
                <a:latin typeface="Garamond"/>
                <a:cs typeface="Garamond"/>
              </a:rPr>
              <a:t>ever-changing marketing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3981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764" cy="4029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19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chapter we </a:t>
            </a:r>
            <a:r>
              <a:rPr sz="1167" spc="-5" dirty="0">
                <a:latin typeface="Garamond"/>
                <a:cs typeface="Garamond"/>
              </a:rPr>
              <a:t>commence an examination of the marketing mix </a:t>
            </a:r>
            <a:r>
              <a:rPr sz="1167" dirty="0">
                <a:latin typeface="Garamond"/>
                <a:cs typeface="Garamond"/>
              </a:rPr>
              <a:t>elements the so-called 4P's </a:t>
            </a:r>
            <a:r>
              <a:rPr sz="1167" spc="-5" dirty="0">
                <a:latin typeface="Garamond"/>
                <a:cs typeface="Garamond"/>
              </a:rPr>
              <a:t>of  marketing, or if </a:t>
            </a:r>
            <a:r>
              <a:rPr sz="1167" dirty="0">
                <a:latin typeface="Garamond"/>
                <a:cs typeface="Garamond"/>
              </a:rPr>
              <a:t>considering the extended </a:t>
            </a:r>
            <a:r>
              <a:rPr sz="1167" spc="-5" dirty="0">
                <a:latin typeface="Garamond"/>
                <a:cs typeface="Garamond"/>
              </a:rPr>
              <a:t>marketing mix,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7P's of marketing. </a:t>
            </a:r>
            <a:r>
              <a:rPr sz="1167" dirty="0">
                <a:latin typeface="Garamond"/>
                <a:cs typeface="Garamond"/>
              </a:rPr>
              <a:t>1st 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4PS  is </a:t>
            </a:r>
            <a:r>
              <a:rPr sz="1167" i="1" spc="-5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complex </a:t>
            </a:r>
            <a:r>
              <a:rPr sz="1167" spc="-5" dirty="0">
                <a:latin typeface="Garamond"/>
                <a:cs typeface="Garamond"/>
              </a:rPr>
              <a:t>concept </a:t>
            </a:r>
            <a:r>
              <a:rPr sz="1167" dirty="0">
                <a:latin typeface="Garamond"/>
                <a:cs typeface="Garamond"/>
              </a:rPr>
              <a:t>that must </a:t>
            </a:r>
            <a:r>
              <a:rPr sz="1167" spc="-5" dirty="0">
                <a:latin typeface="Garamond"/>
                <a:cs typeface="Garamond"/>
              </a:rPr>
              <a:t>be defined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carefully</a:t>
            </a:r>
            <a:r>
              <a:rPr sz="1167" b="1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4PS</a:t>
            </a:r>
            <a:endParaRPr sz="1167">
              <a:latin typeface="Garamond"/>
              <a:cs typeface="Garamond"/>
            </a:endParaRPr>
          </a:p>
          <a:p>
            <a:pPr marL="679082" lvl="1" indent="-222245">
              <a:lnSpc>
                <a:spcPts val="1356"/>
              </a:lnSpc>
              <a:buFont typeface="Courier New"/>
              <a:buChar char="o"/>
              <a:tabLst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49"/>
              </a:spcBef>
              <a:buFont typeface="Courier New"/>
              <a:buChar char="o"/>
            </a:pPr>
            <a:endParaRPr sz="1021">
              <a:latin typeface="Times New Roman"/>
              <a:cs typeface="Times New Roman"/>
            </a:endParaRPr>
          </a:p>
          <a:p>
            <a:pPr marL="901327" lvl="2" indent="-222245">
              <a:buAutoNum type="alphaLcPeriod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Mix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revolves around </a:t>
            </a:r>
            <a:r>
              <a:rPr sz="1167" dirty="0">
                <a:latin typeface="Garamond"/>
                <a:cs typeface="Garamond"/>
              </a:rPr>
              <a:t>the customers </a:t>
            </a:r>
            <a:r>
              <a:rPr sz="1167" spc="-5" dirty="0">
                <a:latin typeface="Garamond"/>
                <a:cs typeface="Garamond"/>
              </a:rPr>
              <a:t>and 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requirements 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customer marketers </a:t>
            </a:r>
            <a:r>
              <a:rPr sz="1167" dirty="0">
                <a:latin typeface="Garamond"/>
                <a:cs typeface="Garamond"/>
              </a:rPr>
              <a:t>formulate </a:t>
            </a:r>
            <a:r>
              <a:rPr sz="1167" spc="-5" dirty="0">
                <a:latin typeface="Garamond"/>
                <a:cs typeface="Garamond"/>
              </a:rPr>
              <a:t>and design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also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4Ps (–  Four </a:t>
            </a:r>
            <a:r>
              <a:rPr sz="1167" spc="-5" dirty="0">
                <a:latin typeface="Garamond"/>
                <a:cs typeface="Garamond"/>
              </a:rPr>
              <a:t>marketing activities—product, </a:t>
            </a:r>
            <a:r>
              <a:rPr sz="1167" dirty="0">
                <a:latin typeface="Garamond"/>
                <a:cs typeface="Garamond"/>
              </a:rPr>
              <a:t>Price, Place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Promotion—that a firm can control to </a:t>
            </a:r>
            <a:r>
              <a:rPr sz="1167" spc="-5" dirty="0">
                <a:latin typeface="Garamond"/>
                <a:cs typeface="Garamond"/>
              </a:rPr>
              <a:t>meet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of customers within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). The marketing mix variables </a:t>
            </a:r>
            <a:r>
              <a:rPr sz="1167" spc="-5" dirty="0">
                <a:latin typeface="Garamond"/>
                <a:cs typeface="Garamond"/>
              </a:rPr>
              <a:t>are: </a:t>
            </a:r>
            <a:r>
              <a:rPr sz="1167" dirty="0">
                <a:latin typeface="Garamond"/>
                <a:cs typeface="Garamond"/>
              </a:rPr>
              <a:t>Product:  </a:t>
            </a:r>
            <a:r>
              <a:rPr sz="1167" spc="-5" dirty="0">
                <a:latin typeface="Garamond"/>
                <a:cs typeface="Garamond"/>
              </a:rPr>
              <a:t>Goods,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services,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ideas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satisfy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needs,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Price:</a:t>
            </a:r>
            <a:r>
              <a:rPr sz="1167" b="1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Decisions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actions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establish</a:t>
            </a:r>
            <a:endParaRPr sz="1167">
              <a:latin typeface="Garamond"/>
              <a:cs typeface="Garamond"/>
            </a:endParaRPr>
          </a:p>
          <a:p>
            <a:pPr marL="3827551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pricing objectives and policies  and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product prices. </a:t>
            </a:r>
            <a:r>
              <a:rPr sz="1167" b="1" dirty="0">
                <a:latin typeface="Garamond"/>
                <a:cs typeface="Garamond"/>
              </a:rPr>
              <a:t>Place: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ready, convenient, and  </a:t>
            </a:r>
            <a:r>
              <a:rPr sz="1167" dirty="0">
                <a:latin typeface="Garamond"/>
                <a:cs typeface="Garamond"/>
              </a:rPr>
              <a:t>timely </a:t>
            </a:r>
            <a:r>
              <a:rPr sz="1167" spc="-5" dirty="0">
                <a:latin typeface="Garamond"/>
                <a:cs typeface="Garamond"/>
              </a:rPr>
              <a:t>availability of products  and </a:t>
            </a:r>
            <a:r>
              <a:rPr sz="1167" dirty="0">
                <a:latin typeface="Garamond"/>
                <a:cs typeface="Garamond"/>
              </a:rPr>
              <a:t>finally the </a:t>
            </a:r>
            <a:r>
              <a:rPr sz="1167" b="1" dirty="0">
                <a:latin typeface="Garamond"/>
                <a:cs typeface="Garamond"/>
              </a:rPr>
              <a:t>Promotion:  </a:t>
            </a:r>
            <a:r>
              <a:rPr sz="1167" dirty="0">
                <a:latin typeface="Garamond"/>
                <a:cs typeface="Garamond"/>
              </a:rPr>
              <a:t>Promotion can </a:t>
            </a:r>
            <a:r>
              <a:rPr sz="1167" spc="-5" dirty="0">
                <a:latin typeface="Garamond"/>
                <a:cs typeface="Garamond"/>
              </a:rPr>
              <a:t>be defined as  activities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used to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8645" y="5059257"/>
            <a:ext cx="13285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88989" algn="l"/>
              </a:tabLst>
            </a:pPr>
            <a:r>
              <a:rPr sz="1167" spc="-5" dirty="0">
                <a:latin typeface="Garamond"/>
                <a:cs typeface="Garamond"/>
              </a:rPr>
              <a:t>customer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about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8645" y="5225945"/>
            <a:ext cx="126620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organization  and 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3862" y="5074074"/>
            <a:ext cx="5642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5867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8645" y="5392632"/>
            <a:ext cx="11168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96357" algn="l"/>
              </a:tabLst>
            </a:pPr>
            <a:r>
              <a:rPr sz="1167" dirty="0">
                <a:latin typeface="Garamond"/>
                <a:cs typeface="Garamond"/>
              </a:rPr>
              <a:t>These	elements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9669" y="5392632"/>
            <a:ext cx="56920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75347" algn="l"/>
              </a:tabLst>
            </a:pP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8644" y="5559320"/>
            <a:ext cx="125571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marketing   mix </a:t>
            </a:r>
            <a:r>
              <a:rPr sz="1167" spc="26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5331" y="5559320"/>
            <a:ext cx="5537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8644" y="5726007"/>
            <a:ext cx="19002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to these elements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8644" y="5892695"/>
            <a:ext cx="18990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99454" algn="l"/>
                <a:tab pos="1059367" algn="l"/>
                <a:tab pos="1748944" algn="l"/>
              </a:tabLst>
            </a:pPr>
            <a:r>
              <a:rPr sz="1167" dirty="0">
                <a:latin typeface="Garamond"/>
                <a:cs typeface="Garamond"/>
              </a:rPr>
              <a:t>variables	</a:t>
            </a:r>
            <a:r>
              <a:rPr sz="1167" spc="-5" dirty="0">
                <a:latin typeface="Garamond"/>
                <a:cs typeface="Garamond"/>
              </a:rPr>
              <a:t>ar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design</a:t>
            </a:r>
            <a:r>
              <a:rPr sz="1167" spc="-10" dirty="0">
                <a:latin typeface="Garamond"/>
                <a:cs typeface="Garamond"/>
              </a:rPr>
              <a:t>e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by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8645" y="6059382"/>
            <a:ext cx="153290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43276" algn="l"/>
                <a:tab pos="939601" algn="l"/>
                <a:tab pos="1390883" algn="l"/>
              </a:tabLst>
            </a:pPr>
            <a:r>
              <a:rPr sz="1167" dirty="0">
                <a:latin typeface="Garamond"/>
                <a:cs typeface="Garamond"/>
              </a:rPr>
              <a:t>keeping	in	view	a</a:t>
            </a:r>
            <a:r>
              <a:rPr sz="1167" spc="5" dirty="0">
                <a:latin typeface="Garamond"/>
                <a:cs typeface="Garamond"/>
              </a:rPr>
              <a:t>l</a:t>
            </a:r>
            <a:r>
              <a:rPr sz="1167" dirty="0">
                <a:latin typeface="Garamond"/>
                <a:cs typeface="Garamond"/>
              </a:rPr>
              <a:t>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8645" y="6226070"/>
            <a:ext cx="141067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05041" algn="l"/>
              </a:tabLst>
            </a:pPr>
            <a:r>
              <a:rPr sz="1167" dirty="0">
                <a:latin typeface="Garamond"/>
                <a:cs typeface="Garamond"/>
              </a:rPr>
              <a:t>environmental	factors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8645" y="6392757"/>
            <a:ext cx="154278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31536" algn="l"/>
                <a:tab pos="814281" algn="l"/>
                <a:tab pos="1307541" algn="l"/>
              </a:tabLst>
            </a:pPr>
            <a:r>
              <a:rPr sz="1167" spc="-5" dirty="0">
                <a:latin typeface="Garamond"/>
                <a:cs typeface="Garamond"/>
              </a:rPr>
              <a:t>macr</a:t>
            </a:r>
            <a:r>
              <a:rPr sz="1167" dirty="0">
                <a:latin typeface="Garamond"/>
                <a:cs typeface="Garamond"/>
              </a:rPr>
              <a:t>o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	</a:t>
            </a:r>
            <a:r>
              <a:rPr sz="1167" spc="-5" dirty="0">
                <a:latin typeface="Garamond"/>
                <a:cs typeface="Garamond"/>
              </a:rPr>
              <a:t>micr</a:t>
            </a:r>
            <a:r>
              <a:rPr sz="1167" dirty="0">
                <a:latin typeface="Garamond"/>
                <a:cs typeface="Garamond"/>
              </a:rPr>
              <a:t>o	that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7623" y="6074199"/>
            <a:ext cx="35127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4507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 either</a:t>
            </a:r>
            <a:endParaRPr sz="1167">
              <a:latin typeface="Garamond"/>
              <a:cs typeface="Garamond"/>
            </a:endParaRPr>
          </a:p>
          <a:p>
            <a:pPr marL="138903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can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8644" y="6559445"/>
            <a:ext cx="18990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influence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 in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3352" y="6726132"/>
            <a:ext cx="5715529" cy="269601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4939" indent="3815204" algn="just">
              <a:lnSpc>
                <a:spcPts val="1312"/>
              </a:lnSpc>
              <a:spcBef>
                <a:spcPts val="117"/>
              </a:spcBef>
            </a:pPr>
            <a:r>
              <a:rPr sz="1167" dirty="0">
                <a:latin typeface="Garamond"/>
                <a:cs typeface="Garamond"/>
              </a:rPr>
              <a:t>context. </a:t>
            </a:r>
            <a:r>
              <a:rPr sz="1167" spc="-5" dirty="0">
                <a:latin typeface="Garamond"/>
                <a:cs typeface="Garamond"/>
              </a:rPr>
              <a:t>Today is </a:t>
            </a:r>
            <a:r>
              <a:rPr sz="1167" dirty="0">
                <a:latin typeface="Garamond"/>
                <a:cs typeface="Garamond"/>
              </a:rPr>
              <a:t>the era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driven marketing, Value </a:t>
            </a:r>
            <a:r>
              <a:rPr sz="1167" dirty="0">
                <a:latin typeface="Garamond"/>
                <a:cs typeface="Garamond"/>
              </a:rPr>
              <a:t>can be </a:t>
            </a:r>
            <a:r>
              <a:rPr sz="1167" spc="-5" dirty="0">
                <a:latin typeface="Garamond"/>
                <a:cs typeface="Garamond"/>
              </a:rPr>
              <a:t>defined as </a:t>
            </a:r>
            <a:r>
              <a:rPr sz="1167" dirty="0">
                <a:latin typeface="Garamond"/>
                <a:cs typeface="Garamond"/>
              </a:rPr>
              <a:t>a customer’s subjective </a:t>
            </a:r>
            <a:r>
              <a:rPr sz="1167" spc="-5" dirty="0">
                <a:latin typeface="Garamond"/>
                <a:cs typeface="Garamond"/>
              </a:rPr>
              <a:t>assessment of benefits  relative </a:t>
            </a:r>
            <a:r>
              <a:rPr sz="1167" dirty="0">
                <a:latin typeface="Garamond"/>
                <a:cs typeface="Garamond"/>
              </a:rPr>
              <a:t>to the costs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determining the worth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Customer is ready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the cost of  given </a:t>
            </a:r>
            <a:r>
              <a:rPr sz="1167" spc="-5" dirty="0">
                <a:latin typeface="Garamond"/>
                <a:cs typeface="Garamond"/>
              </a:rPr>
              <a:t>product if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product is of some </a:t>
            </a:r>
            <a:r>
              <a:rPr sz="1167" dirty="0">
                <a:latin typeface="Garamond"/>
                <a:cs typeface="Garamond"/>
              </a:rPr>
              <a:t>value. This value can </a:t>
            </a:r>
            <a:r>
              <a:rPr sz="1167" spc="-5" dirty="0">
                <a:latin typeface="Garamond"/>
                <a:cs typeface="Garamond"/>
              </a:rPr>
              <a:t>be determined as </a:t>
            </a:r>
            <a:r>
              <a:rPr sz="1167" dirty="0">
                <a:latin typeface="Garamond"/>
                <a:cs typeface="Garamond"/>
              </a:rPr>
              <a:t>a capability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satisfy the </a:t>
            </a:r>
            <a:r>
              <a:rPr sz="1167" spc="-5" dirty="0">
                <a:latin typeface="Garamond"/>
                <a:cs typeface="Garamond"/>
              </a:rPr>
              <a:t>customer’s needs 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wants.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ever customer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makes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purchasing </a:t>
            </a:r>
            <a:r>
              <a:rPr sz="1167" dirty="0">
                <a:latin typeface="Garamond"/>
                <a:cs typeface="Garamond"/>
              </a:rPr>
              <a:t>decisions they (Consumers) don’t </a:t>
            </a:r>
            <a:r>
              <a:rPr sz="1167" spc="-5" dirty="0">
                <a:latin typeface="Garamond"/>
                <a:cs typeface="Garamond"/>
              </a:rPr>
              <a:t>buy  products;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buy benefits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functional benefits( relating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practical purpose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serves)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Psychological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(relating to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makes one </a:t>
            </a:r>
            <a:r>
              <a:rPr sz="1167" dirty="0">
                <a:latin typeface="Garamond"/>
                <a:cs typeface="Garamond"/>
              </a:rPr>
              <a:t>feel) for the  </a:t>
            </a:r>
            <a:r>
              <a:rPr sz="1167" spc="-5" dirty="0">
                <a:latin typeface="Garamond"/>
                <a:cs typeface="Garamond"/>
              </a:rPr>
              <a:t>reason being products are always purchased in order </a:t>
            </a:r>
            <a:r>
              <a:rPr sz="1167" dirty="0">
                <a:latin typeface="Garamond"/>
                <a:cs typeface="Garamond"/>
              </a:rPr>
              <a:t>to fulfill certain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definitely  fulfilled through </a:t>
            </a:r>
            <a:r>
              <a:rPr sz="1167" spc="-5" dirty="0">
                <a:latin typeface="Garamond"/>
                <a:cs typeface="Garamond"/>
              </a:rPr>
              <a:t>acquiring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benefits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as 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become  more and more </a:t>
            </a:r>
            <a:r>
              <a:rPr sz="1167" dirty="0">
                <a:latin typeface="Garamond"/>
                <a:cs typeface="Garamond"/>
              </a:rPr>
              <a:t>commoditized,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moving to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level in creating value for  their customers. To differentiate their </a:t>
            </a:r>
            <a:r>
              <a:rPr sz="1167" spc="-5" dirty="0">
                <a:latin typeface="Garamond"/>
                <a:cs typeface="Garamond"/>
              </a:rPr>
              <a:t>offers, they are </a:t>
            </a: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delivering total customer  experiences. </a:t>
            </a:r>
            <a:r>
              <a:rPr sz="1167" spc="-5" dirty="0">
                <a:latin typeface="Garamond"/>
                <a:cs typeface="Garamond"/>
              </a:rPr>
              <a:t>Whereas products are tangible and services are intangible, </a:t>
            </a:r>
            <a:r>
              <a:rPr sz="1167" dirty="0">
                <a:latin typeface="Garamond"/>
                <a:cs typeface="Garamond"/>
              </a:rPr>
              <a:t>experiences </a:t>
            </a:r>
            <a:r>
              <a:rPr sz="1167" spc="-5" dirty="0">
                <a:latin typeface="Garamond"/>
                <a:cs typeface="Garamond"/>
              </a:rPr>
              <a:t>are memorable.  Whereas 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external, </a:t>
            </a:r>
            <a:r>
              <a:rPr sz="1167" spc="-5" dirty="0">
                <a:latin typeface="Garamond"/>
                <a:cs typeface="Garamond"/>
              </a:rPr>
              <a:t>experiences are personal and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place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minds  of  </a:t>
            </a:r>
            <a:r>
              <a:rPr sz="1167" dirty="0">
                <a:latin typeface="Garamond"/>
                <a:cs typeface="Garamond"/>
              </a:rPr>
              <a:t>individual  consumers.  </a:t>
            </a:r>
            <a:r>
              <a:rPr sz="1167" spc="-5" dirty="0">
                <a:latin typeface="Garamond"/>
                <a:cs typeface="Garamond"/>
              </a:rPr>
              <a:t>Companies  </a:t>
            </a:r>
            <a:r>
              <a:rPr sz="1167" dirty="0">
                <a:latin typeface="Garamond"/>
                <a:cs typeface="Garamond"/>
              </a:rPr>
              <a:t>that  market  experiences  </a:t>
            </a:r>
            <a:r>
              <a:rPr sz="1167" spc="-5" dirty="0">
                <a:latin typeface="Garamond"/>
                <a:cs typeface="Garamond"/>
              </a:rPr>
              <a:t>realize  </a:t>
            </a:r>
            <a:r>
              <a:rPr sz="1167" dirty="0">
                <a:latin typeface="Garamond"/>
                <a:cs typeface="Garamond"/>
              </a:rPr>
              <a:t>that  customers 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really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50502" y="220334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044574" y="265451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075939" y="5245205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075939" y="5257800"/>
            <a:ext cx="134585" cy="12347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0" y="12191"/>
                </a:moveTo>
                <a:lnTo>
                  <a:pt x="137922" y="12191"/>
                </a:lnTo>
                <a:lnTo>
                  <a:pt x="1379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075939" y="5269654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075939" y="5282247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075939" y="5294842"/>
            <a:ext cx="134585" cy="12347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0" y="12191"/>
                </a:moveTo>
                <a:lnTo>
                  <a:pt x="137922" y="12191"/>
                </a:lnTo>
                <a:lnTo>
                  <a:pt x="1379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075939" y="5306695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075939" y="5319288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075939" y="5331883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075939" y="5344478"/>
            <a:ext cx="134585" cy="12347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0" y="12191"/>
                </a:moveTo>
                <a:lnTo>
                  <a:pt x="137922" y="12191"/>
                </a:lnTo>
                <a:lnTo>
                  <a:pt x="1379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075939" y="5356330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075939" y="5368924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075939" y="5381519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075939" y="5394112"/>
            <a:ext cx="134585" cy="12347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0" y="12191"/>
                </a:moveTo>
                <a:lnTo>
                  <a:pt x="137922" y="12191"/>
                </a:lnTo>
                <a:lnTo>
                  <a:pt x="1379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075939" y="5405966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075939" y="5418561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075939" y="5431154"/>
            <a:ext cx="134585" cy="12347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0" y="12191"/>
                </a:moveTo>
                <a:lnTo>
                  <a:pt x="137922" y="12191"/>
                </a:lnTo>
                <a:lnTo>
                  <a:pt x="1379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075939" y="5443008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075939" y="5455603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075939" y="5468196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075939" y="5480791"/>
            <a:ext cx="134585" cy="12347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0" y="12191"/>
                </a:moveTo>
                <a:lnTo>
                  <a:pt x="137922" y="12191"/>
                </a:lnTo>
                <a:lnTo>
                  <a:pt x="1379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075939" y="5492644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075939" y="5505238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075939" y="5517832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075939" y="5530427"/>
            <a:ext cx="134585" cy="12347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0" y="12191"/>
                </a:moveTo>
                <a:lnTo>
                  <a:pt x="137922" y="12191"/>
                </a:lnTo>
                <a:lnTo>
                  <a:pt x="1379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075939" y="5542279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075939" y="5554873"/>
            <a:ext cx="134585" cy="12965"/>
          </a:xfrm>
          <a:custGeom>
            <a:avLst/>
            <a:gdLst/>
            <a:ahLst/>
            <a:cxnLst/>
            <a:rect l="l" t="t" r="r" b="b"/>
            <a:pathLst>
              <a:path w="138429" h="13335">
                <a:moveTo>
                  <a:pt x="0" y="12953"/>
                </a:moveTo>
                <a:lnTo>
                  <a:pt x="137922" y="12953"/>
                </a:lnTo>
                <a:lnTo>
                  <a:pt x="13792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92741" y="5628957"/>
            <a:ext cx="3667125" cy="12965"/>
          </a:xfrm>
          <a:custGeom>
            <a:avLst/>
            <a:gdLst/>
            <a:ahLst/>
            <a:cxnLst/>
            <a:rect l="l" t="t" r="r" b="b"/>
            <a:pathLst>
              <a:path w="3771900" h="13335">
                <a:moveTo>
                  <a:pt x="0" y="12953"/>
                </a:moveTo>
                <a:lnTo>
                  <a:pt x="3771900" y="12953"/>
                </a:lnTo>
                <a:lnTo>
                  <a:pt x="37719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92741" y="5641552"/>
            <a:ext cx="3667125" cy="12965"/>
          </a:xfrm>
          <a:custGeom>
            <a:avLst/>
            <a:gdLst/>
            <a:ahLst/>
            <a:cxnLst/>
            <a:rect l="l" t="t" r="r" b="b"/>
            <a:pathLst>
              <a:path w="3771900" h="13335">
                <a:moveTo>
                  <a:pt x="0" y="12953"/>
                </a:moveTo>
                <a:lnTo>
                  <a:pt x="3771900" y="12953"/>
                </a:lnTo>
                <a:lnTo>
                  <a:pt x="37719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92741" y="5654145"/>
            <a:ext cx="3667125" cy="12965"/>
          </a:xfrm>
          <a:custGeom>
            <a:avLst/>
            <a:gdLst/>
            <a:ahLst/>
            <a:cxnLst/>
            <a:rect l="l" t="t" r="r" b="b"/>
            <a:pathLst>
              <a:path w="3771900" h="13335">
                <a:moveTo>
                  <a:pt x="0" y="12953"/>
                </a:moveTo>
                <a:lnTo>
                  <a:pt x="3771900" y="12953"/>
                </a:lnTo>
                <a:lnTo>
                  <a:pt x="37719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92741" y="566674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806276" y="5678594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92740" y="5678594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806276" y="5691187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92740" y="5691187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806276" y="5703782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92740" y="5703782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806276" y="5716376"/>
            <a:ext cx="2053960" cy="12347"/>
          </a:xfrm>
          <a:custGeom>
            <a:avLst/>
            <a:gdLst/>
            <a:ahLst/>
            <a:cxnLst/>
            <a:rect l="l" t="t" r="r" b="b"/>
            <a:pathLst>
              <a:path w="2112645" h="12700">
                <a:moveTo>
                  <a:pt x="0" y="12191"/>
                </a:moveTo>
                <a:lnTo>
                  <a:pt x="2112264" y="12191"/>
                </a:lnTo>
                <a:lnTo>
                  <a:pt x="21122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92740" y="5716376"/>
            <a:ext cx="1375481" cy="12347"/>
          </a:xfrm>
          <a:custGeom>
            <a:avLst/>
            <a:gdLst/>
            <a:ahLst/>
            <a:cxnLst/>
            <a:rect l="l" t="t" r="r" b="b"/>
            <a:pathLst>
              <a:path w="1414780" h="12700">
                <a:moveTo>
                  <a:pt x="0" y="12191"/>
                </a:moveTo>
                <a:lnTo>
                  <a:pt x="1414272" y="12191"/>
                </a:lnTo>
                <a:lnTo>
                  <a:pt x="14142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806276" y="5728228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92740" y="5728228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806276" y="5740824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92740" y="5740824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806276" y="5758974"/>
            <a:ext cx="2053960" cy="0"/>
          </a:xfrm>
          <a:custGeom>
            <a:avLst/>
            <a:gdLst/>
            <a:ahLst/>
            <a:cxnLst/>
            <a:rect l="l" t="t" r="r" b="b"/>
            <a:pathLst>
              <a:path w="2112645">
                <a:moveTo>
                  <a:pt x="0" y="0"/>
                </a:moveTo>
                <a:lnTo>
                  <a:pt x="2112264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92740" y="5758974"/>
            <a:ext cx="1375481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272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806276" y="5764529"/>
            <a:ext cx="2053960" cy="13582"/>
          </a:xfrm>
          <a:custGeom>
            <a:avLst/>
            <a:gdLst/>
            <a:ahLst/>
            <a:cxnLst/>
            <a:rect l="l" t="t" r="r" b="b"/>
            <a:pathLst>
              <a:path w="2112645" h="13970">
                <a:moveTo>
                  <a:pt x="0" y="13715"/>
                </a:moveTo>
                <a:lnTo>
                  <a:pt x="2112264" y="13715"/>
                </a:lnTo>
                <a:lnTo>
                  <a:pt x="21122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92740" y="5764529"/>
            <a:ext cx="1375481" cy="13582"/>
          </a:xfrm>
          <a:custGeom>
            <a:avLst/>
            <a:gdLst/>
            <a:ahLst/>
            <a:cxnLst/>
            <a:rect l="l" t="t" r="r" b="b"/>
            <a:pathLst>
              <a:path w="1414780" h="13970">
                <a:moveTo>
                  <a:pt x="0" y="13715"/>
                </a:moveTo>
                <a:lnTo>
                  <a:pt x="1414272" y="13715"/>
                </a:lnTo>
                <a:lnTo>
                  <a:pt x="141427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806276" y="5777865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92740" y="5777865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806276" y="5790459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92740" y="5790459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806276" y="5803052"/>
            <a:ext cx="2053960" cy="11113"/>
          </a:xfrm>
          <a:custGeom>
            <a:avLst/>
            <a:gdLst/>
            <a:ahLst/>
            <a:cxnLst/>
            <a:rect l="l" t="t" r="r" b="b"/>
            <a:pathLst>
              <a:path w="2112645" h="11429">
                <a:moveTo>
                  <a:pt x="0" y="11430"/>
                </a:moveTo>
                <a:lnTo>
                  <a:pt x="2112264" y="11430"/>
                </a:lnTo>
                <a:lnTo>
                  <a:pt x="211226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92740" y="5803052"/>
            <a:ext cx="1375481" cy="11113"/>
          </a:xfrm>
          <a:custGeom>
            <a:avLst/>
            <a:gdLst/>
            <a:ahLst/>
            <a:cxnLst/>
            <a:rect l="l" t="t" r="r" b="b"/>
            <a:pathLst>
              <a:path w="1414780" h="11429">
                <a:moveTo>
                  <a:pt x="0" y="11430"/>
                </a:moveTo>
                <a:lnTo>
                  <a:pt x="1414272" y="11430"/>
                </a:lnTo>
                <a:lnTo>
                  <a:pt x="141427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806276" y="5814165"/>
            <a:ext cx="2053960" cy="13582"/>
          </a:xfrm>
          <a:custGeom>
            <a:avLst/>
            <a:gdLst/>
            <a:ahLst/>
            <a:cxnLst/>
            <a:rect l="l" t="t" r="r" b="b"/>
            <a:pathLst>
              <a:path w="2112645" h="13970">
                <a:moveTo>
                  <a:pt x="0" y="13715"/>
                </a:moveTo>
                <a:lnTo>
                  <a:pt x="2112264" y="13715"/>
                </a:lnTo>
                <a:lnTo>
                  <a:pt x="21122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92740" y="5814165"/>
            <a:ext cx="1375481" cy="13582"/>
          </a:xfrm>
          <a:custGeom>
            <a:avLst/>
            <a:gdLst/>
            <a:ahLst/>
            <a:cxnLst/>
            <a:rect l="l" t="t" r="r" b="b"/>
            <a:pathLst>
              <a:path w="1414780" h="13970">
                <a:moveTo>
                  <a:pt x="0" y="13715"/>
                </a:moveTo>
                <a:lnTo>
                  <a:pt x="1414272" y="13715"/>
                </a:lnTo>
                <a:lnTo>
                  <a:pt x="141427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806276" y="5827501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92740" y="5827501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806276" y="5840094"/>
            <a:ext cx="2053960" cy="12965"/>
          </a:xfrm>
          <a:custGeom>
            <a:avLst/>
            <a:gdLst/>
            <a:ahLst/>
            <a:cxnLst/>
            <a:rect l="l" t="t" r="r" b="b"/>
            <a:pathLst>
              <a:path w="2112645" h="13335">
                <a:moveTo>
                  <a:pt x="0" y="12953"/>
                </a:moveTo>
                <a:lnTo>
                  <a:pt x="2112264" y="12953"/>
                </a:lnTo>
                <a:lnTo>
                  <a:pt x="21122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92740" y="5840094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423391" y="5852689"/>
            <a:ext cx="1436599" cy="12347"/>
          </a:xfrm>
          <a:custGeom>
            <a:avLst/>
            <a:gdLst/>
            <a:ahLst/>
            <a:cxnLst/>
            <a:rect l="l" t="t" r="r" b="b"/>
            <a:pathLst>
              <a:path w="1477645" h="12700">
                <a:moveTo>
                  <a:pt x="0" y="12191"/>
                </a:moveTo>
                <a:lnTo>
                  <a:pt x="1477518" y="12191"/>
                </a:lnTo>
                <a:lnTo>
                  <a:pt x="147751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806276" y="5852689"/>
            <a:ext cx="159279" cy="12347"/>
          </a:xfrm>
          <a:custGeom>
            <a:avLst/>
            <a:gdLst/>
            <a:ahLst/>
            <a:cxnLst/>
            <a:rect l="l" t="t" r="r" b="b"/>
            <a:pathLst>
              <a:path w="163830" h="12700">
                <a:moveTo>
                  <a:pt x="0" y="12191"/>
                </a:moveTo>
                <a:lnTo>
                  <a:pt x="163830" y="12191"/>
                </a:lnTo>
                <a:lnTo>
                  <a:pt x="16383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92740" y="5852689"/>
            <a:ext cx="1375481" cy="12347"/>
          </a:xfrm>
          <a:custGeom>
            <a:avLst/>
            <a:gdLst/>
            <a:ahLst/>
            <a:cxnLst/>
            <a:rect l="l" t="t" r="r" b="b"/>
            <a:pathLst>
              <a:path w="1414780" h="12700">
                <a:moveTo>
                  <a:pt x="0" y="12191"/>
                </a:moveTo>
                <a:lnTo>
                  <a:pt x="1414272" y="12191"/>
                </a:lnTo>
                <a:lnTo>
                  <a:pt x="14142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423391" y="5864543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806276" y="5864543"/>
            <a:ext cx="159279" cy="12965"/>
          </a:xfrm>
          <a:custGeom>
            <a:avLst/>
            <a:gdLst/>
            <a:ahLst/>
            <a:cxnLst/>
            <a:rect l="l" t="t" r="r" b="b"/>
            <a:pathLst>
              <a:path w="163830" h="13335">
                <a:moveTo>
                  <a:pt x="0" y="12953"/>
                </a:moveTo>
                <a:lnTo>
                  <a:pt x="163830" y="12953"/>
                </a:lnTo>
                <a:lnTo>
                  <a:pt x="16383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92740" y="5864543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423391" y="5877136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806276" y="5877136"/>
            <a:ext cx="159279" cy="12965"/>
          </a:xfrm>
          <a:custGeom>
            <a:avLst/>
            <a:gdLst/>
            <a:ahLst/>
            <a:cxnLst/>
            <a:rect l="l" t="t" r="r" b="b"/>
            <a:pathLst>
              <a:path w="163830" h="13335">
                <a:moveTo>
                  <a:pt x="0" y="12953"/>
                </a:moveTo>
                <a:lnTo>
                  <a:pt x="163830" y="12953"/>
                </a:lnTo>
                <a:lnTo>
                  <a:pt x="16383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92740" y="5877136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423391" y="5895286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806276" y="5895286"/>
            <a:ext cx="159279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92740" y="5895286"/>
            <a:ext cx="1375481" cy="0"/>
          </a:xfrm>
          <a:custGeom>
            <a:avLst/>
            <a:gdLst/>
            <a:ahLst/>
            <a:cxnLst/>
            <a:rect l="l" t="t" r="r" b="b"/>
            <a:pathLst>
              <a:path w="1414780">
                <a:moveTo>
                  <a:pt x="0" y="0"/>
                </a:moveTo>
                <a:lnTo>
                  <a:pt x="1414272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423391" y="5900843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806276" y="5900843"/>
            <a:ext cx="159279" cy="13582"/>
          </a:xfrm>
          <a:custGeom>
            <a:avLst/>
            <a:gdLst/>
            <a:ahLst/>
            <a:cxnLst/>
            <a:rect l="l" t="t" r="r" b="b"/>
            <a:pathLst>
              <a:path w="163830" h="13970">
                <a:moveTo>
                  <a:pt x="0" y="13715"/>
                </a:moveTo>
                <a:lnTo>
                  <a:pt x="163830" y="13715"/>
                </a:lnTo>
                <a:lnTo>
                  <a:pt x="16383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92740" y="5900843"/>
            <a:ext cx="1375481" cy="13582"/>
          </a:xfrm>
          <a:custGeom>
            <a:avLst/>
            <a:gdLst/>
            <a:ahLst/>
            <a:cxnLst/>
            <a:rect l="l" t="t" r="r" b="b"/>
            <a:pathLst>
              <a:path w="1414780" h="13970">
                <a:moveTo>
                  <a:pt x="0" y="13715"/>
                </a:moveTo>
                <a:lnTo>
                  <a:pt x="1414272" y="13715"/>
                </a:lnTo>
                <a:lnTo>
                  <a:pt x="141427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423391" y="5914178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2806276" y="5914178"/>
            <a:ext cx="159279" cy="12965"/>
          </a:xfrm>
          <a:custGeom>
            <a:avLst/>
            <a:gdLst/>
            <a:ahLst/>
            <a:cxnLst/>
            <a:rect l="l" t="t" r="r" b="b"/>
            <a:pathLst>
              <a:path w="163830" h="13335">
                <a:moveTo>
                  <a:pt x="0" y="12953"/>
                </a:moveTo>
                <a:lnTo>
                  <a:pt x="163830" y="12953"/>
                </a:lnTo>
                <a:lnTo>
                  <a:pt x="16383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92740" y="5914178"/>
            <a:ext cx="1375481" cy="12965"/>
          </a:xfrm>
          <a:custGeom>
            <a:avLst/>
            <a:gdLst/>
            <a:ahLst/>
            <a:cxnLst/>
            <a:rect l="l" t="t" r="r" b="b"/>
            <a:pathLst>
              <a:path w="1414780" h="13335">
                <a:moveTo>
                  <a:pt x="0" y="12953"/>
                </a:moveTo>
                <a:lnTo>
                  <a:pt x="1414272" y="12953"/>
                </a:lnTo>
                <a:lnTo>
                  <a:pt x="14142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423391" y="5926773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92741" y="5933069"/>
            <a:ext cx="1773061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466" y="0"/>
                </a:lnTo>
              </a:path>
            </a:pathLst>
          </a:custGeom>
          <a:ln w="12953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423391" y="5944923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92741" y="5944923"/>
            <a:ext cx="1773061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466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423391" y="5950478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92741" y="5950478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423391" y="5963814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92741" y="5963814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423391" y="5976409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92741" y="5976409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423391" y="5994559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92741" y="5994559"/>
            <a:ext cx="1773061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466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423391" y="6000115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92741" y="6000115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423391" y="6013450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92741" y="6013450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423391" y="6031600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92741" y="6031600"/>
            <a:ext cx="1773061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466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423391" y="6037157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92741" y="6037157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423391" y="6049751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92741" y="6049751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423391" y="6063085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92741" y="6063085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423391" y="6081235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92741" y="6081235"/>
            <a:ext cx="1773061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466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423391" y="6086793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92741" y="6086793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423391" y="6099386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92741" y="6099386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423391" y="6112722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192741" y="6112722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423391" y="6130872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92741" y="6130872"/>
            <a:ext cx="1773061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466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423391" y="6136428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92741" y="6136428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423391" y="6149022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192741" y="6149022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423391" y="6162357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92741" y="6162357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423391" y="6174950"/>
            <a:ext cx="1436599" cy="11113"/>
          </a:xfrm>
          <a:custGeom>
            <a:avLst/>
            <a:gdLst/>
            <a:ahLst/>
            <a:cxnLst/>
            <a:rect l="l" t="t" r="r" b="b"/>
            <a:pathLst>
              <a:path w="1477645" h="11429">
                <a:moveTo>
                  <a:pt x="0" y="11430"/>
                </a:moveTo>
                <a:lnTo>
                  <a:pt x="1477518" y="11430"/>
                </a:lnTo>
                <a:lnTo>
                  <a:pt x="1477518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92741" y="6174950"/>
            <a:ext cx="1773061" cy="11113"/>
          </a:xfrm>
          <a:custGeom>
            <a:avLst/>
            <a:gdLst/>
            <a:ahLst/>
            <a:cxnLst/>
            <a:rect l="l" t="t" r="r" b="b"/>
            <a:pathLst>
              <a:path w="1823720" h="11429">
                <a:moveTo>
                  <a:pt x="0" y="11430"/>
                </a:moveTo>
                <a:lnTo>
                  <a:pt x="1823466" y="11430"/>
                </a:lnTo>
                <a:lnTo>
                  <a:pt x="1823466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423391" y="6186064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192741" y="6186064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423391" y="6198658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92741" y="6198658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423391" y="6211992"/>
            <a:ext cx="1436599" cy="11113"/>
          </a:xfrm>
          <a:custGeom>
            <a:avLst/>
            <a:gdLst/>
            <a:ahLst/>
            <a:cxnLst/>
            <a:rect l="l" t="t" r="r" b="b"/>
            <a:pathLst>
              <a:path w="1477645" h="11429">
                <a:moveTo>
                  <a:pt x="0" y="11430"/>
                </a:moveTo>
                <a:lnTo>
                  <a:pt x="1477518" y="11430"/>
                </a:lnTo>
                <a:lnTo>
                  <a:pt x="1477518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92741" y="6211992"/>
            <a:ext cx="1773061" cy="11113"/>
          </a:xfrm>
          <a:custGeom>
            <a:avLst/>
            <a:gdLst/>
            <a:ahLst/>
            <a:cxnLst/>
            <a:rect l="l" t="t" r="r" b="b"/>
            <a:pathLst>
              <a:path w="1823720" h="11429">
                <a:moveTo>
                  <a:pt x="0" y="11430"/>
                </a:moveTo>
                <a:lnTo>
                  <a:pt x="1823466" y="11430"/>
                </a:lnTo>
                <a:lnTo>
                  <a:pt x="1823466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423391" y="6223106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192741" y="6223106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423391" y="6235700"/>
            <a:ext cx="1436599" cy="13582"/>
          </a:xfrm>
          <a:custGeom>
            <a:avLst/>
            <a:gdLst/>
            <a:ahLst/>
            <a:cxnLst/>
            <a:rect l="l" t="t" r="r" b="b"/>
            <a:pathLst>
              <a:path w="1477645" h="13970">
                <a:moveTo>
                  <a:pt x="0" y="13715"/>
                </a:moveTo>
                <a:lnTo>
                  <a:pt x="1477518" y="13715"/>
                </a:lnTo>
                <a:lnTo>
                  <a:pt x="147751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192741" y="6235700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423391" y="6249034"/>
            <a:ext cx="1436599" cy="12965"/>
          </a:xfrm>
          <a:custGeom>
            <a:avLst/>
            <a:gdLst/>
            <a:ahLst/>
            <a:cxnLst/>
            <a:rect l="l" t="t" r="r" b="b"/>
            <a:pathLst>
              <a:path w="1477645" h="13335">
                <a:moveTo>
                  <a:pt x="0" y="12953"/>
                </a:moveTo>
                <a:lnTo>
                  <a:pt x="1477518" y="12953"/>
                </a:lnTo>
                <a:lnTo>
                  <a:pt x="147751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92741" y="6249034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423391" y="6267185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192741" y="6267185"/>
            <a:ext cx="1773061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466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423391" y="6279039"/>
            <a:ext cx="1436599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518" y="0"/>
                </a:lnTo>
              </a:path>
            </a:pathLst>
          </a:custGeom>
          <a:ln w="12953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192741" y="6272742"/>
            <a:ext cx="1773061" cy="12965"/>
          </a:xfrm>
          <a:custGeom>
            <a:avLst/>
            <a:gdLst/>
            <a:ahLst/>
            <a:cxnLst/>
            <a:rect l="l" t="t" r="r" b="b"/>
            <a:pathLst>
              <a:path w="1823720" h="13335">
                <a:moveTo>
                  <a:pt x="0" y="12953"/>
                </a:moveTo>
                <a:lnTo>
                  <a:pt x="1823466" y="12953"/>
                </a:lnTo>
                <a:lnTo>
                  <a:pt x="18234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4250901" y="6285335"/>
            <a:ext cx="609335" cy="13582"/>
          </a:xfrm>
          <a:custGeom>
            <a:avLst/>
            <a:gdLst/>
            <a:ahLst/>
            <a:cxnLst/>
            <a:rect l="l" t="t" r="r" b="b"/>
            <a:pathLst>
              <a:path w="626745" h="13970">
                <a:moveTo>
                  <a:pt x="0" y="13715"/>
                </a:moveTo>
                <a:lnTo>
                  <a:pt x="626364" y="13715"/>
                </a:lnTo>
                <a:lnTo>
                  <a:pt x="6263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423391" y="6292002"/>
            <a:ext cx="366713" cy="0"/>
          </a:xfrm>
          <a:custGeom>
            <a:avLst/>
            <a:gdLst/>
            <a:ahLst/>
            <a:cxnLst/>
            <a:rect l="l" t="t" r="r" b="b"/>
            <a:pathLst>
              <a:path w="377189">
                <a:moveTo>
                  <a:pt x="0" y="0"/>
                </a:moveTo>
                <a:lnTo>
                  <a:pt x="377189" y="0"/>
                </a:lnTo>
              </a:path>
            </a:pathLst>
          </a:custGeom>
          <a:ln w="1371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192741" y="6285335"/>
            <a:ext cx="1773061" cy="13582"/>
          </a:xfrm>
          <a:custGeom>
            <a:avLst/>
            <a:gdLst/>
            <a:ahLst/>
            <a:cxnLst/>
            <a:rect l="l" t="t" r="r" b="b"/>
            <a:pathLst>
              <a:path w="1823720" h="13970">
                <a:moveTo>
                  <a:pt x="0" y="13715"/>
                </a:moveTo>
                <a:lnTo>
                  <a:pt x="1823466" y="13715"/>
                </a:lnTo>
                <a:lnTo>
                  <a:pt x="18234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4250901" y="6298671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92740" y="6304967"/>
            <a:ext cx="2597856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1572" y="0"/>
                </a:lnTo>
              </a:path>
            </a:pathLst>
          </a:custGeom>
          <a:ln w="12953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250901" y="6316821"/>
            <a:ext cx="60933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0" y="0"/>
                </a:moveTo>
                <a:lnTo>
                  <a:pt x="626364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192740" y="6316821"/>
            <a:ext cx="2597856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1572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250901" y="6322377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192740" y="6322377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4250901" y="6334972"/>
            <a:ext cx="609335" cy="13582"/>
          </a:xfrm>
          <a:custGeom>
            <a:avLst/>
            <a:gdLst/>
            <a:ahLst/>
            <a:cxnLst/>
            <a:rect l="l" t="t" r="r" b="b"/>
            <a:pathLst>
              <a:path w="626745" h="13970">
                <a:moveTo>
                  <a:pt x="0" y="13715"/>
                </a:moveTo>
                <a:lnTo>
                  <a:pt x="626364" y="13715"/>
                </a:lnTo>
                <a:lnTo>
                  <a:pt x="6263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92740" y="6334972"/>
            <a:ext cx="2597856" cy="13582"/>
          </a:xfrm>
          <a:custGeom>
            <a:avLst/>
            <a:gdLst/>
            <a:ahLst/>
            <a:cxnLst/>
            <a:rect l="l" t="t" r="r" b="b"/>
            <a:pathLst>
              <a:path w="2672079" h="13970">
                <a:moveTo>
                  <a:pt x="0" y="13715"/>
                </a:moveTo>
                <a:lnTo>
                  <a:pt x="2671572" y="13715"/>
                </a:lnTo>
                <a:lnTo>
                  <a:pt x="267157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250901" y="6353863"/>
            <a:ext cx="60933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0" y="0"/>
                </a:moveTo>
                <a:lnTo>
                  <a:pt x="626364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92740" y="6353863"/>
            <a:ext cx="2597856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1572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250901" y="6359418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192740" y="6359418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4250901" y="6372014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92740" y="6372014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250901" y="6384607"/>
            <a:ext cx="609335" cy="13582"/>
          </a:xfrm>
          <a:custGeom>
            <a:avLst/>
            <a:gdLst/>
            <a:ahLst/>
            <a:cxnLst/>
            <a:rect l="l" t="t" r="r" b="b"/>
            <a:pathLst>
              <a:path w="626745" h="13970">
                <a:moveTo>
                  <a:pt x="0" y="13715"/>
                </a:moveTo>
                <a:lnTo>
                  <a:pt x="626364" y="13715"/>
                </a:lnTo>
                <a:lnTo>
                  <a:pt x="6263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192740" y="6384607"/>
            <a:ext cx="2597856" cy="13582"/>
          </a:xfrm>
          <a:custGeom>
            <a:avLst/>
            <a:gdLst/>
            <a:ahLst/>
            <a:cxnLst/>
            <a:rect l="l" t="t" r="r" b="b"/>
            <a:pathLst>
              <a:path w="2672079" h="13970">
                <a:moveTo>
                  <a:pt x="0" y="13715"/>
                </a:moveTo>
                <a:lnTo>
                  <a:pt x="2671572" y="13715"/>
                </a:lnTo>
                <a:lnTo>
                  <a:pt x="267157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250901" y="6403498"/>
            <a:ext cx="60933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0" y="0"/>
                </a:moveTo>
                <a:lnTo>
                  <a:pt x="626364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192740" y="6403498"/>
            <a:ext cx="2597856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1572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4250901" y="6409055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92740" y="6409055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4250901" y="6421648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192740" y="6421648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4250901" y="6434242"/>
            <a:ext cx="609335" cy="13582"/>
          </a:xfrm>
          <a:custGeom>
            <a:avLst/>
            <a:gdLst/>
            <a:ahLst/>
            <a:cxnLst/>
            <a:rect l="l" t="t" r="r" b="b"/>
            <a:pathLst>
              <a:path w="626745" h="13970">
                <a:moveTo>
                  <a:pt x="0" y="13715"/>
                </a:moveTo>
                <a:lnTo>
                  <a:pt x="626364" y="13715"/>
                </a:lnTo>
                <a:lnTo>
                  <a:pt x="62636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192740" y="6434242"/>
            <a:ext cx="2597856" cy="13582"/>
          </a:xfrm>
          <a:custGeom>
            <a:avLst/>
            <a:gdLst/>
            <a:ahLst/>
            <a:cxnLst/>
            <a:rect l="l" t="t" r="r" b="b"/>
            <a:pathLst>
              <a:path w="2672079" h="13970">
                <a:moveTo>
                  <a:pt x="0" y="13715"/>
                </a:moveTo>
                <a:lnTo>
                  <a:pt x="2671572" y="13715"/>
                </a:lnTo>
                <a:lnTo>
                  <a:pt x="267157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4250901" y="6453135"/>
            <a:ext cx="60933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0" y="0"/>
                </a:moveTo>
                <a:lnTo>
                  <a:pt x="626364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92740" y="6453135"/>
            <a:ext cx="2597856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1572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4250901" y="6458690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192740" y="6458690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4250901" y="6471284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192740" y="6471284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4250901" y="6483879"/>
            <a:ext cx="609335" cy="12347"/>
          </a:xfrm>
          <a:custGeom>
            <a:avLst/>
            <a:gdLst/>
            <a:ahLst/>
            <a:cxnLst/>
            <a:rect l="l" t="t" r="r" b="b"/>
            <a:pathLst>
              <a:path w="626745" h="12700">
                <a:moveTo>
                  <a:pt x="0" y="12191"/>
                </a:moveTo>
                <a:lnTo>
                  <a:pt x="626364" y="12191"/>
                </a:lnTo>
                <a:lnTo>
                  <a:pt x="6263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92740" y="6483879"/>
            <a:ext cx="2597856" cy="12347"/>
          </a:xfrm>
          <a:custGeom>
            <a:avLst/>
            <a:gdLst/>
            <a:ahLst/>
            <a:cxnLst/>
            <a:rect l="l" t="t" r="r" b="b"/>
            <a:pathLst>
              <a:path w="2672079" h="12700">
                <a:moveTo>
                  <a:pt x="0" y="12191"/>
                </a:moveTo>
                <a:lnTo>
                  <a:pt x="2671572" y="12191"/>
                </a:lnTo>
                <a:lnTo>
                  <a:pt x="26715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4250901" y="6495732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192740" y="6495732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4250901" y="6508326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192740" y="6508326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4250901" y="6520921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92740" y="6520921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4250901" y="6533514"/>
            <a:ext cx="609335" cy="12347"/>
          </a:xfrm>
          <a:custGeom>
            <a:avLst/>
            <a:gdLst/>
            <a:ahLst/>
            <a:cxnLst/>
            <a:rect l="l" t="t" r="r" b="b"/>
            <a:pathLst>
              <a:path w="626745" h="12700">
                <a:moveTo>
                  <a:pt x="0" y="12191"/>
                </a:moveTo>
                <a:lnTo>
                  <a:pt x="626364" y="12191"/>
                </a:lnTo>
                <a:lnTo>
                  <a:pt x="6263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192740" y="6533514"/>
            <a:ext cx="2597856" cy="12347"/>
          </a:xfrm>
          <a:custGeom>
            <a:avLst/>
            <a:gdLst/>
            <a:ahLst/>
            <a:cxnLst/>
            <a:rect l="l" t="t" r="r" b="b"/>
            <a:pathLst>
              <a:path w="2672079" h="12700">
                <a:moveTo>
                  <a:pt x="0" y="12191"/>
                </a:moveTo>
                <a:lnTo>
                  <a:pt x="2671572" y="12191"/>
                </a:lnTo>
                <a:lnTo>
                  <a:pt x="26715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4250901" y="6545368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192740" y="6545368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4250901" y="6557963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92740" y="6557963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250901" y="6570556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192740" y="6570556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4250901" y="6583151"/>
            <a:ext cx="609335" cy="12347"/>
          </a:xfrm>
          <a:custGeom>
            <a:avLst/>
            <a:gdLst/>
            <a:ahLst/>
            <a:cxnLst/>
            <a:rect l="l" t="t" r="r" b="b"/>
            <a:pathLst>
              <a:path w="626745" h="12700">
                <a:moveTo>
                  <a:pt x="0" y="12191"/>
                </a:moveTo>
                <a:lnTo>
                  <a:pt x="626364" y="12191"/>
                </a:lnTo>
                <a:lnTo>
                  <a:pt x="6263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192740" y="6583151"/>
            <a:ext cx="2597856" cy="12347"/>
          </a:xfrm>
          <a:custGeom>
            <a:avLst/>
            <a:gdLst/>
            <a:ahLst/>
            <a:cxnLst/>
            <a:rect l="l" t="t" r="r" b="b"/>
            <a:pathLst>
              <a:path w="2672079" h="12700">
                <a:moveTo>
                  <a:pt x="0" y="12191"/>
                </a:moveTo>
                <a:lnTo>
                  <a:pt x="2671572" y="12191"/>
                </a:lnTo>
                <a:lnTo>
                  <a:pt x="26715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4250901" y="6595004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92740" y="6595004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250901" y="6607598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1192740" y="6607598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4250901" y="6620193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192740" y="6620193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4250901" y="6632787"/>
            <a:ext cx="609335" cy="12347"/>
          </a:xfrm>
          <a:custGeom>
            <a:avLst/>
            <a:gdLst/>
            <a:ahLst/>
            <a:cxnLst/>
            <a:rect l="l" t="t" r="r" b="b"/>
            <a:pathLst>
              <a:path w="626745" h="12700">
                <a:moveTo>
                  <a:pt x="0" y="12191"/>
                </a:moveTo>
                <a:lnTo>
                  <a:pt x="626364" y="12191"/>
                </a:lnTo>
                <a:lnTo>
                  <a:pt x="6263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92740" y="6632787"/>
            <a:ext cx="2597856" cy="12347"/>
          </a:xfrm>
          <a:custGeom>
            <a:avLst/>
            <a:gdLst/>
            <a:ahLst/>
            <a:cxnLst/>
            <a:rect l="l" t="t" r="r" b="b"/>
            <a:pathLst>
              <a:path w="2672079" h="12700">
                <a:moveTo>
                  <a:pt x="0" y="12191"/>
                </a:moveTo>
                <a:lnTo>
                  <a:pt x="2671572" y="12191"/>
                </a:lnTo>
                <a:lnTo>
                  <a:pt x="26715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250901" y="6644639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92740" y="6644639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250901" y="6657234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92740" y="6657234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4250901" y="6669828"/>
            <a:ext cx="609335" cy="12347"/>
          </a:xfrm>
          <a:custGeom>
            <a:avLst/>
            <a:gdLst/>
            <a:ahLst/>
            <a:cxnLst/>
            <a:rect l="l" t="t" r="r" b="b"/>
            <a:pathLst>
              <a:path w="626745" h="12700">
                <a:moveTo>
                  <a:pt x="0" y="12191"/>
                </a:moveTo>
                <a:lnTo>
                  <a:pt x="626364" y="12191"/>
                </a:lnTo>
                <a:lnTo>
                  <a:pt x="6263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92740" y="6669828"/>
            <a:ext cx="2597856" cy="12347"/>
          </a:xfrm>
          <a:custGeom>
            <a:avLst/>
            <a:gdLst/>
            <a:ahLst/>
            <a:cxnLst/>
            <a:rect l="l" t="t" r="r" b="b"/>
            <a:pathLst>
              <a:path w="2672079" h="12700">
                <a:moveTo>
                  <a:pt x="0" y="12191"/>
                </a:moveTo>
                <a:lnTo>
                  <a:pt x="2671572" y="12191"/>
                </a:lnTo>
                <a:lnTo>
                  <a:pt x="26715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4250901" y="6681681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92740" y="6681681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250901" y="6694276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192740" y="6694276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4250901" y="6706870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92740" y="6706870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250901" y="6719464"/>
            <a:ext cx="609335" cy="12347"/>
          </a:xfrm>
          <a:custGeom>
            <a:avLst/>
            <a:gdLst/>
            <a:ahLst/>
            <a:cxnLst/>
            <a:rect l="l" t="t" r="r" b="b"/>
            <a:pathLst>
              <a:path w="626745" h="12700">
                <a:moveTo>
                  <a:pt x="0" y="12191"/>
                </a:moveTo>
                <a:lnTo>
                  <a:pt x="626364" y="12191"/>
                </a:lnTo>
                <a:lnTo>
                  <a:pt x="6263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92740" y="6719464"/>
            <a:ext cx="2597856" cy="12347"/>
          </a:xfrm>
          <a:custGeom>
            <a:avLst/>
            <a:gdLst/>
            <a:ahLst/>
            <a:cxnLst/>
            <a:rect l="l" t="t" r="r" b="b"/>
            <a:pathLst>
              <a:path w="2672079" h="12700">
                <a:moveTo>
                  <a:pt x="0" y="12191"/>
                </a:moveTo>
                <a:lnTo>
                  <a:pt x="2671572" y="12191"/>
                </a:lnTo>
                <a:lnTo>
                  <a:pt x="267157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250901" y="6731318"/>
            <a:ext cx="609335" cy="1296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953"/>
                </a:moveTo>
                <a:lnTo>
                  <a:pt x="626364" y="12953"/>
                </a:lnTo>
                <a:lnTo>
                  <a:pt x="62636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92740" y="6731318"/>
            <a:ext cx="2597856" cy="12965"/>
          </a:xfrm>
          <a:custGeom>
            <a:avLst/>
            <a:gdLst/>
            <a:ahLst/>
            <a:cxnLst/>
            <a:rect l="l" t="t" r="r" b="b"/>
            <a:pathLst>
              <a:path w="2672079" h="13335">
                <a:moveTo>
                  <a:pt x="0" y="12953"/>
                </a:moveTo>
                <a:lnTo>
                  <a:pt x="2671572" y="12953"/>
                </a:lnTo>
                <a:lnTo>
                  <a:pt x="2671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92741" y="6743912"/>
            <a:ext cx="3667125" cy="12965"/>
          </a:xfrm>
          <a:custGeom>
            <a:avLst/>
            <a:gdLst/>
            <a:ahLst/>
            <a:cxnLst/>
            <a:rect l="l" t="t" r="r" b="b"/>
            <a:pathLst>
              <a:path w="3771900" h="13335">
                <a:moveTo>
                  <a:pt x="0" y="12953"/>
                </a:moveTo>
                <a:lnTo>
                  <a:pt x="3771900" y="12953"/>
                </a:lnTo>
                <a:lnTo>
                  <a:pt x="37719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92741" y="6756505"/>
            <a:ext cx="3667125" cy="12965"/>
          </a:xfrm>
          <a:custGeom>
            <a:avLst/>
            <a:gdLst/>
            <a:ahLst/>
            <a:cxnLst/>
            <a:rect l="l" t="t" r="r" b="b"/>
            <a:pathLst>
              <a:path w="3771900" h="13335">
                <a:moveTo>
                  <a:pt x="0" y="12953"/>
                </a:moveTo>
                <a:lnTo>
                  <a:pt x="3771900" y="12953"/>
                </a:lnTo>
                <a:lnTo>
                  <a:pt x="37719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92741" y="676910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192741" y="6780953"/>
            <a:ext cx="3667125" cy="12965"/>
          </a:xfrm>
          <a:custGeom>
            <a:avLst/>
            <a:gdLst/>
            <a:ahLst/>
            <a:cxnLst/>
            <a:rect l="l" t="t" r="r" b="b"/>
            <a:pathLst>
              <a:path w="3771900" h="13334">
                <a:moveTo>
                  <a:pt x="0" y="12953"/>
                </a:moveTo>
                <a:lnTo>
                  <a:pt x="3771900" y="12953"/>
                </a:lnTo>
                <a:lnTo>
                  <a:pt x="37719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1186444" y="4037278"/>
          <a:ext cx="3686263" cy="156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6442">
                <a:tc gridSpan="3">
                  <a:txBody>
                    <a:bodyPr/>
                    <a:lstStyle/>
                    <a:p>
                      <a:pPr marL="179705" marR="429259" indent="-142240">
                        <a:lnSpc>
                          <a:spcPct val="100800"/>
                        </a:lnSpc>
                        <a:spcBef>
                          <a:spcPts val="790"/>
                        </a:spcBef>
                      </a:pPr>
                      <a:r>
                        <a:rPr sz="1800" b="1" spc="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Marketing </a:t>
                      </a:r>
                      <a:r>
                        <a:rPr sz="1800" b="1" spc="-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spc="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the involved  process of determining the </a:t>
                      </a:r>
                      <a:r>
                        <a:rPr sz="1800" b="1" i="1" u="heavy" spc="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4  </a:t>
                      </a:r>
                      <a:r>
                        <a:rPr sz="1800" b="1" i="1" u="heavy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P’s </a:t>
                      </a:r>
                      <a:r>
                        <a:rPr sz="1800" b="1" spc="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of the </a:t>
                      </a:r>
                      <a:r>
                        <a:rPr sz="1800" b="1" i="1" u="heavy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Marketing</a:t>
                      </a:r>
                      <a:r>
                        <a:rPr sz="1800" b="1" i="1" u="heavy" spc="-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u="heavy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Mix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953">
                      <a:solidFill>
                        <a:srgbClr val="701503"/>
                      </a:solidFill>
                      <a:prstDash val="solid"/>
                    </a:lnT>
                    <a:lnB w="12953">
                      <a:solidFill>
                        <a:srgbClr val="DA2A06"/>
                      </a:solidFill>
                      <a:prstDash val="solid"/>
                    </a:lnB>
                    <a:solidFill>
                      <a:srgbClr val="A620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pPr marL="226060">
                        <a:lnSpc>
                          <a:spcPts val="1270"/>
                        </a:lnSpc>
                      </a:pPr>
                      <a:r>
                        <a:rPr sz="1700" spc="1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800" b="1" spc="1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953">
                      <a:solidFill>
                        <a:srgbClr val="DA2A06"/>
                      </a:solidFill>
                      <a:prstDash val="solid"/>
                    </a:lnT>
                    <a:lnB w="12953">
                      <a:solidFill>
                        <a:srgbClr val="D82A06"/>
                      </a:solidFill>
                      <a:prstDash val="solid"/>
                    </a:lnB>
                    <a:solidFill>
                      <a:srgbClr val="DC2A0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953">
                      <a:solidFill>
                        <a:srgbClr val="D82A06"/>
                      </a:solidFill>
                      <a:prstDash val="solid"/>
                    </a:lnT>
                    <a:lnB w="12953">
                      <a:solidFill>
                        <a:srgbClr val="D82A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953">
                      <a:solidFill>
                        <a:srgbClr val="DA2A06"/>
                      </a:solidFill>
                      <a:prstDash val="solid"/>
                    </a:lnT>
                    <a:lnB w="12953">
                      <a:solidFill>
                        <a:srgbClr val="D82A06"/>
                      </a:solidFill>
                      <a:prstDash val="solid"/>
                    </a:lnB>
                    <a:solidFill>
                      <a:srgbClr val="DC2A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0" name="object 240"/>
          <p:cNvSpPr txBox="1"/>
          <p:nvPr/>
        </p:nvSpPr>
        <p:spPr>
          <a:xfrm>
            <a:off x="1400421" y="5546725"/>
            <a:ext cx="69267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19" dirty="0">
                <a:solidFill>
                  <a:srgbClr val="FDFD5D"/>
                </a:solidFill>
                <a:latin typeface="Arial"/>
                <a:cs typeface="Arial"/>
              </a:rPr>
              <a:t>–</a:t>
            </a:r>
            <a:r>
              <a:rPr sz="1750" b="1" dirty="0">
                <a:solidFill>
                  <a:srgbClr val="FDFD5D"/>
                </a:solidFill>
                <a:latin typeface="Arial"/>
                <a:cs typeface="Arial"/>
              </a:rPr>
              <a:t>Price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1400421" y="5975668"/>
            <a:ext cx="126682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5" dirty="0">
                <a:solidFill>
                  <a:srgbClr val="FDFD5D"/>
                </a:solidFill>
                <a:latin typeface="Arial"/>
                <a:cs typeface="Arial"/>
              </a:rPr>
              <a:t>–</a:t>
            </a:r>
            <a:r>
              <a:rPr sz="1750" b="1" spc="5" dirty="0">
                <a:solidFill>
                  <a:srgbClr val="FDFD5D"/>
                </a:solidFill>
                <a:latin typeface="Arial"/>
                <a:cs typeface="Arial"/>
              </a:rPr>
              <a:t>Promotion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1400421" y="6406091"/>
            <a:ext cx="2201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10" dirty="0">
                <a:solidFill>
                  <a:srgbClr val="FDFD5D"/>
                </a:solidFill>
                <a:latin typeface="Arial"/>
                <a:cs typeface="Arial"/>
              </a:rPr>
              <a:t>–</a:t>
            </a:r>
            <a:r>
              <a:rPr sz="1750" b="1" spc="10" dirty="0">
                <a:solidFill>
                  <a:srgbClr val="FDFD5D"/>
                </a:solidFill>
                <a:latin typeface="Arial"/>
                <a:cs typeface="Arial"/>
              </a:rPr>
              <a:t>Place</a:t>
            </a:r>
            <a:r>
              <a:rPr sz="1750" b="1" spc="-3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DFD5D"/>
                </a:solidFill>
                <a:latin typeface="Arial"/>
                <a:cs typeface="Arial"/>
              </a:rPr>
              <a:t>(Distribution)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2567729" y="5235575"/>
            <a:ext cx="855662" cy="1069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3207807" y="5204460"/>
            <a:ext cx="582295" cy="370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3790103" y="6274223"/>
            <a:ext cx="461169" cy="485245"/>
          </a:xfrm>
          <a:custGeom>
            <a:avLst/>
            <a:gdLst/>
            <a:ahLst/>
            <a:cxnLst/>
            <a:rect l="l" t="t" r="r" b="b"/>
            <a:pathLst>
              <a:path w="474345" h="499110">
                <a:moveTo>
                  <a:pt x="0" y="499110"/>
                </a:moveTo>
                <a:lnTo>
                  <a:pt x="473963" y="499110"/>
                </a:lnTo>
                <a:lnTo>
                  <a:pt x="473963" y="0"/>
                </a:lnTo>
                <a:lnTo>
                  <a:pt x="0" y="0"/>
                </a:lnTo>
                <a:lnTo>
                  <a:pt x="0" y="49911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3787140" y="6272741"/>
            <a:ext cx="461786" cy="486481"/>
          </a:xfrm>
          <a:custGeom>
            <a:avLst/>
            <a:gdLst/>
            <a:ahLst/>
            <a:cxnLst/>
            <a:rect l="l" t="t" r="r" b="b"/>
            <a:pathLst>
              <a:path w="474979" h="500379">
                <a:moveTo>
                  <a:pt x="23621" y="339089"/>
                </a:moveTo>
                <a:lnTo>
                  <a:pt x="0" y="339089"/>
                </a:lnTo>
                <a:lnTo>
                  <a:pt x="0" y="499872"/>
                </a:lnTo>
                <a:lnTo>
                  <a:pt x="474725" y="499872"/>
                </a:lnTo>
                <a:lnTo>
                  <a:pt x="474725" y="362712"/>
                </a:lnTo>
                <a:lnTo>
                  <a:pt x="23621" y="362712"/>
                </a:lnTo>
                <a:lnTo>
                  <a:pt x="23621" y="339089"/>
                </a:lnTo>
                <a:close/>
              </a:path>
              <a:path w="474979" h="500379">
                <a:moveTo>
                  <a:pt x="70865" y="167639"/>
                </a:moveTo>
                <a:lnTo>
                  <a:pt x="33527" y="167639"/>
                </a:lnTo>
                <a:lnTo>
                  <a:pt x="33527" y="362712"/>
                </a:lnTo>
                <a:lnTo>
                  <a:pt x="474725" y="362712"/>
                </a:lnTo>
                <a:lnTo>
                  <a:pt x="474725" y="358139"/>
                </a:lnTo>
                <a:lnTo>
                  <a:pt x="294131" y="358139"/>
                </a:lnTo>
                <a:lnTo>
                  <a:pt x="294131" y="307848"/>
                </a:lnTo>
                <a:lnTo>
                  <a:pt x="148589" y="307848"/>
                </a:lnTo>
                <a:lnTo>
                  <a:pt x="148589" y="280415"/>
                </a:lnTo>
                <a:lnTo>
                  <a:pt x="125729" y="280415"/>
                </a:lnTo>
                <a:lnTo>
                  <a:pt x="125729" y="229362"/>
                </a:lnTo>
                <a:lnTo>
                  <a:pt x="70865" y="167639"/>
                </a:lnTo>
                <a:close/>
              </a:path>
              <a:path w="474979" h="500379">
                <a:moveTo>
                  <a:pt x="432815" y="251460"/>
                </a:moveTo>
                <a:lnTo>
                  <a:pt x="316229" y="251460"/>
                </a:lnTo>
                <a:lnTo>
                  <a:pt x="316229" y="276605"/>
                </a:lnTo>
                <a:lnTo>
                  <a:pt x="304038" y="276605"/>
                </a:lnTo>
                <a:lnTo>
                  <a:pt x="304038" y="358139"/>
                </a:lnTo>
                <a:lnTo>
                  <a:pt x="474725" y="358139"/>
                </a:lnTo>
                <a:lnTo>
                  <a:pt x="474725" y="301751"/>
                </a:lnTo>
                <a:lnTo>
                  <a:pt x="456438" y="301751"/>
                </a:lnTo>
                <a:lnTo>
                  <a:pt x="456438" y="270510"/>
                </a:lnTo>
                <a:lnTo>
                  <a:pt x="432815" y="270510"/>
                </a:lnTo>
                <a:lnTo>
                  <a:pt x="432815" y="251460"/>
                </a:lnTo>
                <a:close/>
              </a:path>
              <a:path w="474979" h="500379">
                <a:moveTo>
                  <a:pt x="265938" y="12953"/>
                </a:moveTo>
                <a:lnTo>
                  <a:pt x="187451" y="12953"/>
                </a:lnTo>
                <a:lnTo>
                  <a:pt x="187451" y="148589"/>
                </a:lnTo>
                <a:lnTo>
                  <a:pt x="168401" y="148589"/>
                </a:lnTo>
                <a:lnTo>
                  <a:pt x="168401" y="307848"/>
                </a:lnTo>
                <a:lnTo>
                  <a:pt x="294131" y="307848"/>
                </a:lnTo>
                <a:lnTo>
                  <a:pt x="294131" y="217932"/>
                </a:lnTo>
                <a:lnTo>
                  <a:pt x="265938" y="217932"/>
                </a:lnTo>
                <a:lnTo>
                  <a:pt x="265938" y="12953"/>
                </a:lnTo>
                <a:close/>
              </a:path>
              <a:path w="474979" h="500379">
                <a:moveTo>
                  <a:pt x="371855" y="109727"/>
                </a:moveTo>
                <a:lnTo>
                  <a:pt x="363473" y="115824"/>
                </a:lnTo>
                <a:lnTo>
                  <a:pt x="363473" y="120396"/>
                </a:lnTo>
                <a:lnTo>
                  <a:pt x="332231" y="155448"/>
                </a:lnTo>
                <a:lnTo>
                  <a:pt x="332231" y="251460"/>
                </a:lnTo>
                <a:lnTo>
                  <a:pt x="409955" y="251460"/>
                </a:lnTo>
                <a:lnTo>
                  <a:pt x="409955" y="154686"/>
                </a:lnTo>
                <a:lnTo>
                  <a:pt x="379475" y="121158"/>
                </a:lnTo>
                <a:lnTo>
                  <a:pt x="379475" y="115824"/>
                </a:lnTo>
                <a:lnTo>
                  <a:pt x="371855" y="109727"/>
                </a:lnTo>
                <a:close/>
              </a:path>
              <a:path w="474979" h="500379">
                <a:moveTo>
                  <a:pt x="254507" y="0"/>
                </a:moveTo>
                <a:lnTo>
                  <a:pt x="195833" y="0"/>
                </a:lnTo>
                <a:lnTo>
                  <a:pt x="195833" y="12953"/>
                </a:lnTo>
                <a:lnTo>
                  <a:pt x="254507" y="12953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3817513" y="6699090"/>
            <a:ext cx="1296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20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3881966" y="6699090"/>
            <a:ext cx="1296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20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3956049" y="6699090"/>
            <a:ext cx="13582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20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4028651" y="6697980"/>
            <a:ext cx="1296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114588" y="6657234"/>
            <a:ext cx="5556" cy="60501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2286" y="0"/>
                </a:moveTo>
                <a:lnTo>
                  <a:pt x="0" y="2286"/>
                </a:lnTo>
                <a:lnTo>
                  <a:pt x="0" y="61722"/>
                </a:lnTo>
                <a:lnTo>
                  <a:pt x="5334" y="61722"/>
                </a:lnTo>
                <a:lnTo>
                  <a:pt x="5334" y="5334"/>
                </a:lnTo>
                <a:lnTo>
                  <a:pt x="2286" y="5334"/>
                </a:lnTo>
                <a:lnTo>
                  <a:pt x="2286" y="0"/>
                </a:lnTo>
                <a:close/>
              </a:path>
              <a:path w="5714" h="6222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5714" h="62229">
                <a:moveTo>
                  <a:pt x="2286" y="0"/>
                </a:moveTo>
                <a:lnTo>
                  <a:pt x="0" y="0"/>
                </a:lnTo>
                <a:lnTo>
                  <a:pt x="0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4116811" y="6659827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4160519" y="6657234"/>
            <a:ext cx="4939" cy="60501"/>
          </a:xfrm>
          <a:custGeom>
            <a:avLst/>
            <a:gdLst/>
            <a:ahLst/>
            <a:cxnLst/>
            <a:rect l="l" t="t" r="r" b="b"/>
            <a:pathLst>
              <a:path w="5079" h="62229">
                <a:moveTo>
                  <a:pt x="2286" y="0"/>
                </a:moveTo>
                <a:lnTo>
                  <a:pt x="0" y="2286"/>
                </a:lnTo>
                <a:lnTo>
                  <a:pt x="0" y="61722"/>
                </a:lnTo>
                <a:lnTo>
                  <a:pt x="4572" y="61722"/>
                </a:lnTo>
                <a:lnTo>
                  <a:pt x="4572" y="5334"/>
                </a:lnTo>
                <a:lnTo>
                  <a:pt x="2286" y="5334"/>
                </a:lnTo>
                <a:lnTo>
                  <a:pt x="2286" y="0"/>
                </a:lnTo>
                <a:close/>
              </a:path>
              <a:path w="5079" h="62229">
                <a:moveTo>
                  <a:pt x="4572" y="2286"/>
                </a:moveTo>
                <a:lnTo>
                  <a:pt x="2286" y="5334"/>
                </a:lnTo>
                <a:lnTo>
                  <a:pt x="4572" y="5334"/>
                </a:lnTo>
                <a:lnTo>
                  <a:pt x="4572" y="2286"/>
                </a:lnTo>
                <a:close/>
              </a:path>
              <a:path w="5079" h="62229">
                <a:moveTo>
                  <a:pt x="2286" y="0"/>
                </a:moveTo>
                <a:lnTo>
                  <a:pt x="0" y="0"/>
                </a:lnTo>
                <a:lnTo>
                  <a:pt x="0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4162743" y="6659827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4204969" y="6657234"/>
            <a:ext cx="4939" cy="60501"/>
          </a:xfrm>
          <a:custGeom>
            <a:avLst/>
            <a:gdLst/>
            <a:ahLst/>
            <a:cxnLst/>
            <a:rect l="l" t="t" r="r" b="b"/>
            <a:pathLst>
              <a:path w="5079" h="62229">
                <a:moveTo>
                  <a:pt x="2286" y="0"/>
                </a:moveTo>
                <a:lnTo>
                  <a:pt x="0" y="2286"/>
                </a:lnTo>
                <a:lnTo>
                  <a:pt x="0" y="61722"/>
                </a:lnTo>
                <a:lnTo>
                  <a:pt x="4572" y="61722"/>
                </a:lnTo>
                <a:lnTo>
                  <a:pt x="4572" y="5334"/>
                </a:lnTo>
                <a:lnTo>
                  <a:pt x="2286" y="5334"/>
                </a:lnTo>
                <a:lnTo>
                  <a:pt x="2286" y="0"/>
                </a:lnTo>
                <a:close/>
              </a:path>
              <a:path w="5079" h="62229">
                <a:moveTo>
                  <a:pt x="4572" y="2286"/>
                </a:moveTo>
                <a:lnTo>
                  <a:pt x="2286" y="5334"/>
                </a:lnTo>
                <a:lnTo>
                  <a:pt x="4572" y="5334"/>
                </a:lnTo>
                <a:lnTo>
                  <a:pt x="4572" y="2286"/>
                </a:lnTo>
                <a:close/>
              </a:path>
              <a:path w="5079" h="62229">
                <a:moveTo>
                  <a:pt x="2286" y="0"/>
                </a:moveTo>
                <a:lnTo>
                  <a:pt x="0" y="0"/>
                </a:lnTo>
                <a:lnTo>
                  <a:pt x="0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4207192" y="6659827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122736" y="643164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4138295" y="641386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8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4143480" y="6408315"/>
            <a:ext cx="4939" cy="9260"/>
          </a:xfrm>
          <a:custGeom>
            <a:avLst/>
            <a:gdLst/>
            <a:ahLst/>
            <a:cxnLst/>
            <a:rect l="l" t="t" r="r" b="b"/>
            <a:pathLst>
              <a:path w="5079" h="9525">
                <a:moveTo>
                  <a:pt x="0" y="2286"/>
                </a:moveTo>
                <a:lnTo>
                  <a:pt x="0" y="9143"/>
                </a:lnTo>
                <a:lnTo>
                  <a:pt x="4572" y="9143"/>
                </a:lnTo>
                <a:lnTo>
                  <a:pt x="4572" y="5333"/>
                </a:lnTo>
                <a:lnTo>
                  <a:pt x="2286" y="5333"/>
                </a:lnTo>
                <a:lnTo>
                  <a:pt x="0" y="2286"/>
                </a:lnTo>
                <a:close/>
              </a:path>
              <a:path w="5079" h="9525">
                <a:moveTo>
                  <a:pt x="2286" y="0"/>
                </a:moveTo>
                <a:lnTo>
                  <a:pt x="2286" y="5333"/>
                </a:lnTo>
                <a:lnTo>
                  <a:pt x="4572" y="5333"/>
                </a:lnTo>
                <a:lnTo>
                  <a:pt x="4572" y="2286"/>
                </a:lnTo>
                <a:lnTo>
                  <a:pt x="2286" y="0"/>
                </a:lnTo>
                <a:close/>
              </a:path>
              <a:path w="5079" h="9525">
                <a:moveTo>
                  <a:pt x="4572" y="0"/>
                </a:moveTo>
                <a:lnTo>
                  <a:pt x="2286" y="0"/>
                </a:lnTo>
                <a:lnTo>
                  <a:pt x="4572" y="2286"/>
                </a:lnTo>
                <a:lnTo>
                  <a:pt x="4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4136072" y="6408315"/>
            <a:ext cx="9878" cy="5556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905" y="0"/>
                </a:moveTo>
                <a:lnTo>
                  <a:pt x="2286" y="0"/>
                </a:lnTo>
                <a:lnTo>
                  <a:pt x="0" y="2286"/>
                </a:lnTo>
                <a:lnTo>
                  <a:pt x="4571" y="2286"/>
                </a:lnTo>
                <a:lnTo>
                  <a:pt x="2286" y="5333"/>
                </a:lnTo>
                <a:lnTo>
                  <a:pt x="9905" y="5333"/>
                </a:lnTo>
                <a:lnTo>
                  <a:pt x="9905" y="0"/>
                </a:lnTo>
                <a:close/>
              </a:path>
              <a:path w="10160" h="5714">
                <a:moveTo>
                  <a:pt x="2286" y="0"/>
                </a:moveTo>
                <a:lnTo>
                  <a:pt x="0" y="0"/>
                </a:lnTo>
                <a:lnTo>
                  <a:pt x="0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136072" y="6410537"/>
            <a:ext cx="4939" cy="9878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6857"/>
                </a:moveTo>
                <a:lnTo>
                  <a:pt x="0" y="9905"/>
                </a:lnTo>
                <a:lnTo>
                  <a:pt x="2286" y="9905"/>
                </a:lnTo>
                <a:lnTo>
                  <a:pt x="0" y="6857"/>
                </a:lnTo>
                <a:close/>
              </a:path>
              <a:path w="5079" h="10160">
                <a:moveTo>
                  <a:pt x="4571" y="0"/>
                </a:moveTo>
                <a:lnTo>
                  <a:pt x="0" y="0"/>
                </a:lnTo>
                <a:lnTo>
                  <a:pt x="0" y="6857"/>
                </a:lnTo>
                <a:lnTo>
                  <a:pt x="2286" y="9905"/>
                </a:lnTo>
                <a:lnTo>
                  <a:pt x="2286" y="4571"/>
                </a:lnTo>
                <a:lnTo>
                  <a:pt x="4571" y="4571"/>
                </a:lnTo>
                <a:lnTo>
                  <a:pt x="4571" y="0"/>
                </a:lnTo>
                <a:close/>
              </a:path>
              <a:path w="5079" h="10160">
                <a:moveTo>
                  <a:pt x="4571" y="4571"/>
                </a:moveTo>
                <a:lnTo>
                  <a:pt x="2286" y="4571"/>
                </a:lnTo>
                <a:lnTo>
                  <a:pt x="4571" y="6857"/>
                </a:lnTo>
                <a:lnTo>
                  <a:pt x="4571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4138295" y="6414981"/>
            <a:ext cx="9878" cy="5556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7619" y="0"/>
                </a:moveTo>
                <a:lnTo>
                  <a:pt x="0" y="0"/>
                </a:lnTo>
                <a:lnTo>
                  <a:pt x="0" y="5334"/>
                </a:lnTo>
                <a:lnTo>
                  <a:pt x="7619" y="5334"/>
                </a:lnTo>
                <a:lnTo>
                  <a:pt x="9905" y="2286"/>
                </a:lnTo>
                <a:lnTo>
                  <a:pt x="5333" y="2286"/>
                </a:lnTo>
                <a:lnTo>
                  <a:pt x="7619" y="0"/>
                </a:lnTo>
                <a:close/>
              </a:path>
              <a:path w="10160" h="5714">
                <a:moveTo>
                  <a:pt x="9905" y="2286"/>
                </a:moveTo>
                <a:lnTo>
                  <a:pt x="7619" y="5334"/>
                </a:lnTo>
                <a:lnTo>
                  <a:pt x="9905" y="5334"/>
                </a:lnTo>
                <a:lnTo>
                  <a:pt x="9905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151630" y="6413869"/>
            <a:ext cx="6791" cy="0"/>
          </a:xfrm>
          <a:custGeom>
            <a:avLst/>
            <a:gdLst/>
            <a:ahLst/>
            <a:cxnLst/>
            <a:rect l="l" t="t" r="r" b="b"/>
            <a:pathLst>
              <a:path w="6985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68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4156076" y="6408315"/>
            <a:ext cx="5556" cy="9260"/>
          </a:xfrm>
          <a:custGeom>
            <a:avLst/>
            <a:gdLst/>
            <a:ahLst/>
            <a:cxnLst/>
            <a:rect l="l" t="t" r="r" b="b"/>
            <a:pathLst>
              <a:path w="5714" h="9525">
                <a:moveTo>
                  <a:pt x="0" y="2286"/>
                </a:moveTo>
                <a:lnTo>
                  <a:pt x="0" y="9143"/>
                </a:lnTo>
                <a:lnTo>
                  <a:pt x="5333" y="9143"/>
                </a:lnTo>
                <a:lnTo>
                  <a:pt x="5333" y="5333"/>
                </a:lnTo>
                <a:lnTo>
                  <a:pt x="2285" y="5333"/>
                </a:lnTo>
                <a:lnTo>
                  <a:pt x="0" y="2286"/>
                </a:lnTo>
                <a:close/>
              </a:path>
              <a:path w="5714" h="9525">
                <a:moveTo>
                  <a:pt x="2285" y="0"/>
                </a:moveTo>
                <a:lnTo>
                  <a:pt x="2285" y="5333"/>
                </a:lnTo>
                <a:lnTo>
                  <a:pt x="5333" y="5333"/>
                </a:lnTo>
                <a:lnTo>
                  <a:pt x="5333" y="2286"/>
                </a:lnTo>
                <a:lnTo>
                  <a:pt x="2285" y="0"/>
                </a:lnTo>
                <a:close/>
              </a:path>
              <a:path w="5714" h="9525">
                <a:moveTo>
                  <a:pt x="5333" y="0"/>
                </a:moveTo>
                <a:lnTo>
                  <a:pt x="2285" y="0"/>
                </a:lnTo>
                <a:lnTo>
                  <a:pt x="5333" y="2286"/>
                </a:lnTo>
                <a:lnTo>
                  <a:pt x="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4149407" y="6408315"/>
            <a:ext cx="9260" cy="5556"/>
          </a:xfrm>
          <a:custGeom>
            <a:avLst/>
            <a:gdLst/>
            <a:ahLst/>
            <a:cxnLst/>
            <a:rect l="l" t="t" r="r" b="b"/>
            <a:pathLst>
              <a:path w="9525" h="5714">
                <a:moveTo>
                  <a:pt x="9143" y="0"/>
                </a:moveTo>
                <a:lnTo>
                  <a:pt x="2286" y="0"/>
                </a:lnTo>
                <a:lnTo>
                  <a:pt x="0" y="2286"/>
                </a:lnTo>
                <a:lnTo>
                  <a:pt x="4572" y="2286"/>
                </a:lnTo>
                <a:lnTo>
                  <a:pt x="2286" y="5333"/>
                </a:lnTo>
                <a:lnTo>
                  <a:pt x="9143" y="5333"/>
                </a:lnTo>
                <a:lnTo>
                  <a:pt x="9143" y="0"/>
                </a:lnTo>
                <a:close/>
              </a:path>
              <a:path w="9525" h="5714">
                <a:moveTo>
                  <a:pt x="2286" y="0"/>
                </a:moveTo>
                <a:lnTo>
                  <a:pt x="0" y="0"/>
                </a:lnTo>
                <a:lnTo>
                  <a:pt x="0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149406" y="6410537"/>
            <a:ext cx="4939" cy="9878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6857"/>
                </a:moveTo>
                <a:lnTo>
                  <a:pt x="0" y="9905"/>
                </a:lnTo>
                <a:lnTo>
                  <a:pt x="2286" y="9905"/>
                </a:lnTo>
                <a:lnTo>
                  <a:pt x="0" y="6857"/>
                </a:lnTo>
                <a:close/>
              </a:path>
              <a:path w="5079" h="10160">
                <a:moveTo>
                  <a:pt x="4572" y="0"/>
                </a:moveTo>
                <a:lnTo>
                  <a:pt x="0" y="0"/>
                </a:lnTo>
                <a:lnTo>
                  <a:pt x="0" y="6857"/>
                </a:lnTo>
                <a:lnTo>
                  <a:pt x="2286" y="9905"/>
                </a:lnTo>
                <a:lnTo>
                  <a:pt x="2286" y="4571"/>
                </a:lnTo>
                <a:lnTo>
                  <a:pt x="4572" y="4571"/>
                </a:lnTo>
                <a:lnTo>
                  <a:pt x="4572" y="0"/>
                </a:lnTo>
                <a:close/>
              </a:path>
              <a:path w="5079" h="10160">
                <a:moveTo>
                  <a:pt x="4572" y="4571"/>
                </a:moveTo>
                <a:lnTo>
                  <a:pt x="2286" y="4571"/>
                </a:lnTo>
                <a:lnTo>
                  <a:pt x="4572" y="6857"/>
                </a:lnTo>
                <a:lnTo>
                  <a:pt x="4572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151629" y="6414981"/>
            <a:ext cx="9878" cy="5556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6857" y="0"/>
                </a:moveTo>
                <a:lnTo>
                  <a:pt x="0" y="0"/>
                </a:lnTo>
                <a:lnTo>
                  <a:pt x="0" y="5334"/>
                </a:lnTo>
                <a:lnTo>
                  <a:pt x="6857" y="5334"/>
                </a:lnTo>
                <a:lnTo>
                  <a:pt x="9905" y="2286"/>
                </a:lnTo>
                <a:lnTo>
                  <a:pt x="4572" y="2286"/>
                </a:lnTo>
                <a:lnTo>
                  <a:pt x="6857" y="0"/>
                </a:lnTo>
                <a:close/>
              </a:path>
              <a:path w="10160" h="5714">
                <a:moveTo>
                  <a:pt x="9905" y="2286"/>
                </a:moveTo>
                <a:lnTo>
                  <a:pt x="6857" y="5334"/>
                </a:lnTo>
                <a:lnTo>
                  <a:pt x="9905" y="5334"/>
                </a:lnTo>
                <a:lnTo>
                  <a:pt x="9905" y="2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984942" y="6321265"/>
            <a:ext cx="5679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3973829" y="6295336"/>
            <a:ext cx="6791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342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979757" y="6307931"/>
            <a:ext cx="61736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46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3990870" y="6333120"/>
            <a:ext cx="51241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577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996796" y="6346455"/>
            <a:ext cx="45685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482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003463" y="6357566"/>
            <a:ext cx="38894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4008650" y="6370161"/>
            <a:ext cx="32720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013835" y="6382755"/>
            <a:ext cx="27781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4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4019021" y="6394608"/>
            <a:ext cx="2346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4025689" y="6407203"/>
            <a:ext cx="16669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024948" y="6419056"/>
            <a:ext cx="17286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525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024948" y="6432390"/>
            <a:ext cx="17286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525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4024948" y="6444985"/>
            <a:ext cx="17286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525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4024948" y="6457580"/>
            <a:ext cx="17286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525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846406" y="6440910"/>
            <a:ext cx="57415" cy="64206"/>
          </a:xfrm>
          <a:custGeom>
            <a:avLst/>
            <a:gdLst/>
            <a:ahLst/>
            <a:cxnLst/>
            <a:rect l="l" t="t" r="r" b="b"/>
            <a:pathLst>
              <a:path w="59054" h="66039">
                <a:moveTo>
                  <a:pt x="4572" y="0"/>
                </a:moveTo>
                <a:lnTo>
                  <a:pt x="0" y="5334"/>
                </a:lnTo>
                <a:lnTo>
                  <a:pt x="54101" y="65531"/>
                </a:lnTo>
                <a:lnTo>
                  <a:pt x="56387" y="62484"/>
                </a:lnTo>
                <a:lnTo>
                  <a:pt x="58674" y="60198"/>
                </a:lnTo>
                <a:lnTo>
                  <a:pt x="4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3822700" y="6443503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822700" y="6453134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3822700" y="646350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822700" y="6473878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822700" y="6483509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822700" y="6493880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3822700" y="6504252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3822700" y="6513882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3822700" y="6524254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822700" y="6534625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3822700" y="654425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3822700" y="6554628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3822700" y="6565000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822700" y="6574631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3822700" y="6585003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3822700" y="6595375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3822700" y="6605005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822700" y="661463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3822700" y="6625007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5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174471" y="5983817"/>
            <a:ext cx="211137" cy="68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3174471" y="5983817"/>
            <a:ext cx="211137" cy="68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174471" y="5983817"/>
            <a:ext cx="211137" cy="68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3174471" y="5983817"/>
            <a:ext cx="211137" cy="68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3196695" y="5931217"/>
            <a:ext cx="135819" cy="56796"/>
          </a:xfrm>
          <a:custGeom>
            <a:avLst/>
            <a:gdLst/>
            <a:ahLst/>
            <a:cxnLst/>
            <a:rect l="l" t="t" r="r" b="b"/>
            <a:pathLst>
              <a:path w="139700" h="58420">
                <a:moveTo>
                  <a:pt x="31242" y="0"/>
                </a:moveTo>
                <a:lnTo>
                  <a:pt x="3810" y="762"/>
                </a:lnTo>
                <a:lnTo>
                  <a:pt x="0" y="13716"/>
                </a:lnTo>
                <a:lnTo>
                  <a:pt x="2286" y="52578"/>
                </a:lnTo>
                <a:lnTo>
                  <a:pt x="12192" y="55626"/>
                </a:lnTo>
                <a:lnTo>
                  <a:pt x="32766" y="57912"/>
                </a:lnTo>
                <a:lnTo>
                  <a:pt x="65532" y="54864"/>
                </a:lnTo>
                <a:lnTo>
                  <a:pt x="112014" y="54102"/>
                </a:lnTo>
                <a:lnTo>
                  <a:pt x="128778" y="32766"/>
                </a:lnTo>
                <a:lnTo>
                  <a:pt x="139446" y="6096"/>
                </a:lnTo>
                <a:lnTo>
                  <a:pt x="94487" y="762"/>
                </a:lnTo>
                <a:lnTo>
                  <a:pt x="31242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3189287" y="5927513"/>
            <a:ext cx="98160" cy="61736"/>
          </a:xfrm>
          <a:custGeom>
            <a:avLst/>
            <a:gdLst/>
            <a:ahLst/>
            <a:cxnLst/>
            <a:rect l="l" t="t" r="r" b="b"/>
            <a:pathLst>
              <a:path w="100964" h="63500">
                <a:moveTo>
                  <a:pt x="50291" y="0"/>
                </a:moveTo>
                <a:lnTo>
                  <a:pt x="16001" y="762"/>
                </a:lnTo>
                <a:lnTo>
                  <a:pt x="3048" y="3047"/>
                </a:lnTo>
                <a:lnTo>
                  <a:pt x="0" y="21336"/>
                </a:lnTo>
                <a:lnTo>
                  <a:pt x="0" y="51815"/>
                </a:lnTo>
                <a:lnTo>
                  <a:pt x="3048" y="59436"/>
                </a:lnTo>
                <a:lnTo>
                  <a:pt x="19812" y="63245"/>
                </a:lnTo>
                <a:lnTo>
                  <a:pt x="51815" y="62483"/>
                </a:lnTo>
                <a:lnTo>
                  <a:pt x="59436" y="60959"/>
                </a:lnTo>
                <a:lnTo>
                  <a:pt x="21336" y="57912"/>
                </a:lnTo>
                <a:lnTo>
                  <a:pt x="14477" y="54863"/>
                </a:lnTo>
                <a:lnTo>
                  <a:pt x="16001" y="7619"/>
                </a:lnTo>
                <a:lnTo>
                  <a:pt x="21336" y="6095"/>
                </a:lnTo>
                <a:lnTo>
                  <a:pt x="92582" y="6095"/>
                </a:lnTo>
                <a:lnTo>
                  <a:pt x="68579" y="1524"/>
                </a:lnTo>
                <a:lnTo>
                  <a:pt x="50291" y="0"/>
                </a:lnTo>
                <a:close/>
              </a:path>
              <a:path w="100964" h="63500">
                <a:moveTo>
                  <a:pt x="92582" y="6095"/>
                </a:moveTo>
                <a:lnTo>
                  <a:pt x="21336" y="6095"/>
                </a:lnTo>
                <a:lnTo>
                  <a:pt x="83057" y="7619"/>
                </a:lnTo>
                <a:lnTo>
                  <a:pt x="100584" y="7619"/>
                </a:lnTo>
                <a:lnTo>
                  <a:pt x="92582" y="609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3218921" y="5928995"/>
            <a:ext cx="117299" cy="59267"/>
          </a:xfrm>
          <a:custGeom>
            <a:avLst/>
            <a:gdLst/>
            <a:ahLst/>
            <a:cxnLst/>
            <a:rect l="l" t="t" r="r" b="b"/>
            <a:pathLst>
              <a:path w="120650" h="60960">
                <a:moveTo>
                  <a:pt x="43682" y="55828"/>
                </a:moveTo>
                <a:lnTo>
                  <a:pt x="0" y="59435"/>
                </a:lnTo>
                <a:lnTo>
                  <a:pt x="9144" y="60959"/>
                </a:lnTo>
                <a:lnTo>
                  <a:pt x="46482" y="59435"/>
                </a:lnTo>
                <a:lnTo>
                  <a:pt x="97536" y="58673"/>
                </a:lnTo>
                <a:lnTo>
                  <a:pt x="99821" y="56387"/>
                </a:lnTo>
                <a:lnTo>
                  <a:pt x="43434" y="56387"/>
                </a:lnTo>
                <a:lnTo>
                  <a:pt x="43682" y="55828"/>
                </a:lnTo>
                <a:close/>
              </a:path>
              <a:path w="120650" h="60960">
                <a:moveTo>
                  <a:pt x="63246" y="54101"/>
                </a:moveTo>
                <a:lnTo>
                  <a:pt x="54881" y="54840"/>
                </a:lnTo>
                <a:lnTo>
                  <a:pt x="43434" y="56387"/>
                </a:lnTo>
                <a:lnTo>
                  <a:pt x="99821" y="56387"/>
                </a:lnTo>
                <a:lnTo>
                  <a:pt x="101345" y="54863"/>
                </a:lnTo>
                <a:lnTo>
                  <a:pt x="82296" y="54863"/>
                </a:lnTo>
                <a:lnTo>
                  <a:pt x="63246" y="54101"/>
                </a:lnTo>
                <a:close/>
              </a:path>
              <a:path w="120650" h="60960">
                <a:moveTo>
                  <a:pt x="28956" y="0"/>
                </a:moveTo>
                <a:lnTo>
                  <a:pt x="37337" y="3809"/>
                </a:lnTo>
                <a:lnTo>
                  <a:pt x="57150" y="6095"/>
                </a:lnTo>
                <a:lnTo>
                  <a:pt x="57912" y="14477"/>
                </a:lnTo>
                <a:lnTo>
                  <a:pt x="52577" y="35813"/>
                </a:lnTo>
                <a:lnTo>
                  <a:pt x="43682" y="55828"/>
                </a:lnTo>
                <a:lnTo>
                  <a:pt x="54881" y="54840"/>
                </a:lnTo>
                <a:lnTo>
                  <a:pt x="60960" y="46481"/>
                </a:lnTo>
                <a:lnTo>
                  <a:pt x="73151" y="6857"/>
                </a:lnTo>
                <a:lnTo>
                  <a:pt x="120308" y="6857"/>
                </a:lnTo>
                <a:lnTo>
                  <a:pt x="120396" y="6095"/>
                </a:lnTo>
                <a:lnTo>
                  <a:pt x="108204" y="3047"/>
                </a:lnTo>
                <a:lnTo>
                  <a:pt x="73151" y="762"/>
                </a:lnTo>
                <a:lnTo>
                  <a:pt x="28956" y="0"/>
                </a:lnTo>
                <a:close/>
              </a:path>
              <a:path w="120650" h="60960">
                <a:moveTo>
                  <a:pt x="120308" y="6857"/>
                </a:moveTo>
                <a:lnTo>
                  <a:pt x="84582" y="6857"/>
                </a:lnTo>
                <a:lnTo>
                  <a:pt x="107442" y="9905"/>
                </a:lnTo>
                <a:lnTo>
                  <a:pt x="105918" y="20573"/>
                </a:lnTo>
                <a:lnTo>
                  <a:pt x="94487" y="40385"/>
                </a:lnTo>
                <a:lnTo>
                  <a:pt x="82296" y="54863"/>
                </a:lnTo>
                <a:lnTo>
                  <a:pt x="101345" y="54863"/>
                </a:lnTo>
                <a:lnTo>
                  <a:pt x="102870" y="53339"/>
                </a:lnTo>
                <a:lnTo>
                  <a:pt x="118110" y="25907"/>
                </a:lnTo>
                <a:lnTo>
                  <a:pt x="120308" y="685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3193733" y="5883804"/>
            <a:ext cx="118533" cy="49389"/>
          </a:xfrm>
          <a:custGeom>
            <a:avLst/>
            <a:gdLst/>
            <a:ahLst/>
            <a:cxnLst/>
            <a:rect l="l" t="t" r="r" b="b"/>
            <a:pathLst>
              <a:path w="121920" h="50800">
                <a:moveTo>
                  <a:pt x="82295" y="0"/>
                </a:moveTo>
                <a:lnTo>
                  <a:pt x="51815" y="0"/>
                </a:lnTo>
                <a:lnTo>
                  <a:pt x="32003" y="1524"/>
                </a:lnTo>
                <a:lnTo>
                  <a:pt x="0" y="8382"/>
                </a:lnTo>
                <a:lnTo>
                  <a:pt x="28955" y="49529"/>
                </a:lnTo>
                <a:lnTo>
                  <a:pt x="78485" y="50291"/>
                </a:lnTo>
                <a:lnTo>
                  <a:pt x="105155" y="48005"/>
                </a:lnTo>
                <a:lnTo>
                  <a:pt x="114300" y="44196"/>
                </a:lnTo>
                <a:lnTo>
                  <a:pt x="121919" y="6096"/>
                </a:lnTo>
                <a:lnTo>
                  <a:pt x="108203" y="1524"/>
                </a:lnTo>
                <a:lnTo>
                  <a:pt x="82295" y="0"/>
                </a:lnTo>
                <a:close/>
              </a:path>
            </a:pathLst>
          </a:custGeom>
          <a:solidFill>
            <a:srgbClr val="FFFF9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215216" y="5846763"/>
            <a:ext cx="77170" cy="36424"/>
          </a:xfrm>
          <a:custGeom>
            <a:avLst/>
            <a:gdLst/>
            <a:ahLst/>
            <a:cxnLst/>
            <a:rect l="l" t="t" r="r" b="b"/>
            <a:pathLst>
              <a:path w="79375" h="37464">
                <a:moveTo>
                  <a:pt x="6096" y="9905"/>
                </a:moveTo>
                <a:lnTo>
                  <a:pt x="0" y="15239"/>
                </a:lnTo>
                <a:lnTo>
                  <a:pt x="762" y="24384"/>
                </a:lnTo>
                <a:lnTo>
                  <a:pt x="12954" y="32003"/>
                </a:lnTo>
                <a:lnTo>
                  <a:pt x="22098" y="34289"/>
                </a:lnTo>
                <a:lnTo>
                  <a:pt x="22098" y="35813"/>
                </a:lnTo>
                <a:lnTo>
                  <a:pt x="30480" y="37337"/>
                </a:lnTo>
                <a:lnTo>
                  <a:pt x="57150" y="37337"/>
                </a:lnTo>
                <a:lnTo>
                  <a:pt x="55625" y="34289"/>
                </a:lnTo>
                <a:lnTo>
                  <a:pt x="69342" y="32003"/>
                </a:lnTo>
                <a:lnTo>
                  <a:pt x="79248" y="22860"/>
                </a:lnTo>
                <a:lnTo>
                  <a:pt x="79248" y="21336"/>
                </a:lnTo>
                <a:lnTo>
                  <a:pt x="43434" y="21336"/>
                </a:lnTo>
                <a:lnTo>
                  <a:pt x="46599" y="19050"/>
                </a:lnTo>
                <a:lnTo>
                  <a:pt x="26670" y="19050"/>
                </a:lnTo>
                <a:lnTo>
                  <a:pt x="18287" y="11429"/>
                </a:lnTo>
                <a:lnTo>
                  <a:pt x="6096" y="9905"/>
                </a:lnTo>
                <a:close/>
              </a:path>
              <a:path w="79375" h="37464">
                <a:moveTo>
                  <a:pt x="79248" y="17525"/>
                </a:moveTo>
                <a:lnTo>
                  <a:pt x="60960" y="19050"/>
                </a:lnTo>
                <a:lnTo>
                  <a:pt x="43434" y="21336"/>
                </a:lnTo>
                <a:lnTo>
                  <a:pt x="79248" y="21336"/>
                </a:lnTo>
                <a:lnTo>
                  <a:pt x="79248" y="17525"/>
                </a:lnTo>
                <a:close/>
              </a:path>
              <a:path w="79375" h="37464">
                <a:moveTo>
                  <a:pt x="40386" y="0"/>
                </a:moveTo>
                <a:lnTo>
                  <a:pt x="32004" y="6096"/>
                </a:lnTo>
                <a:lnTo>
                  <a:pt x="26670" y="19050"/>
                </a:lnTo>
                <a:lnTo>
                  <a:pt x="46599" y="19050"/>
                </a:lnTo>
                <a:lnTo>
                  <a:pt x="57150" y="11429"/>
                </a:lnTo>
                <a:lnTo>
                  <a:pt x="63246" y="6858"/>
                </a:lnTo>
                <a:lnTo>
                  <a:pt x="59436" y="1524"/>
                </a:lnTo>
                <a:lnTo>
                  <a:pt x="4038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188546" y="5880100"/>
            <a:ext cx="129028" cy="53709"/>
          </a:xfrm>
          <a:custGeom>
            <a:avLst/>
            <a:gdLst/>
            <a:ahLst/>
            <a:cxnLst/>
            <a:rect l="l" t="t" r="r" b="b"/>
            <a:pathLst>
              <a:path w="132714" h="55245">
                <a:moveTo>
                  <a:pt x="130682" y="6096"/>
                </a:moveTo>
                <a:lnTo>
                  <a:pt x="66293" y="6096"/>
                </a:lnTo>
                <a:lnTo>
                  <a:pt x="112013" y="7620"/>
                </a:lnTo>
                <a:lnTo>
                  <a:pt x="120396" y="12954"/>
                </a:lnTo>
                <a:lnTo>
                  <a:pt x="112013" y="48006"/>
                </a:lnTo>
                <a:lnTo>
                  <a:pt x="89915" y="52577"/>
                </a:lnTo>
                <a:lnTo>
                  <a:pt x="85343" y="54863"/>
                </a:lnTo>
                <a:lnTo>
                  <a:pt x="115062" y="53339"/>
                </a:lnTo>
                <a:lnTo>
                  <a:pt x="127253" y="48006"/>
                </a:lnTo>
                <a:lnTo>
                  <a:pt x="132587" y="6858"/>
                </a:lnTo>
                <a:lnTo>
                  <a:pt x="130682" y="6096"/>
                </a:lnTo>
                <a:close/>
              </a:path>
              <a:path w="132714" h="55245">
                <a:moveTo>
                  <a:pt x="69668" y="7620"/>
                </a:moveTo>
                <a:lnTo>
                  <a:pt x="56387" y="7620"/>
                </a:lnTo>
                <a:lnTo>
                  <a:pt x="74675" y="19050"/>
                </a:lnTo>
                <a:lnTo>
                  <a:pt x="71627" y="48768"/>
                </a:lnTo>
                <a:lnTo>
                  <a:pt x="55625" y="53339"/>
                </a:lnTo>
                <a:lnTo>
                  <a:pt x="73913" y="54101"/>
                </a:lnTo>
                <a:lnTo>
                  <a:pt x="87629" y="53339"/>
                </a:lnTo>
                <a:lnTo>
                  <a:pt x="90677" y="49530"/>
                </a:lnTo>
                <a:lnTo>
                  <a:pt x="89915" y="16763"/>
                </a:lnTo>
                <a:lnTo>
                  <a:pt x="69668" y="7620"/>
                </a:lnTo>
                <a:close/>
              </a:path>
              <a:path w="132714" h="55245">
                <a:moveTo>
                  <a:pt x="75437" y="0"/>
                </a:moveTo>
                <a:lnTo>
                  <a:pt x="43434" y="762"/>
                </a:lnTo>
                <a:lnTo>
                  <a:pt x="16763" y="4572"/>
                </a:lnTo>
                <a:lnTo>
                  <a:pt x="0" y="11430"/>
                </a:lnTo>
                <a:lnTo>
                  <a:pt x="14477" y="31242"/>
                </a:lnTo>
                <a:lnTo>
                  <a:pt x="27431" y="53339"/>
                </a:lnTo>
                <a:lnTo>
                  <a:pt x="54101" y="53339"/>
                </a:lnTo>
                <a:lnTo>
                  <a:pt x="40386" y="51815"/>
                </a:lnTo>
                <a:lnTo>
                  <a:pt x="16763" y="12192"/>
                </a:lnTo>
                <a:lnTo>
                  <a:pt x="39624" y="7620"/>
                </a:lnTo>
                <a:lnTo>
                  <a:pt x="69668" y="7620"/>
                </a:lnTo>
                <a:lnTo>
                  <a:pt x="66293" y="6096"/>
                </a:lnTo>
                <a:lnTo>
                  <a:pt x="130682" y="6096"/>
                </a:lnTo>
                <a:lnTo>
                  <a:pt x="124967" y="3810"/>
                </a:lnTo>
                <a:lnTo>
                  <a:pt x="108203" y="1524"/>
                </a:lnTo>
                <a:lnTo>
                  <a:pt x="75437" y="0"/>
                </a:lnTo>
                <a:close/>
              </a:path>
            </a:pathLst>
          </a:custGeom>
          <a:solidFill>
            <a:srgbClr val="CC9A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210772" y="5844540"/>
            <a:ext cx="91987" cy="38276"/>
          </a:xfrm>
          <a:custGeom>
            <a:avLst/>
            <a:gdLst/>
            <a:ahLst/>
            <a:cxnLst/>
            <a:rect l="l" t="t" r="r" b="b"/>
            <a:pathLst>
              <a:path w="94614" h="39370">
                <a:moveTo>
                  <a:pt x="16001" y="6858"/>
                </a:moveTo>
                <a:lnTo>
                  <a:pt x="6857" y="10668"/>
                </a:lnTo>
                <a:lnTo>
                  <a:pt x="0" y="16001"/>
                </a:lnTo>
                <a:lnTo>
                  <a:pt x="0" y="22860"/>
                </a:lnTo>
                <a:lnTo>
                  <a:pt x="5333" y="30480"/>
                </a:lnTo>
                <a:lnTo>
                  <a:pt x="10667" y="35813"/>
                </a:lnTo>
                <a:lnTo>
                  <a:pt x="29717" y="38100"/>
                </a:lnTo>
                <a:lnTo>
                  <a:pt x="38862" y="38862"/>
                </a:lnTo>
                <a:lnTo>
                  <a:pt x="38862" y="33527"/>
                </a:lnTo>
                <a:lnTo>
                  <a:pt x="23621" y="33527"/>
                </a:lnTo>
                <a:lnTo>
                  <a:pt x="15239" y="28956"/>
                </a:lnTo>
                <a:lnTo>
                  <a:pt x="10667" y="22098"/>
                </a:lnTo>
                <a:lnTo>
                  <a:pt x="9905" y="16001"/>
                </a:lnTo>
                <a:lnTo>
                  <a:pt x="17525" y="14477"/>
                </a:lnTo>
                <a:lnTo>
                  <a:pt x="31241" y="14477"/>
                </a:lnTo>
                <a:lnTo>
                  <a:pt x="28193" y="9906"/>
                </a:lnTo>
                <a:lnTo>
                  <a:pt x="16001" y="6858"/>
                </a:lnTo>
                <a:close/>
              </a:path>
              <a:path w="94614" h="39370">
                <a:moveTo>
                  <a:pt x="48005" y="30480"/>
                </a:moveTo>
                <a:lnTo>
                  <a:pt x="57150" y="38862"/>
                </a:lnTo>
                <a:lnTo>
                  <a:pt x="76962" y="35813"/>
                </a:lnTo>
                <a:lnTo>
                  <a:pt x="81533" y="33527"/>
                </a:lnTo>
                <a:lnTo>
                  <a:pt x="62483" y="33527"/>
                </a:lnTo>
                <a:lnTo>
                  <a:pt x="48005" y="30480"/>
                </a:lnTo>
                <a:close/>
              </a:path>
              <a:path w="94614" h="39370">
                <a:moveTo>
                  <a:pt x="38862" y="32003"/>
                </a:moveTo>
                <a:lnTo>
                  <a:pt x="23621" y="33527"/>
                </a:lnTo>
                <a:lnTo>
                  <a:pt x="38862" y="33527"/>
                </a:lnTo>
                <a:lnTo>
                  <a:pt x="38862" y="32003"/>
                </a:lnTo>
                <a:close/>
              </a:path>
              <a:path w="94614" h="39370">
                <a:moveTo>
                  <a:pt x="93181" y="22098"/>
                </a:moveTo>
                <a:lnTo>
                  <a:pt x="79247" y="22098"/>
                </a:lnTo>
                <a:lnTo>
                  <a:pt x="76962" y="28194"/>
                </a:lnTo>
                <a:lnTo>
                  <a:pt x="68579" y="32765"/>
                </a:lnTo>
                <a:lnTo>
                  <a:pt x="62483" y="33527"/>
                </a:lnTo>
                <a:lnTo>
                  <a:pt x="81533" y="33527"/>
                </a:lnTo>
                <a:lnTo>
                  <a:pt x="84581" y="32003"/>
                </a:lnTo>
                <a:lnTo>
                  <a:pt x="94487" y="25146"/>
                </a:lnTo>
                <a:lnTo>
                  <a:pt x="93181" y="22098"/>
                </a:lnTo>
                <a:close/>
              </a:path>
              <a:path w="94614" h="39370">
                <a:moveTo>
                  <a:pt x="75437" y="5334"/>
                </a:moveTo>
                <a:lnTo>
                  <a:pt x="60197" y="5334"/>
                </a:lnTo>
                <a:lnTo>
                  <a:pt x="62483" y="9144"/>
                </a:lnTo>
                <a:lnTo>
                  <a:pt x="56387" y="13715"/>
                </a:lnTo>
                <a:lnTo>
                  <a:pt x="47243" y="18287"/>
                </a:lnTo>
                <a:lnTo>
                  <a:pt x="41147" y="22098"/>
                </a:lnTo>
                <a:lnTo>
                  <a:pt x="44195" y="27432"/>
                </a:lnTo>
                <a:lnTo>
                  <a:pt x="54863" y="24384"/>
                </a:lnTo>
                <a:lnTo>
                  <a:pt x="72389" y="22098"/>
                </a:lnTo>
                <a:lnTo>
                  <a:pt x="93181" y="22098"/>
                </a:lnTo>
                <a:lnTo>
                  <a:pt x="92201" y="19812"/>
                </a:lnTo>
                <a:lnTo>
                  <a:pt x="54101" y="19812"/>
                </a:lnTo>
                <a:lnTo>
                  <a:pt x="65531" y="16763"/>
                </a:lnTo>
                <a:lnTo>
                  <a:pt x="75437" y="12191"/>
                </a:lnTo>
                <a:lnTo>
                  <a:pt x="75437" y="5334"/>
                </a:lnTo>
                <a:close/>
              </a:path>
              <a:path w="94614" h="39370">
                <a:moveTo>
                  <a:pt x="51815" y="0"/>
                </a:moveTo>
                <a:lnTo>
                  <a:pt x="38862" y="2286"/>
                </a:lnTo>
                <a:lnTo>
                  <a:pt x="32003" y="6858"/>
                </a:lnTo>
                <a:lnTo>
                  <a:pt x="31241" y="14477"/>
                </a:lnTo>
                <a:lnTo>
                  <a:pt x="17525" y="14477"/>
                </a:lnTo>
                <a:lnTo>
                  <a:pt x="22859" y="17525"/>
                </a:lnTo>
                <a:lnTo>
                  <a:pt x="29717" y="25908"/>
                </a:lnTo>
                <a:lnTo>
                  <a:pt x="36575" y="24384"/>
                </a:lnTo>
                <a:lnTo>
                  <a:pt x="37337" y="18287"/>
                </a:lnTo>
                <a:lnTo>
                  <a:pt x="39624" y="10668"/>
                </a:lnTo>
                <a:lnTo>
                  <a:pt x="49529" y="5334"/>
                </a:lnTo>
                <a:lnTo>
                  <a:pt x="75437" y="5334"/>
                </a:lnTo>
                <a:lnTo>
                  <a:pt x="66293" y="762"/>
                </a:lnTo>
                <a:lnTo>
                  <a:pt x="51815" y="0"/>
                </a:lnTo>
                <a:close/>
              </a:path>
              <a:path w="94614" h="39370">
                <a:moveTo>
                  <a:pt x="83057" y="16001"/>
                </a:moveTo>
                <a:lnTo>
                  <a:pt x="67817" y="18287"/>
                </a:lnTo>
                <a:lnTo>
                  <a:pt x="54101" y="19812"/>
                </a:lnTo>
                <a:lnTo>
                  <a:pt x="92201" y="19812"/>
                </a:lnTo>
                <a:lnTo>
                  <a:pt x="83057" y="16001"/>
                </a:lnTo>
                <a:close/>
              </a:path>
            </a:pathLst>
          </a:custGeom>
          <a:solidFill>
            <a:srgbClr val="CC9A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3147801" y="6047528"/>
            <a:ext cx="263737" cy="6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3147801" y="6047528"/>
            <a:ext cx="263737" cy="66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147801" y="6047528"/>
            <a:ext cx="263737" cy="66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147801" y="6047528"/>
            <a:ext cx="263737" cy="666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3141133" y="6044564"/>
            <a:ext cx="279293" cy="703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141133" y="6044564"/>
            <a:ext cx="279293" cy="703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3141133" y="6044564"/>
            <a:ext cx="279293" cy="703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232995" y="6021600"/>
            <a:ext cx="104458" cy="303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3232995" y="6021600"/>
            <a:ext cx="104458" cy="303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3232995" y="6021600"/>
            <a:ext cx="104458" cy="303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3232995" y="6021600"/>
            <a:ext cx="104458" cy="303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3230034" y="6017895"/>
            <a:ext cx="116310" cy="355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3230034" y="6017895"/>
            <a:ext cx="116310" cy="355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3230034" y="6017895"/>
            <a:ext cx="116310" cy="355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3124094" y="6096424"/>
            <a:ext cx="260032" cy="563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3124094" y="6096424"/>
            <a:ext cx="260032" cy="5630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3124094" y="6096424"/>
            <a:ext cx="260032" cy="5630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3124094" y="6096424"/>
            <a:ext cx="260032" cy="563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3120390" y="6092720"/>
            <a:ext cx="274108" cy="629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3120390" y="6092720"/>
            <a:ext cx="274108" cy="6297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3120390" y="6092720"/>
            <a:ext cx="274108" cy="6297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3120390" y="6092720"/>
            <a:ext cx="274108" cy="629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963333" y="5982024"/>
            <a:ext cx="138289" cy="68527"/>
          </a:xfrm>
          <a:custGeom>
            <a:avLst/>
            <a:gdLst/>
            <a:ahLst/>
            <a:cxnLst/>
            <a:rect l="l" t="t" r="r" b="b"/>
            <a:pathLst>
              <a:path w="142239" h="70485">
                <a:moveTo>
                  <a:pt x="54778" y="3519"/>
                </a:moveTo>
                <a:lnTo>
                  <a:pt x="16763" y="7939"/>
                </a:lnTo>
                <a:lnTo>
                  <a:pt x="0" y="33085"/>
                </a:lnTo>
                <a:lnTo>
                  <a:pt x="762" y="40705"/>
                </a:lnTo>
                <a:lnTo>
                  <a:pt x="33984" y="63771"/>
                </a:lnTo>
                <a:lnTo>
                  <a:pt x="81849" y="69885"/>
                </a:lnTo>
                <a:lnTo>
                  <a:pt x="103631" y="66613"/>
                </a:lnTo>
                <a:lnTo>
                  <a:pt x="117015" y="56679"/>
                </a:lnTo>
                <a:lnTo>
                  <a:pt x="118833" y="46105"/>
                </a:lnTo>
                <a:lnTo>
                  <a:pt x="113051" y="34926"/>
                </a:lnTo>
                <a:lnTo>
                  <a:pt x="103631" y="23179"/>
                </a:lnTo>
                <a:lnTo>
                  <a:pt x="115824" y="16321"/>
                </a:lnTo>
                <a:lnTo>
                  <a:pt x="90677" y="16321"/>
                </a:lnTo>
                <a:lnTo>
                  <a:pt x="73699" y="7660"/>
                </a:lnTo>
                <a:lnTo>
                  <a:pt x="54778" y="3519"/>
                </a:lnTo>
                <a:close/>
              </a:path>
              <a:path w="142239" h="70485">
                <a:moveTo>
                  <a:pt x="134309" y="0"/>
                </a:moveTo>
                <a:lnTo>
                  <a:pt x="123720" y="1033"/>
                </a:lnTo>
                <a:lnTo>
                  <a:pt x="112421" y="6281"/>
                </a:lnTo>
                <a:lnTo>
                  <a:pt x="102869" y="10987"/>
                </a:lnTo>
                <a:lnTo>
                  <a:pt x="90677" y="16321"/>
                </a:lnTo>
                <a:lnTo>
                  <a:pt x="115824" y="16321"/>
                </a:lnTo>
                <a:lnTo>
                  <a:pt x="129539" y="11749"/>
                </a:lnTo>
                <a:lnTo>
                  <a:pt x="141731" y="7939"/>
                </a:lnTo>
                <a:lnTo>
                  <a:pt x="134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3038898" y="6052278"/>
            <a:ext cx="132733" cy="130263"/>
          </a:xfrm>
          <a:custGeom>
            <a:avLst/>
            <a:gdLst/>
            <a:ahLst/>
            <a:cxnLst/>
            <a:rect l="l" t="t" r="r" b="b"/>
            <a:pathLst>
              <a:path w="136525" h="133985">
                <a:moveTo>
                  <a:pt x="35195" y="0"/>
                </a:moveTo>
                <a:lnTo>
                  <a:pt x="3809" y="10354"/>
                </a:lnTo>
                <a:lnTo>
                  <a:pt x="0" y="15688"/>
                </a:lnTo>
                <a:lnTo>
                  <a:pt x="9137" y="34705"/>
                </a:lnTo>
                <a:lnTo>
                  <a:pt x="24112" y="51102"/>
                </a:lnTo>
                <a:lnTo>
                  <a:pt x="31412" y="67509"/>
                </a:lnTo>
                <a:lnTo>
                  <a:pt x="17525" y="86554"/>
                </a:lnTo>
                <a:lnTo>
                  <a:pt x="3380" y="113605"/>
                </a:lnTo>
                <a:lnTo>
                  <a:pt x="20602" y="128769"/>
                </a:lnTo>
                <a:lnTo>
                  <a:pt x="52098" y="133875"/>
                </a:lnTo>
                <a:lnTo>
                  <a:pt x="80771" y="130750"/>
                </a:lnTo>
                <a:lnTo>
                  <a:pt x="109590" y="116684"/>
                </a:lnTo>
                <a:lnTo>
                  <a:pt x="130087" y="96799"/>
                </a:lnTo>
                <a:lnTo>
                  <a:pt x="136023" y="71791"/>
                </a:lnTo>
                <a:lnTo>
                  <a:pt x="121157" y="42358"/>
                </a:lnTo>
                <a:lnTo>
                  <a:pt x="97852" y="19123"/>
                </a:lnTo>
                <a:lnTo>
                  <a:pt x="67870" y="3963"/>
                </a:lnTo>
                <a:lnTo>
                  <a:pt x="3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3018896" y="6066791"/>
            <a:ext cx="206816" cy="72231"/>
          </a:xfrm>
          <a:custGeom>
            <a:avLst/>
            <a:gdLst/>
            <a:ahLst/>
            <a:cxnLst/>
            <a:rect l="l" t="t" r="r" b="b"/>
            <a:pathLst>
              <a:path w="212725" h="74295">
                <a:moveTo>
                  <a:pt x="36575" y="0"/>
                </a:moveTo>
                <a:lnTo>
                  <a:pt x="3048" y="22098"/>
                </a:lnTo>
                <a:lnTo>
                  <a:pt x="0" y="47244"/>
                </a:lnTo>
                <a:lnTo>
                  <a:pt x="762" y="64008"/>
                </a:lnTo>
                <a:lnTo>
                  <a:pt x="6857" y="70103"/>
                </a:lnTo>
                <a:lnTo>
                  <a:pt x="19050" y="72389"/>
                </a:lnTo>
                <a:lnTo>
                  <a:pt x="60198" y="73913"/>
                </a:lnTo>
                <a:lnTo>
                  <a:pt x="111251" y="67056"/>
                </a:lnTo>
                <a:lnTo>
                  <a:pt x="129624" y="61722"/>
                </a:lnTo>
                <a:lnTo>
                  <a:pt x="54101" y="61722"/>
                </a:lnTo>
                <a:lnTo>
                  <a:pt x="35051" y="60960"/>
                </a:lnTo>
                <a:lnTo>
                  <a:pt x="24383" y="58674"/>
                </a:lnTo>
                <a:lnTo>
                  <a:pt x="22860" y="56387"/>
                </a:lnTo>
                <a:lnTo>
                  <a:pt x="29687" y="44791"/>
                </a:lnTo>
                <a:lnTo>
                  <a:pt x="37080" y="31927"/>
                </a:lnTo>
                <a:lnTo>
                  <a:pt x="43841" y="18911"/>
                </a:lnTo>
                <a:lnTo>
                  <a:pt x="48768" y="6858"/>
                </a:lnTo>
                <a:lnTo>
                  <a:pt x="36575" y="0"/>
                </a:lnTo>
                <a:close/>
              </a:path>
              <a:path w="212725" h="74295">
                <a:moveTo>
                  <a:pt x="162305" y="15239"/>
                </a:moveTo>
                <a:lnTo>
                  <a:pt x="153162" y="16763"/>
                </a:lnTo>
                <a:lnTo>
                  <a:pt x="147827" y="23622"/>
                </a:lnTo>
                <a:lnTo>
                  <a:pt x="150113" y="31241"/>
                </a:lnTo>
                <a:lnTo>
                  <a:pt x="151637" y="38100"/>
                </a:lnTo>
                <a:lnTo>
                  <a:pt x="144018" y="44958"/>
                </a:lnTo>
                <a:lnTo>
                  <a:pt x="131063" y="52577"/>
                </a:lnTo>
                <a:lnTo>
                  <a:pt x="105156" y="58674"/>
                </a:lnTo>
                <a:lnTo>
                  <a:pt x="80772" y="61722"/>
                </a:lnTo>
                <a:lnTo>
                  <a:pt x="129624" y="61722"/>
                </a:lnTo>
                <a:lnTo>
                  <a:pt x="134874" y="60198"/>
                </a:lnTo>
                <a:lnTo>
                  <a:pt x="150875" y="52577"/>
                </a:lnTo>
                <a:lnTo>
                  <a:pt x="161544" y="45720"/>
                </a:lnTo>
                <a:lnTo>
                  <a:pt x="201929" y="45720"/>
                </a:lnTo>
                <a:lnTo>
                  <a:pt x="203453" y="44958"/>
                </a:lnTo>
                <a:lnTo>
                  <a:pt x="212598" y="41148"/>
                </a:lnTo>
                <a:lnTo>
                  <a:pt x="211836" y="38862"/>
                </a:lnTo>
                <a:lnTo>
                  <a:pt x="175260" y="38862"/>
                </a:lnTo>
                <a:lnTo>
                  <a:pt x="169163" y="38100"/>
                </a:lnTo>
                <a:lnTo>
                  <a:pt x="179022" y="35808"/>
                </a:lnTo>
                <a:lnTo>
                  <a:pt x="187809" y="34494"/>
                </a:lnTo>
                <a:lnTo>
                  <a:pt x="196226" y="32697"/>
                </a:lnTo>
                <a:lnTo>
                  <a:pt x="197848" y="32003"/>
                </a:lnTo>
                <a:lnTo>
                  <a:pt x="159258" y="32003"/>
                </a:lnTo>
                <a:lnTo>
                  <a:pt x="162305" y="26670"/>
                </a:lnTo>
                <a:lnTo>
                  <a:pt x="170687" y="22860"/>
                </a:lnTo>
                <a:lnTo>
                  <a:pt x="169925" y="21336"/>
                </a:lnTo>
                <a:lnTo>
                  <a:pt x="169925" y="16763"/>
                </a:lnTo>
                <a:lnTo>
                  <a:pt x="162305" y="15239"/>
                </a:lnTo>
                <a:close/>
              </a:path>
              <a:path w="212725" h="74295">
                <a:moveTo>
                  <a:pt x="201929" y="45720"/>
                </a:moveTo>
                <a:lnTo>
                  <a:pt x="182117" y="45720"/>
                </a:lnTo>
                <a:lnTo>
                  <a:pt x="200405" y="46482"/>
                </a:lnTo>
                <a:lnTo>
                  <a:pt x="201929" y="45720"/>
                </a:lnTo>
                <a:close/>
              </a:path>
              <a:path w="212725" h="74295">
                <a:moveTo>
                  <a:pt x="204977" y="35051"/>
                </a:moveTo>
                <a:lnTo>
                  <a:pt x="193548" y="35813"/>
                </a:lnTo>
                <a:lnTo>
                  <a:pt x="175260" y="38862"/>
                </a:lnTo>
                <a:lnTo>
                  <a:pt x="211836" y="38862"/>
                </a:lnTo>
                <a:lnTo>
                  <a:pt x="212598" y="36575"/>
                </a:lnTo>
                <a:lnTo>
                  <a:pt x="204977" y="35051"/>
                </a:lnTo>
                <a:close/>
              </a:path>
              <a:path w="212725" h="74295">
                <a:moveTo>
                  <a:pt x="195072" y="22098"/>
                </a:moveTo>
                <a:lnTo>
                  <a:pt x="182117" y="25908"/>
                </a:lnTo>
                <a:lnTo>
                  <a:pt x="170687" y="32003"/>
                </a:lnTo>
                <a:lnTo>
                  <a:pt x="197848" y="32003"/>
                </a:lnTo>
                <a:lnTo>
                  <a:pt x="204977" y="28956"/>
                </a:lnTo>
                <a:lnTo>
                  <a:pt x="204215" y="24384"/>
                </a:lnTo>
                <a:lnTo>
                  <a:pt x="195072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2988521" y="6164579"/>
            <a:ext cx="109890" cy="137054"/>
          </a:xfrm>
          <a:custGeom>
            <a:avLst/>
            <a:gdLst/>
            <a:ahLst/>
            <a:cxnLst/>
            <a:rect l="l" t="t" r="r" b="b"/>
            <a:pathLst>
              <a:path w="113030" h="140970">
                <a:moveTo>
                  <a:pt x="83058" y="0"/>
                </a:moveTo>
                <a:lnTo>
                  <a:pt x="66293" y="4572"/>
                </a:lnTo>
                <a:lnTo>
                  <a:pt x="44196" y="19050"/>
                </a:lnTo>
                <a:lnTo>
                  <a:pt x="32766" y="28193"/>
                </a:lnTo>
                <a:lnTo>
                  <a:pt x="4935" y="54472"/>
                </a:lnTo>
                <a:lnTo>
                  <a:pt x="17192" y="71175"/>
                </a:lnTo>
                <a:lnTo>
                  <a:pt x="47142" y="86770"/>
                </a:lnTo>
                <a:lnTo>
                  <a:pt x="72390" y="109727"/>
                </a:lnTo>
                <a:lnTo>
                  <a:pt x="67818" y="113537"/>
                </a:lnTo>
                <a:lnTo>
                  <a:pt x="47243" y="115824"/>
                </a:lnTo>
                <a:lnTo>
                  <a:pt x="22860" y="119634"/>
                </a:lnTo>
                <a:lnTo>
                  <a:pt x="6858" y="121919"/>
                </a:lnTo>
                <a:lnTo>
                  <a:pt x="0" y="124967"/>
                </a:lnTo>
                <a:lnTo>
                  <a:pt x="3810" y="131063"/>
                </a:lnTo>
                <a:lnTo>
                  <a:pt x="14478" y="138684"/>
                </a:lnTo>
                <a:lnTo>
                  <a:pt x="22098" y="140969"/>
                </a:lnTo>
                <a:lnTo>
                  <a:pt x="28956" y="140207"/>
                </a:lnTo>
                <a:lnTo>
                  <a:pt x="38100" y="134112"/>
                </a:lnTo>
                <a:lnTo>
                  <a:pt x="67818" y="126491"/>
                </a:lnTo>
                <a:lnTo>
                  <a:pt x="86106" y="125729"/>
                </a:lnTo>
                <a:lnTo>
                  <a:pt x="96774" y="124205"/>
                </a:lnTo>
                <a:lnTo>
                  <a:pt x="102869" y="118872"/>
                </a:lnTo>
                <a:lnTo>
                  <a:pt x="101346" y="113537"/>
                </a:lnTo>
                <a:lnTo>
                  <a:pt x="96774" y="109727"/>
                </a:lnTo>
                <a:lnTo>
                  <a:pt x="87630" y="102869"/>
                </a:lnTo>
                <a:lnTo>
                  <a:pt x="83058" y="96012"/>
                </a:lnTo>
                <a:lnTo>
                  <a:pt x="70104" y="82296"/>
                </a:lnTo>
                <a:lnTo>
                  <a:pt x="51816" y="71627"/>
                </a:lnTo>
                <a:lnTo>
                  <a:pt x="38100" y="64007"/>
                </a:lnTo>
                <a:lnTo>
                  <a:pt x="33528" y="57912"/>
                </a:lnTo>
                <a:lnTo>
                  <a:pt x="35052" y="52577"/>
                </a:lnTo>
                <a:lnTo>
                  <a:pt x="47243" y="45719"/>
                </a:lnTo>
                <a:lnTo>
                  <a:pt x="78486" y="33527"/>
                </a:lnTo>
                <a:lnTo>
                  <a:pt x="103631" y="21336"/>
                </a:lnTo>
                <a:lnTo>
                  <a:pt x="112014" y="16001"/>
                </a:lnTo>
                <a:lnTo>
                  <a:pt x="112775" y="8381"/>
                </a:lnTo>
                <a:lnTo>
                  <a:pt x="99060" y="1524"/>
                </a:lnTo>
                <a:lnTo>
                  <a:pt x="83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3098164" y="6155689"/>
            <a:ext cx="116064" cy="141993"/>
          </a:xfrm>
          <a:custGeom>
            <a:avLst/>
            <a:gdLst/>
            <a:ahLst/>
            <a:cxnLst/>
            <a:rect l="l" t="t" r="r" b="b"/>
            <a:pathLst>
              <a:path w="119379" h="146050">
                <a:moveTo>
                  <a:pt x="27432" y="0"/>
                </a:moveTo>
                <a:lnTo>
                  <a:pt x="12954" y="2286"/>
                </a:lnTo>
                <a:lnTo>
                  <a:pt x="0" y="9144"/>
                </a:lnTo>
                <a:lnTo>
                  <a:pt x="2286" y="16763"/>
                </a:lnTo>
                <a:lnTo>
                  <a:pt x="10668" y="22860"/>
                </a:lnTo>
                <a:lnTo>
                  <a:pt x="35052" y="34290"/>
                </a:lnTo>
                <a:lnTo>
                  <a:pt x="65531" y="47244"/>
                </a:lnTo>
                <a:lnTo>
                  <a:pt x="77724" y="53340"/>
                </a:lnTo>
                <a:lnTo>
                  <a:pt x="80010" y="59436"/>
                </a:lnTo>
                <a:lnTo>
                  <a:pt x="76200" y="65532"/>
                </a:lnTo>
                <a:lnTo>
                  <a:pt x="64769" y="73913"/>
                </a:lnTo>
                <a:lnTo>
                  <a:pt x="48768" y="85344"/>
                </a:lnTo>
                <a:lnTo>
                  <a:pt x="38862" y="99822"/>
                </a:lnTo>
                <a:lnTo>
                  <a:pt x="35052" y="107442"/>
                </a:lnTo>
                <a:lnTo>
                  <a:pt x="23622" y="118872"/>
                </a:lnTo>
                <a:lnTo>
                  <a:pt x="23622" y="124206"/>
                </a:lnTo>
                <a:lnTo>
                  <a:pt x="28956" y="128778"/>
                </a:lnTo>
                <a:lnTo>
                  <a:pt x="39624" y="131063"/>
                </a:lnTo>
                <a:lnTo>
                  <a:pt x="56388" y="131825"/>
                </a:lnTo>
                <a:lnTo>
                  <a:pt x="80771" y="137922"/>
                </a:lnTo>
                <a:lnTo>
                  <a:pt x="85343" y="138684"/>
                </a:lnTo>
                <a:lnTo>
                  <a:pt x="93726" y="144780"/>
                </a:lnTo>
                <a:lnTo>
                  <a:pt x="100583" y="145542"/>
                </a:lnTo>
                <a:lnTo>
                  <a:pt x="108204" y="143256"/>
                </a:lnTo>
                <a:lnTo>
                  <a:pt x="116586" y="134874"/>
                </a:lnTo>
                <a:lnTo>
                  <a:pt x="118871" y="127254"/>
                </a:lnTo>
                <a:lnTo>
                  <a:pt x="112014" y="124968"/>
                </a:lnTo>
                <a:lnTo>
                  <a:pt x="96774" y="122682"/>
                </a:lnTo>
                <a:lnTo>
                  <a:pt x="73914" y="119634"/>
                </a:lnTo>
                <a:lnTo>
                  <a:pt x="54864" y="118110"/>
                </a:lnTo>
                <a:lnTo>
                  <a:pt x="49530" y="114300"/>
                </a:lnTo>
                <a:lnTo>
                  <a:pt x="71151" y="89848"/>
                </a:lnTo>
                <a:lnTo>
                  <a:pt x="96964" y="73023"/>
                </a:lnTo>
                <a:lnTo>
                  <a:pt x="106108" y="55119"/>
                </a:lnTo>
                <a:lnTo>
                  <a:pt x="77724" y="27432"/>
                </a:lnTo>
                <a:lnTo>
                  <a:pt x="65531" y="19050"/>
                </a:lnTo>
                <a:lnTo>
                  <a:pt x="43434" y="4572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05628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4127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buying much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just products and services.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buying </a:t>
            </a:r>
            <a:r>
              <a:rPr sz="1167" dirty="0">
                <a:latin typeface="Garamond"/>
                <a:cs typeface="Garamond"/>
              </a:rPr>
              <a:t>what those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do for  </a:t>
            </a:r>
            <a:r>
              <a:rPr sz="1167" dirty="0">
                <a:latin typeface="Garamond"/>
                <a:cs typeface="Garamond"/>
              </a:rPr>
              <a:t>them—the experiences they gain </a:t>
            </a:r>
            <a:r>
              <a:rPr sz="1167" spc="-5" dirty="0">
                <a:latin typeface="Garamond"/>
                <a:cs typeface="Garamond"/>
              </a:rPr>
              <a:t>in purchasing and </a:t>
            </a:r>
            <a:r>
              <a:rPr sz="1167" dirty="0">
                <a:latin typeface="Garamond"/>
                <a:cs typeface="Garamond"/>
              </a:rPr>
              <a:t>consuming these </a:t>
            </a:r>
            <a:r>
              <a:rPr sz="1167" spc="-5" dirty="0">
                <a:latin typeface="Garamond"/>
                <a:cs typeface="Garamond"/>
              </a:rPr>
              <a:t>products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8464"/>
            <a:r>
              <a:rPr sz="1167" b="1" spc="-5" dirty="0">
                <a:latin typeface="Garamond"/>
                <a:cs typeface="Garamond"/>
              </a:rPr>
              <a:t>b.   WHAT IS </a:t>
            </a:r>
            <a:r>
              <a:rPr sz="1167" b="1" dirty="0">
                <a:latin typeface="Garamond"/>
                <a:cs typeface="Garamond"/>
              </a:rPr>
              <a:t>A</a:t>
            </a:r>
            <a:r>
              <a:rPr sz="1167" b="1" spc="-14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PRODUCT?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is anything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offered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attention, acquisition, </a:t>
            </a:r>
            <a:r>
              <a:rPr sz="1167" dirty="0">
                <a:latin typeface="Garamond"/>
                <a:cs typeface="Garamond"/>
              </a:rPr>
              <a:t>use,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consumption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satisfy a want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need. </a:t>
            </a:r>
            <a:r>
              <a:rPr sz="1167" spc="-5" dirty="0">
                <a:latin typeface="Garamond"/>
                <a:cs typeface="Garamond"/>
              </a:rPr>
              <a:t>It includes physical objects,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persons,  places, organizations, and ideas.’ </a:t>
            </a:r>
            <a:r>
              <a:rPr sz="1167" dirty="0">
                <a:latin typeface="Garamond"/>
                <a:cs typeface="Garamond"/>
              </a:rPr>
              <a:t>Pure' </a:t>
            </a:r>
            <a:r>
              <a:rPr sz="1167" spc="-5" dirty="0">
                <a:latin typeface="Garamond"/>
                <a:cs typeface="Garamond"/>
              </a:rPr>
              <a:t>Services are distinguished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'physical' products 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basis of </a:t>
            </a:r>
            <a:r>
              <a:rPr sz="1167" dirty="0">
                <a:latin typeface="Garamond"/>
                <a:cs typeface="Garamond"/>
              </a:rPr>
              <a:t>intangibility, </a:t>
            </a:r>
            <a:r>
              <a:rPr sz="1167" spc="-5" dirty="0">
                <a:latin typeface="Garamond"/>
                <a:cs typeface="Garamond"/>
              </a:rPr>
              <a:t>inseparability, </a:t>
            </a:r>
            <a:r>
              <a:rPr sz="1167" dirty="0">
                <a:latin typeface="Garamond"/>
                <a:cs typeface="Garamond"/>
              </a:rPr>
              <a:t>variability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spc="-10" dirty="0">
                <a:latin typeface="Garamond"/>
                <a:cs typeface="Garamond"/>
              </a:rPr>
              <a:t>perish </a:t>
            </a:r>
            <a:r>
              <a:rPr sz="1167" spc="-5" dirty="0">
                <a:latin typeface="Garamond"/>
                <a:cs typeface="Garamond"/>
              </a:rPr>
              <a:t>ability. Services are </a:t>
            </a:r>
            <a:r>
              <a:rPr sz="1167" dirty="0">
                <a:latin typeface="Garamond"/>
                <a:cs typeface="Garamond"/>
              </a:rPr>
              <a:t>a form </a:t>
            </a:r>
            <a:r>
              <a:rPr sz="1167" spc="-5" dirty="0">
                <a:latin typeface="Garamond"/>
                <a:cs typeface="Garamond"/>
              </a:rPr>
              <a:t>of product </a:t>
            </a:r>
            <a:r>
              <a:rPr sz="1167" dirty="0">
                <a:latin typeface="Garamond"/>
                <a:cs typeface="Garamond"/>
              </a:rPr>
              <a:t>that  consist </a:t>
            </a:r>
            <a:r>
              <a:rPr sz="1167" spc="-5" dirty="0">
                <a:latin typeface="Garamond"/>
                <a:cs typeface="Garamond"/>
              </a:rPr>
              <a:t>of activities, benefits, or </a:t>
            </a:r>
            <a:r>
              <a:rPr sz="1167" dirty="0">
                <a:latin typeface="Garamond"/>
                <a:cs typeface="Garamond"/>
              </a:rPr>
              <a:t>satisfactions </a:t>
            </a:r>
            <a:r>
              <a:rPr sz="1167" spc="-10" dirty="0">
                <a:latin typeface="Garamond"/>
                <a:cs typeface="Garamond"/>
              </a:rPr>
              <a:t>offered </a:t>
            </a:r>
            <a:r>
              <a:rPr sz="1167" dirty="0">
                <a:latin typeface="Garamond"/>
                <a:cs typeface="Garamond"/>
              </a:rPr>
              <a:t>for sale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essentially intangible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do  </a:t>
            </a:r>
            <a:r>
              <a:rPr sz="1167" spc="-5" dirty="0">
                <a:latin typeface="Garamond"/>
                <a:cs typeface="Garamond"/>
              </a:rPr>
              <a:t>not result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ownership of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anything.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complex concept that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carefully </a:t>
            </a:r>
            <a:r>
              <a:rPr sz="1167" spc="-5" dirty="0">
                <a:latin typeface="Garamond"/>
                <a:cs typeface="Garamond"/>
              </a:rPr>
              <a:t>defined. As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four </a:t>
            </a:r>
            <a:r>
              <a:rPr sz="1167" spc="-5" dirty="0">
                <a:latin typeface="Garamond"/>
                <a:cs typeface="Garamond"/>
              </a:rPr>
              <a:t>marketing mix  </a:t>
            </a:r>
            <a:r>
              <a:rPr sz="1167" dirty="0">
                <a:latin typeface="Garamond"/>
                <a:cs typeface="Garamond"/>
              </a:rPr>
              <a:t>variables, </a:t>
            </a:r>
            <a:r>
              <a:rPr sz="1167" spc="-5" dirty="0">
                <a:latin typeface="Garamond"/>
                <a:cs typeface="Garamond"/>
              </a:rPr>
              <a:t>it is often </a:t>
            </a:r>
            <a:r>
              <a:rPr sz="1167" dirty="0">
                <a:latin typeface="Garamond"/>
                <a:cs typeface="Garamond"/>
              </a:rPr>
              <a:t>where strategic </a:t>
            </a:r>
            <a:r>
              <a:rPr sz="1167" spc="-5" dirty="0">
                <a:latin typeface="Garamond"/>
                <a:cs typeface="Garamond"/>
              </a:rPr>
              <a:t>planning begins. </a:t>
            </a:r>
            <a:r>
              <a:rPr sz="1167" dirty="0">
                <a:latin typeface="Garamond"/>
                <a:cs typeface="Garamond"/>
              </a:rPr>
              <a:t>Product strategy calls for making coordinated  </a:t>
            </a:r>
            <a:r>
              <a:rPr sz="1167" spc="-5" dirty="0">
                <a:latin typeface="Garamond"/>
                <a:cs typeface="Garamond"/>
              </a:rPr>
              <a:t>decisions on individual products, product lines,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/>
              <a:tabLst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Levels </a:t>
            </a:r>
            <a:r>
              <a:rPr sz="1167" b="1" u="sng" dirty="0">
                <a:latin typeface="Garamond"/>
                <a:cs typeface="Garamond"/>
              </a:rPr>
              <a:t>of Product </a:t>
            </a:r>
            <a:r>
              <a:rPr sz="1167" b="1" u="sng" spc="-5" dirty="0">
                <a:latin typeface="Garamond"/>
                <a:cs typeface="Garamond"/>
              </a:rPr>
              <a:t>and</a:t>
            </a:r>
            <a:r>
              <a:rPr sz="1167" b="1" u="sng" spc="-8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Services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shown in the fig each </a:t>
            </a:r>
            <a:r>
              <a:rPr sz="1167" spc="-5" dirty="0">
                <a:latin typeface="Garamond"/>
                <a:cs typeface="Garamond"/>
              </a:rPr>
              <a:t>product item offered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viewed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levels.  </a:t>
            </a:r>
            <a:r>
              <a:rPr sz="1167" dirty="0">
                <a:latin typeface="Garamond"/>
                <a:cs typeface="Garamond"/>
              </a:rPr>
              <a:t>Therefore </a:t>
            </a:r>
            <a:r>
              <a:rPr sz="1167" spc="-5" dirty="0">
                <a:latin typeface="Garamond"/>
                <a:cs typeface="Garamond"/>
              </a:rPr>
              <a:t>product planners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think about products and services on three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levels:</a:t>
            </a:r>
            <a:endParaRPr sz="1167">
              <a:latin typeface="Garamond"/>
              <a:cs typeface="Garamond"/>
            </a:endParaRPr>
          </a:p>
          <a:p>
            <a:pPr marL="12347" marR="19755" lvl="1" indent="370408">
              <a:lnSpc>
                <a:spcPts val="1312"/>
              </a:lnSpc>
              <a:buFont typeface="Garamond"/>
              <a:buAutoNum type="arabicParenR"/>
              <a:tabLst>
                <a:tab pos="603765" algn="l"/>
              </a:tabLst>
            </a:pPr>
            <a:r>
              <a:rPr sz="1167" b="1" dirty="0">
                <a:latin typeface="Garamond"/>
                <a:cs typeface="Garamond"/>
              </a:rPr>
              <a:t>The core </a:t>
            </a:r>
            <a:r>
              <a:rPr sz="1167" b="1" spc="-5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core,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solving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that consumers </a:t>
            </a:r>
            <a:r>
              <a:rPr sz="1167" spc="-5" dirty="0">
                <a:latin typeface="Garamond"/>
                <a:cs typeface="Garamond"/>
              </a:rPr>
              <a:t>are really buying  </a:t>
            </a:r>
            <a:r>
              <a:rPr sz="1167" dirty="0">
                <a:latin typeface="Garamond"/>
                <a:cs typeface="Garamond"/>
              </a:rPr>
              <a:t>when they obtain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</a:t>
            </a:r>
            <a:r>
              <a:rPr sz="1167" spc="-5" dirty="0">
                <a:latin typeface="Garamond"/>
                <a:cs typeface="Garamond"/>
              </a:rPr>
              <a:t>It answers </a:t>
            </a:r>
            <a:r>
              <a:rPr sz="1167" dirty="0">
                <a:latin typeface="Garamond"/>
                <a:cs typeface="Garamond"/>
              </a:rPr>
              <a:t>the question   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really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buying?</a:t>
            </a:r>
            <a:endParaRPr sz="1167">
              <a:latin typeface="Garamond"/>
              <a:cs typeface="Garamond"/>
            </a:endParaRPr>
          </a:p>
          <a:p>
            <a:pPr marL="12347" marR="19755" lvl="1" indent="370408">
              <a:lnSpc>
                <a:spcPts val="1312"/>
              </a:lnSpc>
              <a:buFont typeface="Garamond"/>
              <a:buAutoNum type="arabicParenR"/>
              <a:tabLst>
                <a:tab pos="630311" algn="l"/>
              </a:tabLst>
            </a:pPr>
            <a:r>
              <a:rPr sz="1167" b="1" dirty="0">
                <a:latin typeface="Garamond"/>
                <a:cs typeface="Garamond"/>
              </a:rPr>
              <a:t>The actual </a:t>
            </a:r>
            <a:r>
              <a:rPr sz="1167" b="1" spc="-5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may have as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characteristics </a:t>
            </a:r>
            <a:r>
              <a:rPr sz="1167" dirty="0">
                <a:latin typeface="Garamond"/>
                <a:cs typeface="Garamond"/>
              </a:rPr>
              <a:t>that combine to </a:t>
            </a:r>
            <a:r>
              <a:rPr sz="1167" spc="-5" dirty="0">
                <a:latin typeface="Garamond"/>
                <a:cs typeface="Garamond"/>
              </a:rPr>
              <a:t>deliver  </a:t>
            </a:r>
            <a:r>
              <a:rPr sz="1167" dirty="0">
                <a:latin typeface="Garamond"/>
                <a:cs typeface="Garamond"/>
              </a:rPr>
              <a:t>core </a:t>
            </a:r>
            <a:r>
              <a:rPr sz="1167" spc="-5" dirty="0">
                <a:latin typeface="Garamond"/>
                <a:cs typeface="Garamond"/>
              </a:rPr>
              <a:t>product benefits. </a:t>
            </a:r>
            <a:r>
              <a:rPr sz="1167" dirty="0">
                <a:latin typeface="Garamond"/>
                <a:cs typeface="Garamond"/>
              </a:rPr>
              <a:t>They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268" y="4907386"/>
            <a:ext cx="1498953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296327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Quality level.  </a:t>
            </a:r>
            <a:r>
              <a:rPr sz="1167" spc="-5" dirty="0">
                <a:latin typeface="Garamond"/>
                <a:cs typeface="Garamond"/>
              </a:rPr>
              <a:t>b).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Features.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  <a:buAutoNum type="alphaLcParenR" startAt="3"/>
              <a:tabLst>
                <a:tab pos="446342" algn="l"/>
              </a:tabLst>
            </a:pPr>
            <a:r>
              <a:rPr sz="1167" dirty="0">
                <a:latin typeface="Garamond"/>
                <a:cs typeface="Garamond"/>
              </a:rPr>
              <a:t>Design.</a:t>
            </a:r>
            <a:endParaRPr sz="1167">
              <a:latin typeface="Garamond"/>
              <a:cs typeface="Garamond"/>
            </a:endParaRPr>
          </a:p>
          <a:p>
            <a:pPr marL="234592" marR="301883">
              <a:lnSpc>
                <a:spcPts val="1312"/>
              </a:lnSpc>
              <a:spcBef>
                <a:spcPts val="73"/>
              </a:spcBef>
              <a:buAutoNum type="alphaLcParenR" startAt="3"/>
              <a:tabLst>
                <a:tab pos="458689" algn="l"/>
              </a:tabLst>
            </a:pPr>
            <a:r>
              <a:rPr sz="1167" dirty="0">
                <a:latin typeface="Garamond"/>
                <a:cs typeface="Garamond"/>
              </a:rPr>
              <a:t>Brand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name.  </a:t>
            </a:r>
            <a:r>
              <a:rPr sz="1167" dirty="0">
                <a:latin typeface="Garamond"/>
                <a:cs typeface="Garamond"/>
              </a:rPr>
              <a:t>e).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Packaging.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  <a:tabLst>
                <a:tab pos="403128" algn="l"/>
              </a:tabLst>
            </a:pPr>
            <a:r>
              <a:rPr sz="1167" dirty="0">
                <a:latin typeface="Garamond"/>
                <a:cs typeface="Garamond"/>
              </a:rPr>
              <a:t>3).	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28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augmented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52" y="5907512"/>
            <a:ext cx="187122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includes </a:t>
            </a:r>
            <a:r>
              <a:rPr sz="1167" spc="-5" dirty="0">
                <a:latin typeface="Garamond"/>
                <a:cs typeface="Garamond"/>
              </a:rPr>
              <a:t>any additional  </a:t>
            </a:r>
            <a:r>
              <a:rPr sz="1167" dirty="0">
                <a:latin typeface="Garamond"/>
                <a:cs typeface="Garamond"/>
              </a:rPr>
              <a:t>consumer services </a:t>
            </a:r>
            <a:r>
              <a:rPr sz="1167" spc="-5" dirty="0">
                <a:latin typeface="Garamond"/>
                <a:cs typeface="Garamond"/>
              </a:rPr>
              <a:t>and benefits  built around </a:t>
            </a:r>
            <a:r>
              <a:rPr sz="1167" dirty="0">
                <a:latin typeface="Garamond"/>
                <a:cs typeface="Garamond"/>
              </a:rPr>
              <a:t>the core </a:t>
            </a:r>
            <a:r>
              <a:rPr sz="1167" spc="-5" dirty="0">
                <a:latin typeface="Garamond"/>
                <a:cs typeface="Garamond"/>
              </a:rPr>
              <a:t>and actual  products.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6740949"/>
            <a:ext cx="187183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85204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Therefore,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more  </a:t>
            </a:r>
            <a:r>
              <a:rPr sz="1167" dirty="0">
                <a:latin typeface="Garamond"/>
                <a:cs typeface="Garamond"/>
              </a:rPr>
              <a:t>than  a  simple  set  of  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tangible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7059506"/>
            <a:ext cx="186998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63648" algn="l"/>
              </a:tabLst>
            </a:pPr>
            <a:r>
              <a:rPr sz="1167" dirty="0">
                <a:latin typeface="Garamond"/>
                <a:cs typeface="Garamond"/>
              </a:rPr>
              <a:t>features.	</a:t>
            </a:r>
            <a:r>
              <a:rPr sz="1167" spc="-5" dirty="0">
                <a:latin typeface="Garamond"/>
                <a:cs typeface="Garamond"/>
              </a:rPr>
              <a:t>Consumers  </a:t>
            </a:r>
            <a:r>
              <a:rPr sz="1167" dirty="0">
                <a:latin typeface="Garamond"/>
                <a:cs typeface="Garamond"/>
              </a:rPr>
              <a:t>tend 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7226194"/>
            <a:ext cx="186875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74730" algn="l"/>
                <a:tab pos="1065541" algn="l"/>
                <a:tab pos="1364954" algn="l"/>
              </a:tabLst>
            </a:pPr>
            <a:r>
              <a:rPr sz="1167" dirty="0">
                <a:latin typeface="Garamond"/>
                <a:cs typeface="Garamond"/>
              </a:rPr>
              <a:t>see	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s	complex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7392881"/>
            <a:ext cx="187060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bundles  of benefits 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7559569"/>
            <a:ext cx="18693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05658" algn="l"/>
                <a:tab pos="1512500" algn="l"/>
              </a:tabLst>
            </a:pPr>
            <a:r>
              <a:rPr sz="1167" dirty="0">
                <a:latin typeface="Garamond"/>
                <a:cs typeface="Garamond"/>
              </a:rPr>
              <a:t>their	</a:t>
            </a:r>
            <a:r>
              <a:rPr sz="1167" spc="-5" dirty="0">
                <a:latin typeface="Garamond"/>
                <a:cs typeface="Garamond"/>
              </a:rPr>
              <a:t>needs</a:t>
            </a:r>
            <a:r>
              <a:rPr sz="1167" dirty="0">
                <a:latin typeface="Garamond"/>
                <a:cs typeface="Garamond"/>
              </a:rPr>
              <a:t>.	</a:t>
            </a:r>
            <a:r>
              <a:rPr sz="1167" spc="-5" dirty="0">
                <a:latin typeface="Garamond"/>
                <a:cs typeface="Garamond"/>
              </a:rPr>
              <a:t>When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7726256"/>
            <a:ext cx="5716147" cy="1862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products,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marketers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must: 1). Identify the core consumer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will satisfy. 2). Design the </a:t>
            </a:r>
            <a:r>
              <a:rPr sz="1167" spc="-5" dirty="0">
                <a:latin typeface="Garamond"/>
                <a:cs typeface="Garamond"/>
              </a:rPr>
              <a:t>actual  product and </a:t>
            </a:r>
            <a:r>
              <a:rPr sz="1167" dirty="0">
                <a:latin typeface="Garamond"/>
                <a:cs typeface="Garamond"/>
              </a:rPr>
              <a:t>finally 3). Find ways to </a:t>
            </a:r>
            <a:r>
              <a:rPr sz="1167" spc="-5" dirty="0">
                <a:latin typeface="Garamond"/>
                <a:cs typeface="Garamond"/>
              </a:rPr>
              <a:t>augment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create the </a:t>
            </a:r>
            <a:r>
              <a:rPr sz="1167" spc="-5" dirty="0">
                <a:latin typeface="Garamond"/>
                <a:cs typeface="Garamond"/>
              </a:rPr>
              <a:t>bundle of  benefits </a:t>
            </a:r>
            <a:r>
              <a:rPr sz="1167" dirty="0">
                <a:latin typeface="Garamond"/>
                <a:cs typeface="Garamond"/>
              </a:rPr>
              <a:t>that will </a:t>
            </a:r>
            <a:r>
              <a:rPr sz="1167" spc="-5" dirty="0">
                <a:latin typeface="Garamond"/>
                <a:cs typeface="Garamond"/>
              </a:rPr>
              <a:t>best satisfy </a:t>
            </a:r>
            <a:r>
              <a:rPr sz="1167" dirty="0">
                <a:latin typeface="Garamond"/>
                <a:cs typeface="Garamond"/>
              </a:rPr>
              <a:t>consumer’s </a:t>
            </a:r>
            <a:r>
              <a:rPr sz="1167" spc="-5" dirty="0">
                <a:latin typeface="Garamond"/>
                <a:cs typeface="Garamond"/>
              </a:rPr>
              <a:t>desires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experience. 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example, </a:t>
            </a:r>
            <a:r>
              <a:rPr sz="1167" dirty="0">
                <a:latin typeface="Garamond"/>
                <a:cs typeface="Garamond"/>
              </a:rPr>
              <a:t>a  Sony camcorder is </a:t>
            </a:r>
            <a:r>
              <a:rPr sz="1167" spc="-5" dirty="0">
                <a:latin typeface="Garamond"/>
                <a:cs typeface="Garamond"/>
              </a:rPr>
              <a:t>an actual product.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name, parts, </a:t>
            </a:r>
            <a:r>
              <a:rPr sz="1167" dirty="0">
                <a:latin typeface="Garamond"/>
                <a:cs typeface="Garamond"/>
              </a:rPr>
              <a:t>styling, features, </a:t>
            </a:r>
            <a:r>
              <a:rPr sz="1167" spc="-5" dirty="0">
                <a:latin typeface="Garamond"/>
                <a:cs typeface="Garamond"/>
              </a:rPr>
              <a:t>packaging, and other  attributes have all been </a:t>
            </a:r>
            <a:r>
              <a:rPr sz="1167" dirty="0">
                <a:latin typeface="Garamond"/>
                <a:cs typeface="Garamond"/>
              </a:rPr>
              <a:t>combined carefully to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the core </a:t>
            </a:r>
            <a:r>
              <a:rPr sz="1167" spc="-5" dirty="0">
                <a:latin typeface="Garamond"/>
                <a:cs typeface="Garamond"/>
              </a:rPr>
              <a:t>benefit—a </a:t>
            </a:r>
            <a:r>
              <a:rPr sz="1167" dirty="0">
                <a:latin typeface="Garamond"/>
                <a:cs typeface="Garamond"/>
              </a:rPr>
              <a:t>convenient, high-quality  way to capture </a:t>
            </a:r>
            <a:r>
              <a:rPr sz="1167" spc="-5" dirty="0">
                <a:latin typeface="Garamond"/>
                <a:cs typeface="Garamond"/>
              </a:rPr>
              <a:t>important moments. Sony must offer </a:t>
            </a:r>
            <a:r>
              <a:rPr sz="1167" dirty="0">
                <a:latin typeface="Garamond"/>
                <a:cs typeface="Garamond"/>
              </a:rPr>
              <a:t>more than just a camcorder. It </a:t>
            </a:r>
            <a:r>
              <a:rPr sz="1167" spc="-5" dirty="0">
                <a:latin typeface="Garamond"/>
                <a:cs typeface="Garamond"/>
              </a:rPr>
              <a:t>must provide  </a:t>
            </a:r>
            <a:r>
              <a:rPr sz="1167" dirty="0">
                <a:latin typeface="Garamond"/>
                <a:cs typeface="Garamond"/>
              </a:rPr>
              <a:t>consumers with a complete solution to their </a:t>
            </a:r>
            <a:r>
              <a:rPr sz="1167" spc="-5" dirty="0">
                <a:latin typeface="Garamond"/>
                <a:cs typeface="Garamond"/>
              </a:rPr>
              <a:t>picture-taking problems. </a:t>
            </a:r>
            <a:r>
              <a:rPr sz="1167" dirty="0">
                <a:latin typeface="Garamond"/>
                <a:cs typeface="Garamond"/>
              </a:rPr>
              <a:t>Thus, when </a:t>
            </a:r>
            <a:r>
              <a:rPr sz="1167" spc="-5" dirty="0">
                <a:latin typeface="Garamond"/>
                <a:cs typeface="Garamond"/>
              </a:rPr>
              <a:t>consumers buy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Sony camcorder, Sony and its dealers also might </a:t>
            </a:r>
            <a:r>
              <a:rPr sz="1167" dirty="0">
                <a:latin typeface="Garamond"/>
                <a:cs typeface="Garamond"/>
              </a:rPr>
              <a:t>give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a warranty </a:t>
            </a:r>
            <a:r>
              <a:rPr sz="1167" spc="-5" dirty="0">
                <a:latin typeface="Garamond"/>
                <a:cs typeface="Garamond"/>
              </a:rPr>
              <a:t>on parts and </a:t>
            </a:r>
            <a:r>
              <a:rPr sz="1167" dirty="0">
                <a:latin typeface="Garamond"/>
                <a:cs typeface="Garamond"/>
              </a:rPr>
              <a:t>workmanship,  </a:t>
            </a:r>
            <a:r>
              <a:rPr sz="1167" spc="-5" dirty="0">
                <a:latin typeface="Garamond"/>
                <a:cs typeface="Garamond"/>
              </a:rPr>
              <a:t>instructions on how </a:t>
            </a:r>
            <a:r>
              <a:rPr sz="1167" dirty="0">
                <a:latin typeface="Garamond"/>
                <a:cs typeface="Garamond"/>
              </a:rPr>
              <a:t>to use the camcorder, quick </a:t>
            </a:r>
            <a:r>
              <a:rPr sz="1167" spc="-5" dirty="0">
                <a:latin typeface="Garamond"/>
                <a:cs typeface="Garamond"/>
              </a:rPr>
              <a:t>repair </a:t>
            </a:r>
            <a:r>
              <a:rPr sz="1167" dirty="0">
                <a:latin typeface="Garamond"/>
                <a:cs typeface="Garamond"/>
              </a:rPr>
              <a:t>services when </a:t>
            </a:r>
            <a:r>
              <a:rPr sz="1167" spc="-5" dirty="0">
                <a:latin typeface="Garamond"/>
                <a:cs typeface="Garamond"/>
              </a:rPr>
              <a:t>needed, and </a:t>
            </a:r>
            <a:r>
              <a:rPr sz="1167" dirty="0">
                <a:latin typeface="Garamond"/>
                <a:cs typeface="Garamond"/>
              </a:rPr>
              <a:t>a toll-free  telephone </a:t>
            </a:r>
            <a:r>
              <a:rPr sz="1167" spc="-5" dirty="0">
                <a:latin typeface="Garamond"/>
                <a:cs typeface="Garamond"/>
              </a:rPr>
              <a:t>number </a:t>
            </a:r>
            <a:r>
              <a:rPr sz="1167" dirty="0">
                <a:latin typeface="Garamond"/>
                <a:cs typeface="Garamond"/>
              </a:rPr>
              <a:t>to call if they </a:t>
            </a:r>
            <a:r>
              <a:rPr sz="1167" spc="-5" dirty="0">
                <a:latin typeface="Garamond"/>
                <a:cs typeface="Garamond"/>
              </a:rPr>
              <a:t>have problems or </a:t>
            </a:r>
            <a:r>
              <a:rPr sz="1167" dirty="0">
                <a:latin typeface="Garamond"/>
                <a:cs typeface="Garamond"/>
              </a:rPr>
              <a:t>questions (augmented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level).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7369" y="4873606"/>
            <a:ext cx="3681201" cy="289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701450" y="5932901"/>
            <a:ext cx="321645" cy="25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90" marR="4939" indent="-9260">
              <a:lnSpc>
                <a:spcPct val="101800"/>
              </a:lnSpc>
            </a:pPr>
            <a:r>
              <a:rPr sz="826" b="1" spc="-24" dirty="0">
                <a:latin typeface="Arial"/>
                <a:cs typeface="Arial"/>
              </a:rPr>
              <a:t>B</a:t>
            </a:r>
            <a:r>
              <a:rPr sz="826" b="1" spc="-10" dirty="0">
                <a:latin typeface="Arial"/>
                <a:cs typeface="Arial"/>
              </a:rPr>
              <a:t>r</a:t>
            </a:r>
            <a:r>
              <a:rPr sz="826" b="1" spc="-29" dirty="0">
                <a:latin typeface="Arial"/>
                <a:cs typeface="Arial"/>
              </a:rPr>
              <a:t>a</a:t>
            </a:r>
            <a:r>
              <a:rPr sz="826" b="1" spc="-19" dirty="0">
                <a:latin typeface="Arial"/>
                <a:cs typeface="Arial"/>
              </a:rPr>
              <a:t>n</a:t>
            </a:r>
            <a:r>
              <a:rPr sz="826" b="1" spc="5" dirty="0">
                <a:latin typeface="Arial"/>
                <a:cs typeface="Arial"/>
              </a:rPr>
              <a:t>d  </a:t>
            </a:r>
            <a:r>
              <a:rPr sz="826" b="1" spc="-24" dirty="0">
                <a:latin typeface="Arial"/>
                <a:cs typeface="Arial"/>
              </a:rPr>
              <a:t>Na</a:t>
            </a:r>
            <a:r>
              <a:rPr sz="826" b="1" spc="-29" dirty="0">
                <a:latin typeface="Arial"/>
                <a:cs typeface="Arial"/>
              </a:rPr>
              <a:t>m</a:t>
            </a:r>
            <a:r>
              <a:rPr sz="826" b="1" spc="5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5518" y="6430741"/>
            <a:ext cx="373503" cy="25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08" marR="4939" indent="-41980">
              <a:lnSpc>
                <a:spcPct val="101800"/>
              </a:lnSpc>
            </a:pPr>
            <a:r>
              <a:rPr sz="826" b="1" spc="-29" dirty="0">
                <a:latin typeface="Arial"/>
                <a:cs typeface="Arial"/>
              </a:rPr>
              <a:t>Q</a:t>
            </a:r>
            <a:r>
              <a:rPr sz="826" b="1" spc="-19" dirty="0">
                <a:latin typeface="Arial"/>
                <a:cs typeface="Arial"/>
              </a:rPr>
              <a:t>u</a:t>
            </a:r>
            <a:r>
              <a:rPr sz="826" b="1" spc="-24" dirty="0">
                <a:latin typeface="Arial"/>
                <a:cs typeface="Arial"/>
              </a:rPr>
              <a:t>a</a:t>
            </a:r>
            <a:r>
              <a:rPr sz="826" b="1" spc="-15" dirty="0">
                <a:latin typeface="Arial"/>
                <a:cs typeface="Arial"/>
              </a:rPr>
              <a:t>li</a:t>
            </a:r>
            <a:r>
              <a:rPr sz="826" b="1" dirty="0">
                <a:latin typeface="Arial"/>
                <a:cs typeface="Arial"/>
              </a:rPr>
              <a:t>t</a:t>
            </a:r>
            <a:r>
              <a:rPr sz="826" b="1" spc="5" dirty="0">
                <a:latin typeface="Arial"/>
                <a:cs typeface="Arial"/>
              </a:rPr>
              <a:t>y  </a:t>
            </a:r>
            <a:r>
              <a:rPr sz="826" b="1" spc="-15" dirty="0">
                <a:latin typeface="Arial"/>
                <a:cs typeface="Arial"/>
              </a:rPr>
              <a:t>Level</a:t>
            </a:r>
            <a:endParaRPr sz="82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14106" y="5750701"/>
            <a:ext cx="53772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24" dirty="0">
                <a:latin typeface="Arial"/>
                <a:cs typeface="Arial"/>
              </a:rPr>
              <a:t>P</a:t>
            </a:r>
            <a:r>
              <a:rPr sz="826" b="1" spc="-10" dirty="0">
                <a:latin typeface="Arial"/>
                <a:cs typeface="Arial"/>
              </a:rPr>
              <a:t>a</a:t>
            </a:r>
            <a:r>
              <a:rPr sz="826" b="1" spc="-29" dirty="0">
                <a:latin typeface="Arial"/>
                <a:cs typeface="Arial"/>
              </a:rPr>
              <a:t>c</a:t>
            </a:r>
            <a:r>
              <a:rPr sz="826" b="1" spc="-10" dirty="0">
                <a:latin typeface="Arial"/>
                <a:cs typeface="Arial"/>
              </a:rPr>
              <a:t>k</a:t>
            </a:r>
            <a:r>
              <a:rPr sz="826" b="1" spc="-29" dirty="0">
                <a:latin typeface="Arial"/>
                <a:cs typeface="Arial"/>
              </a:rPr>
              <a:t>a</a:t>
            </a:r>
            <a:r>
              <a:rPr sz="826" b="1" spc="-19" dirty="0">
                <a:latin typeface="Arial"/>
                <a:cs typeface="Arial"/>
              </a:rPr>
              <a:t>g</a:t>
            </a:r>
            <a:r>
              <a:rPr sz="826" b="1" spc="-15" dirty="0">
                <a:latin typeface="Arial"/>
                <a:cs typeface="Arial"/>
              </a:rPr>
              <a:t>i</a:t>
            </a:r>
            <a:r>
              <a:rPr sz="826" b="1" spc="-10" dirty="0">
                <a:latin typeface="Arial"/>
                <a:cs typeface="Arial"/>
              </a:rPr>
              <a:t>n</a:t>
            </a:r>
            <a:r>
              <a:rPr sz="826" b="1" spc="10" dirty="0">
                <a:latin typeface="Arial"/>
                <a:cs typeface="Arial"/>
              </a:rPr>
              <a:t>g</a:t>
            </a:r>
            <a:endParaRPr sz="82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7172" y="6498202"/>
            <a:ext cx="36671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24" dirty="0">
                <a:latin typeface="Arial"/>
                <a:cs typeface="Arial"/>
              </a:rPr>
              <a:t>De</a:t>
            </a:r>
            <a:r>
              <a:rPr sz="826" b="1" spc="-29" dirty="0">
                <a:latin typeface="Arial"/>
                <a:cs typeface="Arial"/>
              </a:rPr>
              <a:t>s</a:t>
            </a:r>
            <a:r>
              <a:rPr sz="826" b="1" spc="-15" dirty="0">
                <a:latin typeface="Arial"/>
                <a:cs typeface="Arial"/>
              </a:rPr>
              <a:t>i</a:t>
            </a:r>
            <a:r>
              <a:rPr sz="826" b="1" spc="-10" dirty="0">
                <a:latin typeface="Arial"/>
                <a:cs typeface="Arial"/>
              </a:rPr>
              <a:t>g</a:t>
            </a:r>
            <a:r>
              <a:rPr sz="826" b="1" spc="10" dirty="0">
                <a:latin typeface="Arial"/>
                <a:cs typeface="Arial"/>
              </a:rPr>
              <a:t>n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1970" y="5971469"/>
            <a:ext cx="45190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19" dirty="0">
                <a:latin typeface="Arial"/>
                <a:cs typeface="Arial"/>
              </a:rPr>
              <a:t>F</a:t>
            </a:r>
            <a:r>
              <a:rPr sz="826" b="1" spc="-29" dirty="0">
                <a:latin typeface="Arial"/>
                <a:cs typeface="Arial"/>
              </a:rPr>
              <a:t>e</a:t>
            </a:r>
            <a:r>
              <a:rPr sz="826" b="1" spc="-24" dirty="0">
                <a:latin typeface="Arial"/>
                <a:cs typeface="Arial"/>
              </a:rPr>
              <a:t>a</a:t>
            </a:r>
            <a:r>
              <a:rPr sz="826" b="1" spc="-10" dirty="0">
                <a:latin typeface="Arial"/>
                <a:cs typeface="Arial"/>
              </a:rPr>
              <a:t>tu</a:t>
            </a:r>
            <a:r>
              <a:rPr sz="826" b="1" spc="-15" dirty="0">
                <a:latin typeface="Arial"/>
                <a:cs typeface="Arial"/>
              </a:rPr>
              <a:t>re</a:t>
            </a:r>
            <a:r>
              <a:rPr sz="826" b="1" spc="5" dirty="0">
                <a:latin typeface="Arial"/>
                <a:cs typeface="Arial"/>
              </a:rPr>
              <a:t>s</a:t>
            </a:r>
            <a:endParaRPr sz="82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8000" y="6201824"/>
            <a:ext cx="424744" cy="25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1800"/>
              </a:lnSpc>
            </a:pPr>
            <a:r>
              <a:rPr sz="826" b="1" spc="-19" dirty="0">
                <a:latin typeface="Arial"/>
                <a:cs typeface="Arial"/>
              </a:rPr>
              <a:t>De</a:t>
            </a:r>
            <a:r>
              <a:rPr sz="826" b="1" spc="-15" dirty="0">
                <a:latin typeface="Arial"/>
                <a:cs typeface="Arial"/>
              </a:rPr>
              <a:t>l</a:t>
            </a:r>
            <a:r>
              <a:rPr sz="826" b="1" spc="-10" dirty="0">
                <a:latin typeface="Arial"/>
                <a:cs typeface="Arial"/>
              </a:rPr>
              <a:t>i</a:t>
            </a:r>
            <a:r>
              <a:rPr sz="826" b="1" spc="-24" dirty="0">
                <a:latin typeface="Arial"/>
                <a:cs typeface="Arial"/>
              </a:rPr>
              <a:t>v</a:t>
            </a:r>
            <a:r>
              <a:rPr sz="826" b="1" spc="-29" dirty="0">
                <a:latin typeface="Arial"/>
                <a:cs typeface="Arial"/>
              </a:rPr>
              <a:t>e</a:t>
            </a:r>
            <a:r>
              <a:rPr sz="826" b="1" spc="-5" dirty="0">
                <a:latin typeface="Arial"/>
                <a:cs typeface="Arial"/>
              </a:rPr>
              <a:t>r</a:t>
            </a:r>
            <a:r>
              <a:rPr sz="826" b="1" spc="5" dirty="0">
                <a:latin typeface="Arial"/>
                <a:cs typeface="Arial"/>
              </a:rPr>
              <a:t>y  </a:t>
            </a:r>
            <a:r>
              <a:rPr sz="826" b="1" spc="10" dirty="0">
                <a:latin typeface="Arial"/>
                <a:cs typeface="Arial"/>
              </a:rPr>
              <a:t>&amp;</a:t>
            </a:r>
            <a:r>
              <a:rPr sz="826" b="1" spc="-117" dirty="0">
                <a:latin typeface="Arial"/>
                <a:cs typeface="Arial"/>
              </a:rPr>
              <a:t> </a:t>
            </a:r>
            <a:r>
              <a:rPr sz="826" b="1" spc="-15" dirty="0">
                <a:latin typeface="Arial"/>
                <a:cs typeface="Arial"/>
              </a:rPr>
              <a:t>Credit</a:t>
            </a:r>
            <a:endParaRPr sz="82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4094" y="5432143"/>
            <a:ext cx="56426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15" dirty="0">
                <a:latin typeface="Arial"/>
                <a:cs typeface="Arial"/>
              </a:rPr>
              <a:t>Installation</a:t>
            </a:r>
            <a:endParaRPr sz="82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47432" y="7090869"/>
            <a:ext cx="470429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15" dirty="0">
                <a:latin typeface="Arial"/>
                <a:cs typeface="Arial"/>
              </a:rPr>
              <a:t>Warranty</a:t>
            </a:r>
            <a:endParaRPr sz="82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2440" y="6136994"/>
            <a:ext cx="390172" cy="388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1235" algn="ctr">
              <a:lnSpc>
                <a:spcPct val="102099"/>
              </a:lnSpc>
            </a:pPr>
            <a:r>
              <a:rPr sz="826" b="1" spc="-15" dirty="0">
                <a:latin typeface="Arial"/>
                <a:cs typeface="Arial"/>
              </a:rPr>
              <a:t>After-  Sale  </a:t>
            </a:r>
            <a:r>
              <a:rPr sz="826" b="1" spc="-19" dirty="0">
                <a:latin typeface="Arial"/>
                <a:cs typeface="Arial"/>
              </a:rPr>
              <a:t>S</a:t>
            </a:r>
            <a:r>
              <a:rPr sz="826" b="1" spc="-29" dirty="0">
                <a:latin typeface="Arial"/>
                <a:cs typeface="Arial"/>
              </a:rPr>
              <a:t>e</a:t>
            </a:r>
            <a:r>
              <a:rPr sz="826" b="1" spc="-5" dirty="0">
                <a:latin typeface="Arial"/>
                <a:cs typeface="Arial"/>
              </a:rPr>
              <a:t>r</a:t>
            </a:r>
            <a:r>
              <a:rPr sz="826" b="1" spc="-24" dirty="0">
                <a:latin typeface="Arial"/>
                <a:cs typeface="Arial"/>
              </a:rPr>
              <a:t>v</a:t>
            </a:r>
            <a:r>
              <a:rPr sz="826" b="1" spc="-15" dirty="0">
                <a:latin typeface="Arial"/>
                <a:cs typeface="Arial"/>
              </a:rPr>
              <a:t>ic</a:t>
            </a:r>
            <a:r>
              <a:rPr sz="826" b="1" spc="5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85214" y="6093169"/>
            <a:ext cx="646377" cy="4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1235" algn="ctr">
              <a:lnSpc>
                <a:spcPct val="92300"/>
              </a:lnSpc>
            </a:pPr>
            <a:r>
              <a:rPr sz="1069" b="1" spc="-15" dirty="0">
                <a:latin typeface="Arial"/>
                <a:cs typeface="Arial"/>
              </a:rPr>
              <a:t>Core  Benefit</a:t>
            </a:r>
            <a:r>
              <a:rPr sz="1069" b="1" spc="-83" dirty="0">
                <a:latin typeface="Arial"/>
                <a:cs typeface="Arial"/>
              </a:rPr>
              <a:t> </a:t>
            </a:r>
            <a:r>
              <a:rPr sz="1069" b="1" spc="-5" dirty="0">
                <a:latin typeface="Arial"/>
                <a:cs typeface="Arial"/>
              </a:rPr>
              <a:t>or 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-156" dirty="0">
                <a:latin typeface="Arial"/>
                <a:cs typeface="Arial"/>
              </a:rPr>
              <a:t>S</a:t>
            </a:r>
            <a:r>
              <a:rPr sz="1604" b="1" spc="-233" baseline="-7575" dirty="0">
                <a:solidFill>
                  <a:srgbClr val="6190FD"/>
                </a:solidFill>
                <a:latin typeface="Arial"/>
                <a:cs typeface="Arial"/>
              </a:rPr>
              <a:t>S</a:t>
            </a:r>
            <a:r>
              <a:rPr sz="1069" b="1" spc="-156" dirty="0">
                <a:latin typeface="Arial"/>
                <a:cs typeface="Arial"/>
              </a:rPr>
              <a:t>e</a:t>
            </a:r>
            <a:r>
              <a:rPr sz="1604" b="1" spc="-233" baseline="-7575" dirty="0">
                <a:solidFill>
                  <a:srgbClr val="6190FD"/>
                </a:solidFill>
                <a:latin typeface="Arial"/>
                <a:cs typeface="Arial"/>
              </a:rPr>
              <a:t>e</a:t>
            </a:r>
            <a:r>
              <a:rPr sz="1069" b="1" spc="-156" dirty="0">
                <a:latin typeface="Arial"/>
                <a:cs typeface="Arial"/>
              </a:rPr>
              <a:t>rvice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0644" y="7407160"/>
            <a:ext cx="433388" cy="25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5806">
              <a:lnSpc>
                <a:spcPct val="101800"/>
              </a:lnSpc>
            </a:pPr>
            <a:r>
              <a:rPr sz="826" b="1" spc="-204" dirty="0">
                <a:latin typeface="Arial"/>
                <a:cs typeface="Arial"/>
              </a:rPr>
              <a:t>A</a:t>
            </a:r>
            <a:r>
              <a:rPr sz="1240" b="1" spc="-306" baseline="-13071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826" b="1" spc="-204" dirty="0">
                <a:latin typeface="Arial"/>
                <a:cs typeface="Arial"/>
              </a:rPr>
              <a:t>c</a:t>
            </a:r>
            <a:r>
              <a:rPr sz="1240" b="1" spc="-306" baseline="-13071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826" b="1" spc="-204" dirty="0">
                <a:latin typeface="Arial"/>
                <a:cs typeface="Arial"/>
              </a:rPr>
              <a:t>t</a:t>
            </a:r>
            <a:r>
              <a:rPr sz="1240" b="1" spc="-306" baseline="-1307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826" b="1" spc="-204" dirty="0">
                <a:latin typeface="Arial"/>
                <a:cs typeface="Arial"/>
              </a:rPr>
              <a:t>u</a:t>
            </a:r>
            <a:r>
              <a:rPr sz="1240" b="1" spc="-306" baseline="-13071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26" b="1" spc="-204" dirty="0">
                <a:latin typeface="Arial"/>
                <a:cs typeface="Arial"/>
              </a:rPr>
              <a:t>a</a:t>
            </a:r>
            <a:r>
              <a:rPr sz="1240" b="1" spc="-306" baseline="-13071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826" b="1" spc="-204" dirty="0">
                <a:latin typeface="Arial"/>
                <a:cs typeface="Arial"/>
              </a:rPr>
              <a:t>l</a:t>
            </a:r>
            <a:r>
              <a:rPr sz="1240" b="1" spc="-306" baseline="-13071" dirty="0">
                <a:solidFill>
                  <a:srgbClr val="786950"/>
                </a:solidFill>
                <a:latin typeface="Arial"/>
                <a:cs typeface="Arial"/>
              </a:rPr>
              <a:t>l  </a:t>
            </a:r>
            <a:r>
              <a:rPr sz="826" b="1" spc="-355" dirty="0">
                <a:latin typeface="Arial"/>
                <a:cs typeface="Arial"/>
              </a:rPr>
              <a:t>P</a:t>
            </a:r>
            <a:r>
              <a:rPr sz="1240" b="1" spc="-335" baseline="-13071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826" b="1" spc="-126" dirty="0">
                <a:latin typeface="Arial"/>
                <a:cs typeface="Arial"/>
              </a:rPr>
              <a:t>r</a:t>
            </a:r>
            <a:r>
              <a:rPr sz="1240" b="1" spc="-321" baseline="-1307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826" b="1" spc="-311" dirty="0">
                <a:latin typeface="Arial"/>
                <a:cs typeface="Arial"/>
              </a:rPr>
              <a:t>o</a:t>
            </a:r>
            <a:r>
              <a:rPr sz="1240" b="1" spc="-321" baseline="-13071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-301" dirty="0">
                <a:latin typeface="Arial"/>
                <a:cs typeface="Arial"/>
              </a:rPr>
              <a:t>d</a:t>
            </a:r>
            <a:r>
              <a:rPr sz="1240" b="1" spc="-335" baseline="-13071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826" b="1" spc="-301" dirty="0">
                <a:latin typeface="Arial"/>
                <a:cs typeface="Arial"/>
              </a:rPr>
              <a:t>u</a:t>
            </a:r>
            <a:r>
              <a:rPr sz="1240" b="1" spc="-321" baseline="-13071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26" b="1" spc="-267" dirty="0">
                <a:latin typeface="Arial"/>
                <a:cs typeface="Arial"/>
              </a:rPr>
              <a:t>c</a:t>
            </a:r>
            <a:r>
              <a:rPr sz="1240" b="1" spc="-342" baseline="-13071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826" b="1" spc="-73" dirty="0">
                <a:latin typeface="Arial"/>
                <a:cs typeface="Arial"/>
              </a:rPr>
              <a:t>t</a:t>
            </a:r>
            <a:r>
              <a:rPr sz="1240" b="1" spc="-36" baseline="-1307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4601" y="7407160"/>
            <a:ext cx="436474" cy="25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76551">
              <a:lnSpc>
                <a:spcPct val="101800"/>
              </a:lnSpc>
            </a:pPr>
            <a:r>
              <a:rPr sz="826" b="1" spc="-219" dirty="0">
                <a:latin typeface="Arial"/>
                <a:cs typeface="Arial"/>
              </a:rPr>
              <a:t>C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826" b="1" spc="-219" dirty="0">
                <a:latin typeface="Arial"/>
                <a:cs typeface="Arial"/>
              </a:rPr>
              <a:t>o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-219" dirty="0">
                <a:latin typeface="Arial"/>
                <a:cs typeface="Arial"/>
              </a:rPr>
              <a:t>r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826" b="1" spc="-219" dirty="0">
                <a:latin typeface="Arial"/>
                <a:cs typeface="Arial"/>
              </a:rPr>
              <a:t>e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e  </a:t>
            </a:r>
            <a:r>
              <a:rPr sz="826" b="1" spc="-350" dirty="0">
                <a:latin typeface="Arial"/>
                <a:cs typeface="Arial"/>
              </a:rPr>
              <a:t>P</a:t>
            </a:r>
            <a:r>
              <a:rPr sz="1240" b="1" spc="-335" baseline="-13071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826" b="1" spc="-126" dirty="0">
                <a:latin typeface="Arial"/>
                <a:cs typeface="Arial"/>
              </a:rPr>
              <a:t>r</a:t>
            </a:r>
            <a:r>
              <a:rPr sz="1240" b="1" spc="-321" baseline="-1307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826" b="1" spc="-311" dirty="0">
                <a:latin typeface="Arial"/>
                <a:cs typeface="Arial"/>
              </a:rPr>
              <a:t>o</a:t>
            </a:r>
            <a:r>
              <a:rPr sz="1240" b="1" spc="-321" baseline="-13071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-311" dirty="0">
                <a:latin typeface="Arial"/>
                <a:cs typeface="Arial"/>
              </a:rPr>
              <a:t>d</a:t>
            </a:r>
            <a:r>
              <a:rPr sz="1240" b="1" spc="-321" baseline="-13071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826" b="1" spc="-301" dirty="0">
                <a:latin typeface="Arial"/>
                <a:cs typeface="Arial"/>
              </a:rPr>
              <a:t>u</a:t>
            </a:r>
            <a:r>
              <a:rPr sz="1240" b="1" spc="-335" baseline="-13071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26" b="1" spc="-262" dirty="0">
                <a:latin typeface="Arial"/>
                <a:cs typeface="Arial"/>
              </a:rPr>
              <a:t>c</a:t>
            </a:r>
            <a:r>
              <a:rPr sz="1240" b="1" spc="-342" baseline="-13071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826" b="1" spc="-78" dirty="0">
                <a:latin typeface="Arial"/>
                <a:cs typeface="Arial"/>
              </a:rPr>
              <a:t>t</a:t>
            </a:r>
            <a:r>
              <a:rPr sz="1240" b="1" spc="7" baseline="-1307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98648" y="4903143"/>
            <a:ext cx="613657" cy="25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010" marR="4939" indent="-88281">
              <a:lnSpc>
                <a:spcPct val="101800"/>
              </a:lnSpc>
            </a:pPr>
            <a:r>
              <a:rPr sz="826" b="1" spc="-403" dirty="0">
                <a:latin typeface="Arial"/>
                <a:cs typeface="Arial"/>
              </a:rPr>
              <a:t>A</a:t>
            </a:r>
            <a:r>
              <a:rPr sz="1240" b="1" spc="-357" baseline="-13071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826" b="1" spc="-301" dirty="0">
                <a:latin typeface="Arial"/>
                <a:cs typeface="Arial"/>
              </a:rPr>
              <a:t>u</a:t>
            </a:r>
            <a:r>
              <a:rPr sz="1240" b="1" spc="-313" baseline="-13071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26" b="1" spc="-301" dirty="0">
                <a:latin typeface="Arial"/>
                <a:cs typeface="Arial"/>
              </a:rPr>
              <a:t>g</a:t>
            </a:r>
            <a:r>
              <a:rPr sz="1240" b="1" spc="-335" baseline="-13071" dirty="0">
                <a:solidFill>
                  <a:srgbClr val="786950"/>
                </a:solidFill>
                <a:latin typeface="Arial"/>
                <a:cs typeface="Arial"/>
              </a:rPr>
              <a:t>g</a:t>
            </a:r>
            <a:r>
              <a:rPr sz="826" b="1" spc="-540" dirty="0">
                <a:latin typeface="Arial"/>
                <a:cs typeface="Arial"/>
              </a:rPr>
              <a:t>m</a:t>
            </a:r>
            <a:r>
              <a:rPr sz="1240" b="1" spc="-335" baseline="-13071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826" b="1" spc="-262" dirty="0">
                <a:latin typeface="Arial"/>
                <a:cs typeface="Arial"/>
              </a:rPr>
              <a:t>e</a:t>
            </a:r>
            <a:r>
              <a:rPr sz="1240" b="1" spc="-342" baseline="-13071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26" b="1" spc="-311" dirty="0">
                <a:latin typeface="Arial"/>
                <a:cs typeface="Arial"/>
              </a:rPr>
              <a:t>n</a:t>
            </a:r>
            <a:r>
              <a:rPr sz="1240" b="1" spc="-321" baseline="-13071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26" b="1" spc="-78" dirty="0">
                <a:latin typeface="Arial"/>
                <a:cs typeface="Arial"/>
              </a:rPr>
              <a:t>t</a:t>
            </a:r>
            <a:r>
              <a:rPr sz="1240" b="1" spc="-313" baseline="-1307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826" b="1" spc="-262" dirty="0">
                <a:latin typeface="Arial"/>
                <a:cs typeface="Arial"/>
              </a:rPr>
              <a:t>e</a:t>
            </a:r>
            <a:r>
              <a:rPr sz="1240" b="1" spc="-342" baseline="-13071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26" b="1" spc="-311" dirty="0">
                <a:latin typeface="Arial"/>
                <a:cs typeface="Arial"/>
              </a:rPr>
              <a:t>d</a:t>
            </a:r>
            <a:r>
              <a:rPr sz="1240" b="1" spc="7" baseline="-13071" dirty="0">
                <a:solidFill>
                  <a:srgbClr val="786950"/>
                </a:solidFill>
                <a:latin typeface="Arial"/>
                <a:cs typeface="Arial"/>
              </a:rPr>
              <a:t>d  </a:t>
            </a:r>
            <a:r>
              <a:rPr sz="826" b="1" spc="-219" dirty="0">
                <a:latin typeface="Arial"/>
                <a:cs typeface="Arial"/>
              </a:rPr>
              <a:t>P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826" b="1" spc="-219" dirty="0">
                <a:latin typeface="Arial"/>
                <a:cs typeface="Arial"/>
              </a:rPr>
              <a:t>r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826" b="1" spc="-219" dirty="0">
                <a:latin typeface="Arial"/>
                <a:cs typeface="Arial"/>
              </a:rPr>
              <a:t>o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-219" dirty="0">
                <a:latin typeface="Arial"/>
                <a:cs typeface="Arial"/>
              </a:rPr>
              <a:t>d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826" b="1" spc="-219" dirty="0">
                <a:latin typeface="Arial"/>
                <a:cs typeface="Arial"/>
              </a:rPr>
              <a:t>u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26" b="1" spc="-219" dirty="0">
                <a:latin typeface="Arial"/>
                <a:cs typeface="Arial"/>
              </a:rPr>
              <a:t>c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826" b="1" spc="-219" dirty="0">
                <a:latin typeface="Arial"/>
                <a:cs typeface="Arial"/>
              </a:rPr>
              <a:t>t</a:t>
            </a:r>
            <a:r>
              <a:rPr sz="1240" b="1" spc="-328" baseline="-1307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endParaRPr sz="1240" baseline="-1307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8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5529" cy="555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694" indent="-592653">
              <a:lnSpc>
                <a:spcPts val="1356"/>
              </a:lnSpc>
              <a:buAutoNum type="arabicPeriod" startAt="2"/>
              <a:tabLst>
                <a:tab pos="1234077" algn="l"/>
                <a:tab pos="1234694" algn="l"/>
              </a:tabLst>
            </a:pPr>
            <a:r>
              <a:rPr sz="1167" b="1" dirty="0">
                <a:latin typeface="Garamond"/>
                <a:cs typeface="Garamond"/>
              </a:rPr>
              <a:t>Nature </a:t>
            </a:r>
            <a:r>
              <a:rPr sz="1167" b="1" spc="-5" dirty="0">
                <a:latin typeface="Garamond"/>
                <a:cs typeface="Garamond"/>
              </a:rPr>
              <a:t>of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Buying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Unit: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Compared </a:t>
            </a:r>
            <a:r>
              <a:rPr sz="1167" dirty="0">
                <a:latin typeface="Garamond"/>
                <a:cs typeface="Garamond"/>
              </a:rPr>
              <a:t>with consumer </a:t>
            </a:r>
            <a:r>
              <a:rPr sz="1167" spc="-5" dirty="0">
                <a:latin typeface="Garamond"/>
                <a:cs typeface="Garamond"/>
              </a:rPr>
              <a:t>purchases,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business purchase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involves more decision  participants and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more professional purchasing </a:t>
            </a:r>
            <a:r>
              <a:rPr sz="1167" dirty="0">
                <a:latin typeface="Garamond"/>
                <a:cs typeface="Garamond"/>
              </a:rPr>
              <a:t>effort. </a:t>
            </a:r>
            <a:r>
              <a:rPr sz="1167" spc="-5" dirty="0">
                <a:latin typeface="Garamond"/>
                <a:cs typeface="Garamond"/>
              </a:rPr>
              <a:t>Often, business buying is done by </a:t>
            </a:r>
            <a:r>
              <a:rPr sz="1167" dirty="0">
                <a:latin typeface="Garamond"/>
                <a:cs typeface="Garamond"/>
              </a:rPr>
              <a:t>trained  </a:t>
            </a:r>
            <a:r>
              <a:rPr sz="1167" spc="-5" dirty="0">
                <a:latin typeface="Garamond"/>
                <a:cs typeface="Garamond"/>
              </a:rPr>
              <a:t>purchasing agents </a:t>
            </a:r>
            <a:r>
              <a:rPr sz="1167" dirty="0">
                <a:latin typeface="Garamond"/>
                <a:cs typeface="Garamond"/>
              </a:rPr>
              <a:t>who spend their working </a:t>
            </a:r>
            <a:r>
              <a:rPr sz="1167" spc="-5" dirty="0">
                <a:latin typeface="Garamond"/>
                <a:cs typeface="Garamond"/>
              </a:rPr>
              <a:t>lives learning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better buying decisions.  </a:t>
            </a:r>
            <a:r>
              <a:rPr sz="1167" dirty="0">
                <a:latin typeface="Garamond"/>
                <a:cs typeface="Garamond"/>
              </a:rPr>
              <a:t>Buying committees </a:t>
            </a:r>
            <a:r>
              <a:rPr sz="1167" spc="-5" dirty="0">
                <a:latin typeface="Garamond"/>
                <a:cs typeface="Garamond"/>
              </a:rPr>
              <a:t>made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technical experts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top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are common in the </a:t>
            </a:r>
            <a:r>
              <a:rPr sz="1167" spc="-5" dirty="0">
                <a:latin typeface="Garamond"/>
                <a:cs typeface="Garamond"/>
              </a:rPr>
              <a:t>buying  of </a:t>
            </a:r>
            <a:r>
              <a:rPr sz="1167" dirty="0">
                <a:latin typeface="Garamond"/>
                <a:cs typeface="Garamond"/>
              </a:rPr>
              <a:t>major goods. </a:t>
            </a:r>
            <a:r>
              <a:rPr sz="1167" spc="-5" dirty="0">
                <a:latin typeface="Garamond"/>
                <a:cs typeface="Garamond"/>
              </a:rPr>
              <a:t>Companies are putting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best and brightest people on procurement patrol.  </a:t>
            </a:r>
            <a:r>
              <a:rPr sz="1167" dirty="0">
                <a:latin typeface="Garamond"/>
                <a:cs typeface="Garamond"/>
              </a:rPr>
              <a:t>Therefore,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marketers must have </a:t>
            </a:r>
            <a:r>
              <a:rPr sz="1167" spc="-5" dirty="0">
                <a:latin typeface="Garamond"/>
                <a:cs typeface="Garamond"/>
              </a:rPr>
              <a:t>well-trained salespeople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deal </a:t>
            </a:r>
            <a:r>
              <a:rPr sz="1167" dirty="0">
                <a:latin typeface="Garamond"/>
                <a:cs typeface="Garamond"/>
              </a:rPr>
              <a:t>with well-trained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694" indent="-592653">
              <a:lnSpc>
                <a:spcPts val="1356"/>
              </a:lnSpc>
              <a:buAutoNum type="arabicPeriod" startAt="3"/>
              <a:tabLst>
                <a:tab pos="1234077" algn="l"/>
                <a:tab pos="1234694" algn="l"/>
              </a:tabLst>
            </a:pPr>
            <a:r>
              <a:rPr sz="1167" b="1" dirty="0">
                <a:latin typeface="Garamond"/>
                <a:cs typeface="Garamond"/>
              </a:rPr>
              <a:t>Types of </a:t>
            </a:r>
            <a:r>
              <a:rPr sz="1167" b="1" spc="-5" dirty="0">
                <a:latin typeface="Garamond"/>
                <a:cs typeface="Garamond"/>
              </a:rPr>
              <a:t>Decisions </a:t>
            </a:r>
            <a:r>
              <a:rPr sz="1167" b="1" dirty="0">
                <a:latin typeface="Garamond"/>
                <a:cs typeface="Garamond"/>
              </a:rPr>
              <a:t>and the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usually face </a:t>
            </a:r>
            <a:r>
              <a:rPr sz="1167" i="1" spc="-5" dirty="0">
                <a:latin typeface="Garamond"/>
                <a:cs typeface="Garamond"/>
              </a:rPr>
              <a:t>more complex </a:t>
            </a:r>
            <a:r>
              <a:rPr sz="1167" spc="-5" dirty="0">
                <a:latin typeface="Garamond"/>
                <a:cs typeface="Garamond"/>
              </a:rPr>
              <a:t>buying decisions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buyers. </a:t>
            </a:r>
            <a:r>
              <a:rPr sz="1167" dirty="0">
                <a:latin typeface="Garamond"/>
                <a:cs typeface="Garamond"/>
              </a:rPr>
              <a:t>Purchases  </a:t>
            </a:r>
            <a:r>
              <a:rPr sz="1167" spc="-5" dirty="0">
                <a:latin typeface="Garamond"/>
                <a:cs typeface="Garamond"/>
              </a:rPr>
              <a:t>often involve large </a:t>
            </a:r>
            <a:r>
              <a:rPr sz="1167" dirty="0">
                <a:latin typeface="Garamond"/>
                <a:cs typeface="Garamond"/>
              </a:rPr>
              <a:t>sums </a:t>
            </a:r>
            <a:r>
              <a:rPr sz="1167" spc="-5" dirty="0">
                <a:latin typeface="Garamond"/>
                <a:cs typeface="Garamond"/>
              </a:rPr>
              <a:t>of money, complex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economic considerations, </a:t>
            </a:r>
            <a:r>
              <a:rPr sz="1167" spc="-5" dirty="0">
                <a:latin typeface="Garamond"/>
                <a:cs typeface="Garamond"/>
              </a:rPr>
              <a:t>and  interactions among many people at many levels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organization. </a:t>
            </a:r>
            <a:r>
              <a:rPr sz="1167" dirty="0">
                <a:latin typeface="Garamond"/>
                <a:cs typeface="Garamond"/>
              </a:rPr>
              <a:t>Because the </a:t>
            </a:r>
            <a:r>
              <a:rPr sz="1167" spc="-5" dirty="0">
                <a:latin typeface="Garamond"/>
                <a:cs typeface="Garamond"/>
              </a:rPr>
              <a:t>purchases  are more complex, business buyers may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longer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decisions.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buying  process </a:t>
            </a:r>
            <a:r>
              <a:rPr sz="1167" dirty="0">
                <a:latin typeface="Garamond"/>
                <a:cs typeface="Garamond"/>
              </a:rPr>
              <a:t>tends to be </a:t>
            </a:r>
            <a:r>
              <a:rPr sz="1167" i="1" dirty="0">
                <a:latin typeface="Garamond"/>
                <a:cs typeface="Garamond"/>
              </a:rPr>
              <a:t>more formalized </a:t>
            </a:r>
            <a:r>
              <a:rPr sz="1167" dirty="0">
                <a:latin typeface="Garamond"/>
                <a:cs typeface="Garamond"/>
              </a:rPr>
              <a:t>than the consumer </a:t>
            </a:r>
            <a:r>
              <a:rPr sz="1167" spc="-5" dirty="0">
                <a:latin typeface="Garamond"/>
                <a:cs typeface="Garamond"/>
              </a:rPr>
              <a:t>buying process. </a:t>
            </a:r>
            <a:r>
              <a:rPr sz="1167" dirty="0">
                <a:latin typeface="Garamond"/>
                <a:cs typeface="Garamond"/>
              </a:rPr>
              <a:t>Large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purchases  usually call for </a:t>
            </a:r>
            <a:r>
              <a:rPr sz="1167" spc="-5" dirty="0">
                <a:latin typeface="Garamond"/>
                <a:cs typeface="Garamond"/>
              </a:rPr>
              <a:t>detailed product </a:t>
            </a:r>
            <a:r>
              <a:rPr sz="1167" dirty="0">
                <a:latin typeface="Garamond"/>
                <a:cs typeface="Garamond"/>
              </a:rPr>
              <a:t>specifications, written </a:t>
            </a:r>
            <a:r>
              <a:rPr sz="1167" spc="-5" dirty="0">
                <a:latin typeface="Garamond"/>
                <a:cs typeface="Garamond"/>
              </a:rPr>
              <a:t>purchase orders, </a:t>
            </a:r>
            <a:r>
              <a:rPr sz="1167" dirty="0">
                <a:latin typeface="Garamond"/>
                <a:cs typeface="Garamond"/>
              </a:rPr>
              <a:t>careful supplier searches,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formal </a:t>
            </a:r>
            <a:r>
              <a:rPr sz="1167" spc="-5" dirty="0">
                <a:latin typeface="Garamond"/>
                <a:cs typeface="Garamond"/>
              </a:rPr>
              <a:t>approval.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firm might even </a:t>
            </a:r>
            <a:r>
              <a:rPr sz="1167" spc="-5" dirty="0">
                <a:latin typeface="Garamond"/>
                <a:cs typeface="Garamond"/>
              </a:rPr>
              <a:t>prepare policy manuals </a:t>
            </a:r>
            <a:r>
              <a:rPr sz="1167" dirty="0">
                <a:latin typeface="Garamond"/>
                <a:cs typeface="Garamond"/>
              </a:rPr>
              <a:t>that detail the </a:t>
            </a:r>
            <a:r>
              <a:rPr sz="1167" spc="-5" dirty="0">
                <a:latin typeface="Garamond"/>
                <a:cs typeface="Garamond"/>
              </a:rPr>
              <a:t>purchase  process.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Finally, in </a:t>
            </a:r>
            <a:r>
              <a:rPr sz="1167" spc="-5" dirty="0">
                <a:latin typeface="Garamond"/>
                <a:cs typeface="Garamond"/>
              </a:rPr>
              <a:t>the business buying process, buyer and </a:t>
            </a:r>
            <a:r>
              <a:rPr sz="1167" dirty="0">
                <a:latin typeface="Garamond"/>
                <a:cs typeface="Garamond"/>
              </a:rPr>
              <a:t>seller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i="1" spc="-5" dirty="0">
                <a:latin typeface="Garamond"/>
                <a:cs typeface="Garamond"/>
              </a:rPr>
              <a:t>more dependent </a:t>
            </a:r>
            <a:r>
              <a:rPr sz="1167" dirty="0">
                <a:latin typeface="Garamond"/>
                <a:cs typeface="Garamond"/>
              </a:rPr>
              <a:t>on each  </a:t>
            </a:r>
            <a:r>
              <a:rPr sz="1167" spc="-5" dirty="0">
                <a:latin typeface="Garamond"/>
                <a:cs typeface="Garamond"/>
              </a:rPr>
              <a:t>other. Consumer marketers are often at </a:t>
            </a:r>
            <a:r>
              <a:rPr sz="1167" dirty="0">
                <a:latin typeface="Garamond"/>
                <a:cs typeface="Garamond"/>
              </a:rPr>
              <a:t>a distance from their customers. In contrast, </a:t>
            </a:r>
            <a:r>
              <a:rPr sz="1167" spc="-5" dirty="0">
                <a:latin typeface="Garamond"/>
                <a:cs typeface="Garamond"/>
              </a:rPr>
              <a:t>business  marketers may roll </a:t>
            </a:r>
            <a:r>
              <a:rPr sz="1167" dirty="0">
                <a:latin typeface="Garamond"/>
                <a:cs typeface="Garamond"/>
              </a:rPr>
              <a:t>up their sleeves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work closely with their customers </a:t>
            </a:r>
            <a:r>
              <a:rPr sz="1167" spc="-5" dirty="0">
                <a:latin typeface="Garamond"/>
                <a:cs typeface="Garamond"/>
              </a:rPr>
              <a:t>during all </a:t>
            </a:r>
            <a:r>
              <a:rPr sz="1167" dirty="0">
                <a:latin typeface="Garamond"/>
                <a:cs typeface="Garamond"/>
              </a:rPr>
              <a:t>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buying process—from helping </a:t>
            </a:r>
            <a:r>
              <a:rPr sz="1167" dirty="0">
                <a:latin typeface="Garamond"/>
                <a:cs typeface="Garamond"/>
              </a:rPr>
              <a:t>customers define </a:t>
            </a:r>
            <a:r>
              <a:rPr sz="1167" spc="-5" dirty="0">
                <a:latin typeface="Garamond"/>
                <a:cs typeface="Garamond"/>
              </a:rPr>
              <a:t>problems, </a:t>
            </a:r>
            <a:r>
              <a:rPr sz="1167" dirty="0">
                <a:latin typeface="Garamond"/>
                <a:cs typeface="Garamond"/>
              </a:rPr>
              <a:t>to finding solutions, to supporting  </a:t>
            </a:r>
            <a:r>
              <a:rPr sz="1167" spc="-5" dirty="0">
                <a:latin typeface="Garamond"/>
                <a:cs typeface="Garamond"/>
              </a:rPr>
              <a:t>after-sale operation.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customize their </a:t>
            </a:r>
            <a:r>
              <a:rPr sz="1167" spc="-5" dirty="0">
                <a:latin typeface="Garamond"/>
                <a:cs typeface="Garamond"/>
              </a:rPr>
              <a:t>offerings </a:t>
            </a:r>
            <a:r>
              <a:rPr sz="1167" dirty="0">
                <a:latin typeface="Garamond"/>
                <a:cs typeface="Garamond"/>
              </a:rPr>
              <a:t>to individual customer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In the  short </a:t>
            </a:r>
            <a:r>
              <a:rPr sz="1167" spc="-5" dirty="0">
                <a:latin typeface="Garamond"/>
                <a:cs typeface="Garamond"/>
              </a:rPr>
              <a:t>run, </a:t>
            </a:r>
            <a:r>
              <a:rPr sz="1167" dirty="0">
                <a:latin typeface="Garamond"/>
                <a:cs typeface="Garamond"/>
              </a:rPr>
              <a:t>sales go to suppliers who </a:t>
            </a:r>
            <a:r>
              <a:rPr sz="1167" spc="-5" dirty="0">
                <a:latin typeface="Garamond"/>
                <a:cs typeface="Garamond"/>
              </a:rPr>
              <a:t>meet buyers' immediate product and </a:t>
            </a:r>
            <a:r>
              <a:rPr sz="1167" dirty="0">
                <a:latin typeface="Garamond"/>
                <a:cs typeface="Garamond"/>
              </a:rPr>
              <a:t>service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Business Buyer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model in Figure suggests four questions </a:t>
            </a:r>
            <a:r>
              <a:rPr sz="1167" spc="-5" dirty="0">
                <a:latin typeface="Garamond"/>
                <a:cs typeface="Garamond"/>
              </a:rPr>
              <a:t>about business buyer behavior: What buying  decisions do business buyers make? Who participates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process? What </a:t>
            </a:r>
            <a:r>
              <a:rPr sz="1167" dirty="0">
                <a:latin typeface="Garamond"/>
                <a:cs typeface="Garamond"/>
              </a:rPr>
              <a:t>are the </a:t>
            </a:r>
            <a:r>
              <a:rPr sz="1167" spc="-5" dirty="0">
                <a:latin typeface="Garamond"/>
                <a:cs typeface="Garamond"/>
              </a:rPr>
              <a:t>major  </a:t>
            </a:r>
            <a:r>
              <a:rPr sz="1167" dirty="0">
                <a:latin typeface="Garamond"/>
                <a:cs typeface="Garamond"/>
              </a:rPr>
              <a:t>influences </a:t>
            </a:r>
            <a:r>
              <a:rPr sz="1167" spc="-5" dirty="0">
                <a:latin typeface="Garamond"/>
                <a:cs typeface="Garamond"/>
              </a:rPr>
              <a:t>on buyers? How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business buyers </a:t>
            </a:r>
            <a:r>
              <a:rPr sz="1167" dirty="0">
                <a:latin typeface="Garamond"/>
                <a:cs typeface="Garamond"/>
              </a:rPr>
              <a:t>make their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decisions?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A Model of </a:t>
            </a:r>
            <a:r>
              <a:rPr sz="1167" b="1" spc="-5" dirty="0">
                <a:latin typeface="Garamond"/>
                <a:cs typeface="Garamond"/>
              </a:rPr>
              <a:t>Business Buyer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basic level, marketers </a:t>
            </a:r>
            <a:r>
              <a:rPr sz="1167" dirty="0">
                <a:latin typeface="Garamond"/>
                <a:cs typeface="Garamond"/>
              </a:rPr>
              <a:t>want to know </a:t>
            </a:r>
            <a:r>
              <a:rPr sz="1167" spc="-5" dirty="0">
                <a:latin typeface="Garamond"/>
                <a:cs typeface="Garamond"/>
              </a:rPr>
              <a:t>how business buyers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various  marketing stimuli. Figure shows a model </a:t>
            </a:r>
            <a:r>
              <a:rPr sz="1167" spc="-5" dirty="0">
                <a:latin typeface="Garamond"/>
                <a:cs typeface="Garamond"/>
              </a:rPr>
              <a:t>of business buyer behavior. 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model, marketing and  other  </a:t>
            </a:r>
            <a:r>
              <a:rPr sz="1167" dirty="0">
                <a:latin typeface="Garamond"/>
                <a:cs typeface="Garamond"/>
              </a:rPr>
              <a:t>stimuli  </a:t>
            </a:r>
            <a:r>
              <a:rPr sz="1167" spc="-5" dirty="0">
                <a:latin typeface="Garamond"/>
                <a:cs typeface="Garamond"/>
              </a:rPr>
              <a:t>affect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buying  organization  and  produce  </a:t>
            </a:r>
            <a:r>
              <a:rPr sz="1167" dirty="0">
                <a:latin typeface="Garamond"/>
                <a:cs typeface="Garamond"/>
              </a:rPr>
              <a:t>certain  </a:t>
            </a:r>
            <a:r>
              <a:rPr sz="1167" spc="-5" dirty="0">
                <a:latin typeface="Garamond"/>
                <a:cs typeface="Garamond"/>
              </a:rPr>
              <a:t>buyer  responses.  As    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with</a:t>
            </a:r>
            <a:endParaRPr sz="1167">
              <a:latin typeface="Garamond"/>
              <a:cs typeface="Garamond"/>
            </a:endParaRPr>
          </a:p>
          <a:p>
            <a:pPr marR="5556" algn="r">
              <a:lnSpc>
                <a:spcPts val="1283"/>
              </a:lnSpc>
              <a:tabLst>
                <a:tab pos="706245" algn="l"/>
                <a:tab pos="1266179" algn="l"/>
              </a:tabLst>
            </a:pPr>
            <a:r>
              <a:rPr sz="1167" dirty="0">
                <a:latin typeface="Garamond"/>
                <a:cs typeface="Garamond"/>
              </a:rPr>
              <a:t>consumer	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dirty="0">
                <a:latin typeface="Garamond"/>
                <a:cs typeface="Garamond"/>
              </a:rPr>
              <a:t>,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6105" y="6559445"/>
            <a:ext cx="147178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43286" algn="l"/>
                <a:tab pos="1285934" algn="l"/>
              </a:tabLst>
            </a:pPr>
            <a:r>
              <a:rPr sz="1167" spc="-5" dirty="0">
                <a:latin typeface="Garamond"/>
                <a:cs typeface="Garamond"/>
              </a:rPr>
              <a:t>marketin</a:t>
            </a:r>
            <a:r>
              <a:rPr sz="1167" dirty="0">
                <a:latin typeface="Garamond"/>
                <a:cs typeface="Garamond"/>
              </a:rPr>
              <a:t>g	stimuli	for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106" y="6740949"/>
            <a:ext cx="14736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business buying </a:t>
            </a:r>
            <a:r>
              <a:rPr sz="1167" dirty="0">
                <a:latin typeface="Garamond"/>
                <a:cs typeface="Garamond"/>
              </a:rPr>
              <a:t>consist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four Ps:  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6105" y="7059506"/>
            <a:ext cx="96308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5373" algn="l"/>
              </a:tabLst>
            </a:pP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place,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6106" y="7226194"/>
            <a:ext cx="6747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promotion.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6106" y="7407698"/>
            <a:ext cx="41116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stimuli  forces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9136" y="7407698"/>
            <a:ext cx="43832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62" marR="4939" indent="-21113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include  in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984" y="7074323"/>
            <a:ext cx="37226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indent="13581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and  Other  </a:t>
            </a:r>
            <a:r>
              <a:rPr sz="1167" dirty="0">
                <a:latin typeface="Garamond"/>
                <a:cs typeface="Garamond"/>
              </a:rPr>
              <a:t>major</a:t>
            </a:r>
            <a:endParaRPr sz="1167">
              <a:latin typeface="Garamond"/>
              <a:cs typeface="Garamond"/>
            </a:endParaRPr>
          </a:p>
          <a:p>
            <a:pPr marL="177796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6105" y="7726256"/>
            <a:ext cx="147302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environment:</a:t>
            </a:r>
            <a:r>
              <a:rPr sz="1167" spc="27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economic,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6105" y="7907761"/>
            <a:ext cx="818621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technological,  cultural,  </a:t>
            </a:r>
            <a:r>
              <a:rPr sz="1167" spc="-5" dirty="0">
                <a:latin typeface="Garamond"/>
                <a:cs typeface="Garamond"/>
              </a:rPr>
              <a:t>competitive.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8684" y="7892944"/>
            <a:ext cx="509940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political,</a:t>
            </a:r>
            <a:endParaRPr sz="1167">
              <a:latin typeface="Garamond"/>
              <a:cs typeface="Garamond"/>
            </a:endParaRPr>
          </a:p>
          <a:p>
            <a:pPr marL="152485" marR="4939" indent="133964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and  These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6105" y="8393006"/>
            <a:ext cx="99765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92663" algn="l"/>
              </a:tabLst>
            </a:pPr>
            <a:r>
              <a:rPr sz="1167" dirty="0">
                <a:latin typeface="Garamond"/>
                <a:cs typeface="Garamond"/>
              </a:rPr>
              <a:t>stimuli	enter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6106" y="8726381"/>
            <a:ext cx="890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48832" algn="l"/>
              </a:tabLst>
            </a:pPr>
            <a:r>
              <a:rPr sz="1167" dirty="0">
                <a:latin typeface="Garamond"/>
                <a:cs typeface="Garamond"/>
              </a:rPr>
              <a:t>turned	</a:t>
            </a:r>
            <a:r>
              <a:rPr sz="1167" spc="-5" dirty="0">
                <a:latin typeface="Garamond"/>
                <a:cs typeface="Garamond"/>
              </a:rPr>
              <a:t>into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6106" y="8407823"/>
            <a:ext cx="147240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66179" algn="r">
              <a:lnSpc>
                <a:spcPts val="1312"/>
              </a:lnSpc>
              <a:tabLst>
                <a:tab pos="901327" algn="l"/>
                <a:tab pos="1287786" algn="l"/>
              </a:tabLst>
            </a:pP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organizatio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  <a:p>
            <a:pPr marR="5556" algn="r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buyer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352" y="8907886"/>
            <a:ext cx="571552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responses: product or </a:t>
            </a:r>
            <a:r>
              <a:rPr sz="1167" dirty="0">
                <a:latin typeface="Garamond"/>
                <a:cs typeface="Garamond"/>
              </a:rPr>
              <a:t>service choice; supplier </a:t>
            </a:r>
            <a:r>
              <a:rPr sz="1167" spc="-5" dirty="0">
                <a:latin typeface="Garamond"/>
                <a:cs typeface="Garamond"/>
              </a:rPr>
              <a:t>choice; order </a:t>
            </a:r>
            <a:r>
              <a:rPr sz="1167" dirty="0">
                <a:latin typeface="Garamond"/>
                <a:cs typeface="Garamond"/>
              </a:rPr>
              <a:t>quantities;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delivery, service, </a:t>
            </a:r>
            <a:r>
              <a:rPr sz="1167" spc="-5" dirty="0">
                <a:latin typeface="Garamond"/>
                <a:cs typeface="Garamond"/>
              </a:rPr>
              <a:t>and  payment terms. 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design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strategies, the </a:t>
            </a:r>
            <a:r>
              <a:rPr sz="1167" spc="-5" dirty="0">
                <a:latin typeface="Garamond"/>
                <a:cs typeface="Garamond"/>
              </a:rPr>
              <a:t>marketer must </a:t>
            </a:r>
            <a:r>
              <a:rPr sz="1167" dirty="0">
                <a:latin typeface="Garamond"/>
                <a:cs typeface="Garamond"/>
              </a:rPr>
              <a:t>understand  what </a:t>
            </a:r>
            <a:r>
              <a:rPr sz="1167" spc="-5" dirty="0">
                <a:latin typeface="Garamond"/>
                <a:cs typeface="Garamond"/>
              </a:rPr>
              <a:t>happens </a:t>
            </a:r>
            <a:r>
              <a:rPr sz="1167" dirty="0">
                <a:latin typeface="Garamond"/>
                <a:cs typeface="Garamond"/>
              </a:rPr>
              <a:t>within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to turn stimuli into </a:t>
            </a:r>
            <a:r>
              <a:rPr sz="1167" spc="-5" dirty="0">
                <a:latin typeface="Garamond"/>
                <a:cs typeface="Garamond"/>
              </a:rPr>
              <a:t>purchase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75703" y="649313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3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75703" y="650351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75703" y="651351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75703" y="652425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75703" y="653499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75703" y="654536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75703" y="655574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75703" y="656648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75703" y="657722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75703" y="658722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75703" y="659759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75703" y="660871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75703" y="661908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75703" y="662908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75703" y="663982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75703" y="665093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75703" y="666130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75703" y="667131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75703" y="668205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75703" y="669279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75703" y="670316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75703" y="671353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75703" y="672428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75703" y="673502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75703" y="674502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175703" y="675539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75703" y="676650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75703" y="677687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75703" y="678688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75703" y="679762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75703" y="680836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75703" y="681873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75703" y="682910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175703" y="683984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75703" y="685059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75703" y="686059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75703" y="687096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75703" y="688207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75703" y="689244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75703" y="690245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75703" y="691319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75703" y="692393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75703" y="693430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75703" y="694467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75703" y="695542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175703" y="696616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75703" y="697616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75703" y="698653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75703" y="699764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175703" y="700801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75703" y="701801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175703" y="702876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75703" y="703987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75703" y="705024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75703" y="706024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75703" y="707099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75703" y="708173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75703" y="709210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75703" y="710247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75703" y="711321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75703" y="712395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75703" y="713396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75703" y="714433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75703" y="715544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75703" y="716581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75703" y="717581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75703" y="718656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75703" y="719730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75703" y="720767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75703" y="721804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75703" y="722878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175703" y="723952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75703" y="724952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75703" y="725990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75703" y="727101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75703" y="728138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75703" y="729138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175703" y="730212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75703" y="731287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75703" y="732324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75703" y="733361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175703" y="734435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75703" y="735509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175703" y="736510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75703" y="737547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75703" y="738658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75703" y="739695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175703" y="740695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75703" y="741770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175703" y="742881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75703" y="743918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75703" y="744918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75703" y="745992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175703" y="747066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75703" y="748104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175703" y="749141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75703" y="750215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175703" y="751289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75703" y="752289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175703" y="753327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75703" y="754438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175703" y="755475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75703" y="756475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175703" y="757549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75703" y="758623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75703" y="759661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75703" y="760698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1175703" y="761772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75703" y="762846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175703" y="763846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175703" y="764884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175703" y="765995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75703" y="767032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175703" y="768032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75703" y="769106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175703" y="770180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175703" y="771218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175703" y="772255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75703" y="773329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1175703" y="774403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75703" y="775403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175703" y="776440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175703" y="777552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175703" y="778589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75703" y="779589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175703" y="780663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75703" y="781775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175703" y="782812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175703" y="783812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75703" y="784886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175703" y="785960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1175703" y="786997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75703" y="788035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175703" y="789109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175703" y="790183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75703" y="791183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175703" y="792220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175703" y="793331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75703" y="794369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175703" y="795369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75703" y="796443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75703" y="797517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75703" y="798554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175703" y="799591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75703" y="800666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175703" y="801740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75703" y="802740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75703" y="803777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75703" y="804889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75703" y="805926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6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75703" y="806926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175703" y="808000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175703" y="809074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75703" y="810111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175703" y="811148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175703" y="812223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75703" y="813297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175703" y="814297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175703" y="815334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75703" y="816446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175703" y="817483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6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175703" y="818483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75703" y="819557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175703" y="820668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175703" y="821705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75703" y="822706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175703" y="823780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175703" y="824854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75703" y="825891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175703" y="826928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175703" y="828003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75703" y="829077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175703" y="830077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175703" y="831114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75703" y="832225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175703" y="833262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175703" y="834263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75703" y="835337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175703" y="836411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175703" y="837448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75703" y="838485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175703" y="839559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175703" y="840634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75703" y="841634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175703" y="842671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175703" y="843782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75703" y="844819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175703" y="845820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175703" y="846894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75703" y="847968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175703" y="849005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1175703" y="850042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75703" y="851117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175703" y="852191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175703" y="853191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75703" y="854228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75703" y="855339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75703" y="856376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75703" y="857376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75703" y="8584511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75703" y="859562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75703" y="860599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75703" y="861599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75703" y="862674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75703" y="863748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175703" y="864785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75703" y="8658225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75703" y="8668967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75703" y="867970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75703" y="868971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75703" y="870008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75703" y="871119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75703" y="872156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75703" y="873156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8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75703" y="8742310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1175703" y="875305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1175703" y="8763423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1175703" y="8773794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1175703" y="8784536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1175703" y="879527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175703" y="8805279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175703" y="8815652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321030" y="7458815"/>
            <a:ext cx="1932958" cy="564268"/>
          </a:xfrm>
          <a:custGeom>
            <a:avLst/>
            <a:gdLst/>
            <a:ahLst/>
            <a:cxnLst/>
            <a:rect l="l" t="t" r="r" b="b"/>
            <a:pathLst>
              <a:path w="1988185" h="580390">
                <a:moveTo>
                  <a:pt x="1899666" y="0"/>
                </a:moveTo>
                <a:lnTo>
                  <a:pt x="0" y="0"/>
                </a:lnTo>
                <a:lnTo>
                  <a:pt x="0" y="513588"/>
                </a:lnTo>
                <a:lnTo>
                  <a:pt x="89154" y="579882"/>
                </a:lnTo>
                <a:lnTo>
                  <a:pt x="1988058" y="579882"/>
                </a:lnTo>
                <a:lnTo>
                  <a:pt x="1988058" y="67818"/>
                </a:lnTo>
                <a:lnTo>
                  <a:pt x="1899666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292137" y="7437332"/>
            <a:ext cx="1932834" cy="56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4139776" y="7437332"/>
            <a:ext cx="85196" cy="564268"/>
          </a:xfrm>
          <a:custGeom>
            <a:avLst/>
            <a:gdLst/>
            <a:ahLst/>
            <a:cxnLst/>
            <a:rect l="l" t="t" r="r" b="b"/>
            <a:pathLst>
              <a:path w="87629" h="580390">
                <a:moveTo>
                  <a:pt x="0" y="0"/>
                </a:moveTo>
                <a:lnTo>
                  <a:pt x="0" y="513588"/>
                </a:lnTo>
                <a:lnTo>
                  <a:pt x="87630" y="579882"/>
                </a:lnTo>
                <a:lnTo>
                  <a:pt x="87630" y="67818"/>
                </a:lnTo>
                <a:lnTo>
                  <a:pt x="0" y="0"/>
                </a:lnTo>
                <a:close/>
              </a:path>
            </a:pathLst>
          </a:custGeom>
          <a:solidFill>
            <a:srgbClr val="FDFFC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292138" y="7936654"/>
            <a:ext cx="1932958" cy="64823"/>
          </a:xfrm>
          <a:custGeom>
            <a:avLst/>
            <a:gdLst/>
            <a:ahLst/>
            <a:cxnLst/>
            <a:rect l="l" t="t" r="r" b="b"/>
            <a:pathLst>
              <a:path w="1988185" h="66675">
                <a:moveTo>
                  <a:pt x="1900427" y="0"/>
                </a:moveTo>
                <a:lnTo>
                  <a:pt x="0" y="0"/>
                </a:lnTo>
                <a:lnTo>
                  <a:pt x="89916" y="66293"/>
                </a:lnTo>
                <a:lnTo>
                  <a:pt x="1988058" y="66293"/>
                </a:lnTo>
                <a:lnTo>
                  <a:pt x="1900427" y="0"/>
                </a:lnTo>
                <a:close/>
              </a:path>
            </a:pathLst>
          </a:custGeom>
          <a:solidFill>
            <a:srgbClr val="CBCC9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292144" y="7437336"/>
            <a:ext cx="1932958" cy="564268"/>
          </a:xfrm>
          <a:custGeom>
            <a:avLst/>
            <a:gdLst/>
            <a:ahLst/>
            <a:cxnLst/>
            <a:rect l="l" t="t" r="r" b="b"/>
            <a:pathLst>
              <a:path w="1988185" h="580390">
                <a:moveTo>
                  <a:pt x="1988064" y="67811"/>
                </a:moveTo>
                <a:lnTo>
                  <a:pt x="1900440" y="0"/>
                </a:lnTo>
                <a:lnTo>
                  <a:pt x="0" y="0"/>
                </a:lnTo>
                <a:lnTo>
                  <a:pt x="0" y="513583"/>
                </a:lnTo>
                <a:lnTo>
                  <a:pt x="89917" y="579881"/>
                </a:lnTo>
                <a:lnTo>
                  <a:pt x="1988064" y="579881"/>
                </a:lnTo>
                <a:lnTo>
                  <a:pt x="1988064" y="67811"/>
                </a:lnTo>
                <a:close/>
              </a:path>
            </a:pathLst>
          </a:custGeom>
          <a:ln w="4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4139794" y="7437336"/>
            <a:ext cx="85196" cy="564268"/>
          </a:xfrm>
          <a:custGeom>
            <a:avLst/>
            <a:gdLst/>
            <a:ahLst/>
            <a:cxnLst/>
            <a:rect l="l" t="t" r="r" b="b"/>
            <a:pathLst>
              <a:path w="87629" h="580390">
                <a:moveTo>
                  <a:pt x="0" y="0"/>
                </a:moveTo>
                <a:lnTo>
                  <a:pt x="0" y="513583"/>
                </a:lnTo>
                <a:lnTo>
                  <a:pt x="87624" y="579881"/>
                </a:lnTo>
              </a:path>
            </a:pathLst>
          </a:custGeom>
          <a:ln w="58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292144" y="7936653"/>
            <a:ext cx="1847762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1900440" y="0"/>
                </a:moveTo>
                <a:lnTo>
                  <a:pt x="0" y="0"/>
                </a:lnTo>
              </a:path>
            </a:pathLst>
          </a:custGeom>
          <a:ln w="4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309177" y="6664642"/>
            <a:ext cx="1900238" cy="617978"/>
          </a:xfrm>
          <a:custGeom>
            <a:avLst/>
            <a:gdLst/>
            <a:ahLst/>
            <a:cxnLst/>
            <a:rect l="l" t="t" r="r" b="b"/>
            <a:pathLst>
              <a:path w="1954529" h="635634">
                <a:moveTo>
                  <a:pt x="1857756" y="0"/>
                </a:moveTo>
                <a:lnTo>
                  <a:pt x="0" y="0"/>
                </a:lnTo>
                <a:lnTo>
                  <a:pt x="0" y="561594"/>
                </a:lnTo>
                <a:lnTo>
                  <a:pt x="98297" y="635507"/>
                </a:lnTo>
                <a:lnTo>
                  <a:pt x="1954530" y="635507"/>
                </a:lnTo>
                <a:lnTo>
                  <a:pt x="1954530" y="74675"/>
                </a:lnTo>
                <a:lnTo>
                  <a:pt x="1857756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281026" y="6643159"/>
            <a:ext cx="1900238" cy="617978"/>
          </a:xfrm>
          <a:custGeom>
            <a:avLst/>
            <a:gdLst/>
            <a:ahLst/>
            <a:cxnLst/>
            <a:rect l="l" t="t" r="r" b="b"/>
            <a:pathLst>
              <a:path w="1954529" h="635634">
                <a:moveTo>
                  <a:pt x="1856993" y="0"/>
                </a:moveTo>
                <a:lnTo>
                  <a:pt x="0" y="0"/>
                </a:lnTo>
                <a:lnTo>
                  <a:pt x="0" y="560832"/>
                </a:lnTo>
                <a:lnTo>
                  <a:pt x="98297" y="635507"/>
                </a:lnTo>
                <a:lnTo>
                  <a:pt x="1954529" y="635507"/>
                </a:lnTo>
                <a:lnTo>
                  <a:pt x="1954529" y="74675"/>
                </a:lnTo>
                <a:lnTo>
                  <a:pt x="1856993" y="0"/>
                </a:lnTo>
                <a:close/>
              </a:path>
            </a:pathLst>
          </a:custGeom>
          <a:solidFill>
            <a:srgbClr val="E3E4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350664" y="6666123"/>
            <a:ext cx="1760714" cy="572911"/>
          </a:xfrm>
          <a:custGeom>
            <a:avLst/>
            <a:gdLst/>
            <a:ahLst/>
            <a:cxnLst/>
            <a:rect l="l" t="t" r="r" b="b"/>
            <a:pathLst>
              <a:path w="1811020" h="589279">
                <a:moveTo>
                  <a:pt x="1721358" y="0"/>
                </a:moveTo>
                <a:lnTo>
                  <a:pt x="0" y="0"/>
                </a:lnTo>
                <a:lnTo>
                  <a:pt x="0" y="519683"/>
                </a:lnTo>
                <a:lnTo>
                  <a:pt x="90678" y="589026"/>
                </a:lnTo>
                <a:lnTo>
                  <a:pt x="1810512" y="589026"/>
                </a:lnTo>
                <a:lnTo>
                  <a:pt x="1810512" y="68579"/>
                </a:lnTo>
                <a:lnTo>
                  <a:pt x="1721358" y="0"/>
                </a:lnTo>
                <a:close/>
              </a:path>
            </a:pathLst>
          </a:custGeom>
          <a:solidFill>
            <a:srgbClr val="E3E4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386223" y="6676497"/>
            <a:ext cx="1689100" cy="551303"/>
          </a:xfrm>
          <a:custGeom>
            <a:avLst/>
            <a:gdLst/>
            <a:ahLst/>
            <a:cxnLst/>
            <a:rect l="l" t="t" r="r" b="b"/>
            <a:pathLst>
              <a:path w="1737360" h="567054">
                <a:moveTo>
                  <a:pt x="1650492" y="0"/>
                </a:moveTo>
                <a:lnTo>
                  <a:pt x="0" y="0"/>
                </a:lnTo>
                <a:lnTo>
                  <a:pt x="0" y="499872"/>
                </a:lnTo>
                <a:lnTo>
                  <a:pt x="88392" y="566928"/>
                </a:lnTo>
                <a:lnTo>
                  <a:pt x="1737360" y="566928"/>
                </a:lnTo>
                <a:lnTo>
                  <a:pt x="1737360" y="67056"/>
                </a:lnTo>
                <a:lnTo>
                  <a:pt x="1650492" y="0"/>
                </a:lnTo>
                <a:close/>
              </a:path>
            </a:pathLst>
          </a:custGeom>
          <a:solidFill>
            <a:srgbClr val="E3E4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2420303" y="6688350"/>
            <a:ext cx="1621190" cy="527844"/>
          </a:xfrm>
          <a:custGeom>
            <a:avLst/>
            <a:gdLst/>
            <a:ahLst/>
            <a:cxnLst/>
            <a:rect l="l" t="t" r="r" b="b"/>
            <a:pathLst>
              <a:path w="1667510" h="542925">
                <a:moveTo>
                  <a:pt x="1584959" y="0"/>
                </a:moveTo>
                <a:lnTo>
                  <a:pt x="0" y="0"/>
                </a:lnTo>
                <a:lnTo>
                  <a:pt x="0" y="479297"/>
                </a:lnTo>
                <a:lnTo>
                  <a:pt x="83819" y="542543"/>
                </a:lnTo>
                <a:lnTo>
                  <a:pt x="1667256" y="542543"/>
                </a:lnTo>
                <a:lnTo>
                  <a:pt x="1667256" y="63245"/>
                </a:lnTo>
                <a:lnTo>
                  <a:pt x="1584959" y="0"/>
                </a:lnTo>
                <a:close/>
              </a:path>
            </a:pathLst>
          </a:custGeom>
          <a:solidFill>
            <a:srgbClr val="E4E5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2456604" y="6699461"/>
            <a:ext cx="1549576" cy="505001"/>
          </a:xfrm>
          <a:custGeom>
            <a:avLst/>
            <a:gdLst/>
            <a:ahLst/>
            <a:cxnLst/>
            <a:rect l="l" t="t" r="r" b="b"/>
            <a:pathLst>
              <a:path w="1593850" h="519429">
                <a:moveTo>
                  <a:pt x="1513332" y="0"/>
                </a:moveTo>
                <a:lnTo>
                  <a:pt x="0" y="0"/>
                </a:lnTo>
                <a:lnTo>
                  <a:pt x="0" y="457962"/>
                </a:lnTo>
                <a:lnTo>
                  <a:pt x="80771" y="518921"/>
                </a:lnTo>
                <a:lnTo>
                  <a:pt x="1593342" y="518921"/>
                </a:lnTo>
                <a:lnTo>
                  <a:pt x="1593342" y="60960"/>
                </a:lnTo>
                <a:lnTo>
                  <a:pt x="1513332" y="0"/>
                </a:lnTo>
                <a:close/>
              </a:path>
            </a:pathLst>
          </a:custGeom>
          <a:solidFill>
            <a:srgbClr val="E4E5A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492163" y="6711314"/>
            <a:ext cx="1477345" cy="481542"/>
          </a:xfrm>
          <a:custGeom>
            <a:avLst/>
            <a:gdLst/>
            <a:ahLst/>
            <a:cxnLst/>
            <a:rect l="l" t="t" r="r" b="b"/>
            <a:pathLst>
              <a:path w="1519554" h="495300">
                <a:moveTo>
                  <a:pt x="1444752" y="0"/>
                </a:moveTo>
                <a:lnTo>
                  <a:pt x="0" y="0"/>
                </a:lnTo>
                <a:lnTo>
                  <a:pt x="0" y="437388"/>
                </a:lnTo>
                <a:lnTo>
                  <a:pt x="76200" y="495300"/>
                </a:lnTo>
                <a:lnTo>
                  <a:pt x="1519428" y="495300"/>
                </a:lnTo>
                <a:lnTo>
                  <a:pt x="1519428" y="57912"/>
                </a:lnTo>
                <a:lnTo>
                  <a:pt x="1444752" y="0"/>
                </a:lnTo>
                <a:close/>
              </a:path>
            </a:pathLst>
          </a:custGeom>
          <a:solidFill>
            <a:srgbClr val="E5E6A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526242" y="6723168"/>
            <a:ext cx="1409435" cy="458082"/>
          </a:xfrm>
          <a:custGeom>
            <a:avLst/>
            <a:gdLst/>
            <a:ahLst/>
            <a:cxnLst/>
            <a:rect l="l" t="t" r="r" b="b"/>
            <a:pathLst>
              <a:path w="1449704" h="471170">
                <a:moveTo>
                  <a:pt x="1377695" y="0"/>
                </a:moveTo>
                <a:lnTo>
                  <a:pt x="0" y="0"/>
                </a:lnTo>
                <a:lnTo>
                  <a:pt x="0" y="416813"/>
                </a:lnTo>
                <a:lnTo>
                  <a:pt x="73152" y="470915"/>
                </a:lnTo>
                <a:lnTo>
                  <a:pt x="1449324" y="470915"/>
                </a:lnTo>
                <a:lnTo>
                  <a:pt x="1449324" y="55625"/>
                </a:lnTo>
                <a:lnTo>
                  <a:pt x="1377695" y="0"/>
                </a:lnTo>
                <a:close/>
              </a:path>
            </a:pathLst>
          </a:custGeom>
          <a:solidFill>
            <a:srgbClr val="E6E7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2561801" y="6734281"/>
            <a:ext cx="1338439" cy="435240"/>
          </a:xfrm>
          <a:custGeom>
            <a:avLst/>
            <a:gdLst/>
            <a:ahLst/>
            <a:cxnLst/>
            <a:rect l="l" t="t" r="r" b="b"/>
            <a:pathLst>
              <a:path w="1376679" h="447675">
                <a:moveTo>
                  <a:pt x="1308354" y="0"/>
                </a:moveTo>
                <a:lnTo>
                  <a:pt x="0" y="0"/>
                </a:lnTo>
                <a:lnTo>
                  <a:pt x="0" y="395478"/>
                </a:lnTo>
                <a:lnTo>
                  <a:pt x="69342" y="447294"/>
                </a:lnTo>
                <a:lnTo>
                  <a:pt x="1376171" y="447294"/>
                </a:lnTo>
                <a:lnTo>
                  <a:pt x="1376171" y="51815"/>
                </a:lnTo>
                <a:lnTo>
                  <a:pt x="1308354" y="0"/>
                </a:lnTo>
                <a:close/>
              </a:path>
            </a:pathLst>
          </a:custGeom>
          <a:solidFill>
            <a:srgbClr val="E7E8A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597362" y="6746133"/>
            <a:ext cx="1266825" cy="413015"/>
          </a:xfrm>
          <a:custGeom>
            <a:avLst/>
            <a:gdLst/>
            <a:ahLst/>
            <a:cxnLst/>
            <a:rect l="l" t="t" r="r" b="b"/>
            <a:pathLst>
              <a:path w="1303020" h="424815">
                <a:moveTo>
                  <a:pt x="1238250" y="0"/>
                </a:moveTo>
                <a:lnTo>
                  <a:pt x="0" y="0"/>
                </a:lnTo>
                <a:lnTo>
                  <a:pt x="0" y="374904"/>
                </a:lnTo>
                <a:lnTo>
                  <a:pt x="66293" y="424434"/>
                </a:lnTo>
                <a:lnTo>
                  <a:pt x="1303019" y="424434"/>
                </a:lnTo>
                <a:lnTo>
                  <a:pt x="1303019" y="49530"/>
                </a:lnTo>
                <a:lnTo>
                  <a:pt x="1238250" y="0"/>
                </a:lnTo>
                <a:close/>
              </a:path>
            </a:pathLst>
          </a:custGeom>
          <a:solidFill>
            <a:srgbClr val="E8E9A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632180" y="6756505"/>
            <a:ext cx="1197681" cy="390790"/>
          </a:xfrm>
          <a:custGeom>
            <a:avLst/>
            <a:gdLst/>
            <a:ahLst/>
            <a:cxnLst/>
            <a:rect l="l" t="t" r="r" b="b"/>
            <a:pathLst>
              <a:path w="1231900" h="401954">
                <a:moveTo>
                  <a:pt x="1171193" y="0"/>
                </a:moveTo>
                <a:lnTo>
                  <a:pt x="0" y="0"/>
                </a:lnTo>
                <a:lnTo>
                  <a:pt x="0" y="354330"/>
                </a:lnTo>
                <a:lnTo>
                  <a:pt x="61721" y="401574"/>
                </a:lnTo>
                <a:lnTo>
                  <a:pt x="1231391" y="401574"/>
                </a:lnTo>
                <a:lnTo>
                  <a:pt x="1231391" y="46481"/>
                </a:lnTo>
                <a:lnTo>
                  <a:pt x="1171193" y="0"/>
                </a:lnTo>
                <a:close/>
              </a:path>
            </a:pathLst>
          </a:custGeom>
          <a:solidFill>
            <a:srgbClr val="E9EB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667740" y="6768359"/>
            <a:ext cx="1126067" cy="367947"/>
          </a:xfrm>
          <a:custGeom>
            <a:avLst/>
            <a:gdLst/>
            <a:ahLst/>
            <a:cxnLst/>
            <a:rect l="l" t="t" r="r" b="b"/>
            <a:pathLst>
              <a:path w="1158239" h="378459">
                <a:moveTo>
                  <a:pt x="1101089" y="0"/>
                </a:moveTo>
                <a:lnTo>
                  <a:pt x="0" y="0"/>
                </a:lnTo>
                <a:lnTo>
                  <a:pt x="0" y="334518"/>
                </a:lnTo>
                <a:lnTo>
                  <a:pt x="58674" y="377952"/>
                </a:lnTo>
                <a:lnTo>
                  <a:pt x="1158239" y="377952"/>
                </a:lnTo>
                <a:lnTo>
                  <a:pt x="1158239" y="44958"/>
                </a:lnTo>
                <a:lnTo>
                  <a:pt x="1101089" y="0"/>
                </a:lnTo>
                <a:close/>
              </a:path>
            </a:pathLst>
          </a:custGeom>
          <a:solidFill>
            <a:srgbClr val="EBECA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2703301" y="6780212"/>
            <a:ext cx="1055070" cy="343870"/>
          </a:xfrm>
          <a:custGeom>
            <a:avLst/>
            <a:gdLst/>
            <a:ahLst/>
            <a:cxnLst/>
            <a:rect l="l" t="t" r="r" b="b"/>
            <a:pathLst>
              <a:path w="1085214" h="353695">
                <a:moveTo>
                  <a:pt x="1032510" y="0"/>
                </a:moveTo>
                <a:lnTo>
                  <a:pt x="0" y="0"/>
                </a:lnTo>
                <a:lnTo>
                  <a:pt x="0" y="312419"/>
                </a:lnTo>
                <a:lnTo>
                  <a:pt x="54101" y="353567"/>
                </a:lnTo>
                <a:lnTo>
                  <a:pt x="1085088" y="353567"/>
                </a:lnTo>
                <a:lnTo>
                  <a:pt x="1085088" y="41147"/>
                </a:lnTo>
                <a:lnTo>
                  <a:pt x="1032510" y="0"/>
                </a:lnTo>
                <a:close/>
              </a:path>
            </a:pathLst>
          </a:custGeom>
          <a:solidFill>
            <a:srgbClr val="ECEEA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737379" y="6791325"/>
            <a:ext cx="987160" cy="321028"/>
          </a:xfrm>
          <a:custGeom>
            <a:avLst/>
            <a:gdLst/>
            <a:ahLst/>
            <a:cxnLst/>
            <a:rect l="l" t="t" r="r" b="b"/>
            <a:pathLst>
              <a:path w="1015364" h="330200">
                <a:moveTo>
                  <a:pt x="964692" y="0"/>
                </a:moveTo>
                <a:lnTo>
                  <a:pt x="0" y="0"/>
                </a:lnTo>
                <a:lnTo>
                  <a:pt x="0" y="291846"/>
                </a:lnTo>
                <a:lnTo>
                  <a:pt x="51816" y="329945"/>
                </a:lnTo>
                <a:lnTo>
                  <a:pt x="1014984" y="329945"/>
                </a:lnTo>
                <a:lnTo>
                  <a:pt x="1014984" y="38862"/>
                </a:lnTo>
                <a:lnTo>
                  <a:pt x="964692" y="0"/>
                </a:lnTo>
                <a:close/>
              </a:path>
            </a:pathLst>
          </a:custGeom>
          <a:solidFill>
            <a:srgbClr val="EEEFA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2772939" y="6803179"/>
            <a:ext cx="917399" cy="299420"/>
          </a:xfrm>
          <a:custGeom>
            <a:avLst/>
            <a:gdLst/>
            <a:ahLst/>
            <a:cxnLst/>
            <a:rect l="l" t="t" r="r" b="b"/>
            <a:pathLst>
              <a:path w="943610" h="307975">
                <a:moveTo>
                  <a:pt x="896111" y="0"/>
                </a:moveTo>
                <a:lnTo>
                  <a:pt x="0" y="0"/>
                </a:lnTo>
                <a:lnTo>
                  <a:pt x="0" y="271271"/>
                </a:lnTo>
                <a:lnTo>
                  <a:pt x="47243" y="307847"/>
                </a:lnTo>
                <a:lnTo>
                  <a:pt x="943356" y="307847"/>
                </a:lnTo>
                <a:lnTo>
                  <a:pt x="943356" y="35813"/>
                </a:lnTo>
                <a:lnTo>
                  <a:pt x="896111" y="0"/>
                </a:lnTo>
                <a:close/>
              </a:path>
            </a:pathLst>
          </a:custGeom>
          <a:solidFill>
            <a:srgbClr val="EFF1A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809240" y="6813550"/>
            <a:ext cx="844550" cy="277195"/>
          </a:xfrm>
          <a:custGeom>
            <a:avLst/>
            <a:gdLst/>
            <a:ahLst/>
            <a:cxnLst/>
            <a:rect l="l" t="t" r="r" b="b"/>
            <a:pathLst>
              <a:path w="868679" h="285115">
                <a:moveTo>
                  <a:pt x="825245" y="0"/>
                </a:moveTo>
                <a:lnTo>
                  <a:pt x="0" y="0"/>
                </a:lnTo>
                <a:lnTo>
                  <a:pt x="0" y="251460"/>
                </a:lnTo>
                <a:lnTo>
                  <a:pt x="43433" y="284988"/>
                </a:lnTo>
                <a:lnTo>
                  <a:pt x="868680" y="284988"/>
                </a:lnTo>
                <a:lnTo>
                  <a:pt x="868680" y="33528"/>
                </a:lnTo>
                <a:lnTo>
                  <a:pt x="825245" y="0"/>
                </a:lnTo>
                <a:close/>
              </a:path>
            </a:pathLst>
          </a:custGeom>
          <a:solidFill>
            <a:srgbClr val="F1F2B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2843318" y="6825404"/>
            <a:ext cx="776640" cy="253735"/>
          </a:xfrm>
          <a:custGeom>
            <a:avLst/>
            <a:gdLst/>
            <a:ahLst/>
            <a:cxnLst/>
            <a:rect l="l" t="t" r="r" b="b"/>
            <a:pathLst>
              <a:path w="798829" h="260984">
                <a:moveTo>
                  <a:pt x="758952" y="0"/>
                </a:moveTo>
                <a:lnTo>
                  <a:pt x="0" y="0"/>
                </a:lnTo>
                <a:lnTo>
                  <a:pt x="0" y="229362"/>
                </a:lnTo>
                <a:lnTo>
                  <a:pt x="39624" y="260604"/>
                </a:lnTo>
                <a:lnTo>
                  <a:pt x="798576" y="260604"/>
                </a:lnTo>
                <a:lnTo>
                  <a:pt x="798576" y="30480"/>
                </a:lnTo>
                <a:lnTo>
                  <a:pt x="758952" y="0"/>
                </a:lnTo>
                <a:close/>
              </a:path>
            </a:pathLst>
          </a:custGeom>
          <a:solidFill>
            <a:srgbClr val="F2F4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878879" y="6837998"/>
            <a:ext cx="705644" cy="229658"/>
          </a:xfrm>
          <a:custGeom>
            <a:avLst/>
            <a:gdLst/>
            <a:ahLst/>
            <a:cxnLst/>
            <a:rect l="l" t="t" r="r" b="b"/>
            <a:pathLst>
              <a:path w="725804" h="236220">
                <a:moveTo>
                  <a:pt x="688847" y="0"/>
                </a:moveTo>
                <a:lnTo>
                  <a:pt x="0" y="0"/>
                </a:lnTo>
                <a:lnTo>
                  <a:pt x="0" y="208788"/>
                </a:lnTo>
                <a:lnTo>
                  <a:pt x="36575" y="236220"/>
                </a:lnTo>
                <a:lnTo>
                  <a:pt x="725423" y="236220"/>
                </a:lnTo>
                <a:lnTo>
                  <a:pt x="725423" y="27432"/>
                </a:lnTo>
                <a:lnTo>
                  <a:pt x="688847" y="0"/>
                </a:lnTo>
                <a:close/>
              </a:path>
            </a:pathLst>
          </a:custGeom>
          <a:solidFill>
            <a:srgbClr val="F4F5B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2914437" y="6848368"/>
            <a:ext cx="634647" cy="207433"/>
          </a:xfrm>
          <a:custGeom>
            <a:avLst/>
            <a:gdLst/>
            <a:ahLst/>
            <a:cxnLst/>
            <a:rect l="l" t="t" r="r" b="b"/>
            <a:pathLst>
              <a:path w="652779" h="213359">
                <a:moveTo>
                  <a:pt x="619506" y="0"/>
                </a:moveTo>
                <a:lnTo>
                  <a:pt x="0" y="0"/>
                </a:lnTo>
                <a:lnTo>
                  <a:pt x="0" y="188213"/>
                </a:lnTo>
                <a:lnTo>
                  <a:pt x="32766" y="213360"/>
                </a:lnTo>
                <a:lnTo>
                  <a:pt x="652271" y="213360"/>
                </a:lnTo>
                <a:lnTo>
                  <a:pt x="652271" y="24384"/>
                </a:lnTo>
                <a:lnTo>
                  <a:pt x="619506" y="0"/>
                </a:lnTo>
                <a:close/>
              </a:path>
            </a:pathLst>
          </a:custGeom>
          <a:solidFill>
            <a:srgbClr val="F5F7B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948517" y="6860223"/>
            <a:ext cx="566120" cy="185208"/>
          </a:xfrm>
          <a:custGeom>
            <a:avLst/>
            <a:gdLst/>
            <a:ahLst/>
            <a:cxnLst/>
            <a:rect l="l" t="t" r="r" b="b"/>
            <a:pathLst>
              <a:path w="582295" h="190500">
                <a:moveTo>
                  <a:pt x="552450" y="0"/>
                </a:moveTo>
                <a:lnTo>
                  <a:pt x="0" y="0"/>
                </a:lnTo>
                <a:lnTo>
                  <a:pt x="0" y="167640"/>
                </a:lnTo>
                <a:lnTo>
                  <a:pt x="29717" y="190500"/>
                </a:lnTo>
                <a:lnTo>
                  <a:pt x="582167" y="190500"/>
                </a:lnTo>
                <a:lnTo>
                  <a:pt x="582167" y="22098"/>
                </a:lnTo>
                <a:lnTo>
                  <a:pt x="552450" y="0"/>
                </a:lnTo>
                <a:close/>
              </a:path>
            </a:pathLst>
          </a:custGeom>
          <a:solidFill>
            <a:srgbClr val="F6F8B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2984817" y="6871334"/>
            <a:ext cx="493889" cy="161749"/>
          </a:xfrm>
          <a:custGeom>
            <a:avLst/>
            <a:gdLst/>
            <a:ahLst/>
            <a:cxnLst/>
            <a:rect l="l" t="t" r="r" b="b"/>
            <a:pathLst>
              <a:path w="508000" h="166370">
                <a:moveTo>
                  <a:pt x="483107" y="0"/>
                </a:moveTo>
                <a:lnTo>
                  <a:pt x="0" y="0"/>
                </a:lnTo>
                <a:lnTo>
                  <a:pt x="0" y="146303"/>
                </a:lnTo>
                <a:lnTo>
                  <a:pt x="24383" y="166115"/>
                </a:lnTo>
                <a:lnTo>
                  <a:pt x="507491" y="166115"/>
                </a:lnTo>
                <a:lnTo>
                  <a:pt x="507491" y="19812"/>
                </a:lnTo>
                <a:lnTo>
                  <a:pt x="483107" y="0"/>
                </a:lnTo>
                <a:close/>
              </a:path>
            </a:pathLst>
          </a:custGeom>
          <a:solidFill>
            <a:srgbClr val="F7F9B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3020377" y="6883188"/>
            <a:ext cx="422275" cy="138289"/>
          </a:xfrm>
          <a:custGeom>
            <a:avLst/>
            <a:gdLst/>
            <a:ahLst/>
            <a:cxnLst/>
            <a:rect l="l" t="t" r="r" b="b"/>
            <a:pathLst>
              <a:path w="434339" h="142240">
                <a:moveTo>
                  <a:pt x="412241" y="0"/>
                </a:moveTo>
                <a:lnTo>
                  <a:pt x="0" y="0"/>
                </a:lnTo>
                <a:lnTo>
                  <a:pt x="0" y="125729"/>
                </a:lnTo>
                <a:lnTo>
                  <a:pt x="22098" y="141731"/>
                </a:lnTo>
                <a:lnTo>
                  <a:pt x="434339" y="141731"/>
                </a:lnTo>
                <a:lnTo>
                  <a:pt x="434339" y="16763"/>
                </a:lnTo>
                <a:lnTo>
                  <a:pt x="412241" y="0"/>
                </a:lnTo>
                <a:close/>
              </a:path>
            </a:pathLst>
          </a:custGeom>
          <a:solidFill>
            <a:srgbClr val="F8FA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054456" y="6895042"/>
            <a:ext cx="354365" cy="116064"/>
          </a:xfrm>
          <a:custGeom>
            <a:avLst/>
            <a:gdLst/>
            <a:ahLst/>
            <a:cxnLst/>
            <a:rect l="l" t="t" r="r" b="b"/>
            <a:pathLst>
              <a:path w="364489" h="119379">
                <a:moveTo>
                  <a:pt x="346710" y="0"/>
                </a:moveTo>
                <a:lnTo>
                  <a:pt x="0" y="0"/>
                </a:lnTo>
                <a:lnTo>
                  <a:pt x="0" y="104394"/>
                </a:lnTo>
                <a:lnTo>
                  <a:pt x="17525" y="118872"/>
                </a:lnTo>
                <a:lnTo>
                  <a:pt x="364236" y="118872"/>
                </a:lnTo>
                <a:lnTo>
                  <a:pt x="364236" y="14478"/>
                </a:lnTo>
                <a:lnTo>
                  <a:pt x="346710" y="0"/>
                </a:lnTo>
                <a:close/>
              </a:path>
            </a:pathLst>
          </a:custGeom>
          <a:solidFill>
            <a:srgbClr val="F9FBB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3090015" y="6905412"/>
            <a:ext cx="283369" cy="93839"/>
          </a:xfrm>
          <a:custGeom>
            <a:avLst/>
            <a:gdLst/>
            <a:ahLst/>
            <a:cxnLst/>
            <a:rect l="l" t="t" r="r" b="b"/>
            <a:pathLst>
              <a:path w="291464" h="96520">
                <a:moveTo>
                  <a:pt x="276606" y="0"/>
                </a:moveTo>
                <a:lnTo>
                  <a:pt x="0" y="0"/>
                </a:lnTo>
                <a:lnTo>
                  <a:pt x="0" y="84581"/>
                </a:lnTo>
                <a:lnTo>
                  <a:pt x="15240" y="96012"/>
                </a:lnTo>
                <a:lnTo>
                  <a:pt x="291084" y="96012"/>
                </a:lnTo>
                <a:lnTo>
                  <a:pt x="291084" y="11429"/>
                </a:lnTo>
                <a:lnTo>
                  <a:pt x="276606" y="0"/>
                </a:lnTo>
                <a:close/>
              </a:path>
            </a:pathLst>
          </a:custGeom>
          <a:solidFill>
            <a:srgbClr val="FAFCB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3125575" y="6917267"/>
            <a:ext cx="212372" cy="69762"/>
          </a:xfrm>
          <a:custGeom>
            <a:avLst/>
            <a:gdLst/>
            <a:ahLst/>
            <a:cxnLst/>
            <a:rect l="l" t="t" r="r" b="b"/>
            <a:pathLst>
              <a:path w="218439" h="71754">
                <a:moveTo>
                  <a:pt x="207263" y="0"/>
                </a:moveTo>
                <a:lnTo>
                  <a:pt x="0" y="0"/>
                </a:lnTo>
                <a:lnTo>
                  <a:pt x="0" y="62483"/>
                </a:lnTo>
                <a:lnTo>
                  <a:pt x="10668" y="71627"/>
                </a:lnTo>
                <a:lnTo>
                  <a:pt x="217932" y="71627"/>
                </a:lnTo>
                <a:lnTo>
                  <a:pt x="217932" y="8381"/>
                </a:lnTo>
                <a:lnTo>
                  <a:pt x="207263" y="0"/>
                </a:lnTo>
                <a:close/>
              </a:path>
            </a:pathLst>
          </a:custGeom>
          <a:solidFill>
            <a:srgbClr val="FAFCB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3160396" y="6928379"/>
            <a:ext cx="142610" cy="47537"/>
          </a:xfrm>
          <a:custGeom>
            <a:avLst/>
            <a:gdLst/>
            <a:ahLst/>
            <a:cxnLst/>
            <a:rect l="l" t="t" r="r" b="b"/>
            <a:pathLst>
              <a:path w="146685" h="48895">
                <a:moveTo>
                  <a:pt x="139445" y="0"/>
                </a:moveTo>
                <a:lnTo>
                  <a:pt x="0" y="0"/>
                </a:lnTo>
                <a:lnTo>
                  <a:pt x="0" y="43433"/>
                </a:lnTo>
                <a:lnTo>
                  <a:pt x="6857" y="48767"/>
                </a:lnTo>
                <a:lnTo>
                  <a:pt x="146304" y="48767"/>
                </a:lnTo>
                <a:lnTo>
                  <a:pt x="146304" y="5333"/>
                </a:lnTo>
                <a:lnTo>
                  <a:pt x="139445" y="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3195954" y="6940232"/>
            <a:ext cx="71614" cy="24077"/>
          </a:xfrm>
          <a:custGeom>
            <a:avLst/>
            <a:gdLst/>
            <a:ahLst/>
            <a:cxnLst/>
            <a:rect l="l" t="t" r="r" b="b"/>
            <a:pathLst>
              <a:path w="73660" h="24765">
                <a:moveTo>
                  <a:pt x="68580" y="0"/>
                </a:moveTo>
                <a:lnTo>
                  <a:pt x="0" y="0"/>
                </a:lnTo>
                <a:lnTo>
                  <a:pt x="0" y="21336"/>
                </a:lnTo>
                <a:lnTo>
                  <a:pt x="4572" y="24384"/>
                </a:lnTo>
                <a:lnTo>
                  <a:pt x="73152" y="24384"/>
                </a:lnTo>
                <a:lnTo>
                  <a:pt x="73152" y="3048"/>
                </a:lnTo>
                <a:lnTo>
                  <a:pt x="68580" y="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086436" y="6643159"/>
            <a:ext cx="95074" cy="617978"/>
          </a:xfrm>
          <a:custGeom>
            <a:avLst/>
            <a:gdLst/>
            <a:ahLst/>
            <a:cxnLst/>
            <a:rect l="l" t="t" r="r" b="b"/>
            <a:pathLst>
              <a:path w="97789" h="635634">
                <a:moveTo>
                  <a:pt x="0" y="0"/>
                </a:moveTo>
                <a:lnTo>
                  <a:pt x="0" y="560832"/>
                </a:lnTo>
                <a:lnTo>
                  <a:pt x="97536" y="635507"/>
                </a:lnTo>
                <a:lnTo>
                  <a:pt x="97536" y="74675"/>
                </a:lnTo>
                <a:lnTo>
                  <a:pt x="0" y="0"/>
                </a:lnTo>
                <a:close/>
              </a:path>
            </a:pathLst>
          </a:custGeom>
          <a:solidFill>
            <a:srgbClr val="FDFFC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2281026" y="7188411"/>
            <a:ext cx="1900238" cy="72849"/>
          </a:xfrm>
          <a:custGeom>
            <a:avLst/>
            <a:gdLst/>
            <a:ahLst/>
            <a:cxnLst/>
            <a:rect l="l" t="t" r="r" b="b"/>
            <a:pathLst>
              <a:path w="1954529" h="74929">
                <a:moveTo>
                  <a:pt x="1856993" y="0"/>
                </a:moveTo>
                <a:lnTo>
                  <a:pt x="0" y="0"/>
                </a:lnTo>
                <a:lnTo>
                  <a:pt x="98297" y="74676"/>
                </a:lnTo>
                <a:lnTo>
                  <a:pt x="1954529" y="74676"/>
                </a:lnTo>
                <a:lnTo>
                  <a:pt x="1856993" y="0"/>
                </a:lnTo>
                <a:close/>
              </a:path>
            </a:pathLst>
          </a:custGeom>
          <a:solidFill>
            <a:srgbClr val="CBCC9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281028" y="6643164"/>
            <a:ext cx="1900238" cy="617978"/>
          </a:xfrm>
          <a:custGeom>
            <a:avLst/>
            <a:gdLst/>
            <a:ahLst/>
            <a:cxnLst/>
            <a:rect l="l" t="t" r="r" b="b"/>
            <a:pathLst>
              <a:path w="1954529" h="635634">
                <a:moveTo>
                  <a:pt x="1954539" y="74670"/>
                </a:moveTo>
                <a:lnTo>
                  <a:pt x="1857000" y="0"/>
                </a:lnTo>
                <a:lnTo>
                  <a:pt x="0" y="0"/>
                </a:lnTo>
                <a:lnTo>
                  <a:pt x="0" y="560827"/>
                </a:lnTo>
                <a:lnTo>
                  <a:pt x="98298" y="635498"/>
                </a:lnTo>
                <a:lnTo>
                  <a:pt x="1954539" y="635498"/>
                </a:lnTo>
                <a:lnTo>
                  <a:pt x="1954539" y="74670"/>
                </a:lnTo>
                <a:close/>
              </a:path>
            </a:pathLst>
          </a:custGeom>
          <a:ln w="4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086444" y="6643164"/>
            <a:ext cx="95074" cy="617978"/>
          </a:xfrm>
          <a:custGeom>
            <a:avLst/>
            <a:gdLst/>
            <a:ahLst/>
            <a:cxnLst/>
            <a:rect l="l" t="t" r="r" b="b"/>
            <a:pathLst>
              <a:path w="97789" h="635634">
                <a:moveTo>
                  <a:pt x="0" y="0"/>
                </a:moveTo>
                <a:lnTo>
                  <a:pt x="0" y="560827"/>
                </a:lnTo>
                <a:lnTo>
                  <a:pt x="97539" y="635498"/>
                </a:lnTo>
              </a:path>
            </a:pathLst>
          </a:custGeom>
          <a:ln w="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281028" y="7188413"/>
            <a:ext cx="1805781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1857000" y="0"/>
                </a:moveTo>
                <a:lnTo>
                  <a:pt x="0" y="0"/>
                </a:lnTo>
              </a:path>
            </a:pathLst>
          </a:custGeom>
          <a:ln w="4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 txBox="1"/>
          <p:nvPr/>
        </p:nvSpPr>
        <p:spPr>
          <a:xfrm>
            <a:off x="2680336" y="6658715"/>
            <a:ext cx="101555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indent="-37041">
              <a:lnSpc>
                <a:spcPts val="962"/>
              </a:lnSpc>
            </a:pPr>
            <a:r>
              <a:rPr sz="875" b="1" spc="-151" dirty="0">
                <a:latin typeface="Arial"/>
                <a:cs typeface="Arial"/>
              </a:rPr>
              <a:t>M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875" b="1" spc="-151" dirty="0">
                <a:latin typeface="Arial"/>
                <a:cs typeface="Arial"/>
              </a:rPr>
              <a:t>a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875" b="1" spc="-151" dirty="0">
                <a:latin typeface="Arial"/>
                <a:cs typeface="Arial"/>
              </a:rPr>
              <a:t>r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875" b="1" spc="-151" dirty="0">
                <a:latin typeface="Arial"/>
                <a:cs typeface="Arial"/>
              </a:rPr>
              <a:t>k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875" b="1" spc="-151" dirty="0">
                <a:latin typeface="Arial"/>
                <a:cs typeface="Arial"/>
              </a:rPr>
              <a:t>e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75" b="1" spc="-151" dirty="0">
                <a:latin typeface="Arial"/>
                <a:cs typeface="Arial"/>
              </a:rPr>
              <a:t>t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875" b="1" spc="-151" dirty="0">
                <a:latin typeface="Arial"/>
                <a:cs typeface="Arial"/>
              </a:rPr>
              <a:t>i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875" b="1" spc="-151" dirty="0">
                <a:latin typeface="Arial"/>
                <a:cs typeface="Arial"/>
              </a:rPr>
              <a:t>n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75" b="1" spc="-151" dirty="0">
                <a:latin typeface="Arial"/>
                <a:cs typeface="Arial"/>
              </a:rPr>
              <a:t>g</a:t>
            </a:r>
            <a:r>
              <a:rPr sz="1312" b="1" spc="-226" baseline="-9259" dirty="0">
                <a:solidFill>
                  <a:srgbClr val="786950"/>
                </a:solidFill>
                <a:latin typeface="Arial"/>
                <a:cs typeface="Arial"/>
              </a:rPr>
              <a:t>g </a:t>
            </a:r>
            <a:r>
              <a:rPr sz="875" b="1" spc="-170" dirty="0">
                <a:latin typeface="Arial"/>
                <a:cs typeface="Arial"/>
              </a:rPr>
              <a:t>a</a:t>
            </a:r>
            <a:r>
              <a:rPr sz="1312" b="1" spc="-255" baseline="-9259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875" b="1" spc="-170" dirty="0">
                <a:latin typeface="Arial"/>
                <a:cs typeface="Arial"/>
              </a:rPr>
              <a:t>n</a:t>
            </a:r>
            <a:r>
              <a:rPr sz="1312" b="1" spc="-255" baseline="-9259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75" b="1" spc="-170" dirty="0">
                <a:latin typeface="Arial"/>
                <a:cs typeface="Arial"/>
              </a:rPr>
              <a:t>d</a:t>
            </a:r>
            <a:r>
              <a:rPr sz="1312" b="1" spc="-255" baseline="-9259" dirty="0">
                <a:solidFill>
                  <a:srgbClr val="786950"/>
                </a:solidFill>
                <a:latin typeface="Arial"/>
                <a:cs typeface="Arial"/>
              </a:rPr>
              <a:t>d  </a:t>
            </a:r>
            <a:r>
              <a:rPr sz="875" b="1" spc="-146" dirty="0">
                <a:latin typeface="Arial"/>
                <a:cs typeface="Arial"/>
              </a:rPr>
              <a:t>O</a:t>
            </a:r>
            <a:r>
              <a:rPr sz="1312" b="1" spc="-219" baseline="-9259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75" b="1" spc="-146" dirty="0">
                <a:latin typeface="Arial"/>
                <a:cs typeface="Arial"/>
              </a:rPr>
              <a:t>t</a:t>
            </a:r>
            <a:r>
              <a:rPr sz="1312" b="1" spc="-219" baseline="-9259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875" b="1" spc="-146" dirty="0">
                <a:latin typeface="Arial"/>
                <a:cs typeface="Arial"/>
              </a:rPr>
              <a:t>h</a:t>
            </a:r>
            <a:r>
              <a:rPr sz="1312" b="1" spc="-219" baseline="-9259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875" b="1" spc="-146" dirty="0">
                <a:latin typeface="Arial"/>
                <a:cs typeface="Arial"/>
              </a:rPr>
              <a:t>e</a:t>
            </a:r>
            <a:r>
              <a:rPr sz="1312" b="1" spc="-219" baseline="-9259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75" b="1" spc="-146" dirty="0">
                <a:latin typeface="Arial"/>
                <a:cs typeface="Arial"/>
              </a:rPr>
              <a:t>r</a:t>
            </a:r>
            <a:r>
              <a:rPr sz="1312" b="1" spc="-219" baseline="-9259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312" b="1" spc="-138" baseline="-9259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875" b="1" spc="-131" dirty="0">
                <a:latin typeface="Arial"/>
                <a:cs typeface="Arial"/>
              </a:rPr>
              <a:t>S</a:t>
            </a:r>
            <a:r>
              <a:rPr sz="1312" b="1" spc="-196" baseline="-9259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875" b="1" spc="-131" dirty="0">
                <a:latin typeface="Arial"/>
                <a:cs typeface="Arial"/>
              </a:rPr>
              <a:t>t</a:t>
            </a:r>
            <a:r>
              <a:rPr sz="1312" b="1" spc="-196" baseline="-9259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875" b="1" spc="-131" dirty="0">
                <a:latin typeface="Arial"/>
                <a:cs typeface="Arial"/>
              </a:rPr>
              <a:t>i</a:t>
            </a:r>
            <a:r>
              <a:rPr sz="1312" b="1" spc="-196" baseline="-9259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875" b="1" spc="-131" dirty="0">
                <a:latin typeface="Arial"/>
                <a:cs typeface="Arial"/>
              </a:rPr>
              <a:t>m</a:t>
            </a:r>
            <a:r>
              <a:rPr sz="1312" b="1" spc="-196" baseline="-9259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875" b="1" spc="-131" dirty="0">
                <a:latin typeface="Arial"/>
                <a:cs typeface="Arial"/>
              </a:rPr>
              <a:t>u</a:t>
            </a:r>
            <a:r>
              <a:rPr sz="1312" b="1" spc="-196" baseline="-9259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75" b="1" spc="-131" dirty="0">
                <a:latin typeface="Arial"/>
                <a:cs typeface="Arial"/>
              </a:rPr>
              <a:t>l</a:t>
            </a:r>
            <a:r>
              <a:rPr sz="1312" b="1" spc="-196" baseline="-9259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875" b="1" spc="-131" dirty="0">
                <a:latin typeface="Arial"/>
                <a:cs typeface="Arial"/>
              </a:rPr>
              <a:t>i</a:t>
            </a:r>
            <a:r>
              <a:rPr sz="1312" b="1" spc="-196" baseline="-9259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endParaRPr sz="1312" baseline="-9259">
              <a:latin typeface="Arial"/>
              <a:cs typeface="Arial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2341034" y="8178165"/>
            <a:ext cx="1899620" cy="537104"/>
          </a:xfrm>
          <a:custGeom>
            <a:avLst/>
            <a:gdLst/>
            <a:ahLst/>
            <a:cxnLst/>
            <a:rect l="l" t="t" r="r" b="b"/>
            <a:pathLst>
              <a:path w="1953895" h="552450">
                <a:moveTo>
                  <a:pt x="1870709" y="0"/>
                </a:moveTo>
                <a:lnTo>
                  <a:pt x="0" y="0"/>
                </a:lnTo>
                <a:lnTo>
                  <a:pt x="0" y="489204"/>
                </a:lnTo>
                <a:lnTo>
                  <a:pt x="84581" y="552450"/>
                </a:lnTo>
                <a:lnTo>
                  <a:pt x="1953768" y="552450"/>
                </a:lnTo>
                <a:lnTo>
                  <a:pt x="1953768" y="64770"/>
                </a:lnTo>
                <a:lnTo>
                  <a:pt x="1870709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2312140" y="8156681"/>
            <a:ext cx="1900238" cy="537104"/>
          </a:xfrm>
          <a:custGeom>
            <a:avLst/>
            <a:gdLst/>
            <a:ahLst/>
            <a:cxnLst/>
            <a:rect l="l" t="t" r="r" b="b"/>
            <a:pathLst>
              <a:path w="1954529" h="552450">
                <a:moveTo>
                  <a:pt x="1870710" y="0"/>
                </a:moveTo>
                <a:lnTo>
                  <a:pt x="0" y="0"/>
                </a:lnTo>
                <a:lnTo>
                  <a:pt x="0" y="489203"/>
                </a:lnTo>
                <a:lnTo>
                  <a:pt x="85343" y="552449"/>
                </a:lnTo>
                <a:lnTo>
                  <a:pt x="1954530" y="552449"/>
                </a:lnTo>
                <a:lnTo>
                  <a:pt x="1954530" y="64769"/>
                </a:lnTo>
                <a:lnTo>
                  <a:pt x="1870710" y="0"/>
                </a:lnTo>
                <a:close/>
              </a:path>
            </a:pathLst>
          </a:custGeom>
          <a:solidFill>
            <a:srgbClr val="E3E4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2381779" y="8175942"/>
            <a:ext cx="1761331" cy="498828"/>
          </a:xfrm>
          <a:custGeom>
            <a:avLst/>
            <a:gdLst/>
            <a:ahLst/>
            <a:cxnLst/>
            <a:rect l="l" t="t" r="r" b="b"/>
            <a:pathLst>
              <a:path w="1811654" h="513079">
                <a:moveTo>
                  <a:pt x="1732787" y="0"/>
                </a:moveTo>
                <a:lnTo>
                  <a:pt x="0" y="0"/>
                </a:lnTo>
                <a:lnTo>
                  <a:pt x="0" y="453390"/>
                </a:lnTo>
                <a:lnTo>
                  <a:pt x="79247" y="512826"/>
                </a:lnTo>
                <a:lnTo>
                  <a:pt x="1811273" y="512826"/>
                </a:lnTo>
                <a:lnTo>
                  <a:pt x="1811273" y="60198"/>
                </a:lnTo>
                <a:lnTo>
                  <a:pt x="1732787" y="0"/>
                </a:lnTo>
                <a:close/>
              </a:path>
            </a:pathLst>
          </a:custGeom>
          <a:solidFill>
            <a:srgbClr val="E3E4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2418079" y="8186314"/>
            <a:ext cx="1688483" cy="479071"/>
          </a:xfrm>
          <a:custGeom>
            <a:avLst/>
            <a:gdLst/>
            <a:ahLst/>
            <a:cxnLst/>
            <a:rect l="l" t="t" r="r" b="b"/>
            <a:pathLst>
              <a:path w="1736725" h="492759">
                <a:moveTo>
                  <a:pt x="1661921" y="0"/>
                </a:moveTo>
                <a:lnTo>
                  <a:pt x="0" y="0"/>
                </a:lnTo>
                <a:lnTo>
                  <a:pt x="0" y="435101"/>
                </a:lnTo>
                <a:lnTo>
                  <a:pt x="76200" y="492251"/>
                </a:lnTo>
                <a:lnTo>
                  <a:pt x="1736597" y="492251"/>
                </a:lnTo>
                <a:lnTo>
                  <a:pt x="1736597" y="57149"/>
                </a:lnTo>
                <a:lnTo>
                  <a:pt x="1661921" y="0"/>
                </a:lnTo>
                <a:close/>
              </a:path>
            </a:pathLst>
          </a:custGeom>
          <a:solidFill>
            <a:srgbClr val="E3E4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452159" y="8195946"/>
            <a:ext cx="1620573" cy="458699"/>
          </a:xfrm>
          <a:custGeom>
            <a:avLst/>
            <a:gdLst/>
            <a:ahLst/>
            <a:cxnLst/>
            <a:rect l="l" t="t" r="r" b="b"/>
            <a:pathLst>
              <a:path w="1666875" h="471804">
                <a:moveTo>
                  <a:pt x="1596390" y="0"/>
                </a:moveTo>
                <a:lnTo>
                  <a:pt x="0" y="0"/>
                </a:lnTo>
                <a:lnTo>
                  <a:pt x="0" y="417575"/>
                </a:lnTo>
                <a:lnTo>
                  <a:pt x="71628" y="471678"/>
                </a:lnTo>
                <a:lnTo>
                  <a:pt x="1666494" y="471678"/>
                </a:lnTo>
                <a:lnTo>
                  <a:pt x="1666494" y="55625"/>
                </a:lnTo>
                <a:lnTo>
                  <a:pt x="1596390" y="0"/>
                </a:lnTo>
                <a:close/>
              </a:path>
            </a:pathLst>
          </a:custGeom>
          <a:solidFill>
            <a:srgbClr val="E4E5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2487718" y="8206316"/>
            <a:ext cx="1549576" cy="438326"/>
          </a:xfrm>
          <a:custGeom>
            <a:avLst/>
            <a:gdLst/>
            <a:ahLst/>
            <a:cxnLst/>
            <a:rect l="l" t="t" r="r" b="b"/>
            <a:pathLst>
              <a:path w="1593850" h="450850">
                <a:moveTo>
                  <a:pt x="1525524" y="0"/>
                </a:moveTo>
                <a:lnTo>
                  <a:pt x="0" y="0"/>
                </a:lnTo>
                <a:lnTo>
                  <a:pt x="0" y="399287"/>
                </a:lnTo>
                <a:lnTo>
                  <a:pt x="69342" y="450341"/>
                </a:lnTo>
                <a:lnTo>
                  <a:pt x="1593342" y="450341"/>
                </a:lnTo>
                <a:lnTo>
                  <a:pt x="1593342" y="52577"/>
                </a:lnTo>
                <a:lnTo>
                  <a:pt x="1525524" y="0"/>
                </a:lnTo>
                <a:close/>
              </a:path>
            </a:pathLst>
          </a:custGeom>
          <a:solidFill>
            <a:srgbClr val="E4E5A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2523278" y="8215947"/>
            <a:ext cx="1477963" cy="418571"/>
          </a:xfrm>
          <a:custGeom>
            <a:avLst/>
            <a:gdLst/>
            <a:ahLst/>
            <a:cxnLst/>
            <a:rect l="l" t="t" r="r" b="b"/>
            <a:pathLst>
              <a:path w="1520189" h="430529">
                <a:moveTo>
                  <a:pt x="1455419" y="0"/>
                </a:moveTo>
                <a:lnTo>
                  <a:pt x="0" y="0"/>
                </a:lnTo>
                <a:lnTo>
                  <a:pt x="0" y="381762"/>
                </a:lnTo>
                <a:lnTo>
                  <a:pt x="66293" y="430530"/>
                </a:lnTo>
                <a:lnTo>
                  <a:pt x="1520189" y="430530"/>
                </a:lnTo>
                <a:lnTo>
                  <a:pt x="1520189" y="50292"/>
                </a:lnTo>
                <a:lnTo>
                  <a:pt x="1455419" y="0"/>
                </a:lnTo>
                <a:close/>
              </a:path>
            </a:pathLst>
          </a:custGeom>
          <a:solidFill>
            <a:srgbClr val="E5E6A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2557356" y="8225578"/>
            <a:ext cx="1409435" cy="399433"/>
          </a:xfrm>
          <a:custGeom>
            <a:avLst/>
            <a:gdLst/>
            <a:ahLst/>
            <a:cxnLst/>
            <a:rect l="l" t="t" r="r" b="b"/>
            <a:pathLst>
              <a:path w="1449704" h="410845">
                <a:moveTo>
                  <a:pt x="1388364" y="0"/>
                </a:moveTo>
                <a:lnTo>
                  <a:pt x="0" y="0"/>
                </a:lnTo>
                <a:lnTo>
                  <a:pt x="0" y="363474"/>
                </a:lnTo>
                <a:lnTo>
                  <a:pt x="63245" y="410718"/>
                </a:lnTo>
                <a:lnTo>
                  <a:pt x="1449324" y="410718"/>
                </a:lnTo>
                <a:lnTo>
                  <a:pt x="1449324" y="48006"/>
                </a:lnTo>
                <a:lnTo>
                  <a:pt x="1388364" y="0"/>
                </a:lnTo>
                <a:close/>
              </a:path>
            </a:pathLst>
          </a:custGeom>
          <a:solidFill>
            <a:srgbClr val="E6E7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593657" y="8235950"/>
            <a:ext cx="1337204" cy="379060"/>
          </a:xfrm>
          <a:custGeom>
            <a:avLst/>
            <a:gdLst/>
            <a:ahLst/>
            <a:cxnLst/>
            <a:rect l="l" t="t" r="r" b="b"/>
            <a:pathLst>
              <a:path w="1375410" h="389890">
                <a:moveTo>
                  <a:pt x="1316736" y="0"/>
                </a:moveTo>
                <a:lnTo>
                  <a:pt x="0" y="0"/>
                </a:lnTo>
                <a:lnTo>
                  <a:pt x="0" y="345186"/>
                </a:lnTo>
                <a:lnTo>
                  <a:pt x="60198" y="389381"/>
                </a:lnTo>
                <a:lnTo>
                  <a:pt x="1375410" y="389381"/>
                </a:lnTo>
                <a:lnTo>
                  <a:pt x="1375410" y="44957"/>
                </a:lnTo>
                <a:lnTo>
                  <a:pt x="1316736" y="0"/>
                </a:lnTo>
                <a:close/>
              </a:path>
            </a:pathLst>
          </a:custGeom>
          <a:solidFill>
            <a:srgbClr val="E7E8A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2629218" y="8246322"/>
            <a:ext cx="1266208" cy="358069"/>
          </a:xfrm>
          <a:custGeom>
            <a:avLst/>
            <a:gdLst/>
            <a:ahLst/>
            <a:cxnLst/>
            <a:rect l="l" t="t" r="r" b="b"/>
            <a:pathLst>
              <a:path w="1302385" h="368300">
                <a:moveTo>
                  <a:pt x="1246632" y="0"/>
                </a:moveTo>
                <a:lnTo>
                  <a:pt x="0" y="0"/>
                </a:lnTo>
                <a:lnTo>
                  <a:pt x="0" y="325373"/>
                </a:lnTo>
                <a:lnTo>
                  <a:pt x="57150" y="368045"/>
                </a:lnTo>
                <a:lnTo>
                  <a:pt x="1302258" y="368045"/>
                </a:lnTo>
                <a:lnTo>
                  <a:pt x="1302258" y="43433"/>
                </a:lnTo>
                <a:lnTo>
                  <a:pt x="1246632" y="0"/>
                </a:lnTo>
                <a:close/>
              </a:path>
            </a:pathLst>
          </a:custGeom>
          <a:solidFill>
            <a:srgbClr val="E8E9A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663295" y="8255952"/>
            <a:ext cx="1198298" cy="338931"/>
          </a:xfrm>
          <a:custGeom>
            <a:avLst/>
            <a:gdLst/>
            <a:ahLst/>
            <a:cxnLst/>
            <a:rect l="l" t="t" r="r" b="b"/>
            <a:pathLst>
              <a:path w="1232535" h="348615">
                <a:moveTo>
                  <a:pt x="1178814" y="0"/>
                </a:moveTo>
                <a:lnTo>
                  <a:pt x="0" y="0"/>
                </a:lnTo>
                <a:lnTo>
                  <a:pt x="0" y="307848"/>
                </a:lnTo>
                <a:lnTo>
                  <a:pt x="54102" y="348233"/>
                </a:lnTo>
                <a:lnTo>
                  <a:pt x="1232154" y="348233"/>
                </a:lnTo>
                <a:lnTo>
                  <a:pt x="1232154" y="41148"/>
                </a:lnTo>
                <a:lnTo>
                  <a:pt x="1178814" y="0"/>
                </a:lnTo>
                <a:close/>
              </a:path>
            </a:pathLst>
          </a:custGeom>
          <a:solidFill>
            <a:srgbClr val="E9EB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2698856" y="8265583"/>
            <a:ext cx="1127301" cy="319793"/>
          </a:xfrm>
          <a:custGeom>
            <a:avLst/>
            <a:gdLst/>
            <a:ahLst/>
            <a:cxnLst/>
            <a:rect l="l" t="t" r="r" b="b"/>
            <a:pathLst>
              <a:path w="1159510" h="328929">
                <a:moveTo>
                  <a:pt x="1110233" y="0"/>
                </a:moveTo>
                <a:lnTo>
                  <a:pt x="0" y="0"/>
                </a:lnTo>
                <a:lnTo>
                  <a:pt x="0" y="291846"/>
                </a:lnTo>
                <a:lnTo>
                  <a:pt x="50291" y="328422"/>
                </a:lnTo>
                <a:lnTo>
                  <a:pt x="1159001" y="328422"/>
                </a:lnTo>
                <a:lnTo>
                  <a:pt x="1159001" y="38100"/>
                </a:lnTo>
                <a:lnTo>
                  <a:pt x="1110233" y="0"/>
                </a:lnTo>
                <a:close/>
              </a:path>
            </a:pathLst>
          </a:custGeom>
          <a:solidFill>
            <a:srgbClr val="EBECA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734416" y="8275955"/>
            <a:ext cx="1055688" cy="299420"/>
          </a:xfrm>
          <a:custGeom>
            <a:avLst/>
            <a:gdLst/>
            <a:ahLst/>
            <a:cxnLst/>
            <a:rect l="l" t="t" r="r" b="b"/>
            <a:pathLst>
              <a:path w="1085850" h="307975">
                <a:moveTo>
                  <a:pt x="1040130" y="0"/>
                </a:moveTo>
                <a:lnTo>
                  <a:pt x="0" y="0"/>
                </a:lnTo>
                <a:lnTo>
                  <a:pt x="0" y="272795"/>
                </a:lnTo>
                <a:lnTo>
                  <a:pt x="47243" y="307847"/>
                </a:lnTo>
                <a:lnTo>
                  <a:pt x="1085849" y="307847"/>
                </a:lnTo>
                <a:lnTo>
                  <a:pt x="1085849" y="35051"/>
                </a:lnTo>
                <a:lnTo>
                  <a:pt x="1040130" y="0"/>
                </a:lnTo>
                <a:close/>
              </a:path>
            </a:pathLst>
          </a:custGeom>
          <a:solidFill>
            <a:srgbClr val="ECEEA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2769234" y="8285586"/>
            <a:ext cx="986543" cy="279665"/>
          </a:xfrm>
          <a:custGeom>
            <a:avLst/>
            <a:gdLst/>
            <a:ahLst/>
            <a:cxnLst/>
            <a:rect l="l" t="t" r="r" b="b"/>
            <a:pathLst>
              <a:path w="1014729" h="287654">
                <a:moveTo>
                  <a:pt x="971549" y="0"/>
                </a:moveTo>
                <a:lnTo>
                  <a:pt x="0" y="0"/>
                </a:lnTo>
                <a:lnTo>
                  <a:pt x="0" y="255270"/>
                </a:lnTo>
                <a:lnTo>
                  <a:pt x="43433" y="287274"/>
                </a:lnTo>
                <a:lnTo>
                  <a:pt x="1014221" y="287274"/>
                </a:lnTo>
                <a:lnTo>
                  <a:pt x="1014221" y="32766"/>
                </a:lnTo>
                <a:lnTo>
                  <a:pt x="971549" y="0"/>
                </a:lnTo>
                <a:close/>
              </a:path>
            </a:pathLst>
          </a:custGeom>
          <a:solidFill>
            <a:srgbClr val="EEEFA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2804796" y="8295956"/>
            <a:ext cx="916781" cy="259292"/>
          </a:xfrm>
          <a:custGeom>
            <a:avLst/>
            <a:gdLst/>
            <a:ahLst/>
            <a:cxnLst/>
            <a:rect l="l" t="t" r="r" b="b"/>
            <a:pathLst>
              <a:path w="942975" h="266700">
                <a:moveTo>
                  <a:pt x="901445" y="0"/>
                </a:moveTo>
                <a:lnTo>
                  <a:pt x="0" y="0"/>
                </a:lnTo>
                <a:lnTo>
                  <a:pt x="0" y="235457"/>
                </a:lnTo>
                <a:lnTo>
                  <a:pt x="41148" y="266700"/>
                </a:lnTo>
                <a:lnTo>
                  <a:pt x="942594" y="266700"/>
                </a:lnTo>
                <a:lnTo>
                  <a:pt x="942594" y="31241"/>
                </a:lnTo>
                <a:lnTo>
                  <a:pt x="901445" y="0"/>
                </a:lnTo>
                <a:close/>
              </a:path>
            </a:pathLst>
          </a:custGeom>
          <a:solidFill>
            <a:srgbClr val="EFF1A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2840354" y="8305589"/>
            <a:ext cx="845785" cy="240153"/>
          </a:xfrm>
          <a:custGeom>
            <a:avLst/>
            <a:gdLst/>
            <a:ahLst/>
            <a:cxnLst/>
            <a:rect l="l" t="t" r="r" b="b"/>
            <a:pathLst>
              <a:path w="869950" h="247015">
                <a:moveTo>
                  <a:pt x="831342" y="0"/>
                </a:moveTo>
                <a:lnTo>
                  <a:pt x="0" y="0"/>
                </a:lnTo>
                <a:lnTo>
                  <a:pt x="0" y="217932"/>
                </a:lnTo>
                <a:lnTo>
                  <a:pt x="38100" y="246888"/>
                </a:lnTo>
                <a:lnTo>
                  <a:pt x="869442" y="246888"/>
                </a:lnTo>
                <a:lnTo>
                  <a:pt x="869442" y="28956"/>
                </a:lnTo>
                <a:lnTo>
                  <a:pt x="831342" y="0"/>
                </a:lnTo>
                <a:close/>
              </a:path>
            </a:pathLst>
          </a:custGeom>
          <a:solidFill>
            <a:srgbClr val="F1F2B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2874434" y="8315959"/>
            <a:ext cx="777258" cy="220398"/>
          </a:xfrm>
          <a:custGeom>
            <a:avLst/>
            <a:gdLst/>
            <a:ahLst/>
            <a:cxnLst/>
            <a:rect l="l" t="t" r="r" b="b"/>
            <a:pathLst>
              <a:path w="799464" h="226695">
                <a:moveTo>
                  <a:pt x="763524" y="0"/>
                </a:moveTo>
                <a:lnTo>
                  <a:pt x="0" y="0"/>
                </a:lnTo>
                <a:lnTo>
                  <a:pt x="0" y="199643"/>
                </a:lnTo>
                <a:lnTo>
                  <a:pt x="35813" y="226313"/>
                </a:lnTo>
                <a:lnTo>
                  <a:pt x="799338" y="226313"/>
                </a:lnTo>
                <a:lnTo>
                  <a:pt x="799338" y="26669"/>
                </a:lnTo>
                <a:lnTo>
                  <a:pt x="763524" y="0"/>
                </a:lnTo>
                <a:close/>
              </a:path>
            </a:pathLst>
          </a:custGeom>
          <a:solidFill>
            <a:srgbClr val="F2F4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2909993" y="8325591"/>
            <a:ext cx="705644" cy="201260"/>
          </a:xfrm>
          <a:custGeom>
            <a:avLst/>
            <a:gdLst/>
            <a:ahLst/>
            <a:cxnLst/>
            <a:rect l="l" t="t" r="r" b="b"/>
            <a:pathLst>
              <a:path w="725804" h="207009">
                <a:moveTo>
                  <a:pt x="693419" y="0"/>
                </a:moveTo>
                <a:lnTo>
                  <a:pt x="0" y="0"/>
                </a:lnTo>
                <a:lnTo>
                  <a:pt x="0" y="182118"/>
                </a:lnTo>
                <a:lnTo>
                  <a:pt x="32765" y="206502"/>
                </a:lnTo>
                <a:lnTo>
                  <a:pt x="725424" y="206502"/>
                </a:lnTo>
                <a:lnTo>
                  <a:pt x="725424" y="24384"/>
                </a:lnTo>
                <a:lnTo>
                  <a:pt x="693419" y="0"/>
                </a:lnTo>
                <a:close/>
              </a:path>
            </a:pathLst>
          </a:custGeom>
          <a:solidFill>
            <a:srgbClr val="F4F5B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2946293" y="8335962"/>
            <a:ext cx="633413" cy="179652"/>
          </a:xfrm>
          <a:custGeom>
            <a:avLst/>
            <a:gdLst/>
            <a:ahLst/>
            <a:cxnLst/>
            <a:rect l="l" t="t" r="r" b="b"/>
            <a:pathLst>
              <a:path w="651510" h="184784">
                <a:moveTo>
                  <a:pt x="624077" y="0"/>
                </a:moveTo>
                <a:lnTo>
                  <a:pt x="0" y="0"/>
                </a:lnTo>
                <a:lnTo>
                  <a:pt x="0" y="163829"/>
                </a:lnTo>
                <a:lnTo>
                  <a:pt x="27431" y="184403"/>
                </a:lnTo>
                <a:lnTo>
                  <a:pt x="651510" y="184403"/>
                </a:lnTo>
                <a:lnTo>
                  <a:pt x="651510" y="21335"/>
                </a:lnTo>
                <a:lnTo>
                  <a:pt x="624077" y="0"/>
                </a:lnTo>
                <a:close/>
              </a:path>
            </a:pathLst>
          </a:custGeom>
          <a:solidFill>
            <a:srgbClr val="F5F7B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2980372" y="8345593"/>
            <a:ext cx="565503" cy="160514"/>
          </a:xfrm>
          <a:custGeom>
            <a:avLst/>
            <a:gdLst/>
            <a:ahLst/>
            <a:cxnLst/>
            <a:rect l="l" t="t" r="r" b="b"/>
            <a:pathLst>
              <a:path w="581660" h="165100">
                <a:moveTo>
                  <a:pt x="556260" y="0"/>
                </a:moveTo>
                <a:lnTo>
                  <a:pt x="0" y="0"/>
                </a:lnTo>
                <a:lnTo>
                  <a:pt x="0" y="145542"/>
                </a:lnTo>
                <a:lnTo>
                  <a:pt x="25146" y="164592"/>
                </a:lnTo>
                <a:lnTo>
                  <a:pt x="581406" y="164592"/>
                </a:lnTo>
                <a:lnTo>
                  <a:pt x="581406" y="19050"/>
                </a:lnTo>
                <a:lnTo>
                  <a:pt x="556260" y="0"/>
                </a:lnTo>
                <a:close/>
              </a:path>
            </a:pathLst>
          </a:custGeom>
          <a:solidFill>
            <a:srgbClr val="F6F8B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3015932" y="8355223"/>
            <a:ext cx="494505" cy="140758"/>
          </a:xfrm>
          <a:custGeom>
            <a:avLst/>
            <a:gdLst/>
            <a:ahLst/>
            <a:cxnLst/>
            <a:rect l="l" t="t" r="r" b="b"/>
            <a:pathLst>
              <a:path w="508635" h="144779">
                <a:moveTo>
                  <a:pt x="486156" y="0"/>
                </a:moveTo>
                <a:lnTo>
                  <a:pt x="0" y="0"/>
                </a:lnTo>
                <a:lnTo>
                  <a:pt x="0" y="128016"/>
                </a:lnTo>
                <a:lnTo>
                  <a:pt x="22098" y="144780"/>
                </a:lnTo>
                <a:lnTo>
                  <a:pt x="508253" y="144780"/>
                </a:lnTo>
                <a:lnTo>
                  <a:pt x="508253" y="16764"/>
                </a:lnTo>
                <a:lnTo>
                  <a:pt x="486156" y="0"/>
                </a:lnTo>
                <a:close/>
              </a:path>
            </a:pathLst>
          </a:custGeom>
          <a:solidFill>
            <a:srgbClr val="F7F9B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3051492" y="8365596"/>
            <a:ext cx="423509" cy="121003"/>
          </a:xfrm>
          <a:custGeom>
            <a:avLst/>
            <a:gdLst/>
            <a:ahLst/>
            <a:cxnLst/>
            <a:rect l="l" t="t" r="r" b="b"/>
            <a:pathLst>
              <a:path w="435610" h="124459">
                <a:moveTo>
                  <a:pt x="416051" y="0"/>
                </a:moveTo>
                <a:lnTo>
                  <a:pt x="0" y="0"/>
                </a:lnTo>
                <a:lnTo>
                  <a:pt x="0" y="109727"/>
                </a:lnTo>
                <a:lnTo>
                  <a:pt x="19050" y="124206"/>
                </a:lnTo>
                <a:lnTo>
                  <a:pt x="435101" y="124206"/>
                </a:lnTo>
                <a:lnTo>
                  <a:pt x="435101" y="14477"/>
                </a:lnTo>
                <a:lnTo>
                  <a:pt x="416051" y="0"/>
                </a:lnTo>
                <a:close/>
              </a:path>
            </a:pathLst>
          </a:custGeom>
          <a:solidFill>
            <a:srgbClr val="F8FA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3085570" y="8375227"/>
            <a:ext cx="354365" cy="101865"/>
          </a:xfrm>
          <a:custGeom>
            <a:avLst/>
            <a:gdLst/>
            <a:ahLst/>
            <a:cxnLst/>
            <a:rect l="l" t="t" r="r" b="b"/>
            <a:pathLst>
              <a:path w="364489" h="104775">
                <a:moveTo>
                  <a:pt x="348233" y="0"/>
                </a:moveTo>
                <a:lnTo>
                  <a:pt x="0" y="0"/>
                </a:lnTo>
                <a:lnTo>
                  <a:pt x="0" y="92202"/>
                </a:lnTo>
                <a:lnTo>
                  <a:pt x="16763" y="104394"/>
                </a:lnTo>
                <a:lnTo>
                  <a:pt x="364235" y="104394"/>
                </a:lnTo>
                <a:lnTo>
                  <a:pt x="364235" y="12192"/>
                </a:lnTo>
                <a:lnTo>
                  <a:pt x="348233" y="0"/>
                </a:lnTo>
                <a:close/>
              </a:path>
            </a:pathLst>
          </a:custGeom>
          <a:solidFill>
            <a:srgbClr val="F9FBB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3121871" y="8385597"/>
            <a:ext cx="282751" cy="80257"/>
          </a:xfrm>
          <a:custGeom>
            <a:avLst/>
            <a:gdLst/>
            <a:ahLst/>
            <a:cxnLst/>
            <a:rect l="l" t="t" r="r" b="b"/>
            <a:pathLst>
              <a:path w="290829" h="82550">
                <a:moveTo>
                  <a:pt x="277368" y="0"/>
                </a:moveTo>
                <a:lnTo>
                  <a:pt x="0" y="0"/>
                </a:lnTo>
                <a:lnTo>
                  <a:pt x="0" y="72389"/>
                </a:lnTo>
                <a:lnTo>
                  <a:pt x="12954" y="82295"/>
                </a:lnTo>
                <a:lnTo>
                  <a:pt x="290321" y="82295"/>
                </a:lnTo>
                <a:lnTo>
                  <a:pt x="290321" y="9906"/>
                </a:lnTo>
                <a:lnTo>
                  <a:pt x="277368" y="0"/>
                </a:lnTo>
                <a:close/>
              </a:path>
            </a:pathLst>
          </a:custGeom>
          <a:solidFill>
            <a:srgbClr val="FAFCB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3157431" y="8395230"/>
            <a:ext cx="211138" cy="61119"/>
          </a:xfrm>
          <a:custGeom>
            <a:avLst/>
            <a:gdLst/>
            <a:ahLst/>
            <a:cxnLst/>
            <a:rect l="l" t="t" r="r" b="b"/>
            <a:pathLst>
              <a:path w="217170" h="62865">
                <a:moveTo>
                  <a:pt x="208026" y="0"/>
                </a:moveTo>
                <a:lnTo>
                  <a:pt x="0" y="0"/>
                </a:lnTo>
                <a:lnTo>
                  <a:pt x="0" y="54864"/>
                </a:lnTo>
                <a:lnTo>
                  <a:pt x="8381" y="62484"/>
                </a:lnTo>
                <a:lnTo>
                  <a:pt x="217169" y="62484"/>
                </a:lnTo>
                <a:lnTo>
                  <a:pt x="217169" y="8382"/>
                </a:lnTo>
                <a:lnTo>
                  <a:pt x="208026" y="0"/>
                </a:lnTo>
                <a:close/>
              </a:path>
            </a:pathLst>
          </a:custGeom>
          <a:solidFill>
            <a:srgbClr val="FAFCB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191510" y="8405600"/>
            <a:ext cx="143228" cy="40746"/>
          </a:xfrm>
          <a:custGeom>
            <a:avLst/>
            <a:gdLst/>
            <a:ahLst/>
            <a:cxnLst/>
            <a:rect l="l" t="t" r="r" b="b"/>
            <a:pathLst>
              <a:path w="147320" h="41909">
                <a:moveTo>
                  <a:pt x="140969" y="0"/>
                </a:moveTo>
                <a:lnTo>
                  <a:pt x="0" y="0"/>
                </a:lnTo>
                <a:lnTo>
                  <a:pt x="0" y="37337"/>
                </a:lnTo>
                <a:lnTo>
                  <a:pt x="6095" y="41909"/>
                </a:lnTo>
                <a:lnTo>
                  <a:pt x="147065" y="41909"/>
                </a:lnTo>
                <a:lnTo>
                  <a:pt x="147065" y="3809"/>
                </a:lnTo>
                <a:lnTo>
                  <a:pt x="140969" y="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227070" y="8415232"/>
            <a:ext cx="72231" cy="21608"/>
          </a:xfrm>
          <a:custGeom>
            <a:avLst/>
            <a:gdLst/>
            <a:ahLst/>
            <a:cxnLst/>
            <a:rect l="l" t="t" r="r" b="b"/>
            <a:pathLst>
              <a:path w="74295" h="22225">
                <a:moveTo>
                  <a:pt x="70865" y="0"/>
                </a:moveTo>
                <a:lnTo>
                  <a:pt x="0" y="0"/>
                </a:lnTo>
                <a:lnTo>
                  <a:pt x="0" y="19812"/>
                </a:lnTo>
                <a:lnTo>
                  <a:pt x="3048" y="22098"/>
                </a:lnTo>
                <a:lnTo>
                  <a:pt x="73913" y="22098"/>
                </a:lnTo>
                <a:lnTo>
                  <a:pt x="73913" y="2286"/>
                </a:lnTo>
                <a:lnTo>
                  <a:pt x="70865" y="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4130886" y="8156681"/>
            <a:ext cx="81492" cy="537104"/>
          </a:xfrm>
          <a:custGeom>
            <a:avLst/>
            <a:gdLst/>
            <a:ahLst/>
            <a:cxnLst/>
            <a:rect l="l" t="t" r="r" b="b"/>
            <a:pathLst>
              <a:path w="83820" h="552450">
                <a:moveTo>
                  <a:pt x="0" y="0"/>
                </a:moveTo>
                <a:lnTo>
                  <a:pt x="0" y="489203"/>
                </a:lnTo>
                <a:lnTo>
                  <a:pt x="83820" y="552449"/>
                </a:lnTo>
                <a:lnTo>
                  <a:pt x="83820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FDFFC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2312140" y="8632295"/>
            <a:ext cx="1900238" cy="61736"/>
          </a:xfrm>
          <a:custGeom>
            <a:avLst/>
            <a:gdLst/>
            <a:ahLst/>
            <a:cxnLst/>
            <a:rect l="l" t="t" r="r" b="b"/>
            <a:pathLst>
              <a:path w="1954529" h="63500">
                <a:moveTo>
                  <a:pt x="1870710" y="0"/>
                </a:moveTo>
                <a:lnTo>
                  <a:pt x="0" y="0"/>
                </a:lnTo>
                <a:lnTo>
                  <a:pt x="85343" y="63245"/>
                </a:lnTo>
                <a:lnTo>
                  <a:pt x="1954530" y="63245"/>
                </a:lnTo>
                <a:lnTo>
                  <a:pt x="1870710" y="0"/>
                </a:lnTo>
                <a:close/>
              </a:path>
            </a:pathLst>
          </a:custGeom>
          <a:solidFill>
            <a:srgbClr val="CBCC9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2312145" y="8156678"/>
            <a:ext cx="1900238" cy="537104"/>
          </a:xfrm>
          <a:custGeom>
            <a:avLst/>
            <a:gdLst/>
            <a:ahLst/>
            <a:cxnLst/>
            <a:rect l="l" t="t" r="r" b="b"/>
            <a:pathLst>
              <a:path w="1954529" h="552450">
                <a:moveTo>
                  <a:pt x="1954539" y="64773"/>
                </a:moveTo>
                <a:lnTo>
                  <a:pt x="1870711" y="0"/>
                </a:lnTo>
                <a:lnTo>
                  <a:pt x="0" y="0"/>
                </a:lnTo>
                <a:lnTo>
                  <a:pt x="0" y="489205"/>
                </a:lnTo>
                <a:lnTo>
                  <a:pt x="85346" y="552454"/>
                </a:lnTo>
                <a:lnTo>
                  <a:pt x="1954539" y="552454"/>
                </a:lnTo>
                <a:lnTo>
                  <a:pt x="1954539" y="64773"/>
                </a:lnTo>
                <a:close/>
              </a:path>
            </a:pathLst>
          </a:custGeom>
          <a:ln w="4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4130892" y="8156678"/>
            <a:ext cx="81492" cy="537104"/>
          </a:xfrm>
          <a:custGeom>
            <a:avLst/>
            <a:gdLst/>
            <a:ahLst/>
            <a:cxnLst/>
            <a:rect l="l" t="t" r="r" b="b"/>
            <a:pathLst>
              <a:path w="83820" h="552450">
                <a:moveTo>
                  <a:pt x="0" y="0"/>
                </a:moveTo>
                <a:lnTo>
                  <a:pt x="0" y="489205"/>
                </a:lnTo>
                <a:lnTo>
                  <a:pt x="83828" y="552454"/>
                </a:lnTo>
              </a:path>
            </a:pathLst>
          </a:custGeom>
          <a:ln w="58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2312146" y="8632294"/>
            <a:ext cx="1818746" cy="0"/>
          </a:xfrm>
          <a:custGeom>
            <a:avLst/>
            <a:gdLst/>
            <a:ahLst/>
            <a:cxnLst/>
            <a:rect l="l" t="t" r="r" b="b"/>
            <a:pathLst>
              <a:path w="1870710">
                <a:moveTo>
                  <a:pt x="1870711" y="0"/>
                </a:moveTo>
                <a:lnTo>
                  <a:pt x="0" y="0"/>
                </a:lnTo>
              </a:path>
            </a:pathLst>
          </a:custGeom>
          <a:ln w="4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 txBox="1"/>
          <p:nvPr/>
        </p:nvSpPr>
        <p:spPr>
          <a:xfrm>
            <a:off x="2399559" y="8247309"/>
            <a:ext cx="1646502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18" b="1" spc="-198" dirty="0">
                <a:latin typeface="Arial"/>
                <a:cs typeface="Arial"/>
              </a:rPr>
              <a:t>B</a:t>
            </a:r>
            <a:r>
              <a:rPr sz="1677" b="1" spc="-298" baseline="-7246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1118" b="1" spc="-198" dirty="0">
                <a:latin typeface="Arial"/>
                <a:cs typeface="Arial"/>
              </a:rPr>
              <a:t>u</a:t>
            </a:r>
            <a:r>
              <a:rPr sz="1677" b="1" spc="-298" baseline="-7246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1118" b="1" spc="-198" dirty="0">
                <a:latin typeface="Arial"/>
                <a:cs typeface="Arial"/>
              </a:rPr>
              <a:t>y</a:t>
            </a:r>
            <a:r>
              <a:rPr sz="1677" b="1" spc="-298" baseline="-7246" dirty="0">
                <a:solidFill>
                  <a:srgbClr val="786950"/>
                </a:solidFill>
                <a:latin typeface="Arial"/>
                <a:cs typeface="Arial"/>
              </a:rPr>
              <a:t>y</a:t>
            </a:r>
            <a:r>
              <a:rPr sz="1118" b="1" spc="-198" dirty="0">
                <a:latin typeface="Arial"/>
                <a:cs typeface="Arial"/>
              </a:rPr>
              <a:t>e</a:t>
            </a:r>
            <a:r>
              <a:rPr sz="1677" b="1" spc="-298" baseline="-7246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118" b="1" spc="-198" dirty="0">
                <a:latin typeface="Arial"/>
                <a:cs typeface="Arial"/>
              </a:rPr>
              <a:t>r</a:t>
            </a:r>
            <a:r>
              <a:rPr sz="1677" b="1" spc="-298" baseline="-7246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118" b="1" spc="-198" dirty="0">
                <a:latin typeface="Arial"/>
                <a:cs typeface="Arial"/>
              </a:rPr>
              <a:t>’</a:t>
            </a:r>
            <a:r>
              <a:rPr sz="1677" b="1" spc="-298" baseline="-7246" dirty="0">
                <a:solidFill>
                  <a:srgbClr val="786950"/>
                </a:solidFill>
                <a:latin typeface="Arial"/>
                <a:cs typeface="Arial"/>
              </a:rPr>
              <a:t>’</a:t>
            </a:r>
            <a:r>
              <a:rPr sz="1118" b="1" spc="-198" dirty="0">
                <a:latin typeface="Arial"/>
                <a:cs typeface="Arial"/>
              </a:rPr>
              <a:t>s</a:t>
            </a:r>
            <a:r>
              <a:rPr sz="1677" b="1" spc="-298" baseline="-7246" dirty="0">
                <a:solidFill>
                  <a:srgbClr val="786950"/>
                </a:solidFill>
                <a:latin typeface="Arial"/>
                <a:cs typeface="Arial"/>
              </a:rPr>
              <a:t>s  </a:t>
            </a:r>
            <a:r>
              <a:rPr sz="1677" b="1" spc="-284" baseline="-7246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118" b="1" spc="-228" dirty="0">
                <a:latin typeface="Arial"/>
                <a:cs typeface="Arial"/>
              </a:rPr>
              <a:t>R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118" b="1" spc="-228" dirty="0">
                <a:latin typeface="Arial"/>
                <a:cs typeface="Arial"/>
              </a:rPr>
              <a:t>e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118" b="1" spc="-228" dirty="0">
                <a:latin typeface="Arial"/>
                <a:cs typeface="Arial"/>
              </a:rPr>
              <a:t>s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118" b="1" spc="-228" dirty="0">
                <a:latin typeface="Arial"/>
                <a:cs typeface="Arial"/>
              </a:rPr>
              <a:t>p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118" b="1" spc="-228" dirty="0">
                <a:latin typeface="Arial"/>
                <a:cs typeface="Arial"/>
              </a:rPr>
              <a:t>o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118" b="1" spc="-228" dirty="0">
                <a:latin typeface="Arial"/>
                <a:cs typeface="Arial"/>
              </a:rPr>
              <a:t>n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118" b="1" spc="-228" dirty="0">
                <a:latin typeface="Arial"/>
                <a:cs typeface="Arial"/>
              </a:rPr>
              <a:t>s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118" b="1" spc="-228" dirty="0">
                <a:latin typeface="Arial"/>
                <a:cs typeface="Arial"/>
              </a:rPr>
              <a:t>e</a:t>
            </a:r>
            <a:r>
              <a:rPr sz="1677" b="1" spc="-342" baseline="-7246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endParaRPr sz="1677" baseline="-7246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2075085" y="6921717"/>
            <a:ext cx="2223735" cy="275343"/>
          </a:xfrm>
          <a:custGeom>
            <a:avLst/>
            <a:gdLst/>
            <a:ahLst/>
            <a:cxnLst/>
            <a:rect l="l" t="t" r="r" b="b"/>
            <a:pathLst>
              <a:path w="2287270" h="283209">
                <a:moveTo>
                  <a:pt x="0" y="278889"/>
                </a:moveTo>
                <a:lnTo>
                  <a:pt x="236211" y="282700"/>
                </a:lnTo>
                <a:lnTo>
                  <a:pt x="236211" y="230121"/>
                </a:lnTo>
                <a:lnTo>
                  <a:pt x="678175" y="232407"/>
                </a:lnTo>
                <a:lnTo>
                  <a:pt x="678175" y="159250"/>
                </a:lnTo>
                <a:lnTo>
                  <a:pt x="1195572" y="159250"/>
                </a:lnTo>
                <a:lnTo>
                  <a:pt x="1195572" y="60951"/>
                </a:lnTo>
                <a:lnTo>
                  <a:pt x="1873762" y="60951"/>
                </a:lnTo>
                <a:lnTo>
                  <a:pt x="1873762" y="0"/>
                </a:lnTo>
                <a:lnTo>
                  <a:pt x="2286757" y="0"/>
                </a:lnTo>
              </a:path>
            </a:pathLst>
          </a:custGeom>
          <a:ln w="35696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4295352" y="6866889"/>
            <a:ext cx="146932" cy="111125"/>
          </a:xfrm>
          <a:custGeom>
            <a:avLst/>
            <a:gdLst/>
            <a:ahLst/>
            <a:cxnLst/>
            <a:rect l="l" t="t" r="r" b="b"/>
            <a:pathLst>
              <a:path w="151129" h="114300">
                <a:moveTo>
                  <a:pt x="0" y="0"/>
                </a:moveTo>
                <a:lnTo>
                  <a:pt x="0" y="114300"/>
                </a:lnTo>
                <a:lnTo>
                  <a:pt x="150875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2041001" y="6895781"/>
            <a:ext cx="2222500" cy="275343"/>
          </a:xfrm>
          <a:custGeom>
            <a:avLst/>
            <a:gdLst/>
            <a:ahLst/>
            <a:cxnLst/>
            <a:rect l="l" t="t" r="r" b="b"/>
            <a:pathLst>
              <a:path w="2286000" h="283209">
                <a:moveTo>
                  <a:pt x="0" y="278889"/>
                </a:moveTo>
                <a:lnTo>
                  <a:pt x="236226" y="282700"/>
                </a:lnTo>
                <a:lnTo>
                  <a:pt x="236226" y="230121"/>
                </a:lnTo>
                <a:lnTo>
                  <a:pt x="678175" y="232407"/>
                </a:lnTo>
                <a:lnTo>
                  <a:pt x="678175" y="159261"/>
                </a:lnTo>
                <a:lnTo>
                  <a:pt x="1194813" y="159261"/>
                </a:lnTo>
                <a:lnTo>
                  <a:pt x="1194813" y="60962"/>
                </a:lnTo>
                <a:lnTo>
                  <a:pt x="1873762" y="60962"/>
                </a:lnTo>
                <a:lnTo>
                  <a:pt x="1873762" y="0"/>
                </a:lnTo>
                <a:lnTo>
                  <a:pt x="2286012" y="0"/>
                </a:lnTo>
              </a:path>
            </a:pathLst>
          </a:custGeom>
          <a:ln w="35696">
            <a:solidFill>
              <a:srgbClr val="D49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260532" y="6840961"/>
            <a:ext cx="147549" cy="111125"/>
          </a:xfrm>
          <a:custGeom>
            <a:avLst/>
            <a:gdLst/>
            <a:ahLst/>
            <a:cxnLst/>
            <a:rect l="l" t="t" r="r" b="b"/>
            <a:pathLst>
              <a:path w="151764" h="114300">
                <a:moveTo>
                  <a:pt x="0" y="0"/>
                </a:moveTo>
                <a:lnTo>
                  <a:pt x="0" y="114300"/>
                </a:lnTo>
                <a:lnTo>
                  <a:pt x="151637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D49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 txBox="1"/>
          <p:nvPr/>
        </p:nvSpPr>
        <p:spPr>
          <a:xfrm>
            <a:off x="1303866" y="6723416"/>
            <a:ext cx="554390" cy="58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5321">
              <a:lnSpc>
                <a:spcPct val="140000"/>
              </a:lnSpc>
            </a:pP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rod</a:t>
            </a:r>
            <a:r>
              <a:rPr sz="681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uc</a:t>
            </a:r>
            <a:r>
              <a:rPr sz="681" b="1" spc="-10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  </a:t>
            </a:r>
            <a:r>
              <a:rPr sz="681" b="1" spc="146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681" b="1" spc="78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58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  <a:p>
            <a:pPr>
              <a:spcBef>
                <a:spcPts val="331"/>
              </a:spcBef>
            </a:pP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Pla</a:t>
            </a:r>
            <a:r>
              <a:rPr sz="681" b="1" spc="-10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81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  <a:p>
            <a:pPr>
              <a:lnSpc>
                <a:spcPts val="812"/>
              </a:lnSpc>
              <a:spcBef>
                <a:spcPts val="321"/>
              </a:spcBef>
            </a:pPr>
            <a:r>
              <a:rPr sz="681" b="1" spc="73" dirty="0">
                <a:solidFill>
                  <a:srgbClr val="FDFD5D"/>
                </a:solidFill>
                <a:latin typeface="Arial"/>
                <a:cs typeface="Arial"/>
              </a:rPr>
              <a:t>Pro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681" b="1" spc="-1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81" b="1" spc="-12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io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4410909" y="6776014"/>
            <a:ext cx="759354" cy="539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81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on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om</a:t>
            </a:r>
            <a:r>
              <a:rPr sz="681" b="1" spc="-2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9" dirty="0">
                <a:solidFill>
                  <a:srgbClr val="FDFD5D"/>
                </a:solidFill>
                <a:latin typeface="Arial"/>
                <a:cs typeface="Arial"/>
              </a:rPr>
              <a:t>ic</a:t>
            </a:r>
            <a:endParaRPr sz="681">
              <a:latin typeface="Arial"/>
              <a:cs typeface="Arial"/>
            </a:endParaRPr>
          </a:p>
          <a:p>
            <a:pPr>
              <a:lnSpc>
                <a:spcPct val="139300"/>
              </a:lnSpc>
              <a:spcBef>
                <a:spcPts val="10"/>
              </a:spcBef>
            </a:pP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78" dirty="0">
                <a:solidFill>
                  <a:srgbClr val="FDFD5D"/>
                </a:solidFill>
                <a:latin typeface="Arial"/>
                <a:cs typeface="Arial"/>
              </a:rPr>
              <a:t>ech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lo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34" dirty="0">
                <a:solidFill>
                  <a:srgbClr val="FDFD5D"/>
                </a:solidFill>
                <a:latin typeface="Arial"/>
                <a:cs typeface="Arial"/>
              </a:rPr>
              <a:t>ic</a:t>
            </a:r>
            <a:r>
              <a:rPr sz="681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  </a:t>
            </a: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Po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681" b="1" spc="-14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it</a:t>
            </a:r>
            <a:r>
              <a:rPr sz="681" b="1" spc="-13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9" dirty="0">
                <a:solidFill>
                  <a:srgbClr val="FDFD5D"/>
                </a:solidFill>
                <a:latin typeface="Arial"/>
                <a:cs typeface="Arial"/>
              </a:rPr>
              <a:t>ic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endParaRPr sz="681">
              <a:latin typeface="Arial"/>
              <a:cs typeface="Arial"/>
            </a:endParaRPr>
          </a:p>
          <a:p>
            <a:pPr>
              <a:lnSpc>
                <a:spcPts val="812"/>
              </a:lnSpc>
              <a:spcBef>
                <a:spcPts val="331"/>
              </a:spcBef>
            </a:pPr>
            <a:r>
              <a:rPr sz="681" b="1" spc="78" dirty="0">
                <a:solidFill>
                  <a:srgbClr val="FDFD5D"/>
                </a:solidFill>
                <a:latin typeface="Arial"/>
                <a:cs typeface="Arial"/>
              </a:rPr>
              <a:t>Cu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39" dirty="0">
                <a:solidFill>
                  <a:srgbClr val="FDFD5D"/>
                </a:solidFill>
                <a:latin typeface="Arial"/>
                <a:cs typeface="Arial"/>
              </a:rPr>
              <a:t>ltu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2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endParaRPr sz="681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3088534" y="7301019"/>
            <a:ext cx="275960" cy="171626"/>
          </a:xfrm>
          <a:custGeom>
            <a:avLst/>
            <a:gdLst/>
            <a:ahLst/>
            <a:cxnLst/>
            <a:rect l="l" t="t" r="r" b="b"/>
            <a:pathLst>
              <a:path w="283845" h="176529">
                <a:moveTo>
                  <a:pt x="283463" y="87630"/>
                </a:moveTo>
                <a:lnTo>
                  <a:pt x="0" y="87630"/>
                </a:lnTo>
                <a:lnTo>
                  <a:pt x="142494" y="176022"/>
                </a:lnTo>
                <a:lnTo>
                  <a:pt x="283463" y="87630"/>
                </a:lnTo>
                <a:close/>
              </a:path>
              <a:path w="283845" h="176529">
                <a:moveTo>
                  <a:pt x="248412" y="0"/>
                </a:moveTo>
                <a:lnTo>
                  <a:pt x="36576" y="0"/>
                </a:lnTo>
                <a:lnTo>
                  <a:pt x="36576" y="87630"/>
                </a:lnTo>
                <a:lnTo>
                  <a:pt x="248412" y="876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3054460" y="7275088"/>
            <a:ext cx="275960" cy="171626"/>
          </a:xfrm>
          <a:custGeom>
            <a:avLst/>
            <a:gdLst/>
            <a:ahLst/>
            <a:cxnLst/>
            <a:rect l="l" t="t" r="r" b="b"/>
            <a:pathLst>
              <a:path w="283845" h="176529">
                <a:moveTo>
                  <a:pt x="248418" y="87627"/>
                </a:moveTo>
                <a:lnTo>
                  <a:pt x="36577" y="87627"/>
                </a:lnTo>
                <a:lnTo>
                  <a:pt x="36577" y="0"/>
                </a:lnTo>
                <a:lnTo>
                  <a:pt x="248418" y="0"/>
                </a:lnTo>
                <a:lnTo>
                  <a:pt x="248418" y="87627"/>
                </a:lnTo>
                <a:close/>
              </a:path>
              <a:path w="283845" h="176529">
                <a:moveTo>
                  <a:pt x="142497" y="176018"/>
                </a:moveTo>
                <a:lnTo>
                  <a:pt x="0" y="87627"/>
                </a:lnTo>
                <a:lnTo>
                  <a:pt x="283462" y="87627"/>
                </a:lnTo>
                <a:lnTo>
                  <a:pt x="142497" y="17601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3054460" y="7275088"/>
            <a:ext cx="275960" cy="171626"/>
          </a:xfrm>
          <a:custGeom>
            <a:avLst/>
            <a:gdLst/>
            <a:ahLst/>
            <a:cxnLst/>
            <a:rect l="l" t="t" r="r" b="b"/>
            <a:pathLst>
              <a:path w="283845" h="176529">
                <a:moveTo>
                  <a:pt x="0" y="87627"/>
                </a:moveTo>
                <a:lnTo>
                  <a:pt x="36577" y="87627"/>
                </a:lnTo>
                <a:lnTo>
                  <a:pt x="36577" y="0"/>
                </a:lnTo>
                <a:lnTo>
                  <a:pt x="248418" y="0"/>
                </a:lnTo>
                <a:lnTo>
                  <a:pt x="248418" y="87627"/>
                </a:lnTo>
                <a:lnTo>
                  <a:pt x="283462" y="87627"/>
                </a:lnTo>
                <a:lnTo>
                  <a:pt x="142497" y="176018"/>
                </a:lnTo>
                <a:lnTo>
                  <a:pt x="0" y="87627"/>
                </a:lnTo>
                <a:close/>
              </a:path>
            </a:pathLst>
          </a:custGeom>
          <a:ln w="48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 txBox="1"/>
          <p:nvPr/>
        </p:nvSpPr>
        <p:spPr>
          <a:xfrm>
            <a:off x="4372397" y="7530924"/>
            <a:ext cx="759354" cy="282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681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34" dirty="0">
                <a:solidFill>
                  <a:srgbClr val="FDFD5D"/>
                </a:solidFill>
                <a:latin typeface="Arial"/>
                <a:cs typeface="Arial"/>
              </a:rPr>
              <a:t>te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681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681" b="1" spc="-4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 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nd</a:t>
            </a:r>
            <a:r>
              <a:rPr sz="681" b="1" spc="16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681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div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idu</a:t>
            </a:r>
            <a:r>
              <a:rPr sz="681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 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f</a:t>
            </a:r>
            <a:r>
              <a:rPr sz="681" b="1" spc="-12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lu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81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681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1295730" y="7548950"/>
            <a:ext cx="7834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9"/>
              </a:lnSpc>
            </a:pP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-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1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ga</a:t>
            </a:r>
            <a:r>
              <a:rPr sz="681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niz</a:t>
            </a:r>
            <a:r>
              <a:rPr sz="681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81" b="1" spc="-12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ion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 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f</a:t>
            </a:r>
            <a:r>
              <a:rPr sz="681" b="1" spc="-13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lue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nc</a:t>
            </a:r>
            <a:r>
              <a:rPr sz="681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681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3120391" y="8021848"/>
            <a:ext cx="275960" cy="207433"/>
          </a:xfrm>
          <a:custGeom>
            <a:avLst/>
            <a:gdLst/>
            <a:ahLst/>
            <a:cxnLst/>
            <a:rect l="l" t="t" r="r" b="b"/>
            <a:pathLst>
              <a:path w="283845" h="213359">
                <a:moveTo>
                  <a:pt x="283464" y="106680"/>
                </a:moveTo>
                <a:lnTo>
                  <a:pt x="0" y="106680"/>
                </a:lnTo>
                <a:lnTo>
                  <a:pt x="140969" y="213360"/>
                </a:lnTo>
                <a:lnTo>
                  <a:pt x="283464" y="106680"/>
                </a:lnTo>
                <a:close/>
              </a:path>
              <a:path w="283845" h="213359">
                <a:moveTo>
                  <a:pt x="247650" y="0"/>
                </a:moveTo>
                <a:lnTo>
                  <a:pt x="35051" y="0"/>
                </a:lnTo>
                <a:lnTo>
                  <a:pt x="35051" y="106680"/>
                </a:lnTo>
                <a:lnTo>
                  <a:pt x="247650" y="10668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3085578" y="7995923"/>
            <a:ext cx="275960" cy="207433"/>
          </a:xfrm>
          <a:custGeom>
            <a:avLst/>
            <a:gdLst/>
            <a:ahLst/>
            <a:cxnLst/>
            <a:rect l="l" t="t" r="r" b="b"/>
            <a:pathLst>
              <a:path w="283845" h="213359">
                <a:moveTo>
                  <a:pt x="248418" y="106682"/>
                </a:moveTo>
                <a:lnTo>
                  <a:pt x="35817" y="106682"/>
                </a:lnTo>
                <a:lnTo>
                  <a:pt x="35817" y="0"/>
                </a:lnTo>
                <a:lnTo>
                  <a:pt x="248418" y="0"/>
                </a:lnTo>
                <a:lnTo>
                  <a:pt x="248418" y="106682"/>
                </a:lnTo>
                <a:close/>
              </a:path>
              <a:path w="283845" h="213359">
                <a:moveTo>
                  <a:pt x="140964" y="213353"/>
                </a:moveTo>
                <a:lnTo>
                  <a:pt x="0" y="106682"/>
                </a:lnTo>
                <a:lnTo>
                  <a:pt x="283462" y="106682"/>
                </a:lnTo>
                <a:lnTo>
                  <a:pt x="140964" y="213353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3085578" y="7995923"/>
            <a:ext cx="275960" cy="207433"/>
          </a:xfrm>
          <a:custGeom>
            <a:avLst/>
            <a:gdLst/>
            <a:ahLst/>
            <a:cxnLst/>
            <a:rect l="l" t="t" r="r" b="b"/>
            <a:pathLst>
              <a:path w="283845" h="213359">
                <a:moveTo>
                  <a:pt x="0" y="106682"/>
                </a:moveTo>
                <a:lnTo>
                  <a:pt x="35817" y="106682"/>
                </a:lnTo>
                <a:lnTo>
                  <a:pt x="35817" y="0"/>
                </a:lnTo>
                <a:lnTo>
                  <a:pt x="248418" y="0"/>
                </a:lnTo>
                <a:lnTo>
                  <a:pt x="248418" y="106682"/>
                </a:lnTo>
                <a:lnTo>
                  <a:pt x="283462" y="106682"/>
                </a:lnTo>
                <a:lnTo>
                  <a:pt x="140964" y="213353"/>
                </a:lnTo>
                <a:lnTo>
                  <a:pt x="0" y="106682"/>
                </a:lnTo>
                <a:close/>
              </a:path>
            </a:pathLst>
          </a:custGeom>
          <a:ln w="4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 txBox="1"/>
          <p:nvPr/>
        </p:nvSpPr>
        <p:spPr>
          <a:xfrm>
            <a:off x="1257193" y="8253730"/>
            <a:ext cx="998890" cy="473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9"/>
              </a:lnSpc>
            </a:pP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681" b="1" spc="-5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od</a:t>
            </a:r>
            <a:r>
              <a:rPr sz="681" b="1" spc="-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uc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81" b="1" spc="12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-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12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681" b="1" spc="-4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0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681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9" dirty="0">
                <a:solidFill>
                  <a:srgbClr val="FDFD5D"/>
                </a:solidFill>
                <a:latin typeface="Arial"/>
                <a:cs typeface="Arial"/>
              </a:rPr>
              <a:t>ic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  C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78" dirty="0">
                <a:solidFill>
                  <a:srgbClr val="FDFD5D"/>
                </a:solidFill>
                <a:latin typeface="Arial"/>
                <a:cs typeface="Arial"/>
              </a:rPr>
              <a:t>hoic</a:t>
            </a:r>
            <a:r>
              <a:rPr sz="681" b="1" spc="-10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  <a:p>
            <a:pPr marR="108036">
              <a:lnSpc>
                <a:spcPct val="139300"/>
              </a:lnSpc>
            </a:pP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Su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pp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681" b="1" spc="-13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4" dirty="0">
                <a:solidFill>
                  <a:srgbClr val="FDFD5D"/>
                </a:solidFill>
                <a:latin typeface="Arial"/>
                <a:cs typeface="Arial"/>
              </a:rPr>
              <a:t>ie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12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681" b="1" spc="-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h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FDFD5D"/>
                </a:solidFill>
                <a:latin typeface="Arial"/>
                <a:cs typeface="Arial"/>
              </a:rPr>
              <a:t>oic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 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681" b="1" spc="-3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12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Q</a:t>
            </a:r>
            <a:r>
              <a:rPr sz="681" b="1" spc="-2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681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49" dirty="0">
                <a:solidFill>
                  <a:srgbClr val="FDFD5D"/>
                </a:solidFill>
                <a:latin typeface="Arial"/>
                <a:cs typeface="Arial"/>
              </a:rPr>
              <a:t>titie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681">
              <a:latin typeface="Arial"/>
              <a:cs typeface="Arial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4327936" y="8246827"/>
            <a:ext cx="802569" cy="475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9"/>
              </a:lnSpc>
            </a:pP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681" b="1" spc="-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liver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r>
              <a:rPr sz="681" b="1" spc="14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81" b="1" spc="-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m s  </a:t>
            </a:r>
            <a:r>
              <a:rPr sz="681" b="1" spc="58" dirty="0">
                <a:solidFill>
                  <a:srgbClr val="FDFD5D"/>
                </a:solidFill>
                <a:latin typeface="Arial"/>
                <a:cs typeface="Arial"/>
              </a:rPr>
              <a:t>an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d T </a:t>
            </a:r>
            <a:r>
              <a:rPr sz="681" b="1" spc="29" dirty="0">
                <a:solidFill>
                  <a:srgbClr val="FDFD5D"/>
                </a:solidFill>
                <a:latin typeface="Arial"/>
                <a:cs typeface="Arial"/>
              </a:rPr>
              <a:t>im</a:t>
            </a:r>
            <a:r>
              <a:rPr sz="681" b="1" spc="-13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 s</a:t>
            </a:r>
            <a:endParaRPr sz="681">
              <a:latin typeface="Arial"/>
              <a:cs typeface="Arial"/>
            </a:endParaRPr>
          </a:p>
          <a:p>
            <a:pPr marR="30250">
              <a:lnSpc>
                <a:spcPts val="1147"/>
              </a:lnSpc>
              <a:spcBef>
                <a:spcPts val="78"/>
              </a:spcBef>
            </a:pPr>
            <a:r>
              <a:rPr sz="681" b="1" spc="68" dirty="0">
                <a:solidFill>
                  <a:srgbClr val="FDFD5D"/>
                </a:solidFill>
                <a:latin typeface="Arial"/>
                <a:cs typeface="Arial"/>
              </a:rPr>
              <a:t>Se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29" dirty="0">
                <a:solidFill>
                  <a:srgbClr val="FDFD5D"/>
                </a:solidFill>
                <a:latin typeface="Arial"/>
                <a:cs typeface="Arial"/>
              </a:rPr>
              <a:t>ic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15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681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s  </a:t>
            </a:r>
            <a:r>
              <a:rPr sz="681" b="1" spc="87" dirty="0">
                <a:solidFill>
                  <a:srgbClr val="FDFD5D"/>
                </a:solidFill>
                <a:latin typeface="Arial"/>
                <a:cs typeface="Arial"/>
              </a:rPr>
              <a:t>Pay</a:t>
            </a:r>
            <a:r>
              <a:rPr sz="681" b="1" spc="-10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681" b="1" spc="-3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681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endParaRPr sz="681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2386223" y="7565124"/>
            <a:ext cx="1605139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492" y="0"/>
                </a:lnTo>
              </a:path>
            </a:pathLst>
          </a:custGeom>
          <a:ln w="3175">
            <a:solidFill>
              <a:srgbClr val="FDFF9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386223" y="7906650"/>
            <a:ext cx="1605139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492" y="0"/>
                </a:lnTo>
              </a:path>
            </a:pathLst>
          </a:custGeom>
          <a:ln w="3175">
            <a:solidFill>
              <a:srgbClr val="FDFF9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2388447" y="7565496"/>
            <a:ext cx="0" cy="340783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4572">
            <a:solidFill>
              <a:srgbClr val="FDFF9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3988647" y="7565496"/>
            <a:ext cx="0" cy="340783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4571">
            <a:solidFill>
              <a:srgbClr val="FDFF9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2390669" y="7566237"/>
            <a:ext cx="1595878" cy="0"/>
          </a:xfrm>
          <a:custGeom>
            <a:avLst/>
            <a:gdLst/>
            <a:ahLst/>
            <a:cxnLst/>
            <a:rect l="l" t="t" r="r" b="b"/>
            <a:pathLst>
              <a:path w="1641475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390669" y="7905537"/>
            <a:ext cx="1595878" cy="0"/>
          </a:xfrm>
          <a:custGeom>
            <a:avLst/>
            <a:gdLst/>
            <a:ahLst/>
            <a:cxnLst/>
            <a:rect l="l" t="t" r="r" b="b"/>
            <a:pathLst>
              <a:path w="1641475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2393633" y="7566977"/>
            <a:ext cx="0" cy="338314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609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3983830" y="7566977"/>
            <a:ext cx="0" cy="338314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5334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2396596" y="7567347"/>
            <a:ext cx="1584766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29918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2396596" y="7904427"/>
            <a:ext cx="1584766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29918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2398448" y="7567719"/>
            <a:ext cx="0" cy="336462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3810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3979016" y="7567719"/>
            <a:ext cx="0" cy="336462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4572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2400299" y="7568459"/>
            <a:ext cx="1576740" cy="0"/>
          </a:xfrm>
          <a:custGeom>
            <a:avLst/>
            <a:gdLst/>
            <a:ahLst/>
            <a:cxnLst/>
            <a:rect l="l" t="t" r="r" b="b"/>
            <a:pathLst>
              <a:path w="1621789">
                <a:moveTo>
                  <a:pt x="0" y="0"/>
                </a:moveTo>
                <a:lnTo>
                  <a:pt x="1621536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400299" y="7903315"/>
            <a:ext cx="1576740" cy="0"/>
          </a:xfrm>
          <a:custGeom>
            <a:avLst/>
            <a:gdLst/>
            <a:ahLst/>
            <a:cxnLst/>
            <a:rect l="l" t="t" r="r" b="b"/>
            <a:pathLst>
              <a:path w="1621789">
                <a:moveTo>
                  <a:pt x="0" y="0"/>
                </a:moveTo>
                <a:lnTo>
                  <a:pt x="1621536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403262" y="7569200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09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3973829" y="7569200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09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2406227" y="7569570"/>
            <a:ext cx="1565010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344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2406227" y="7902204"/>
            <a:ext cx="1565010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344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2409190" y="7569940"/>
            <a:ext cx="0" cy="33214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376"/>
                </a:lnTo>
              </a:path>
            </a:pathLst>
          </a:custGeom>
          <a:ln w="6096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3968274" y="7569940"/>
            <a:ext cx="0" cy="33214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0"/>
                </a:moveTo>
                <a:lnTo>
                  <a:pt x="0" y="341376"/>
                </a:lnTo>
              </a:path>
            </a:pathLst>
          </a:custGeom>
          <a:ln w="5334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2412154" y="7570681"/>
            <a:ext cx="1553898" cy="0"/>
          </a:xfrm>
          <a:custGeom>
            <a:avLst/>
            <a:gdLst/>
            <a:ahLst/>
            <a:cxnLst/>
            <a:rect l="l" t="t" r="r" b="b"/>
            <a:pathLst>
              <a:path w="1598295">
                <a:moveTo>
                  <a:pt x="0" y="0"/>
                </a:moveTo>
                <a:lnTo>
                  <a:pt x="1597914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2412154" y="7901463"/>
            <a:ext cx="1553898" cy="0"/>
          </a:xfrm>
          <a:custGeom>
            <a:avLst/>
            <a:gdLst/>
            <a:ahLst/>
            <a:cxnLst/>
            <a:rect l="l" t="t" r="r" b="b"/>
            <a:pathLst>
              <a:path w="1598295">
                <a:moveTo>
                  <a:pt x="0" y="0"/>
                </a:moveTo>
                <a:lnTo>
                  <a:pt x="1597914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2414375" y="7571421"/>
            <a:ext cx="0" cy="329671"/>
          </a:xfrm>
          <a:custGeom>
            <a:avLst/>
            <a:gdLst/>
            <a:ahLst/>
            <a:cxnLst/>
            <a:rect l="l" t="t" r="r" b="b"/>
            <a:pathLst>
              <a:path h="339090">
                <a:moveTo>
                  <a:pt x="0" y="0"/>
                </a:moveTo>
                <a:lnTo>
                  <a:pt x="0" y="339089"/>
                </a:lnTo>
              </a:path>
            </a:pathLst>
          </a:custGeom>
          <a:ln w="4571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3963458" y="7571421"/>
            <a:ext cx="0" cy="329671"/>
          </a:xfrm>
          <a:custGeom>
            <a:avLst/>
            <a:gdLst/>
            <a:ahLst/>
            <a:cxnLst/>
            <a:rect l="l" t="t" r="r" b="b"/>
            <a:pathLst>
              <a:path h="339090">
                <a:moveTo>
                  <a:pt x="0" y="0"/>
                </a:moveTo>
                <a:lnTo>
                  <a:pt x="0" y="339089"/>
                </a:lnTo>
              </a:path>
            </a:pathLst>
          </a:custGeom>
          <a:ln w="4571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2416598" y="7571793"/>
            <a:ext cx="1544638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2416598" y="7900353"/>
            <a:ext cx="1544638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770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2419191" y="7572163"/>
            <a:ext cx="0" cy="327819"/>
          </a:xfrm>
          <a:custGeom>
            <a:avLst/>
            <a:gdLst/>
            <a:ahLst/>
            <a:cxnLst/>
            <a:rect l="l" t="t" r="r" b="b"/>
            <a:pathLst>
              <a:path h="337184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5334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3958273" y="7572163"/>
            <a:ext cx="0" cy="327819"/>
          </a:xfrm>
          <a:custGeom>
            <a:avLst/>
            <a:gdLst/>
            <a:ahLst/>
            <a:cxnLst/>
            <a:rect l="l" t="t" r="r" b="b"/>
            <a:pathLst>
              <a:path h="337184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6096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2421783" y="7572903"/>
            <a:ext cx="1533525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421783" y="7899240"/>
            <a:ext cx="1533525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317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2424748" y="7573645"/>
            <a:ext cx="0" cy="325349"/>
          </a:xfrm>
          <a:custGeom>
            <a:avLst/>
            <a:gdLst/>
            <a:ahLst/>
            <a:cxnLst/>
            <a:rect l="l" t="t" r="r" b="b"/>
            <a:pathLst>
              <a:path h="334645">
                <a:moveTo>
                  <a:pt x="0" y="0"/>
                </a:moveTo>
                <a:lnTo>
                  <a:pt x="0" y="334517"/>
                </a:lnTo>
              </a:path>
            </a:pathLst>
          </a:custGeom>
          <a:ln w="609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3952345" y="7573645"/>
            <a:ext cx="0" cy="325349"/>
          </a:xfrm>
          <a:custGeom>
            <a:avLst/>
            <a:gdLst/>
            <a:ahLst/>
            <a:cxnLst/>
            <a:rect l="l" t="t" r="r" b="b"/>
            <a:pathLst>
              <a:path h="334645">
                <a:moveTo>
                  <a:pt x="0" y="0"/>
                </a:moveTo>
                <a:lnTo>
                  <a:pt x="0" y="334517"/>
                </a:lnTo>
              </a:path>
            </a:pathLst>
          </a:custGeom>
          <a:ln w="6095">
            <a:solidFill>
              <a:srgbClr val="FCFE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2427710" y="7574015"/>
            <a:ext cx="1521795" cy="0"/>
          </a:xfrm>
          <a:custGeom>
            <a:avLst/>
            <a:gdLst/>
            <a:ahLst/>
            <a:cxnLst/>
            <a:rect l="l" t="t" r="r" b="b"/>
            <a:pathLst>
              <a:path w="1565275">
                <a:moveTo>
                  <a:pt x="0" y="0"/>
                </a:moveTo>
                <a:lnTo>
                  <a:pt x="1565148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2427710" y="7898130"/>
            <a:ext cx="1521795" cy="0"/>
          </a:xfrm>
          <a:custGeom>
            <a:avLst/>
            <a:gdLst/>
            <a:ahLst/>
            <a:cxnLst/>
            <a:rect l="l" t="t" r="r" b="b"/>
            <a:pathLst>
              <a:path w="1565275">
                <a:moveTo>
                  <a:pt x="0" y="0"/>
                </a:moveTo>
                <a:lnTo>
                  <a:pt x="1565148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2429933" y="7574385"/>
            <a:ext cx="0" cy="323497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4572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3947530" y="7574385"/>
            <a:ext cx="0" cy="323497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3810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2432155" y="7575126"/>
            <a:ext cx="1513769" cy="0"/>
          </a:xfrm>
          <a:custGeom>
            <a:avLst/>
            <a:gdLst/>
            <a:ahLst/>
            <a:cxnLst/>
            <a:rect l="l" t="t" r="r" b="b"/>
            <a:pathLst>
              <a:path w="1557020">
                <a:moveTo>
                  <a:pt x="0" y="0"/>
                </a:moveTo>
                <a:lnTo>
                  <a:pt x="1556766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2432155" y="7897018"/>
            <a:ext cx="1513769" cy="0"/>
          </a:xfrm>
          <a:custGeom>
            <a:avLst/>
            <a:gdLst/>
            <a:ahLst/>
            <a:cxnLst/>
            <a:rect l="l" t="t" r="r" b="b"/>
            <a:pathLst>
              <a:path w="1557020">
                <a:moveTo>
                  <a:pt x="0" y="0"/>
                </a:moveTo>
                <a:lnTo>
                  <a:pt x="1556766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2435119" y="7575866"/>
            <a:ext cx="0" cy="321028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946"/>
                </a:lnTo>
              </a:path>
            </a:pathLst>
          </a:custGeom>
          <a:ln w="6096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3942715" y="7575866"/>
            <a:ext cx="0" cy="321028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946"/>
                </a:lnTo>
              </a:path>
            </a:pathLst>
          </a:custGeom>
          <a:ln w="6096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2438083" y="7576238"/>
            <a:ext cx="1502040" cy="0"/>
          </a:xfrm>
          <a:custGeom>
            <a:avLst/>
            <a:gdLst/>
            <a:ahLst/>
            <a:cxnLst/>
            <a:rect l="l" t="t" r="r" b="b"/>
            <a:pathLst>
              <a:path w="1544954">
                <a:moveTo>
                  <a:pt x="0" y="0"/>
                </a:moveTo>
                <a:lnTo>
                  <a:pt x="1544574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2438083" y="7895908"/>
            <a:ext cx="1502040" cy="0"/>
          </a:xfrm>
          <a:custGeom>
            <a:avLst/>
            <a:gdLst/>
            <a:ahLst/>
            <a:cxnLst/>
            <a:rect l="l" t="t" r="r" b="b"/>
            <a:pathLst>
              <a:path w="1544954">
                <a:moveTo>
                  <a:pt x="0" y="0"/>
                </a:moveTo>
                <a:lnTo>
                  <a:pt x="1544574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2440674" y="7576608"/>
            <a:ext cx="0" cy="318558"/>
          </a:xfrm>
          <a:custGeom>
            <a:avLst/>
            <a:gdLst/>
            <a:ahLst/>
            <a:cxnLst/>
            <a:rect l="l" t="t" r="r" b="b"/>
            <a:pathLst>
              <a:path h="327659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5333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3936787" y="7576608"/>
            <a:ext cx="0" cy="318558"/>
          </a:xfrm>
          <a:custGeom>
            <a:avLst/>
            <a:gdLst/>
            <a:ahLst/>
            <a:cxnLst/>
            <a:rect l="l" t="t" r="r" b="b"/>
            <a:pathLst>
              <a:path h="327659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609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2443269" y="7576979"/>
            <a:ext cx="1490927" cy="0"/>
          </a:xfrm>
          <a:custGeom>
            <a:avLst/>
            <a:gdLst/>
            <a:ahLst/>
            <a:cxnLst/>
            <a:rect l="l" t="t" r="r" b="b"/>
            <a:pathLst>
              <a:path w="1533525">
                <a:moveTo>
                  <a:pt x="0" y="0"/>
                </a:moveTo>
                <a:lnTo>
                  <a:pt x="1533144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2443269" y="7894795"/>
            <a:ext cx="1490927" cy="0"/>
          </a:xfrm>
          <a:custGeom>
            <a:avLst/>
            <a:gdLst/>
            <a:ahLst/>
            <a:cxnLst/>
            <a:rect l="l" t="t" r="r" b="b"/>
            <a:pathLst>
              <a:path w="1533525">
                <a:moveTo>
                  <a:pt x="0" y="0"/>
                </a:moveTo>
                <a:lnTo>
                  <a:pt x="1533144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2445491" y="7577348"/>
            <a:ext cx="0" cy="317324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136"/>
                </a:lnTo>
              </a:path>
            </a:pathLst>
          </a:custGeom>
          <a:ln w="4572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3931603" y="7577348"/>
            <a:ext cx="0" cy="317324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136"/>
                </a:lnTo>
              </a:path>
            </a:pathLst>
          </a:custGeom>
          <a:ln w="4572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2447713" y="7578089"/>
            <a:ext cx="1481667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2447713" y="7893685"/>
            <a:ext cx="1481667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317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2450676" y="757883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5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6095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3926786" y="7578831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5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FCFE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2453640" y="7579200"/>
            <a:ext cx="1470554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570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453640" y="7892574"/>
            <a:ext cx="1470554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570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2456233" y="7579572"/>
            <a:ext cx="0" cy="313002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3"/>
                </a:lnTo>
              </a:path>
            </a:pathLst>
          </a:custGeom>
          <a:ln w="5334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3921231" y="7579572"/>
            <a:ext cx="0" cy="313002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3"/>
                </a:lnTo>
              </a:path>
            </a:pathLst>
          </a:custGeom>
          <a:ln w="6096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2458825" y="7580313"/>
            <a:ext cx="1459442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2458825" y="7891462"/>
            <a:ext cx="1459442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1139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2461048" y="7581053"/>
            <a:ext cx="0" cy="309915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0"/>
                </a:moveTo>
                <a:lnTo>
                  <a:pt x="0" y="318515"/>
                </a:lnTo>
              </a:path>
            </a:pathLst>
          </a:custGeom>
          <a:ln w="4572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3916045" y="7581053"/>
            <a:ext cx="0" cy="309915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0"/>
                </a:moveTo>
                <a:lnTo>
                  <a:pt x="0" y="318515"/>
                </a:lnTo>
              </a:path>
            </a:pathLst>
          </a:custGeom>
          <a:ln w="4571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2463271" y="7581423"/>
            <a:ext cx="1450799" cy="0"/>
          </a:xfrm>
          <a:custGeom>
            <a:avLst/>
            <a:gdLst/>
            <a:ahLst/>
            <a:cxnLst/>
            <a:rect l="l" t="t" r="r" b="b"/>
            <a:pathLst>
              <a:path w="1492250">
                <a:moveTo>
                  <a:pt x="0" y="0"/>
                </a:moveTo>
                <a:lnTo>
                  <a:pt x="1491996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2463271" y="7890351"/>
            <a:ext cx="1450799" cy="0"/>
          </a:xfrm>
          <a:custGeom>
            <a:avLst/>
            <a:gdLst/>
            <a:ahLst/>
            <a:cxnLst/>
            <a:rect l="l" t="t" r="r" b="b"/>
            <a:pathLst>
              <a:path w="1492250">
                <a:moveTo>
                  <a:pt x="0" y="0"/>
                </a:moveTo>
                <a:lnTo>
                  <a:pt x="1491996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2466234" y="7581794"/>
            <a:ext cx="0" cy="308681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2"/>
                </a:lnTo>
              </a:path>
            </a:pathLst>
          </a:custGeom>
          <a:ln w="609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3910858" y="7581794"/>
            <a:ext cx="0" cy="308681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2"/>
                </a:lnTo>
              </a:path>
            </a:pathLst>
          </a:custGeom>
          <a:ln w="6096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2469197" y="7582535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5">
                <a:moveTo>
                  <a:pt x="0" y="0"/>
                </a:moveTo>
                <a:lnTo>
                  <a:pt x="1479804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469197" y="7889239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5">
                <a:moveTo>
                  <a:pt x="0" y="0"/>
                </a:moveTo>
                <a:lnTo>
                  <a:pt x="1479804" y="0"/>
                </a:lnTo>
              </a:path>
            </a:pathLst>
          </a:custGeom>
          <a:ln w="3175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2472161" y="7583276"/>
            <a:ext cx="0" cy="305594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6096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3905303" y="7583276"/>
            <a:ext cx="0" cy="305594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5334">
            <a:solidFill>
              <a:srgbClr val="FCFE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2475125" y="7583645"/>
            <a:ext cx="1427956" cy="0"/>
          </a:xfrm>
          <a:custGeom>
            <a:avLst/>
            <a:gdLst/>
            <a:ahLst/>
            <a:cxnLst/>
            <a:rect l="l" t="t" r="r" b="b"/>
            <a:pathLst>
              <a:path w="1468754">
                <a:moveTo>
                  <a:pt x="0" y="0"/>
                </a:moveTo>
                <a:lnTo>
                  <a:pt x="1468374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2475125" y="7888129"/>
            <a:ext cx="1427956" cy="0"/>
          </a:xfrm>
          <a:custGeom>
            <a:avLst/>
            <a:gdLst/>
            <a:ahLst/>
            <a:cxnLst/>
            <a:rect l="l" t="t" r="r" b="b"/>
            <a:pathLst>
              <a:path w="1468754">
                <a:moveTo>
                  <a:pt x="0" y="0"/>
                </a:moveTo>
                <a:lnTo>
                  <a:pt x="1468374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2476976" y="7584017"/>
            <a:ext cx="0" cy="303742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3809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3900487" y="7584017"/>
            <a:ext cx="0" cy="303742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4571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2478827" y="7584758"/>
            <a:ext cx="1419931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59991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2478827" y="7887388"/>
            <a:ext cx="1419931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59991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2481792" y="7585499"/>
            <a:ext cx="0" cy="301890"/>
          </a:xfrm>
          <a:custGeom>
            <a:avLst/>
            <a:gdLst/>
            <a:ahLst/>
            <a:cxnLst/>
            <a:rect l="l" t="t" r="r" b="b"/>
            <a:pathLst>
              <a:path h="310515">
                <a:moveTo>
                  <a:pt x="0" y="0"/>
                </a:moveTo>
                <a:lnTo>
                  <a:pt x="0" y="310134"/>
                </a:lnTo>
              </a:path>
            </a:pathLst>
          </a:custGeom>
          <a:ln w="6096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3895302" y="7585499"/>
            <a:ext cx="0" cy="301890"/>
          </a:xfrm>
          <a:custGeom>
            <a:avLst/>
            <a:gdLst/>
            <a:ahLst/>
            <a:cxnLst/>
            <a:rect l="l" t="t" r="r" b="b"/>
            <a:pathLst>
              <a:path h="310515">
                <a:moveTo>
                  <a:pt x="0" y="0"/>
                </a:moveTo>
                <a:lnTo>
                  <a:pt x="0" y="310134"/>
                </a:lnTo>
              </a:path>
            </a:pathLst>
          </a:custGeom>
          <a:ln w="6096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2484755" y="7585868"/>
            <a:ext cx="1407583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2484755" y="7886276"/>
            <a:ext cx="1407583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2486977" y="7586240"/>
            <a:ext cx="0" cy="299420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4571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3890115" y="7586240"/>
            <a:ext cx="0" cy="299420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4571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2489200" y="7586980"/>
            <a:ext cx="139894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656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2489200" y="7885165"/>
            <a:ext cx="139894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656" y="0"/>
                </a:lnTo>
              </a:path>
            </a:pathLst>
          </a:custGeom>
          <a:ln w="3175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2492163" y="7587721"/>
            <a:ext cx="0" cy="297568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62"/>
                </a:lnTo>
              </a:path>
            </a:pathLst>
          </a:custGeom>
          <a:ln w="6096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3885300" y="7587721"/>
            <a:ext cx="0" cy="297568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62"/>
                </a:lnTo>
              </a:path>
            </a:pathLst>
          </a:custGeom>
          <a:ln w="5334">
            <a:solidFill>
              <a:srgbClr val="FCFE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2495127" y="7588091"/>
            <a:ext cx="1387828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226" y="0"/>
                </a:lnTo>
              </a:path>
            </a:pathLst>
          </a:custGeom>
          <a:ln w="317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2495127" y="7884054"/>
            <a:ext cx="1387828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226" y="0"/>
                </a:lnTo>
              </a:path>
            </a:pathLst>
          </a:custGeom>
          <a:ln w="317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2497719" y="7588461"/>
            <a:ext cx="0" cy="295099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5333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3879744" y="7588461"/>
            <a:ext cx="0" cy="295099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609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2500313" y="7589202"/>
            <a:ext cx="1376715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5796" y="0"/>
                </a:lnTo>
              </a:path>
            </a:pathLst>
          </a:custGeom>
          <a:ln w="317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2500313" y="7882942"/>
            <a:ext cx="1376715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0" y="0"/>
                </a:moveTo>
                <a:lnTo>
                  <a:pt x="1415796" y="0"/>
                </a:lnTo>
              </a:path>
            </a:pathLst>
          </a:custGeom>
          <a:ln w="317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2502534" y="7589942"/>
            <a:ext cx="0" cy="292629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4572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3874558" y="7589942"/>
            <a:ext cx="0" cy="292629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4572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2504758" y="7590314"/>
            <a:ext cx="1368072" cy="0"/>
          </a:xfrm>
          <a:custGeom>
            <a:avLst/>
            <a:gdLst/>
            <a:ahLst/>
            <a:cxnLst/>
            <a:rect l="l" t="t" r="r" b="b"/>
            <a:pathLst>
              <a:path w="1407160">
                <a:moveTo>
                  <a:pt x="0" y="0"/>
                </a:moveTo>
                <a:lnTo>
                  <a:pt x="1406652" y="0"/>
                </a:lnTo>
              </a:path>
            </a:pathLst>
          </a:custGeom>
          <a:ln w="317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2504758" y="7881832"/>
            <a:ext cx="1368072" cy="0"/>
          </a:xfrm>
          <a:custGeom>
            <a:avLst/>
            <a:gdLst/>
            <a:ahLst/>
            <a:cxnLst/>
            <a:rect l="l" t="t" r="r" b="b"/>
            <a:pathLst>
              <a:path w="1407160">
                <a:moveTo>
                  <a:pt x="0" y="0"/>
                </a:moveTo>
                <a:lnTo>
                  <a:pt x="1406652" y="0"/>
                </a:lnTo>
              </a:path>
            </a:pathLst>
          </a:custGeom>
          <a:ln w="317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2507721" y="7590684"/>
            <a:ext cx="0" cy="290777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6095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3869743" y="7590684"/>
            <a:ext cx="0" cy="290777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5333">
            <a:solidFill>
              <a:srgbClr val="FCFE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2510683" y="7591055"/>
            <a:ext cx="135696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221" y="0"/>
                </a:lnTo>
              </a:path>
            </a:pathLst>
          </a:custGeom>
          <a:ln w="317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2510683" y="7880719"/>
            <a:ext cx="1356960" cy="0"/>
          </a:xfrm>
          <a:custGeom>
            <a:avLst/>
            <a:gdLst/>
            <a:ahLst/>
            <a:cxnLst/>
            <a:rect l="l" t="t" r="r" b="b"/>
            <a:pathLst>
              <a:path w="1395729">
                <a:moveTo>
                  <a:pt x="0" y="0"/>
                </a:moveTo>
                <a:lnTo>
                  <a:pt x="1395221" y="0"/>
                </a:lnTo>
              </a:path>
            </a:pathLst>
          </a:custGeom>
          <a:ln w="317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2513648" y="7591424"/>
            <a:ext cx="0" cy="288925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609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3864186" y="7591424"/>
            <a:ext cx="0" cy="288925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6096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2516611" y="7592165"/>
            <a:ext cx="1344613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2516611" y="7879609"/>
            <a:ext cx="1344613" cy="0"/>
          </a:xfrm>
          <a:custGeom>
            <a:avLst/>
            <a:gdLst/>
            <a:ahLst/>
            <a:cxnLst/>
            <a:rect l="l" t="t" r="r" b="b"/>
            <a:pathLst>
              <a:path w="1383029">
                <a:moveTo>
                  <a:pt x="0" y="0"/>
                </a:moveTo>
                <a:lnTo>
                  <a:pt x="1383030" y="0"/>
                </a:lnTo>
              </a:path>
            </a:pathLst>
          </a:custGeom>
          <a:ln w="317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2518463" y="7592905"/>
            <a:ext cx="0" cy="286456"/>
          </a:xfrm>
          <a:custGeom>
            <a:avLst/>
            <a:gdLst/>
            <a:ahLst/>
            <a:cxnLst/>
            <a:rect l="l" t="t" r="r" b="b"/>
            <a:pathLst>
              <a:path h="294640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3810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3859001" y="7592905"/>
            <a:ext cx="0" cy="286456"/>
          </a:xfrm>
          <a:custGeom>
            <a:avLst/>
            <a:gdLst/>
            <a:ahLst/>
            <a:cxnLst/>
            <a:rect l="l" t="t" r="r" b="b"/>
            <a:pathLst>
              <a:path h="294640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4571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2520314" y="7593277"/>
            <a:ext cx="1336587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1374648" y="0"/>
                </a:lnTo>
              </a:path>
            </a:pathLst>
          </a:custGeom>
          <a:ln w="317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2520314" y="7878497"/>
            <a:ext cx="1336587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1374648" y="0"/>
                </a:lnTo>
              </a:path>
            </a:pathLst>
          </a:custGeom>
          <a:ln w="317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2523278" y="7593647"/>
            <a:ext cx="0" cy="284603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6095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3853814" y="7593647"/>
            <a:ext cx="0" cy="284603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6096">
            <a:solidFill>
              <a:srgbClr val="FCFE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2526242" y="7594387"/>
            <a:ext cx="1324857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456" y="0"/>
                </a:lnTo>
              </a:path>
            </a:pathLst>
          </a:custGeom>
          <a:ln w="3175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2526242" y="7877387"/>
            <a:ext cx="1324857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456" y="0"/>
                </a:lnTo>
              </a:path>
            </a:pathLst>
          </a:custGeom>
          <a:ln w="3175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2529205" y="7595128"/>
            <a:ext cx="0" cy="281517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6096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3848259" y="7595128"/>
            <a:ext cx="0" cy="281517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5334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2532169" y="7595500"/>
            <a:ext cx="1313744" cy="0"/>
          </a:xfrm>
          <a:custGeom>
            <a:avLst/>
            <a:gdLst/>
            <a:ahLst/>
            <a:cxnLst/>
            <a:rect l="l" t="t" r="r" b="b"/>
            <a:pathLst>
              <a:path w="1351279">
                <a:moveTo>
                  <a:pt x="0" y="0"/>
                </a:moveTo>
                <a:lnTo>
                  <a:pt x="1351026" y="0"/>
                </a:lnTo>
              </a:path>
            </a:pathLst>
          </a:custGeom>
          <a:ln w="3175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2532169" y="7876274"/>
            <a:ext cx="1313744" cy="0"/>
          </a:xfrm>
          <a:custGeom>
            <a:avLst/>
            <a:gdLst/>
            <a:ahLst/>
            <a:cxnLst/>
            <a:rect l="l" t="t" r="r" b="b"/>
            <a:pathLst>
              <a:path w="1351279">
                <a:moveTo>
                  <a:pt x="0" y="0"/>
                </a:moveTo>
                <a:lnTo>
                  <a:pt x="1351026" y="0"/>
                </a:lnTo>
              </a:path>
            </a:pathLst>
          </a:custGeom>
          <a:ln w="3175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2534390" y="7595869"/>
            <a:ext cx="0" cy="280282"/>
          </a:xfrm>
          <a:custGeom>
            <a:avLst/>
            <a:gdLst/>
            <a:ahLst/>
            <a:cxnLst/>
            <a:rect l="l" t="t" r="r" b="b"/>
            <a:pathLst>
              <a:path h="288290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4571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3843442" y="7595869"/>
            <a:ext cx="0" cy="280282"/>
          </a:xfrm>
          <a:custGeom>
            <a:avLst/>
            <a:gdLst/>
            <a:ahLst/>
            <a:cxnLst/>
            <a:rect l="l" t="t" r="r" b="b"/>
            <a:pathLst>
              <a:path h="288290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4571">
            <a:solidFill>
              <a:srgbClr val="FCFE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2536614" y="7596610"/>
            <a:ext cx="1305101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1882" y="0"/>
                </a:lnTo>
              </a:path>
            </a:pathLst>
          </a:custGeom>
          <a:ln w="317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2536614" y="7875534"/>
            <a:ext cx="1305101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1882" y="0"/>
                </a:lnTo>
              </a:path>
            </a:pathLst>
          </a:custGeom>
          <a:ln w="317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2539206" y="7597351"/>
            <a:ext cx="0" cy="277813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5334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3838258" y="7597351"/>
            <a:ext cx="0" cy="277813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6096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2541799" y="7597721"/>
            <a:ext cx="1293989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452" y="0"/>
                </a:lnTo>
              </a:path>
            </a:pathLst>
          </a:custGeom>
          <a:ln w="317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2541799" y="7874053"/>
            <a:ext cx="1293989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452" y="0"/>
                </a:lnTo>
              </a:path>
            </a:pathLst>
          </a:custGeom>
          <a:ln w="317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2544763" y="7598093"/>
            <a:ext cx="0" cy="275343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609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3832331" y="7598093"/>
            <a:ext cx="0" cy="275343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609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2547725" y="7598833"/>
            <a:ext cx="1281642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59" y="0"/>
                </a:lnTo>
              </a:path>
            </a:pathLst>
          </a:custGeom>
          <a:ln w="317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2547725" y="7872200"/>
            <a:ext cx="1281642" cy="0"/>
          </a:xfrm>
          <a:custGeom>
            <a:avLst/>
            <a:gdLst/>
            <a:ahLst/>
            <a:cxnLst/>
            <a:rect l="l" t="t" r="r" b="b"/>
            <a:pathLst>
              <a:path w="1318260">
                <a:moveTo>
                  <a:pt x="0" y="0"/>
                </a:moveTo>
                <a:lnTo>
                  <a:pt x="1318259" y="0"/>
                </a:lnTo>
              </a:path>
            </a:pathLst>
          </a:custGeom>
          <a:ln w="3175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2549948" y="7599575"/>
            <a:ext cx="0" cy="272256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653"/>
                </a:lnTo>
              </a:path>
            </a:pathLst>
          </a:custGeom>
          <a:ln w="4572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3827515" y="7599575"/>
            <a:ext cx="0" cy="272256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0"/>
                </a:moveTo>
                <a:lnTo>
                  <a:pt x="0" y="279653"/>
                </a:lnTo>
              </a:path>
            </a:pathLst>
          </a:custGeom>
          <a:ln w="3810">
            <a:solidFill>
              <a:srgbClr val="FCFE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2552170" y="7599944"/>
            <a:ext cx="1273616" cy="0"/>
          </a:xfrm>
          <a:custGeom>
            <a:avLst/>
            <a:gdLst/>
            <a:ahLst/>
            <a:cxnLst/>
            <a:rect l="l" t="t" r="r" b="b"/>
            <a:pathLst>
              <a:path w="1310004">
                <a:moveTo>
                  <a:pt x="0" y="0"/>
                </a:moveTo>
                <a:lnTo>
                  <a:pt x="1309877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2552170" y="7871090"/>
            <a:ext cx="1273616" cy="0"/>
          </a:xfrm>
          <a:custGeom>
            <a:avLst/>
            <a:gdLst/>
            <a:ahLst/>
            <a:cxnLst/>
            <a:rect l="l" t="t" r="r" b="b"/>
            <a:pathLst>
              <a:path w="1310004">
                <a:moveTo>
                  <a:pt x="0" y="0"/>
                </a:moveTo>
                <a:lnTo>
                  <a:pt x="1309877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2554764" y="7600315"/>
            <a:ext cx="0" cy="270404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30"/>
                </a:lnTo>
              </a:path>
            </a:pathLst>
          </a:custGeom>
          <a:ln w="5333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3822699" y="7600315"/>
            <a:ext cx="0" cy="270404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30"/>
                </a:lnTo>
              </a:path>
            </a:pathLst>
          </a:custGeom>
          <a:ln w="609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2557356" y="7601056"/>
            <a:ext cx="1262503" cy="0"/>
          </a:xfrm>
          <a:custGeom>
            <a:avLst/>
            <a:gdLst/>
            <a:ahLst/>
            <a:cxnLst/>
            <a:rect l="l" t="t" r="r" b="b"/>
            <a:pathLst>
              <a:path w="1298575">
                <a:moveTo>
                  <a:pt x="0" y="0"/>
                </a:moveTo>
                <a:lnTo>
                  <a:pt x="1298448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2557356" y="7869977"/>
            <a:ext cx="1262503" cy="0"/>
          </a:xfrm>
          <a:custGeom>
            <a:avLst/>
            <a:gdLst/>
            <a:ahLst/>
            <a:cxnLst/>
            <a:rect l="l" t="t" r="r" b="b"/>
            <a:pathLst>
              <a:path w="1298575">
                <a:moveTo>
                  <a:pt x="0" y="0"/>
                </a:moveTo>
                <a:lnTo>
                  <a:pt x="1298448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2560320" y="7601797"/>
            <a:ext cx="0" cy="267935"/>
          </a:xfrm>
          <a:custGeom>
            <a:avLst/>
            <a:gdLst/>
            <a:ahLst/>
            <a:cxnLst/>
            <a:rect l="l" t="t" r="r" b="b"/>
            <a:pathLst>
              <a:path h="275590">
                <a:moveTo>
                  <a:pt x="0" y="0"/>
                </a:moveTo>
                <a:lnTo>
                  <a:pt x="0" y="275082"/>
                </a:lnTo>
              </a:path>
            </a:pathLst>
          </a:custGeom>
          <a:ln w="609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3816772" y="7601797"/>
            <a:ext cx="0" cy="267935"/>
          </a:xfrm>
          <a:custGeom>
            <a:avLst/>
            <a:gdLst/>
            <a:ahLst/>
            <a:cxnLst/>
            <a:rect l="l" t="t" r="r" b="b"/>
            <a:pathLst>
              <a:path h="275590">
                <a:moveTo>
                  <a:pt x="0" y="0"/>
                </a:moveTo>
                <a:lnTo>
                  <a:pt x="0" y="275082"/>
                </a:lnTo>
              </a:path>
            </a:pathLst>
          </a:custGeom>
          <a:ln w="6096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2563283" y="7602166"/>
            <a:ext cx="1250774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6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2563283" y="7868867"/>
            <a:ext cx="1250774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6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2565506" y="7602538"/>
            <a:ext cx="0" cy="266083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7"/>
                </a:lnTo>
              </a:path>
            </a:pathLst>
          </a:custGeom>
          <a:ln w="4572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3811588" y="7602538"/>
            <a:ext cx="0" cy="266083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0"/>
                </a:moveTo>
                <a:lnTo>
                  <a:pt x="0" y="273557"/>
                </a:lnTo>
              </a:path>
            </a:pathLst>
          </a:custGeom>
          <a:ln w="4572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2567728" y="7602907"/>
            <a:ext cx="1242131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111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2567728" y="7867755"/>
            <a:ext cx="1242131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111" y="0"/>
                </a:lnTo>
              </a:path>
            </a:pathLst>
          </a:custGeom>
          <a:ln w="317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2570691" y="7603278"/>
            <a:ext cx="0" cy="264231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272"/>
                </a:lnTo>
              </a:path>
            </a:pathLst>
          </a:custGeom>
          <a:ln w="6095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3806771" y="7603278"/>
            <a:ext cx="0" cy="264231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272"/>
                </a:lnTo>
              </a:path>
            </a:pathLst>
          </a:custGeom>
          <a:ln w="5333">
            <a:solidFill>
              <a:srgbClr val="FCFE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2573655" y="7604019"/>
            <a:ext cx="1231018" cy="0"/>
          </a:xfrm>
          <a:custGeom>
            <a:avLst/>
            <a:gdLst/>
            <a:ahLst/>
            <a:cxnLst/>
            <a:rect l="l" t="t" r="r" b="b"/>
            <a:pathLst>
              <a:path w="1266189">
                <a:moveTo>
                  <a:pt x="0" y="0"/>
                </a:moveTo>
                <a:lnTo>
                  <a:pt x="1265682" y="0"/>
                </a:lnTo>
              </a:path>
            </a:pathLst>
          </a:custGeom>
          <a:ln w="3175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2573655" y="7866645"/>
            <a:ext cx="1231018" cy="0"/>
          </a:xfrm>
          <a:custGeom>
            <a:avLst/>
            <a:gdLst/>
            <a:ahLst/>
            <a:cxnLst/>
            <a:rect l="l" t="t" r="r" b="b"/>
            <a:pathLst>
              <a:path w="1266189">
                <a:moveTo>
                  <a:pt x="0" y="0"/>
                </a:moveTo>
                <a:lnTo>
                  <a:pt x="1265682" y="0"/>
                </a:lnTo>
              </a:path>
            </a:pathLst>
          </a:custGeom>
          <a:ln w="3175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2576248" y="7604760"/>
            <a:ext cx="0" cy="261761"/>
          </a:xfrm>
          <a:custGeom>
            <a:avLst/>
            <a:gdLst/>
            <a:ahLst/>
            <a:cxnLst/>
            <a:rect l="l" t="t" r="r" b="b"/>
            <a:pathLst>
              <a:path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334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3801216" y="7604760"/>
            <a:ext cx="0" cy="261761"/>
          </a:xfrm>
          <a:custGeom>
            <a:avLst/>
            <a:gdLst/>
            <a:ahLst/>
            <a:cxnLst/>
            <a:rect l="l" t="t" r="r" b="b"/>
            <a:pathLst>
              <a:path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6096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2578841" y="7605129"/>
            <a:ext cx="1219906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3175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2578841" y="7865533"/>
            <a:ext cx="1219906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3175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2581062" y="7605501"/>
            <a:ext cx="0" cy="259292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4571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3796030" y="7605501"/>
            <a:ext cx="0" cy="259292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4571">
            <a:solidFill>
              <a:srgbClr val="FCFE8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2583286" y="7606611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8" y="0"/>
                </a:lnTo>
              </a:path>
            </a:pathLst>
          </a:custGeom>
          <a:ln w="3175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2583286" y="7864421"/>
            <a:ext cx="121064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5108" y="0"/>
                </a:lnTo>
              </a:path>
            </a:pathLst>
          </a:custGeom>
          <a:ln w="3175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2586249" y="7607722"/>
            <a:ext cx="0" cy="256822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6096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3791215" y="7607722"/>
            <a:ext cx="0" cy="256822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5334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2589212" y="7608463"/>
            <a:ext cx="1199533" cy="0"/>
          </a:xfrm>
          <a:custGeom>
            <a:avLst/>
            <a:gdLst/>
            <a:ahLst/>
            <a:cxnLst/>
            <a:rect l="l" t="t" r="r" b="b"/>
            <a:pathLst>
              <a:path w="1233804">
                <a:moveTo>
                  <a:pt x="0" y="0"/>
                </a:moveTo>
                <a:lnTo>
                  <a:pt x="1233677" y="0"/>
                </a:lnTo>
              </a:path>
            </a:pathLst>
          </a:custGeom>
          <a:ln w="3175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2589212" y="7863311"/>
            <a:ext cx="1199533" cy="0"/>
          </a:xfrm>
          <a:custGeom>
            <a:avLst/>
            <a:gdLst/>
            <a:ahLst/>
            <a:cxnLst/>
            <a:rect l="l" t="t" r="r" b="b"/>
            <a:pathLst>
              <a:path w="1233804">
                <a:moveTo>
                  <a:pt x="0" y="0"/>
                </a:moveTo>
                <a:lnTo>
                  <a:pt x="1233677" y="0"/>
                </a:lnTo>
              </a:path>
            </a:pathLst>
          </a:custGeom>
          <a:ln w="3175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2591435" y="7609205"/>
            <a:ext cx="0" cy="253735"/>
          </a:xfrm>
          <a:custGeom>
            <a:avLst/>
            <a:gdLst/>
            <a:ahLst/>
            <a:cxnLst/>
            <a:rect l="l" t="t" r="r" b="b"/>
            <a:pathLst>
              <a:path h="260984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4572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3786399" y="7609205"/>
            <a:ext cx="0" cy="253735"/>
          </a:xfrm>
          <a:custGeom>
            <a:avLst/>
            <a:gdLst/>
            <a:ahLst/>
            <a:cxnLst/>
            <a:rect l="l" t="t" r="r" b="b"/>
            <a:pathLst>
              <a:path h="260984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4571">
            <a:solidFill>
              <a:srgbClr val="FCFE8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2593657" y="7609575"/>
            <a:ext cx="1190890" cy="0"/>
          </a:xfrm>
          <a:custGeom>
            <a:avLst/>
            <a:gdLst/>
            <a:ahLst/>
            <a:cxnLst/>
            <a:rect l="l" t="t" r="r" b="b"/>
            <a:pathLst>
              <a:path w="1224914">
                <a:moveTo>
                  <a:pt x="0" y="0"/>
                </a:moveTo>
                <a:lnTo>
                  <a:pt x="1224534" y="0"/>
                </a:lnTo>
              </a:path>
            </a:pathLst>
          </a:custGeom>
          <a:ln w="3175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2593657" y="7862199"/>
            <a:ext cx="1190890" cy="0"/>
          </a:xfrm>
          <a:custGeom>
            <a:avLst/>
            <a:gdLst/>
            <a:ahLst/>
            <a:cxnLst/>
            <a:rect l="l" t="t" r="r" b="b"/>
            <a:pathLst>
              <a:path w="1224914">
                <a:moveTo>
                  <a:pt x="0" y="0"/>
                </a:moveTo>
                <a:lnTo>
                  <a:pt x="1224534" y="0"/>
                </a:lnTo>
              </a:path>
            </a:pathLst>
          </a:custGeom>
          <a:ln w="3175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2596250" y="7609946"/>
            <a:ext cx="0" cy="251882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5333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3781212" y="7609946"/>
            <a:ext cx="0" cy="251882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6096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2598843" y="7610686"/>
            <a:ext cx="1179777" cy="0"/>
          </a:xfrm>
          <a:custGeom>
            <a:avLst/>
            <a:gdLst/>
            <a:ahLst/>
            <a:cxnLst/>
            <a:rect l="l" t="t" r="r" b="b"/>
            <a:pathLst>
              <a:path w="1213485">
                <a:moveTo>
                  <a:pt x="0" y="0"/>
                </a:moveTo>
                <a:lnTo>
                  <a:pt x="1213104" y="0"/>
                </a:lnTo>
              </a:path>
            </a:pathLst>
          </a:custGeom>
          <a:ln w="3175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2598843" y="7861458"/>
            <a:ext cx="1179777" cy="0"/>
          </a:xfrm>
          <a:custGeom>
            <a:avLst/>
            <a:gdLst/>
            <a:ahLst/>
            <a:cxnLst/>
            <a:rect l="l" t="t" r="r" b="b"/>
            <a:pathLst>
              <a:path w="1213485">
                <a:moveTo>
                  <a:pt x="0" y="0"/>
                </a:moveTo>
                <a:lnTo>
                  <a:pt x="1213104" y="0"/>
                </a:lnTo>
              </a:path>
            </a:pathLst>
          </a:custGeom>
          <a:ln w="3175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2601807" y="7611427"/>
            <a:ext cx="0" cy="25003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6096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3775287" y="7611427"/>
            <a:ext cx="0" cy="25003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6096">
            <a:solidFill>
              <a:srgbClr val="FCFE8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2604770" y="7611798"/>
            <a:ext cx="1168047" cy="0"/>
          </a:xfrm>
          <a:custGeom>
            <a:avLst/>
            <a:gdLst/>
            <a:ahLst/>
            <a:cxnLst/>
            <a:rect l="l" t="t" r="r" b="b"/>
            <a:pathLst>
              <a:path w="1201420">
                <a:moveTo>
                  <a:pt x="0" y="0"/>
                </a:moveTo>
                <a:lnTo>
                  <a:pt x="1200911" y="0"/>
                </a:lnTo>
              </a:path>
            </a:pathLst>
          </a:custGeom>
          <a:ln w="3175">
            <a:solidFill>
              <a:srgbClr val="FCFE8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2604770" y="7860348"/>
            <a:ext cx="1168047" cy="0"/>
          </a:xfrm>
          <a:custGeom>
            <a:avLst/>
            <a:gdLst/>
            <a:ahLst/>
            <a:cxnLst/>
            <a:rect l="l" t="t" r="r" b="b"/>
            <a:pathLst>
              <a:path w="1201420">
                <a:moveTo>
                  <a:pt x="0" y="0"/>
                </a:moveTo>
                <a:lnTo>
                  <a:pt x="1200911" y="0"/>
                </a:lnTo>
              </a:path>
            </a:pathLst>
          </a:custGeom>
          <a:ln w="3175">
            <a:solidFill>
              <a:srgbClr val="FCFE8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2606992" y="7612168"/>
            <a:ext cx="0" cy="247562"/>
          </a:xfrm>
          <a:custGeom>
            <a:avLst/>
            <a:gdLst/>
            <a:ahLst/>
            <a:cxnLst/>
            <a:rect l="l" t="t" r="r" b="b"/>
            <a:pathLst>
              <a:path h="254634">
                <a:moveTo>
                  <a:pt x="0" y="0"/>
                </a:moveTo>
                <a:lnTo>
                  <a:pt x="0" y="254507"/>
                </a:lnTo>
              </a:path>
            </a:pathLst>
          </a:custGeom>
          <a:ln w="4571">
            <a:solidFill>
              <a:srgbClr val="FCFE8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3770470" y="7612168"/>
            <a:ext cx="0" cy="247562"/>
          </a:xfrm>
          <a:custGeom>
            <a:avLst/>
            <a:gdLst/>
            <a:ahLst/>
            <a:cxnLst/>
            <a:rect l="l" t="t" r="r" b="b"/>
            <a:pathLst>
              <a:path h="254634">
                <a:moveTo>
                  <a:pt x="0" y="0"/>
                </a:moveTo>
                <a:lnTo>
                  <a:pt x="0" y="254507"/>
                </a:lnTo>
              </a:path>
            </a:pathLst>
          </a:custGeom>
          <a:ln w="3809">
            <a:solidFill>
              <a:srgbClr val="FCFE8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2609215" y="7612908"/>
            <a:ext cx="1159404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175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2609215" y="7859235"/>
            <a:ext cx="1159404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175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2612177" y="7613649"/>
            <a:ext cx="0" cy="24570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221"/>
                </a:lnTo>
              </a:path>
            </a:pathLst>
          </a:custGeom>
          <a:ln w="6096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3765656" y="7613649"/>
            <a:ext cx="0" cy="24570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221"/>
                </a:lnTo>
              </a:path>
            </a:pathLst>
          </a:custGeom>
          <a:ln w="6096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2615142" y="7614020"/>
            <a:ext cx="1147674" cy="0"/>
          </a:xfrm>
          <a:custGeom>
            <a:avLst/>
            <a:gdLst/>
            <a:ahLst/>
            <a:cxnLst/>
            <a:rect l="l" t="t" r="r" b="b"/>
            <a:pathLst>
              <a:path w="1180464">
                <a:moveTo>
                  <a:pt x="0" y="0"/>
                </a:moveTo>
                <a:lnTo>
                  <a:pt x="1180338" y="0"/>
                </a:lnTo>
              </a:path>
            </a:pathLst>
          </a:custGeom>
          <a:ln w="3175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2615142" y="7858125"/>
            <a:ext cx="1147674" cy="0"/>
          </a:xfrm>
          <a:custGeom>
            <a:avLst/>
            <a:gdLst/>
            <a:ahLst/>
            <a:cxnLst/>
            <a:rect l="l" t="t" r="r" b="b"/>
            <a:pathLst>
              <a:path w="1180464">
                <a:moveTo>
                  <a:pt x="0" y="0"/>
                </a:moveTo>
                <a:lnTo>
                  <a:pt x="1180338" y="0"/>
                </a:lnTo>
              </a:path>
            </a:pathLst>
          </a:custGeom>
          <a:ln w="3175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2617734" y="7614390"/>
            <a:ext cx="0" cy="243240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5333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3759729" y="7614390"/>
            <a:ext cx="0" cy="243240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6095">
            <a:solidFill>
              <a:srgbClr val="FCFE8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2620328" y="7615131"/>
            <a:ext cx="1136562" cy="0"/>
          </a:xfrm>
          <a:custGeom>
            <a:avLst/>
            <a:gdLst/>
            <a:ahLst/>
            <a:cxnLst/>
            <a:rect l="l" t="t" r="r" b="b"/>
            <a:pathLst>
              <a:path w="1169035">
                <a:moveTo>
                  <a:pt x="0" y="0"/>
                </a:moveTo>
                <a:lnTo>
                  <a:pt x="1168908" y="0"/>
                </a:lnTo>
              </a:path>
            </a:pathLst>
          </a:custGeom>
          <a:ln w="3175">
            <a:solidFill>
              <a:srgbClr val="FCFE8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2620328" y="7857013"/>
            <a:ext cx="1136562" cy="0"/>
          </a:xfrm>
          <a:custGeom>
            <a:avLst/>
            <a:gdLst/>
            <a:ahLst/>
            <a:cxnLst/>
            <a:rect l="l" t="t" r="r" b="b"/>
            <a:pathLst>
              <a:path w="1169035">
                <a:moveTo>
                  <a:pt x="0" y="0"/>
                </a:moveTo>
                <a:lnTo>
                  <a:pt x="1168908" y="0"/>
                </a:lnTo>
              </a:path>
            </a:pathLst>
          </a:custGeom>
          <a:ln w="3175">
            <a:solidFill>
              <a:srgbClr val="FCFE8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2622550" y="7615872"/>
            <a:ext cx="0" cy="240771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4572">
            <a:solidFill>
              <a:srgbClr val="FCFE8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3754543" y="7615872"/>
            <a:ext cx="0" cy="240771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4572">
            <a:solidFill>
              <a:srgbClr val="FCFE8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2624773" y="7616242"/>
            <a:ext cx="1127919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763" y="0"/>
                </a:lnTo>
              </a:path>
            </a:pathLst>
          </a:custGeom>
          <a:ln w="3175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2624773" y="7855902"/>
            <a:ext cx="1127919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763" y="0"/>
                </a:lnTo>
              </a:path>
            </a:pathLst>
          </a:custGeom>
          <a:ln w="3175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2627736" y="7616614"/>
            <a:ext cx="0" cy="238919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363"/>
                </a:lnTo>
              </a:path>
            </a:pathLst>
          </a:custGeom>
          <a:ln w="6095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3749728" y="7616614"/>
            <a:ext cx="0" cy="238919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363"/>
                </a:lnTo>
              </a:path>
            </a:pathLst>
          </a:custGeom>
          <a:ln w="5333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2630699" y="7616983"/>
            <a:ext cx="1116806" cy="0"/>
          </a:xfrm>
          <a:custGeom>
            <a:avLst/>
            <a:gdLst/>
            <a:ahLst/>
            <a:cxnLst/>
            <a:rect l="l" t="t" r="r" b="b"/>
            <a:pathLst>
              <a:path w="1148714">
                <a:moveTo>
                  <a:pt x="0" y="0"/>
                </a:moveTo>
                <a:lnTo>
                  <a:pt x="1148334" y="0"/>
                </a:lnTo>
              </a:path>
            </a:pathLst>
          </a:custGeom>
          <a:ln w="3175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2630699" y="7854791"/>
            <a:ext cx="1116806" cy="0"/>
          </a:xfrm>
          <a:custGeom>
            <a:avLst/>
            <a:gdLst/>
            <a:ahLst/>
            <a:cxnLst/>
            <a:rect l="l" t="t" r="r" b="b"/>
            <a:pathLst>
              <a:path w="1148714">
                <a:moveTo>
                  <a:pt x="0" y="0"/>
                </a:moveTo>
                <a:lnTo>
                  <a:pt x="1148334" y="0"/>
                </a:lnTo>
              </a:path>
            </a:pathLst>
          </a:custGeom>
          <a:ln w="3175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2633292" y="7617354"/>
            <a:ext cx="0" cy="237067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5333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3744171" y="7617354"/>
            <a:ext cx="0" cy="237067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6096">
            <a:solidFill>
              <a:srgbClr val="FCFE8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2635884" y="7618095"/>
            <a:ext cx="1105694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904" y="0"/>
                </a:lnTo>
              </a:path>
            </a:pathLst>
          </a:custGeom>
          <a:ln w="3175">
            <a:solidFill>
              <a:srgbClr val="FCFE8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2635884" y="7853679"/>
            <a:ext cx="1105694" cy="0"/>
          </a:xfrm>
          <a:custGeom>
            <a:avLst/>
            <a:gdLst/>
            <a:ahLst/>
            <a:cxnLst/>
            <a:rect l="l" t="t" r="r" b="b"/>
            <a:pathLst>
              <a:path w="1137285">
                <a:moveTo>
                  <a:pt x="0" y="0"/>
                </a:moveTo>
                <a:lnTo>
                  <a:pt x="1136904" y="0"/>
                </a:lnTo>
              </a:path>
            </a:pathLst>
          </a:custGeom>
          <a:ln w="3175">
            <a:solidFill>
              <a:srgbClr val="FCFE8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2638108" y="7618836"/>
            <a:ext cx="0" cy="234597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2"/>
                </a:lnTo>
              </a:path>
            </a:pathLst>
          </a:custGeom>
          <a:ln w="4572">
            <a:solidFill>
              <a:srgbClr val="FCFE8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3738986" y="7618836"/>
            <a:ext cx="0" cy="234597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2"/>
                </a:lnTo>
              </a:path>
            </a:pathLst>
          </a:custGeom>
          <a:ln w="4571">
            <a:solidFill>
              <a:srgbClr val="FCFE8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2640329" y="7619205"/>
            <a:ext cx="1096433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59" y="0"/>
                </a:lnTo>
              </a:path>
            </a:pathLst>
          </a:custGeom>
          <a:ln w="3175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2640329" y="7852569"/>
            <a:ext cx="1096433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759" y="0"/>
                </a:lnTo>
              </a:path>
            </a:pathLst>
          </a:custGeom>
          <a:ln w="3175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2643293" y="7619577"/>
            <a:ext cx="0" cy="232745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9268"/>
                </a:lnTo>
              </a:path>
            </a:pathLst>
          </a:custGeom>
          <a:ln w="6095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3734169" y="7619577"/>
            <a:ext cx="0" cy="232745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9268"/>
                </a:lnTo>
              </a:path>
            </a:pathLst>
          </a:custGeom>
          <a:ln w="5334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2646257" y="7620318"/>
            <a:ext cx="1085321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2646257" y="7851457"/>
            <a:ext cx="1085321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3175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2649219" y="7621059"/>
            <a:ext cx="0" cy="229658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6096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3728614" y="7621059"/>
            <a:ext cx="0" cy="229658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6096">
            <a:solidFill>
              <a:srgbClr val="FCFE8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2652184" y="7621428"/>
            <a:ext cx="1073591" cy="0"/>
          </a:xfrm>
          <a:custGeom>
            <a:avLst/>
            <a:gdLst/>
            <a:ahLst/>
            <a:cxnLst/>
            <a:rect l="l" t="t" r="r" b="b"/>
            <a:pathLst>
              <a:path w="1104264">
                <a:moveTo>
                  <a:pt x="0" y="0"/>
                </a:moveTo>
                <a:lnTo>
                  <a:pt x="1104138" y="0"/>
                </a:lnTo>
              </a:path>
            </a:pathLst>
          </a:custGeom>
          <a:ln w="3175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2652184" y="7850346"/>
            <a:ext cx="1073591" cy="0"/>
          </a:xfrm>
          <a:custGeom>
            <a:avLst/>
            <a:gdLst/>
            <a:ahLst/>
            <a:cxnLst/>
            <a:rect l="l" t="t" r="r" b="b"/>
            <a:pathLst>
              <a:path w="1104264">
                <a:moveTo>
                  <a:pt x="0" y="0"/>
                </a:moveTo>
                <a:lnTo>
                  <a:pt x="1104138" y="0"/>
                </a:lnTo>
              </a:path>
            </a:pathLst>
          </a:custGeom>
          <a:ln w="3175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2654034" y="7621799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3809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3723427" y="7621799"/>
            <a:ext cx="0" cy="228424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4571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2655888" y="7622540"/>
            <a:ext cx="1065565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5756" y="0"/>
                </a:lnTo>
              </a:path>
            </a:pathLst>
          </a:custGeom>
          <a:ln w="3175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2655888" y="7849605"/>
            <a:ext cx="1065565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5756" y="0"/>
                </a:lnTo>
              </a:path>
            </a:pathLst>
          </a:custGeom>
          <a:ln w="3175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2658851" y="7623281"/>
            <a:ext cx="0" cy="225954"/>
          </a:xfrm>
          <a:custGeom>
            <a:avLst/>
            <a:gdLst/>
            <a:ahLst/>
            <a:cxnLst/>
            <a:rect l="l" t="t" r="r" b="b"/>
            <a:pathLst>
              <a:path h="232409">
                <a:moveTo>
                  <a:pt x="0" y="0"/>
                </a:moveTo>
                <a:lnTo>
                  <a:pt x="0" y="232410"/>
                </a:lnTo>
              </a:path>
            </a:pathLst>
          </a:custGeom>
          <a:ln w="6096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3718243" y="7623281"/>
            <a:ext cx="0" cy="225954"/>
          </a:xfrm>
          <a:custGeom>
            <a:avLst/>
            <a:gdLst/>
            <a:ahLst/>
            <a:cxnLst/>
            <a:rect l="l" t="t" r="r" b="b"/>
            <a:pathLst>
              <a:path h="232409">
                <a:moveTo>
                  <a:pt x="0" y="0"/>
                </a:moveTo>
                <a:lnTo>
                  <a:pt x="0" y="232410"/>
                </a:lnTo>
              </a:path>
            </a:pathLst>
          </a:custGeom>
          <a:ln w="6096">
            <a:solidFill>
              <a:srgbClr val="FCFE8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2661815" y="7623650"/>
            <a:ext cx="1053835" cy="0"/>
          </a:xfrm>
          <a:custGeom>
            <a:avLst/>
            <a:gdLst/>
            <a:ahLst/>
            <a:cxnLst/>
            <a:rect l="l" t="t" r="r" b="b"/>
            <a:pathLst>
              <a:path w="1083945">
                <a:moveTo>
                  <a:pt x="0" y="0"/>
                </a:moveTo>
                <a:lnTo>
                  <a:pt x="1083563" y="0"/>
                </a:lnTo>
              </a:path>
            </a:pathLst>
          </a:custGeom>
          <a:ln w="3175">
            <a:solidFill>
              <a:srgbClr val="FCFE8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2661815" y="7848493"/>
            <a:ext cx="1053835" cy="0"/>
          </a:xfrm>
          <a:custGeom>
            <a:avLst/>
            <a:gdLst/>
            <a:ahLst/>
            <a:cxnLst/>
            <a:rect l="l" t="t" r="r" b="b"/>
            <a:pathLst>
              <a:path w="1083945">
                <a:moveTo>
                  <a:pt x="0" y="0"/>
                </a:moveTo>
                <a:lnTo>
                  <a:pt x="1083563" y="0"/>
                </a:lnTo>
              </a:path>
            </a:pathLst>
          </a:custGeom>
          <a:ln w="3175">
            <a:solidFill>
              <a:srgbClr val="FCFE8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2664778" y="7624022"/>
            <a:ext cx="0" cy="224101"/>
          </a:xfrm>
          <a:custGeom>
            <a:avLst/>
            <a:gdLst/>
            <a:ahLst/>
            <a:cxnLst/>
            <a:rect l="l" t="t" r="r" b="b"/>
            <a:pathLst>
              <a:path h="230504">
                <a:moveTo>
                  <a:pt x="0" y="0"/>
                </a:moveTo>
                <a:lnTo>
                  <a:pt x="0" y="230123"/>
                </a:lnTo>
              </a:path>
            </a:pathLst>
          </a:custGeom>
          <a:ln w="6095">
            <a:solidFill>
              <a:srgbClr val="FCFE8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3712686" y="7624022"/>
            <a:ext cx="0" cy="224101"/>
          </a:xfrm>
          <a:custGeom>
            <a:avLst/>
            <a:gdLst/>
            <a:ahLst/>
            <a:cxnLst/>
            <a:rect l="l" t="t" r="r" b="b"/>
            <a:pathLst>
              <a:path h="230504">
                <a:moveTo>
                  <a:pt x="0" y="0"/>
                </a:moveTo>
                <a:lnTo>
                  <a:pt x="0" y="230123"/>
                </a:lnTo>
              </a:path>
            </a:pathLst>
          </a:custGeom>
          <a:ln w="5333">
            <a:solidFill>
              <a:srgbClr val="FCFE8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2667740" y="7624763"/>
            <a:ext cx="1042723" cy="0"/>
          </a:xfrm>
          <a:custGeom>
            <a:avLst/>
            <a:gdLst/>
            <a:ahLst/>
            <a:cxnLst/>
            <a:rect l="l" t="t" r="r" b="b"/>
            <a:pathLst>
              <a:path w="1072514">
                <a:moveTo>
                  <a:pt x="0" y="0"/>
                </a:moveTo>
                <a:lnTo>
                  <a:pt x="1072134" y="0"/>
                </a:lnTo>
              </a:path>
            </a:pathLst>
          </a:custGeom>
          <a:ln w="3175">
            <a:solidFill>
              <a:srgbClr val="FCFE8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2667740" y="7847383"/>
            <a:ext cx="1042723" cy="0"/>
          </a:xfrm>
          <a:custGeom>
            <a:avLst/>
            <a:gdLst/>
            <a:ahLst/>
            <a:cxnLst/>
            <a:rect l="l" t="t" r="r" b="b"/>
            <a:pathLst>
              <a:path w="1072514">
                <a:moveTo>
                  <a:pt x="0" y="0"/>
                </a:moveTo>
                <a:lnTo>
                  <a:pt x="1072134" y="0"/>
                </a:lnTo>
              </a:path>
            </a:pathLst>
          </a:custGeom>
          <a:ln w="3175">
            <a:solidFill>
              <a:srgbClr val="FCFE8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2669963" y="7625503"/>
            <a:ext cx="0" cy="221633"/>
          </a:xfrm>
          <a:custGeom>
            <a:avLst/>
            <a:gdLst/>
            <a:ahLst/>
            <a:cxnLst/>
            <a:rect l="l" t="t" r="r" b="b"/>
            <a:pathLst>
              <a:path h="227965">
                <a:moveTo>
                  <a:pt x="0" y="0"/>
                </a:moveTo>
                <a:lnTo>
                  <a:pt x="0" y="227838"/>
                </a:lnTo>
              </a:path>
            </a:pathLst>
          </a:custGeom>
          <a:ln w="4572">
            <a:solidFill>
              <a:srgbClr val="FCFE8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3707871" y="7625503"/>
            <a:ext cx="0" cy="221633"/>
          </a:xfrm>
          <a:custGeom>
            <a:avLst/>
            <a:gdLst/>
            <a:ahLst/>
            <a:cxnLst/>
            <a:rect l="l" t="t" r="r" b="b"/>
            <a:pathLst>
              <a:path h="227965">
                <a:moveTo>
                  <a:pt x="0" y="0"/>
                </a:moveTo>
                <a:lnTo>
                  <a:pt x="0" y="227838"/>
                </a:lnTo>
              </a:path>
            </a:pathLst>
          </a:custGeom>
          <a:ln w="4572">
            <a:solidFill>
              <a:srgbClr val="FCFE8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2672185" y="7625874"/>
            <a:ext cx="1033463" cy="0"/>
          </a:xfrm>
          <a:custGeom>
            <a:avLst/>
            <a:gdLst/>
            <a:ahLst/>
            <a:cxnLst/>
            <a:rect l="l" t="t" r="r" b="b"/>
            <a:pathLst>
              <a:path w="1062989">
                <a:moveTo>
                  <a:pt x="0" y="0"/>
                </a:moveTo>
                <a:lnTo>
                  <a:pt x="1062990" y="0"/>
                </a:lnTo>
              </a:path>
            </a:pathLst>
          </a:custGeom>
          <a:ln w="3175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2672185" y="7846272"/>
            <a:ext cx="1033463" cy="0"/>
          </a:xfrm>
          <a:custGeom>
            <a:avLst/>
            <a:gdLst/>
            <a:ahLst/>
            <a:cxnLst/>
            <a:rect l="l" t="t" r="r" b="b"/>
            <a:pathLst>
              <a:path w="1062989">
                <a:moveTo>
                  <a:pt x="0" y="0"/>
                </a:moveTo>
                <a:lnTo>
                  <a:pt x="1062990" y="0"/>
                </a:lnTo>
              </a:path>
            </a:pathLst>
          </a:custGeom>
          <a:ln w="3175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2674779" y="7626243"/>
            <a:ext cx="0" cy="219781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5333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3702685" y="7626243"/>
            <a:ext cx="0" cy="219781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2677371" y="7626984"/>
            <a:ext cx="102235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0" y="0"/>
                </a:moveTo>
                <a:lnTo>
                  <a:pt x="1051559" y="0"/>
                </a:lnTo>
              </a:path>
            </a:pathLst>
          </a:custGeom>
          <a:ln w="3175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2677371" y="7845159"/>
            <a:ext cx="102235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0" y="0"/>
                </a:moveTo>
                <a:lnTo>
                  <a:pt x="1051559" y="0"/>
                </a:lnTo>
              </a:path>
            </a:pathLst>
          </a:custGeom>
          <a:ln w="3175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2680335" y="7627725"/>
            <a:ext cx="0" cy="217311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65"/>
                </a:lnTo>
              </a:path>
            </a:pathLst>
          </a:custGeom>
          <a:ln w="6095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3696757" y="7627725"/>
            <a:ext cx="0" cy="217311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65"/>
                </a:lnTo>
              </a:path>
            </a:pathLst>
          </a:custGeom>
          <a:ln w="6096">
            <a:solidFill>
              <a:srgbClr val="FCFE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2683298" y="7628096"/>
            <a:ext cx="1010619" cy="0"/>
          </a:xfrm>
          <a:custGeom>
            <a:avLst/>
            <a:gdLst/>
            <a:ahLst/>
            <a:cxnLst/>
            <a:rect l="l" t="t" r="r" b="b"/>
            <a:pathLst>
              <a:path w="1039495">
                <a:moveTo>
                  <a:pt x="0" y="0"/>
                </a:moveTo>
                <a:lnTo>
                  <a:pt x="1039367" y="0"/>
                </a:lnTo>
              </a:path>
            </a:pathLst>
          </a:custGeom>
          <a:ln w="3175">
            <a:solidFill>
              <a:srgbClr val="FCFE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2683298" y="7844049"/>
            <a:ext cx="1010619" cy="0"/>
          </a:xfrm>
          <a:custGeom>
            <a:avLst/>
            <a:gdLst/>
            <a:ahLst/>
            <a:cxnLst/>
            <a:rect l="l" t="t" r="r" b="b"/>
            <a:pathLst>
              <a:path w="1039495">
                <a:moveTo>
                  <a:pt x="0" y="0"/>
                </a:moveTo>
                <a:lnTo>
                  <a:pt x="1039367" y="0"/>
                </a:lnTo>
              </a:path>
            </a:pathLst>
          </a:custGeom>
          <a:ln w="3175">
            <a:solidFill>
              <a:srgbClr val="FCFE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2685521" y="7628466"/>
            <a:ext cx="0" cy="214841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4572">
            <a:solidFill>
              <a:srgbClr val="FCFE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3691943" y="7628466"/>
            <a:ext cx="0" cy="214841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809">
            <a:solidFill>
              <a:srgbClr val="FCFE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2687743" y="7628837"/>
            <a:ext cx="1002594" cy="0"/>
          </a:xfrm>
          <a:custGeom>
            <a:avLst/>
            <a:gdLst/>
            <a:ahLst/>
            <a:cxnLst/>
            <a:rect l="l" t="t" r="r" b="b"/>
            <a:pathLst>
              <a:path w="1031239">
                <a:moveTo>
                  <a:pt x="0" y="0"/>
                </a:moveTo>
                <a:lnTo>
                  <a:pt x="1030986" y="0"/>
                </a:lnTo>
              </a:path>
            </a:pathLst>
          </a:custGeom>
          <a:ln w="3175">
            <a:solidFill>
              <a:srgbClr val="FCFE7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2687743" y="7842937"/>
            <a:ext cx="1002594" cy="0"/>
          </a:xfrm>
          <a:custGeom>
            <a:avLst/>
            <a:gdLst/>
            <a:ahLst/>
            <a:cxnLst/>
            <a:rect l="l" t="t" r="r" b="b"/>
            <a:pathLst>
              <a:path w="1031239">
                <a:moveTo>
                  <a:pt x="0" y="0"/>
                </a:moveTo>
                <a:lnTo>
                  <a:pt x="1030986" y="0"/>
                </a:lnTo>
              </a:path>
            </a:pathLst>
          </a:custGeom>
          <a:ln w="3175">
            <a:solidFill>
              <a:srgbClr val="FCFE7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2690706" y="7629207"/>
            <a:ext cx="0" cy="213607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6095">
            <a:solidFill>
              <a:srgbClr val="FCFE7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3687127" y="7629207"/>
            <a:ext cx="0" cy="213607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6096">
            <a:solidFill>
              <a:srgbClr val="FCFE7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2693670" y="7629947"/>
            <a:ext cx="990865" cy="0"/>
          </a:xfrm>
          <a:custGeom>
            <a:avLst/>
            <a:gdLst/>
            <a:ahLst/>
            <a:cxnLst/>
            <a:rect l="l" t="t" r="r" b="b"/>
            <a:pathLst>
              <a:path w="1019175">
                <a:moveTo>
                  <a:pt x="0" y="0"/>
                </a:moveTo>
                <a:lnTo>
                  <a:pt x="1018794" y="0"/>
                </a:lnTo>
              </a:path>
            </a:pathLst>
          </a:custGeom>
          <a:ln w="3175">
            <a:solidFill>
              <a:srgbClr val="FC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2693670" y="7841827"/>
            <a:ext cx="990865" cy="0"/>
          </a:xfrm>
          <a:custGeom>
            <a:avLst/>
            <a:gdLst/>
            <a:ahLst/>
            <a:cxnLst/>
            <a:rect l="l" t="t" r="r" b="b"/>
            <a:pathLst>
              <a:path w="1019175">
                <a:moveTo>
                  <a:pt x="0" y="0"/>
                </a:moveTo>
                <a:lnTo>
                  <a:pt x="1018794" y="0"/>
                </a:lnTo>
              </a:path>
            </a:pathLst>
          </a:custGeom>
          <a:ln w="3175">
            <a:solidFill>
              <a:srgbClr val="FC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2695522" y="7630689"/>
            <a:ext cx="0" cy="210520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3810">
            <a:solidFill>
              <a:srgbClr val="FC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3681942" y="7630689"/>
            <a:ext cx="0" cy="210520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4572">
            <a:solidFill>
              <a:srgbClr val="FC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2697375" y="7631060"/>
            <a:ext cx="982838" cy="0"/>
          </a:xfrm>
          <a:custGeom>
            <a:avLst/>
            <a:gdLst/>
            <a:ahLst/>
            <a:cxnLst/>
            <a:rect l="l" t="t" r="r" b="b"/>
            <a:pathLst>
              <a:path w="1010920">
                <a:moveTo>
                  <a:pt x="0" y="0"/>
                </a:moveTo>
                <a:lnTo>
                  <a:pt x="1010411" y="0"/>
                </a:lnTo>
              </a:path>
            </a:pathLst>
          </a:custGeom>
          <a:ln w="3175">
            <a:solidFill>
              <a:srgbClr val="FCFE7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2697375" y="7840714"/>
            <a:ext cx="982838" cy="0"/>
          </a:xfrm>
          <a:custGeom>
            <a:avLst/>
            <a:gdLst/>
            <a:ahLst/>
            <a:cxnLst/>
            <a:rect l="l" t="t" r="r" b="b"/>
            <a:pathLst>
              <a:path w="1010920">
                <a:moveTo>
                  <a:pt x="0" y="0"/>
                </a:moveTo>
                <a:lnTo>
                  <a:pt x="1010411" y="0"/>
                </a:lnTo>
              </a:path>
            </a:pathLst>
          </a:custGeom>
          <a:ln w="3175">
            <a:solidFill>
              <a:srgbClr val="FCFE7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2700337" y="7631430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5">
                <a:moveTo>
                  <a:pt x="0" y="0"/>
                </a:moveTo>
                <a:lnTo>
                  <a:pt x="0" y="214884"/>
                </a:lnTo>
              </a:path>
            </a:pathLst>
          </a:custGeom>
          <a:ln w="6095">
            <a:solidFill>
              <a:srgbClr val="FCFE7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3676755" y="7631430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5">
                <a:moveTo>
                  <a:pt x="0" y="0"/>
                </a:moveTo>
                <a:lnTo>
                  <a:pt x="0" y="214884"/>
                </a:lnTo>
              </a:path>
            </a:pathLst>
          </a:custGeom>
          <a:ln w="6095">
            <a:solidFill>
              <a:srgbClr val="FCFE7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2703301" y="7632170"/>
            <a:ext cx="970491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FBFE7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2703301" y="7839233"/>
            <a:ext cx="970491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3175">
            <a:solidFill>
              <a:srgbClr val="FBFE7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2706264" y="7632911"/>
            <a:ext cx="0" cy="205580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074"/>
                </a:lnTo>
              </a:path>
            </a:pathLst>
          </a:custGeom>
          <a:ln w="6096">
            <a:solidFill>
              <a:srgbClr val="FBFE7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3671200" y="7632911"/>
            <a:ext cx="0" cy="205580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074"/>
                </a:lnTo>
              </a:path>
            </a:pathLst>
          </a:custGeom>
          <a:ln w="5334">
            <a:solidFill>
              <a:srgbClr val="FBFE7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2709227" y="7633282"/>
            <a:ext cx="959379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90" y="0"/>
                </a:lnTo>
              </a:path>
            </a:pathLst>
          </a:custGeom>
          <a:ln w="3175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2709227" y="7837381"/>
            <a:ext cx="959379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90" y="0"/>
                </a:lnTo>
              </a:path>
            </a:pathLst>
          </a:custGeom>
          <a:ln w="3175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2711079" y="7633652"/>
            <a:ext cx="0" cy="203112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3809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3666384" y="7633652"/>
            <a:ext cx="0" cy="203112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4571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2712932" y="7634393"/>
            <a:ext cx="951353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78407" y="0"/>
                </a:lnTo>
              </a:path>
            </a:pathLst>
          </a:custGeom>
          <a:ln w="3175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2712932" y="7836270"/>
            <a:ext cx="951353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78407" y="0"/>
                </a:lnTo>
              </a:path>
            </a:pathLst>
          </a:custGeom>
          <a:ln w="3175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2715895" y="7635134"/>
            <a:ext cx="0" cy="20126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0"/>
                </a:moveTo>
                <a:lnTo>
                  <a:pt x="0" y="206501"/>
                </a:lnTo>
              </a:path>
            </a:pathLst>
          </a:custGeom>
          <a:ln w="6096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3661198" y="7635134"/>
            <a:ext cx="0" cy="20126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0"/>
                </a:moveTo>
                <a:lnTo>
                  <a:pt x="0" y="206501"/>
                </a:lnTo>
              </a:path>
            </a:pathLst>
          </a:custGeom>
          <a:ln w="6096">
            <a:solidFill>
              <a:srgbClr val="FBFE7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2718858" y="7635504"/>
            <a:ext cx="939623" cy="0"/>
          </a:xfrm>
          <a:custGeom>
            <a:avLst/>
            <a:gdLst/>
            <a:ahLst/>
            <a:cxnLst/>
            <a:rect l="l" t="t" r="r" b="b"/>
            <a:pathLst>
              <a:path w="966470">
                <a:moveTo>
                  <a:pt x="0" y="0"/>
                </a:moveTo>
                <a:lnTo>
                  <a:pt x="966215" y="0"/>
                </a:lnTo>
              </a:path>
            </a:pathLst>
          </a:custGeom>
          <a:ln w="3175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2718858" y="7835530"/>
            <a:ext cx="939623" cy="0"/>
          </a:xfrm>
          <a:custGeom>
            <a:avLst/>
            <a:gdLst/>
            <a:ahLst/>
            <a:cxnLst/>
            <a:rect l="l" t="t" r="r" b="b"/>
            <a:pathLst>
              <a:path w="966470">
                <a:moveTo>
                  <a:pt x="0" y="0"/>
                </a:moveTo>
                <a:lnTo>
                  <a:pt x="966215" y="0"/>
                </a:lnTo>
              </a:path>
            </a:pathLst>
          </a:custGeom>
          <a:ln w="3175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2721822" y="7635875"/>
            <a:ext cx="0" cy="199407"/>
          </a:xfrm>
          <a:custGeom>
            <a:avLst/>
            <a:gdLst/>
            <a:ahLst/>
            <a:cxnLst/>
            <a:rect l="l" t="t" r="r" b="b"/>
            <a:pathLst>
              <a:path h="205104">
                <a:moveTo>
                  <a:pt x="0" y="0"/>
                </a:moveTo>
                <a:lnTo>
                  <a:pt x="0" y="204978"/>
                </a:lnTo>
              </a:path>
            </a:pathLst>
          </a:custGeom>
          <a:ln w="6096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3655641" y="7635875"/>
            <a:ext cx="0" cy="199407"/>
          </a:xfrm>
          <a:custGeom>
            <a:avLst/>
            <a:gdLst/>
            <a:ahLst/>
            <a:cxnLst/>
            <a:rect l="l" t="t" r="r" b="b"/>
            <a:pathLst>
              <a:path h="205104">
                <a:moveTo>
                  <a:pt x="0" y="0"/>
                </a:moveTo>
                <a:lnTo>
                  <a:pt x="0" y="204978"/>
                </a:lnTo>
              </a:path>
            </a:pathLst>
          </a:custGeom>
          <a:ln w="5333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2724784" y="7636616"/>
            <a:ext cx="928511" cy="0"/>
          </a:xfrm>
          <a:custGeom>
            <a:avLst/>
            <a:gdLst/>
            <a:ahLst/>
            <a:cxnLst/>
            <a:rect l="l" t="t" r="r" b="b"/>
            <a:pathLst>
              <a:path w="955039">
                <a:moveTo>
                  <a:pt x="0" y="0"/>
                </a:moveTo>
                <a:lnTo>
                  <a:pt x="954786" y="0"/>
                </a:lnTo>
              </a:path>
            </a:pathLst>
          </a:custGeom>
          <a:ln w="3175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2724784" y="7834417"/>
            <a:ext cx="928511" cy="0"/>
          </a:xfrm>
          <a:custGeom>
            <a:avLst/>
            <a:gdLst/>
            <a:ahLst/>
            <a:cxnLst/>
            <a:rect l="l" t="t" r="r" b="b"/>
            <a:pathLst>
              <a:path w="955039">
                <a:moveTo>
                  <a:pt x="0" y="0"/>
                </a:moveTo>
                <a:lnTo>
                  <a:pt x="954786" y="0"/>
                </a:lnTo>
              </a:path>
            </a:pathLst>
          </a:custGeom>
          <a:ln w="3175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2727008" y="7637357"/>
            <a:ext cx="0" cy="196321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4571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3650827" y="7637357"/>
            <a:ext cx="0" cy="196321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4572">
            <a:solidFill>
              <a:srgbClr val="FBFE7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2729229" y="7637726"/>
            <a:ext cx="919868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5642" y="0"/>
                </a:lnTo>
              </a:path>
            </a:pathLst>
          </a:custGeom>
          <a:ln w="3175">
            <a:solidFill>
              <a:srgbClr val="FBFE7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2729229" y="7833307"/>
            <a:ext cx="919868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0" y="0"/>
                </a:moveTo>
                <a:lnTo>
                  <a:pt x="945642" y="0"/>
                </a:lnTo>
              </a:path>
            </a:pathLst>
          </a:custGeom>
          <a:ln w="3175">
            <a:solidFill>
              <a:srgbClr val="FBFE7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2731823" y="7638098"/>
            <a:ext cx="0" cy="195086"/>
          </a:xfrm>
          <a:custGeom>
            <a:avLst/>
            <a:gdLst/>
            <a:ahLst/>
            <a:cxnLst/>
            <a:rect l="l" t="t" r="r" b="b"/>
            <a:pathLst>
              <a:path h="200659">
                <a:moveTo>
                  <a:pt x="0" y="0"/>
                </a:moveTo>
                <a:lnTo>
                  <a:pt x="0" y="200405"/>
                </a:lnTo>
              </a:path>
            </a:pathLst>
          </a:custGeom>
          <a:ln w="5334">
            <a:solidFill>
              <a:srgbClr val="FBFE7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3645641" y="7638098"/>
            <a:ext cx="0" cy="195086"/>
          </a:xfrm>
          <a:custGeom>
            <a:avLst/>
            <a:gdLst/>
            <a:ahLst/>
            <a:cxnLst/>
            <a:rect l="l" t="t" r="r" b="b"/>
            <a:pathLst>
              <a:path h="200659">
                <a:moveTo>
                  <a:pt x="0" y="0"/>
                </a:moveTo>
                <a:lnTo>
                  <a:pt x="0" y="200405"/>
                </a:lnTo>
              </a:path>
            </a:pathLst>
          </a:custGeom>
          <a:ln w="6096">
            <a:solidFill>
              <a:srgbClr val="FBFE7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2734416" y="7638838"/>
            <a:ext cx="908755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211" y="0"/>
                </a:lnTo>
              </a:path>
            </a:pathLst>
          </a:custGeom>
          <a:ln w="3175">
            <a:solidFill>
              <a:srgbClr val="FBFE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2734416" y="7832195"/>
            <a:ext cx="908755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211" y="0"/>
                </a:lnTo>
              </a:path>
            </a:pathLst>
          </a:custGeom>
          <a:ln w="3175">
            <a:solidFill>
              <a:srgbClr val="FBFE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2737378" y="7639580"/>
            <a:ext cx="0" cy="191999"/>
          </a:xfrm>
          <a:custGeom>
            <a:avLst/>
            <a:gdLst/>
            <a:ahLst/>
            <a:cxnLst/>
            <a:rect l="l" t="t" r="r" b="b"/>
            <a:pathLst>
              <a:path h="197484">
                <a:moveTo>
                  <a:pt x="0" y="0"/>
                </a:moveTo>
                <a:lnTo>
                  <a:pt x="0" y="197357"/>
                </a:lnTo>
              </a:path>
            </a:pathLst>
          </a:custGeom>
          <a:ln w="6095">
            <a:solidFill>
              <a:srgbClr val="FBFE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3639713" y="7639580"/>
            <a:ext cx="0" cy="191999"/>
          </a:xfrm>
          <a:custGeom>
            <a:avLst/>
            <a:gdLst/>
            <a:ahLst/>
            <a:cxnLst/>
            <a:rect l="l" t="t" r="r" b="b"/>
            <a:pathLst>
              <a:path h="197484">
                <a:moveTo>
                  <a:pt x="0" y="0"/>
                </a:moveTo>
                <a:lnTo>
                  <a:pt x="0" y="197357"/>
                </a:lnTo>
              </a:path>
            </a:pathLst>
          </a:custGeom>
          <a:ln w="6095">
            <a:solidFill>
              <a:srgbClr val="FBFE7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2740343" y="7639949"/>
            <a:ext cx="896407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19" y="0"/>
                </a:lnTo>
              </a:path>
            </a:pathLst>
          </a:custGeom>
          <a:ln w="3175">
            <a:solidFill>
              <a:srgbClr val="FBFE7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2740343" y="7831085"/>
            <a:ext cx="896407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19" y="0"/>
                </a:lnTo>
              </a:path>
            </a:pathLst>
          </a:custGeom>
          <a:ln w="3175">
            <a:solidFill>
              <a:srgbClr val="FBFE7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2742565" y="7640320"/>
            <a:ext cx="0" cy="190765"/>
          </a:xfrm>
          <a:custGeom>
            <a:avLst/>
            <a:gdLst/>
            <a:ahLst/>
            <a:cxnLst/>
            <a:rect l="l" t="t" r="r" b="b"/>
            <a:pathLst>
              <a:path h="196215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4572">
            <a:solidFill>
              <a:srgbClr val="FBFE7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3634899" y="7640320"/>
            <a:ext cx="0" cy="190765"/>
          </a:xfrm>
          <a:custGeom>
            <a:avLst/>
            <a:gdLst/>
            <a:ahLst/>
            <a:cxnLst/>
            <a:rect l="l" t="t" r="r" b="b"/>
            <a:pathLst>
              <a:path h="196215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3810">
            <a:solidFill>
              <a:srgbClr val="FBFE7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2744788" y="7641061"/>
            <a:ext cx="888383" cy="0"/>
          </a:xfrm>
          <a:custGeom>
            <a:avLst/>
            <a:gdLst/>
            <a:ahLst/>
            <a:cxnLst/>
            <a:rect l="l" t="t" r="r" b="b"/>
            <a:pathLst>
              <a:path w="913764">
                <a:moveTo>
                  <a:pt x="0" y="0"/>
                </a:moveTo>
                <a:lnTo>
                  <a:pt x="913638" y="0"/>
                </a:lnTo>
              </a:path>
            </a:pathLst>
          </a:custGeom>
          <a:ln w="3175">
            <a:solidFill>
              <a:srgbClr val="FBFE7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2744788" y="7829972"/>
            <a:ext cx="888383" cy="0"/>
          </a:xfrm>
          <a:custGeom>
            <a:avLst/>
            <a:gdLst/>
            <a:ahLst/>
            <a:cxnLst/>
            <a:rect l="l" t="t" r="r" b="b"/>
            <a:pathLst>
              <a:path w="913764">
                <a:moveTo>
                  <a:pt x="0" y="0"/>
                </a:moveTo>
                <a:lnTo>
                  <a:pt x="913638" y="0"/>
                </a:lnTo>
              </a:path>
            </a:pathLst>
          </a:custGeom>
          <a:ln w="3175">
            <a:solidFill>
              <a:srgbClr val="FBFE7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2747750" y="7641802"/>
            <a:ext cx="0" cy="187678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2786"/>
                </a:lnTo>
              </a:path>
            </a:pathLst>
          </a:custGeom>
          <a:ln w="6095">
            <a:solidFill>
              <a:srgbClr val="FBFE7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3630083" y="7641802"/>
            <a:ext cx="0" cy="187678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2786"/>
                </a:lnTo>
              </a:path>
            </a:pathLst>
          </a:custGeom>
          <a:ln w="6095">
            <a:solidFill>
              <a:srgbClr val="FBFE7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2750713" y="7642171"/>
            <a:ext cx="876653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445" y="0"/>
                </a:lnTo>
              </a:path>
            </a:pathLst>
          </a:custGeom>
          <a:ln w="3175">
            <a:solidFill>
              <a:srgbClr val="FBFE7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2750713" y="7828862"/>
            <a:ext cx="876653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445" y="0"/>
                </a:lnTo>
              </a:path>
            </a:pathLst>
          </a:custGeom>
          <a:ln w="3175">
            <a:solidFill>
              <a:srgbClr val="FBFE7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2753307" y="7642543"/>
            <a:ext cx="0" cy="186443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261"/>
                </a:lnTo>
              </a:path>
            </a:pathLst>
          </a:custGeom>
          <a:ln w="5333">
            <a:solidFill>
              <a:srgbClr val="FBFE7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3624157" y="7642543"/>
            <a:ext cx="0" cy="186443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261"/>
                </a:lnTo>
              </a:path>
            </a:pathLst>
          </a:custGeom>
          <a:ln w="6096">
            <a:solidFill>
              <a:srgbClr val="FBFE7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2755900" y="7642912"/>
            <a:ext cx="86553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90015" y="0"/>
                </a:lnTo>
              </a:path>
            </a:pathLst>
          </a:custGeom>
          <a:ln w="3175">
            <a:solidFill>
              <a:srgbClr val="FBFE7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2755900" y="7827751"/>
            <a:ext cx="86553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90015" y="0"/>
                </a:lnTo>
              </a:path>
            </a:pathLst>
          </a:custGeom>
          <a:ln w="3175">
            <a:solidFill>
              <a:srgbClr val="FBFE7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2758123" y="7643283"/>
            <a:ext cx="0" cy="183974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4572">
            <a:solidFill>
              <a:srgbClr val="FBFE7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3618971" y="7643283"/>
            <a:ext cx="0" cy="183974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4571">
            <a:solidFill>
              <a:srgbClr val="FBFE7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2760344" y="7644023"/>
            <a:ext cx="856897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872" y="0"/>
                </a:lnTo>
              </a:path>
            </a:pathLst>
          </a:custGeom>
          <a:ln w="3175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2760344" y="7826639"/>
            <a:ext cx="856897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872" y="0"/>
                </a:lnTo>
              </a:path>
            </a:pathLst>
          </a:custGeom>
          <a:ln w="3175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2763308" y="7644764"/>
            <a:ext cx="0" cy="181504"/>
          </a:xfrm>
          <a:custGeom>
            <a:avLst/>
            <a:gdLst/>
            <a:ahLst/>
            <a:cxnLst/>
            <a:rect l="l" t="t" r="r" b="b"/>
            <a:pathLst>
              <a:path h="186690">
                <a:moveTo>
                  <a:pt x="0" y="0"/>
                </a:moveTo>
                <a:lnTo>
                  <a:pt x="0" y="186689"/>
                </a:lnTo>
              </a:path>
            </a:pathLst>
          </a:custGeom>
          <a:ln w="6095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3614154" y="7644764"/>
            <a:ext cx="0" cy="181504"/>
          </a:xfrm>
          <a:custGeom>
            <a:avLst/>
            <a:gdLst/>
            <a:ahLst/>
            <a:cxnLst/>
            <a:rect l="l" t="t" r="r" b="b"/>
            <a:pathLst>
              <a:path h="186690">
                <a:moveTo>
                  <a:pt x="0" y="0"/>
                </a:moveTo>
                <a:lnTo>
                  <a:pt x="0" y="186689"/>
                </a:lnTo>
              </a:path>
            </a:pathLst>
          </a:custGeom>
          <a:ln w="5334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2766271" y="7645135"/>
            <a:ext cx="845785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442" y="0"/>
                </a:lnTo>
              </a:path>
            </a:pathLst>
          </a:custGeom>
          <a:ln w="3175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2766271" y="7825528"/>
            <a:ext cx="845785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442" y="0"/>
                </a:lnTo>
              </a:path>
            </a:pathLst>
          </a:custGeom>
          <a:ln w="3175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2769234" y="7645505"/>
            <a:ext cx="0" cy="179652"/>
          </a:xfrm>
          <a:custGeom>
            <a:avLst/>
            <a:gdLst/>
            <a:ahLst/>
            <a:cxnLst/>
            <a:rect l="l" t="t" r="r" b="b"/>
            <a:pathLst>
              <a:path h="184784">
                <a:moveTo>
                  <a:pt x="0" y="0"/>
                </a:moveTo>
                <a:lnTo>
                  <a:pt x="0" y="184404"/>
                </a:lnTo>
              </a:path>
            </a:pathLst>
          </a:custGeom>
          <a:ln w="6096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3608599" y="7645505"/>
            <a:ext cx="0" cy="179652"/>
          </a:xfrm>
          <a:custGeom>
            <a:avLst/>
            <a:gdLst/>
            <a:ahLst/>
            <a:cxnLst/>
            <a:rect l="l" t="t" r="r" b="b"/>
            <a:pathLst>
              <a:path h="184784">
                <a:moveTo>
                  <a:pt x="0" y="0"/>
                </a:moveTo>
                <a:lnTo>
                  <a:pt x="0" y="184404"/>
                </a:lnTo>
              </a:path>
            </a:pathLst>
          </a:custGeom>
          <a:ln w="6096">
            <a:solidFill>
              <a:srgbClr val="FBF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2772198" y="7646246"/>
            <a:ext cx="833438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0" y="0"/>
                </a:moveTo>
                <a:lnTo>
                  <a:pt x="857249" y="0"/>
                </a:lnTo>
              </a:path>
            </a:pathLst>
          </a:custGeom>
          <a:ln w="3175">
            <a:solidFill>
              <a:srgbClr val="FBFE6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2772198" y="7824416"/>
            <a:ext cx="833438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0" y="0"/>
                </a:moveTo>
                <a:lnTo>
                  <a:pt x="857249" y="0"/>
                </a:lnTo>
              </a:path>
            </a:pathLst>
          </a:custGeom>
          <a:ln w="3175">
            <a:solidFill>
              <a:srgbClr val="FBFE6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2774049" y="7646987"/>
            <a:ext cx="0" cy="177183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2118"/>
                </a:lnTo>
              </a:path>
            </a:pathLst>
          </a:custGeom>
          <a:ln w="3809">
            <a:solidFill>
              <a:srgbClr val="FBFE6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3603412" y="7646987"/>
            <a:ext cx="0" cy="177183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2118"/>
                </a:lnTo>
              </a:path>
            </a:pathLst>
          </a:custGeom>
          <a:ln w="4571">
            <a:solidFill>
              <a:srgbClr val="FBFE6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2775902" y="7647358"/>
            <a:ext cx="825411" cy="0"/>
          </a:xfrm>
          <a:custGeom>
            <a:avLst/>
            <a:gdLst/>
            <a:ahLst/>
            <a:cxnLst/>
            <a:rect l="l" t="t" r="r" b="b"/>
            <a:pathLst>
              <a:path w="848995">
                <a:moveTo>
                  <a:pt x="0" y="0"/>
                </a:moveTo>
                <a:lnTo>
                  <a:pt x="848867" y="0"/>
                </a:lnTo>
              </a:path>
            </a:pathLst>
          </a:custGeom>
          <a:ln w="3175">
            <a:solidFill>
              <a:srgbClr val="FBFE6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2775902" y="7823675"/>
            <a:ext cx="825411" cy="0"/>
          </a:xfrm>
          <a:custGeom>
            <a:avLst/>
            <a:gdLst/>
            <a:ahLst/>
            <a:cxnLst/>
            <a:rect l="l" t="t" r="r" b="b"/>
            <a:pathLst>
              <a:path w="848995">
                <a:moveTo>
                  <a:pt x="0" y="0"/>
                </a:moveTo>
                <a:lnTo>
                  <a:pt x="848867" y="0"/>
                </a:lnTo>
              </a:path>
            </a:pathLst>
          </a:custGeom>
          <a:ln w="3175">
            <a:solidFill>
              <a:srgbClr val="FBFE6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2778865" y="7647728"/>
            <a:ext cx="0" cy="175948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94"/>
                </a:lnTo>
              </a:path>
            </a:pathLst>
          </a:custGeom>
          <a:ln w="6096">
            <a:solidFill>
              <a:srgbClr val="FBFE6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3598228" y="7647728"/>
            <a:ext cx="0" cy="175948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94"/>
                </a:lnTo>
              </a:path>
            </a:pathLst>
          </a:custGeom>
          <a:ln w="6096">
            <a:solidFill>
              <a:srgbClr val="FBFE6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2781829" y="7648840"/>
            <a:ext cx="813682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676" y="0"/>
                </a:lnTo>
              </a:path>
            </a:pathLst>
          </a:custGeom>
          <a:ln w="3175">
            <a:solidFill>
              <a:srgbClr val="FBFE6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/>
          <p:nvPr/>
        </p:nvSpPr>
        <p:spPr>
          <a:xfrm>
            <a:off x="2781829" y="7822565"/>
            <a:ext cx="813682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676" y="0"/>
                </a:lnTo>
              </a:path>
            </a:pathLst>
          </a:custGeom>
          <a:ln w="3175">
            <a:solidFill>
              <a:srgbClr val="FBFE6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0" name="object 640"/>
          <p:cNvSpPr/>
          <p:nvPr/>
        </p:nvSpPr>
        <p:spPr>
          <a:xfrm>
            <a:off x="2784792" y="7649950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FBFE6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1" name="object 641"/>
          <p:cNvSpPr/>
          <p:nvPr/>
        </p:nvSpPr>
        <p:spPr>
          <a:xfrm>
            <a:off x="3592671" y="7649950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5333">
            <a:solidFill>
              <a:srgbClr val="FBFE6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2787755" y="7650691"/>
            <a:ext cx="802569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5" y="0"/>
                </a:lnTo>
              </a:path>
            </a:pathLst>
          </a:custGeom>
          <a:ln w="3175">
            <a:solidFill>
              <a:srgbClr val="FBFD6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2787755" y="7821453"/>
            <a:ext cx="802569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245" y="0"/>
                </a:lnTo>
              </a:path>
            </a:pathLst>
          </a:custGeom>
          <a:ln w="3175">
            <a:solidFill>
              <a:srgbClr val="FBFD6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/>
          <p:nvPr/>
        </p:nvSpPr>
        <p:spPr>
          <a:xfrm>
            <a:off x="2789607" y="7651432"/>
            <a:ext cx="0" cy="169774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8"/>
                </a:lnTo>
              </a:path>
            </a:pathLst>
          </a:custGeom>
          <a:ln w="3810">
            <a:solidFill>
              <a:srgbClr val="FBFD6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5" name="object 645"/>
          <p:cNvSpPr/>
          <p:nvPr/>
        </p:nvSpPr>
        <p:spPr>
          <a:xfrm>
            <a:off x="3587856" y="7651432"/>
            <a:ext cx="0" cy="169774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8"/>
                </a:lnTo>
              </a:path>
            </a:pathLst>
          </a:custGeom>
          <a:ln w="4572">
            <a:solidFill>
              <a:srgbClr val="FBFD6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2791460" y="7651803"/>
            <a:ext cx="794543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6863" y="0"/>
                </a:lnTo>
              </a:path>
            </a:pathLst>
          </a:custGeom>
          <a:ln w="3175">
            <a:solidFill>
              <a:srgbClr val="FBFD6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2791460" y="7820343"/>
            <a:ext cx="794543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6863" y="0"/>
                </a:lnTo>
              </a:path>
            </a:pathLst>
          </a:custGeom>
          <a:ln w="3175">
            <a:solidFill>
              <a:srgbClr val="FBFD6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2794423" y="7652172"/>
            <a:ext cx="0" cy="167922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211"/>
                </a:lnTo>
              </a:path>
            </a:pathLst>
          </a:custGeom>
          <a:ln w="6095">
            <a:solidFill>
              <a:srgbClr val="FBFD6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3582670" y="7652172"/>
            <a:ext cx="0" cy="167922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211"/>
                </a:lnTo>
              </a:path>
            </a:pathLst>
          </a:custGeom>
          <a:ln w="6095">
            <a:solidFill>
              <a:srgbClr val="FBFD6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/>
          <p:nvPr/>
        </p:nvSpPr>
        <p:spPr>
          <a:xfrm>
            <a:off x="2797386" y="7652914"/>
            <a:ext cx="782814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672" y="0"/>
                </a:lnTo>
              </a:path>
            </a:pathLst>
          </a:custGeom>
          <a:ln w="3175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1" name="object 651"/>
          <p:cNvSpPr/>
          <p:nvPr/>
        </p:nvSpPr>
        <p:spPr>
          <a:xfrm>
            <a:off x="2797386" y="7819231"/>
            <a:ext cx="782814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672" y="0"/>
                </a:lnTo>
              </a:path>
            </a:pathLst>
          </a:custGeom>
          <a:ln w="3175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2799609" y="7653655"/>
            <a:ext cx="0" cy="165453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925"/>
                </a:lnTo>
              </a:path>
            </a:pathLst>
          </a:custGeom>
          <a:ln w="4572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/>
          <p:nvPr/>
        </p:nvSpPr>
        <p:spPr>
          <a:xfrm>
            <a:off x="3577484" y="7653655"/>
            <a:ext cx="0" cy="165453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925"/>
                </a:lnTo>
              </a:path>
            </a:pathLst>
          </a:custGeom>
          <a:ln w="4572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4" name="object 654"/>
          <p:cNvSpPr/>
          <p:nvPr/>
        </p:nvSpPr>
        <p:spPr>
          <a:xfrm>
            <a:off x="2801831" y="7654024"/>
            <a:ext cx="773553" cy="0"/>
          </a:xfrm>
          <a:custGeom>
            <a:avLst/>
            <a:gdLst/>
            <a:ahLst/>
            <a:cxnLst/>
            <a:rect l="l" t="t" r="r" b="b"/>
            <a:pathLst>
              <a:path w="795654">
                <a:moveTo>
                  <a:pt x="0" y="0"/>
                </a:moveTo>
                <a:lnTo>
                  <a:pt x="795528" y="0"/>
                </a:lnTo>
              </a:path>
            </a:pathLst>
          </a:custGeom>
          <a:ln w="3175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2801831" y="7818119"/>
            <a:ext cx="773553" cy="0"/>
          </a:xfrm>
          <a:custGeom>
            <a:avLst/>
            <a:gdLst/>
            <a:ahLst/>
            <a:cxnLst/>
            <a:rect l="l" t="t" r="r" b="b"/>
            <a:pathLst>
              <a:path w="795654">
                <a:moveTo>
                  <a:pt x="0" y="0"/>
                </a:moveTo>
                <a:lnTo>
                  <a:pt x="795528" y="0"/>
                </a:lnTo>
              </a:path>
            </a:pathLst>
          </a:custGeom>
          <a:ln w="3175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2804795" y="7654396"/>
            <a:ext cx="0" cy="162983"/>
          </a:xfrm>
          <a:custGeom>
            <a:avLst/>
            <a:gdLst/>
            <a:ahLst/>
            <a:cxnLst/>
            <a:rect l="l" t="t" r="r" b="b"/>
            <a:pathLst>
              <a:path h="167640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6095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3572668" y="7654396"/>
            <a:ext cx="0" cy="162983"/>
          </a:xfrm>
          <a:custGeom>
            <a:avLst/>
            <a:gdLst/>
            <a:ahLst/>
            <a:cxnLst/>
            <a:rect l="l" t="t" r="r" b="b"/>
            <a:pathLst>
              <a:path h="167640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5333">
            <a:solidFill>
              <a:srgbClr val="FBF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2807758" y="7654765"/>
            <a:ext cx="762441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097" y="0"/>
                </a:lnTo>
              </a:path>
            </a:pathLst>
          </a:custGeom>
          <a:ln w="3175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2807758" y="7817009"/>
            <a:ext cx="762441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4097" y="0"/>
                </a:lnTo>
              </a:path>
            </a:pathLst>
          </a:custGeom>
          <a:ln w="3175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2810351" y="7655136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5333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/>
          <p:nvPr/>
        </p:nvSpPr>
        <p:spPr>
          <a:xfrm>
            <a:off x="3567112" y="7655136"/>
            <a:ext cx="0" cy="161749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6096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2812945" y="7655878"/>
            <a:ext cx="751328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3175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2812945" y="7815897"/>
            <a:ext cx="751328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7" y="0"/>
                </a:lnTo>
              </a:path>
            </a:pathLst>
          </a:custGeom>
          <a:ln w="3175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/>
          <p:nvPr/>
        </p:nvSpPr>
        <p:spPr>
          <a:xfrm>
            <a:off x="2815167" y="7656619"/>
            <a:ext cx="0" cy="158662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8"/>
                </a:lnTo>
              </a:path>
            </a:pathLst>
          </a:custGeom>
          <a:ln w="4572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5" name="object 665"/>
          <p:cNvSpPr/>
          <p:nvPr/>
        </p:nvSpPr>
        <p:spPr>
          <a:xfrm>
            <a:off x="3561927" y="7656619"/>
            <a:ext cx="0" cy="158662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8"/>
                </a:lnTo>
              </a:path>
            </a:pathLst>
          </a:custGeom>
          <a:ln w="4572">
            <a:solidFill>
              <a:srgbClr val="FBFD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2817389" y="7656988"/>
            <a:ext cx="74268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524" y="0"/>
                </a:lnTo>
              </a:path>
            </a:pathLst>
          </a:custGeom>
          <a:ln w="3175">
            <a:solidFill>
              <a:srgbClr val="FBFD6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2817389" y="7814786"/>
            <a:ext cx="74268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524" y="0"/>
                </a:lnTo>
              </a:path>
            </a:pathLst>
          </a:custGeom>
          <a:ln w="3175">
            <a:solidFill>
              <a:srgbClr val="FBFD6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2820352" y="7657360"/>
            <a:ext cx="0" cy="157427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4"/>
                </a:lnTo>
              </a:path>
            </a:pathLst>
          </a:custGeom>
          <a:ln w="6095">
            <a:solidFill>
              <a:srgbClr val="FBFD6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3557110" y="7657360"/>
            <a:ext cx="0" cy="157427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4"/>
                </a:lnTo>
              </a:path>
            </a:pathLst>
          </a:custGeom>
          <a:ln w="5333">
            <a:solidFill>
              <a:srgbClr val="FBFD6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2823316" y="7658100"/>
            <a:ext cx="731573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094" y="0"/>
                </a:lnTo>
              </a:path>
            </a:pathLst>
          </a:custGeom>
          <a:ln w="3175">
            <a:solidFill>
              <a:srgbClr val="FBFD6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2823316" y="7813674"/>
            <a:ext cx="731573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094" y="0"/>
                </a:lnTo>
              </a:path>
            </a:pathLst>
          </a:custGeom>
          <a:ln w="3175">
            <a:solidFill>
              <a:srgbClr val="FBFD6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2826279" y="7658841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6096">
            <a:solidFill>
              <a:srgbClr val="FBFD6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3551555" y="7658841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6096">
            <a:solidFill>
              <a:srgbClr val="FBFD6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2829242" y="7659210"/>
            <a:ext cx="719843" cy="0"/>
          </a:xfrm>
          <a:custGeom>
            <a:avLst/>
            <a:gdLst/>
            <a:ahLst/>
            <a:cxnLst/>
            <a:rect l="l" t="t" r="r" b="b"/>
            <a:pathLst>
              <a:path w="740410">
                <a:moveTo>
                  <a:pt x="0" y="0"/>
                </a:moveTo>
                <a:lnTo>
                  <a:pt x="739901" y="0"/>
                </a:lnTo>
              </a:path>
            </a:pathLst>
          </a:custGeom>
          <a:ln w="3175">
            <a:solidFill>
              <a:srgbClr val="FBFD6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/>
          <p:nvPr/>
        </p:nvSpPr>
        <p:spPr>
          <a:xfrm>
            <a:off x="2829242" y="7812564"/>
            <a:ext cx="719843" cy="0"/>
          </a:xfrm>
          <a:custGeom>
            <a:avLst/>
            <a:gdLst/>
            <a:ahLst/>
            <a:cxnLst/>
            <a:rect l="l" t="t" r="r" b="b"/>
            <a:pathLst>
              <a:path w="740410">
                <a:moveTo>
                  <a:pt x="0" y="0"/>
                </a:moveTo>
                <a:lnTo>
                  <a:pt x="739901" y="0"/>
                </a:lnTo>
              </a:path>
            </a:pathLst>
          </a:custGeom>
          <a:ln w="3175">
            <a:solidFill>
              <a:srgbClr val="FBFD6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6" name="object 676"/>
          <p:cNvSpPr/>
          <p:nvPr/>
        </p:nvSpPr>
        <p:spPr>
          <a:xfrm>
            <a:off x="2831094" y="7659581"/>
            <a:ext cx="0" cy="153106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3809">
            <a:solidFill>
              <a:srgbClr val="FBFD6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7" name="object 677"/>
          <p:cNvSpPr/>
          <p:nvPr/>
        </p:nvSpPr>
        <p:spPr>
          <a:xfrm>
            <a:off x="3546369" y="7659581"/>
            <a:ext cx="0" cy="153106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571">
            <a:solidFill>
              <a:srgbClr val="FBFD6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8" name="object 678"/>
          <p:cNvSpPr/>
          <p:nvPr/>
        </p:nvSpPr>
        <p:spPr>
          <a:xfrm>
            <a:off x="2832947" y="7660323"/>
            <a:ext cx="71120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3175">
            <a:solidFill>
              <a:srgbClr val="FBFD6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9" name="object 679"/>
          <p:cNvSpPr/>
          <p:nvPr/>
        </p:nvSpPr>
        <p:spPr>
          <a:xfrm>
            <a:off x="2832947" y="7811452"/>
            <a:ext cx="71120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3175">
            <a:solidFill>
              <a:srgbClr val="FBFD6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0" name="object 680"/>
          <p:cNvSpPr/>
          <p:nvPr/>
        </p:nvSpPr>
        <p:spPr>
          <a:xfrm>
            <a:off x="2835910" y="7661064"/>
            <a:ext cx="0" cy="150019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3"/>
                </a:lnTo>
              </a:path>
            </a:pathLst>
          </a:custGeom>
          <a:ln w="6096">
            <a:solidFill>
              <a:srgbClr val="FBFD6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1" name="object 681"/>
          <p:cNvSpPr/>
          <p:nvPr/>
        </p:nvSpPr>
        <p:spPr>
          <a:xfrm>
            <a:off x="3541183" y="7661064"/>
            <a:ext cx="0" cy="150019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3"/>
                </a:lnTo>
              </a:path>
            </a:pathLst>
          </a:custGeom>
          <a:ln w="6096">
            <a:solidFill>
              <a:srgbClr val="FBFD6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2" name="object 682"/>
          <p:cNvSpPr/>
          <p:nvPr/>
        </p:nvSpPr>
        <p:spPr>
          <a:xfrm>
            <a:off x="2838873" y="7661433"/>
            <a:ext cx="699470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3175">
            <a:solidFill>
              <a:srgbClr val="FBFD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3" name="object 683"/>
          <p:cNvSpPr/>
          <p:nvPr/>
        </p:nvSpPr>
        <p:spPr>
          <a:xfrm>
            <a:off x="2838873" y="7810341"/>
            <a:ext cx="699470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3175">
            <a:solidFill>
              <a:srgbClr val="FBFD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2841837" y="7661804"/>
            <a:ext cx="0" cy="14816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6095">
            <a:solidFill>
              <a:srgbClr val="FBFD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/>
          <p:nvPr/>
        </p:nvSpPr>
        <p:spPr>
          <a:xfrm>
            <a:off x="3535626" y="7661804"/>
            <a:ext cx="0" cy="14816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5333">
            <a:solidFill>
              <a:srgbClr val="FBFD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6" name="object 686"/>
          <p:cNvSpPr/>
          <p:nvPr/>
        </p:nvSpPr>
        <p:spPr>
          <a:xfrm>
            <a:off x="2844799" y="7662544"/>
            <a:ext cx="688358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897" y="0"/>
                </a:lnTo>
              </a:path>
            </a:pathLst>
          </a:custGeom>
          <a:ln w="3175">
            <a:solidFill>
              <a:srgbClr val="FB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2844799" y="7809599"/>
            <a:ext cx="688358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897" y="0"/>
                </a:lnTo>
              </a:path>
            </a:pathLst>
          </a:custGeom>
          <a:ln w="3175">
            <a:solidFill>
              <a:srgbClr val="FB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/>
          <p:nvPr/>
        </p:nvSpPr>
        <p:spPr>
          <a:xfrm>
            <a:off x="2847023" y="7663285"/>
            <a:ext cx="0" cy="14631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113"/>
                </a:lnTo>
              </a:path>
            </a:pathLst>
          </a:custGeom>
          <a:ln w="4572">
            <a:solidFill>
              <a:srgbClr val="FB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9" name="object 689"/>
          <p:cNvSpPr/>
          <p:nvPr/>
        </p:nvSpPr>
        <p:spPr>
          <a:xfrm>
            <a:off x="3530812" y="7663285"/>
            <a:ext cx="0" cy="14631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113"/>
                </a:lnTo>
              </a:path>
            </a:pathLst>
          </a:custGeom>
          <a:ln w="4572">
            <a:solidFill>
              <a:srgbClr val="FB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2849244" y="7663656"/>
            <a:ext cx="679715" cy="0"/>
          </a:xfrm>
          <a:custGeom>
            <a:avLst/>
            <a:gdLst/>
            <a:ahLst/>
            <a:cxnLst/>
            <a:rect l="l" t="t" r="r" b="b"/>
            <a:pathLst>
              <a:path w="699135">
                <a:moveTo>
                  <a:pt x="0" y="0"/>
                </a:moveTo>
                <a:lnTo>
                  <a:pt x="698753" y="0"/>
                </a:lnTo>
              </a:path>
            </a:pathLst>
          </a:custGeom>
          <a:ln w="3175">
            <a:solidFill>
              <a:srgbClr val="FBFD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/>
          <p:nvPr/>
        </p:nvSpPr>
        <p:spPr>
          <a:xfrm>
            <a:off x="2849244" y="7808489"/>
            <a:ext cx="679715" cy="0"/>
          </a:xfrm>
          <a:custGeom>
            <a:avLst/>
            <a:gdLst/>
            <a:ahLst/>
            <a:cxnLst/>
            <a:rect l="l" t="t" r="r" b="b"/>
            <a:pathLst>
              <a:path w="699135">
                <a:moveTo>
                  <a:pt x="0" y="0"/>
                </a:moveTo>
                <a:lnTo>
                  <a:pt x="698753" y="0"/>
                </a:lnTo>
              </a:path>
            </a:pathLst>
          </a:custGeom>
          <a:ln w="3175">
            <a:solidFill>
              <a:srgbClr val="FBFD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2" name="object 692"/>
          <p:cNvSpPr/>
          <p:nvPr/>
        </p:nvSpPr>
        <p:spPr>
          <a:xfrm>
            <a:off x="2851838" y="7664026"/>
            <a:ext cx="0" cy="14384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827"/>
                </a:lnTo>
              </a:path>
            </a:pathLst>
          </a:custGeom>
          <a:ln w="5334">
            <a:solidFill>
              <a:srgbClr val="FBFD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3525626" y="7664026"/>
            <a:ext cx="0" cy="14384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827"/>
                </a:lnTo>
              </a:path>
            </a:pathLst>
          </a:custGeom>
          <a:ln w="6096">
            <a:solidFill>
              <a:srgbClr val="FBFD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2854430" y="7664767"/>
            <a:ext cx="668602" cy="0"/>
          </a:xfrm>
          <a:custGeom>
            <a:avLst/>
            <a:gdLst/>
            <a:ahLst/>
            <a:cxnLst/>
            <a:rect l="l" t="t" r="r" b="b"/>
            <a:pathLst>
              <a:path w="687704">
                <a:moveTo>
                  <a:pt x="0" y="0"/>
                </a:moveTo>
                <a:lnTo>
                  <a:pt x="687324" y="0"/>
                </a:lnTo>
              </a:path>
            </a:pathLst>
          </a:custGeom>
          <a:ln w="3175">
            <a:solidFill>
              <a:srgbClr val="FBFD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2854430" y="7807377"/>
            <a:ext cx="668602" cy="0"/>
          </a:xfrm>
          <a:custGeom>
            <a:avLst/>
            <a:gdLst/>
            <a:ahLst/>
            <a:cxnLst/>
            <a:rect l="l" t="t" r="r" b="b"/>
            <a:pathLst>
              <a:path w="687704">
                <a:moveTo>
                  <a:pt x="0" y="0"/>
                </a:moveTo>
                <a:lnTo>
                  <a:pt x="687324" y="0"/>
                </a:lnTo>
              </a:path>
            </a:pathLst>
          </a:custGeom>
          <a:ln w="3175">
            <a:solidFill>
              <a:srgbClr val="FBFD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2857393" y="7665507"/>
            <a:ext cx="0" cy="141993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2"/>
                </a:lnTo>
              </a:path>
            </a:pathLst>
          </a:custGeom>
          <a:ln w="6095">
            <a:solidFill>
              <a:srgbClr val="FBFD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3519698" y="7665507"/>
            <a:ext cx="0" cy="141993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2"/>
                </a:lnTo>
              </a:path>
            </a:pathLst>
          </a:custGeom>
          <a:ln w="6095">
            <a:solidFill>
              <a:srgbClr val="FBFD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2860358" y="7665879"/>
            <a:ext cx="656872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0" y="0"/>
                </a:moveTo>
                <a:lnTo>
                  <a:pt x="675132" y="0"/>
                </a:lnTo>
              </a:path>
            </a:pathLst>
          </a:custGeom>
          <a:ln w="3175">
            <a:solidFill>
              <a:srgbClr val="FBFD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2860358" y="7806267"/>
            <a:ext cx="656872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0" y="0"/>
                </a:moveTo>
                <a:lnTo>
                  <a:pt x="675132" y="0"/>
                </a:lnTo>
              </a:path>
            </a:pathLst>
          </a:custGeom>
          <a:ln w="3175">
            <a:solidFill>
              <a:srgbClr val="FBFD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2862580" y="7666248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4572">
            <a:solidFill>
              <a:srgbClr val="FBFD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3514884" y="7666248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3810">
            <a:solidFill>
              <a:srgbClr val="FBFD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2864803" y="7666989"/>
            <a:ext cx="648229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49" y="0"/>
                </a:lnTo>
              </a:path>
            </a:pathLst>
          </a:custGeom>
          <a:ln w="3175">
            <a:solidFill>
              <a:srgbClr val="FBFD5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2864803" y="7804414"/>
            <a:ext cx="648229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49" y="0"/>
                </a:lnTo>
              </a:path>
            </a:pathLst>
          </a:custGeom>
          <a:ln w="3175">
            <a:solidFill>
              <a:srgbClr val="FBFD5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2867394" y="7667730"/>
            <a:ext cx="0" cy="135819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5"/>
                </a:lnTo>
              </a:path>
            </a:pathLst>
          </a:custGeom>
          <a:ln w="5333">
            <a:solidFill>
              <a:srgbClr val="FBFD5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3510067" y="7667730"/>
            <a:ext cx="0" cy="135819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5"/>
                </a:lnTo>
              </a:path>
            </a:pathLst>
          </a:custGeom>
          <a:ln w="6095">
            <a:solidFill>
              <a:srgbClr val="FBFD5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2869988" y="7668101"/>
            <a:ext cx="637117" cy="0"/>
          </a:xfrm>
          <a:custGeom>
            <a:avLst/>
            <a:gdLst/>
            <a:ahLst/>
            <a:cxnLst/>
            <a:rect l="l" t="t" r="r" b="b"/>
            <a:pathLst>
              <a:path w="655320">
                <a:moveTo>
                  <a:pt x="0" y="0"/>
                </a:moveTo>
                <a:lnTo>
                  <a:pt x="655320" y="0"/>
                </a:lnTo>
              </a:path>
            </a:pathLst>
          </a:custGeom>
          <a:ln w="3175">
            <a:solidFill>
              <a:srgbClr val="FAFD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2869988" y="7802932"/>
            <a:ext cx="637117" cy="0"/>
          </a:xfrm>
          <a:custGeom>
            <a:avLst/>
            <a:gdLst/>
            <a:ahLst/>
            <a:cxnLst/>
            <a:rect l="l" t="t" r="r" b="b"/>
            <a:pathLst>
              <a:path w="655320">
                <a:moveTo>
                  <a:pt x="0" y="0"/>
                </a:moveTo>
                <a:lnTo>
                  <a:pt x="655320" y="0"/>
                </a:lnTo>
              </a:path>
            </a:pathLst>
          </a:custGeom>
          <a:ln w="3175">
            <a:solidFill>
              <a:srgbClr val="FAFD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2872952" y="7668471"/>
            <a:ext cx="0" cy="134585"/>
          </a:xfrm>
          <a:custGeom>
            <a:avLst/>
            <a:gdLst/>
            <a:ahLst/>
            <a:cxnLst/>
            <a:rect l="l" t="t" r="r" b="b"/>
            <a:pathLst>
              <a:path h="138429">
                <a:moveTo>
                  <a:pt x="0" y="0"/>
                </a:moveTo>
                <a:lnTo>
                  <a:pt x="0" y="137922"/>
                </a:lnTo>
              </a:path>
            </a:pathLst>
          </a:custGeom>
          <a:ln w="6096">
            <a:solidFill>
              <a:srgbClr val="FAFD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3504142" y="7668471"/>
            <a:ext cx="0" cy="134585"/>
          </a:xfrm>
          <a:custGeom>
            <a:avLst/>
            <a:gdLst/>
            <a:ahLst/>
            <a:cxnLst/>
            <a:rect l="l" t="t" r="r" b="b"/>
            <a:pathLst>
              <a:path h="138429">
                <a:moveTo>
                  <a:pt x="0" y="0"/>
                </a:moveTo>
                <a:lnTo>
                  <a:pt x="0" y="137922"/>
                </a:lnTo>
              </a:path>
            </a:pathLst>
          </a:custGeom>
          <a:ln w="6096">
            <a:solidFill>
              <a:srgbClr val="FAFD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2875914" y="7668842"/>
            <a:ext cx="625387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8" y="0"/>
                </a:lnTo>
              </a:path>
            </a:pathLst>
          </a:custGeom>
          <a:ln w="3175">
            <a:solidFill>
              <a:srgbClr val="FAFD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2875914" y="7801822"/>
            <a:ext cx="625387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8" y="0"/>
                </a:lnTo>
              </a:path>
            </a:pathLst>
          </a:custGeom>
          <a:ln w="3175">
            <a:solidFill>
              <a:srgbClr val="FAFD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2878138" y="7669212"/>
            <a:ext cx="0" cy="132115"/>
          </a:xfrm>
          <a:custGeom>
            <a:avLst/>
            <a:gdLst/>
            <a:ahLst/>
            <a:cxnLst/>
            <a:rect l="l" t="t" r="r" b="b"/>
            <a:pathLst>
              <a:path h="135890">
                <a:moveTo>
                  <a:pt x="0" y="0"/>
                </a:moveTo>
                <a:lnTo>
                  <a:pt x="0" y="135635"/>
                </a:lnTo>
              </a:path>
            </a:pathLst>
          </a:custGeom>
          <a:ln w="4572">
            <a:solidFill>
              <a:srgbClr val="FAFD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3498956" y="7669212"/>
            <a:ext cx="0" cy="132115"/>
          </a:xfrm>
          <a:custGeom>
            <a:avLst/>
            <a:gdLst/>
            <a:ahLst/>
            <a:cxnLst/>
            <a:rect l="l" t="t" r="r" b="b"/>
            <a:pathLst>
              <a:path h="135890">
                <a:moveTo>
                  <a:pt x="0" y="0"/>
                </a:moveTo>
                <a:lnTo>
                  <a:pt x="0" y="135635"/>
                </a:lnTo>
              </a:path>
            </a:pathLst>
          </a:custGeom>
          <a:ln w="4571">
            <a:solidFill>
              <a:srgbClr val="FAFD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2880359" y="7669952"/>
            <a:ext cx="616744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3" y="0"/>
                </a:lnTo>
              </a:path>
            </a:pathLst>
          </a:custGeom>
          <a:ln w="3175">
            <a:solidFill>
              <a:srgbClr val="FAFD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2880359" y="7800710"/>
            <a:ext cx="616744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3" y="0"/>
                </a:lnTo>
              </a:path>
            </a:pathLst>
          </a:custGeom>
          <a:ln w="3175">
            <a:solidFill>
              <a:srgbClr val="FAFD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/>
          <p:nvPr/>
        </p:nvSpPr>
        <p:spPr>
          <a:xfrm>
            <a:off x="2883323" y="7670693"/>
            <a:ext cx="0" cy="129646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349"/>
                </a:lnTo>
              </a:path>
            </a:pathLst>
          </a:custGeom>
          <a:ln w="6095">
            <a:solidFill>
              <a:srgbClr val="FAFD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7" name="object 717"/>
          <p:cNvSpPr/>
          <p:nvPr/>
        </p:nvSpPr>
        <p:spPr>
          <a:xfrm>
            <a:off x="3494139" y="7670693"/>
            <a:ext cx="0" cy="129646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349"/>
                </a:lnTo>
              </a:path>
            </a:pathLst>
          </a:custGeom>
          <a:ln w="5334">
            <a:solidFill>
              <a:srgbClr val="FAFD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8" name="object 718"/>
          <p:cNvSpPr/>
          <p:nvPr/>
        </p:nvSpPr>
        <p:spPr>
          <a:xfrm>
            <a:off x="2886286" y="7671065"/>
            <a:ext cx="605631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3" y="0"/>
                </a:lnTo>
              </a:path>
            </a:pathLst>
          </a:custGeom>
          <a:ln w="3175">
            <a:solidFill>
              <a:srgbClr val="FAFD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9" name="object 719"/>
          <p:cNvSpPr/>
          <p:nvPr/>
        </p:nvSpPr>
        <p:spPr>
          <a:xfrm>
            <a:off x="2886286" y="7799598"/>
            <a:ext cx="605631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622553" y="0"/>
                </a:lnTo>
              </a:path>
            </a:pathLst>
          </a:custGeom>
          <a:ln w="3175">
            <a:solidFill>
              <a:srgbClr val="FAFD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0" name="object 720"/>
          <p:cNvSpPr/>
          <p:nvPr/>
        </p:nvSpPr>
        <p:spPr>
          <a:xfrm>
            <a:off x="2888139" y="7671435"/>
            <a:ext cx="0" cy="127794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810">
            <a:solidFill>
              <a:srgbClr val="FAFD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1" name="object 721"/>
          <p:cNvSpPr/>
          <p:nvPr/>
        </p:nvSpPr>
        <p:spPr>
          <a:xfrm>
            <a:off x="3489325" y="7671435"/>
            <a:ext cx="0" cy="127794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4571">
            <a:solidFill>
              <a:srgbClr val="FAFD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2" name="object 722"/>
          <p:cNvSpPr/>
          <p:nvPr/>
        </p:nvSpPr>
        <p:spPr>
          <a:xfrm>
            <a:off x="2889990" y="7672176"/>
            <a:ext cx="597606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172" y="0"/>
                </a:lnTo>
              </a:path>
            </a:pathLst>
          </a:custGeom>
          <a:ln w="3175">
            <a:solidFill>
              <a:srgbClr val="FAFD5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3" name="object 723"/>
          <p:cNvSpPr/>
          <p:nvPr/>
        </p:nvSpPr>
        <p:spPr>
          <a:xfrm>
            <a:off x="2889990" y="7798488"/>
            <a:ext cx="597606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172" y="0"/>
                </a:lnTo>
              </a:path>
            </a:pathLst>
          </a:custGeom>
          <a:ln w="3175">
            <a:solidFill>
              <a:srgbClr val="FAFD5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4" name="object 724"/>
          <p:cNvSpPr/>
          <p:nvPr/>
        </p:nvSpPr>
        <p:spPr>
          <a:xfrm>
            <a:off x="2892954" y="7672917"/>
            <a:ext cx="0" cy="125324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778"/>
                </a:lnTo>
              </a:path>
            </a:pathLst>
          </a:custGeom>
          <a:ln w="6095">
            <a:solidFill>
              <a:srgbClr val="FAFD5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5" name="object 725"/>
          <p:cNvSpPr/>
          <p:nvPr/>
        </p:nvSpPr>
        <p:spPr>
          <a:xfrm>
            <a:off x="3484138" y="7672917"/>
            <a:ext cx="0" cy="125324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778"/>
                </a:lnTo>
              </a:path>
            </a:pathLst>
          </a:custGeom>
          <a:ln w="6096">
            <a:solidFill>
              <a:srgbClr val="FAFD5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6" name="object 726"/>
          <p:cNvSpPr/>
          <p:nvPr/>
        </p:nvSpPr>
        <p:spPr>
          <a:xfrm>
            <a:off x="2895917" y="7673286"/>
            <a:ext cx="585258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3175">
            <a:solidFill>
              <a:srgbClr val="FAFD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7" name="object 727"/>
          <p:cNvSpPr/>
          <p:nvPr/>
        </p:nvSpPr>
        <p:spPr>
          <a:xfrm>
            <a:off x="2895917" y="7797747"/>
            <a:ext cx="585258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3175">
            <a:solidFill>
              <a:srgbClr val="FAFD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8" name="object 728"/>
          <p:cNvSpPr/>
          <p:nvPr/>
        </p:nvSpPr>
        <p:spPr>
          <a:xfrm>
            <a:off x="2898880" y="7673658"/>
            <a:ext cx="0" cy="124090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53"/>
                </a:lnTo>
              </a:path>
            </a:pathLst>
          </a:custGeom>
          <a:ln w="6096">
            <a:solidFill>
              <a:srgbClr val="FAFD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9" name="object 729"/>
          <p:cNvSpPr/>
          <p:nvPr/>
        </p:nvSpPr>
        <p:spPr>
          <a:xfrm>
            <a:off x="3478583" y="7673658"/>
            <a:ext cx="0" cy="124090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53"/>
                </a:lnTo>
              </a:path>
            </a:pathLst>
          </a:custGeom>
          <a:ln w="5334">
            <a:solidFill>
              <a:srgbClr val="FAFD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0" name="object 730"/>
          <p:cNvSpPr/>
          <p:nvPr/>
        </p:nvSpPr>
        <p:spPr>
          <a:xfrm>
            <a:off x="2901844" y="7674398"/>
            <a:ext cx="574146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49" y="0"/>
                </a:lnTo>
              </a:path>
            </a:pathLst>
          </a:custGeom>
          <a:ln w="3175">
            <a:solidFill>
              <a:srgbClr val="FAFD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1" name="object 731"/>
          <p:cNvSpPr/>
          <p:nvPr/>
        </p:nvSpPr>
        <p:spPr>
          <a:xfrm>
            <a:off x="2901844" y="7796635"/>
            <a:ext cx="574146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49" y="0"/>
                </a:lnTo>
              </a:path>
            </a:pathLst>
          </a:custGeom>
          <a:ln w="3175">
            <a:solidFill>
              <a:srgbClr val="FAFD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2" name="object 732"/>
          <p:cNvSpPr/>
          <p:nvPr/>
        </p:nvSpPr>
        <p:spPr>
          <a:xfrm>
            <a:off x="2904066" y="7675139"/>
            <a:ext cx="0" cy="121003"/>
          </a:xfrm>
          <a:custGeom>
            <a:avLst/>
            <a:gdLst/>
            <a:ahLst/>
            <a:cxnLst/>
            <a:rect l="l" t="t" r="r" b="b"/>
            <a:pathLst>
              <a:path h="124459">
                <a:moveTo>
                  <a:pt x="0" y="0"/>
                </a:moveTo>
                <a:lnTo>
                  <a:pt x="0" y="124205"/>
                </a:lnTo>
              </a:path>
            </a:pathLst>
          </a:custGeom>
          <a:ln w="4571">
            <a:solidFill>
              <a:srgbClr val="FAFD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3" name="object 733"/>
          <p:cNvSpPr/>
          <p:nvPr/>
        </p:nvSpPr>
        <p:spPr>
          <a:xfrm>
            <a:off x="3473767" y="7675139"/>
            <a:ext cx="0" cy="121003"/>
          </a:xfrm>
          <a:custGeom>
            <a:avLst/>
            <a:gdLst/>
            <a:ahLst/>
            <a:cxnLst/>
            <a:rect l="l" t="t" r="r" b="b"/>
            <a:pathLst>
              <a:path h="124459">
                <a:moveTo>
                  <a:pt x="0" y="0"/>
                </a:moveTo>
                <a:lnTo>
                  <a:pt x="0" y="124205"/>
                </a:lnTo>
              </a:path>
            </a:pathLst>
          </a:custGeom>
          <a:ln w="4571">
            <a:solidFill>
              <a:srgbClr val="FAFD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4" name="object 734"/>
          <p:cNvSpPr/>
          <p:nvPr/>
        </p:nvSpPr>
        <p:spPr>
          <a:xfrm>
            <a:off x="2906289" y="7675509"/>
            <a:ext cx="565503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405" y="0"/>
                </a:lnTo>
              </a:path>
            </a:pathLst>
          </a:custGeom>
          <a:ln w="3175">
            <a:solidFill>
              <a:srgbClr val="FAFD4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5" name="object 735"/>
          <p:cNvSpPr/>
          <p:nvPr/>
        </p:nvSpPr>
        <p:spPr>
          <a:xfrm>
            <a:off x="2906289" y="7795525"/>
            <a:ext cx="565503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405" y="0"/>
                </a:lnTo>
              </a:path>
            </a:pathLst>
          </a:custGeom>
          <a:ln w="3175">
            <a:solidFill>
              <a:srgbClr val="FAFD4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6" name="object 736"/>
          <p:cNvSpPr/>
          <p:nvPr/>
        </p:nvSpPr>
        <p:spPr>
          <a:xfrm>
            <a:off x="2908882" y="7675881"/>
            <a:ext cx="0" cy="119767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2682"/>
                </a:lnTo>
              </a:path>
            </a:pathLst>
          </a:custGeom>
          <a:ln w="5334">
            <a:solidFill>
              <a:srgbClr val="FAFD4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7" name="object 737"/>
          <p:cNvSpPr/>
          <p:nvPr/>
        </p:nvSpPr>
        <p:spPr>
          <a:xfrm>
            <a:off x="3468582" y="7675881"/>
            <a:ext cx="0" cy="119767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2682"/>
                </a:lnTo>
              </a:path>
            </a:pathLst>
          </a:custGeom>
          <a:ln w="6096">
            <a:solidFill>
              <a:srgbClr val="FAFD4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8" name="object 738"/>
          <p:cNvSpPr/>
          <p:nvPr/>
        </p:nvSpPr>
        <p:spPr>
          <a:xfrm>
            <a:off x="2911475" y="7676621"/>
            <a:ext cx="55439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976" y="0"/>
                </a:lnTo>
              </a:path>
            </a:pathLst>
          </a:custGeom>
          <a:ln w="3175">
            <a:solidFill>
              <a:srgbClr val="FAFD4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9" name="object 739"/>
          <p:cNvSpPr/>
          <p:nvPr/>
        </p:nvSpPr>
        <p:spPr>
          <a:xfrm>
            <a:off x="2911475" y="7794412"/>
            <a:ext cx="55439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976" y="0"/>
                </a:lnTo>
              </a:path>
            </a:pathLst>
          </a:custGeom>
          <a:ln w="3175">
            <a:solidFill>
              <a:srgbClr val="FAFD4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0" name="object 740"/>
          <p:cNvSpPr/>
          <p:nvPr/>
        </p:nvSpPr>
        <p:spPr>
          <a:xfrm>
            <a:off x="2914437" y="7677362"/>
            <a:ext cx="0" cy="116680"/>
          </a:xfrm>
          <a:custGeom>
            <a:avLst/>
            <a:gdLst/>
            <a:ahLst/>
            <a:cxnLst/>
            <a:rect l="l" t="t" r="r" b="b"/>
            <a:pathLst>
              <a:path h="120015">
                <a:moveTo>
                  <a:pt x="0" y="0"/>
                </a:moveTo>
                <a:lnTo>
                  <a:pt x="0" y="119634"/>
                </a:lnTo>
              </a:path>
            </a:pathLst>
          </a:custGeom>
          <a:ln w="6095">
            <a:solidFill>
              <a:srgbClr val="FAFD4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1" name="object 741"/>
          <p:cNvSpPr/>
          <p:nvPr/>
        </p:nvSpPr>
        <p:spPr>
          <a:xfrm>
            <a:off x="3462655" y="7677362"/>
            <a:ext cx="0" cy="116680"/>
          </a:xfrm>
          <a:custGeom>
            <a:avLst/>
            <a:gdLst/>
            <a:ahLst/>
            <a:cxnLst/>
            <a:rect l="l" t="t" r="r" b="b"/>
            <a:pathLst>
              <a:path h="120015">
                <a:moveTo>
                  <a:pt x="0" y="0"/>
                </a:moveTo>
                <a:lnTo>
                  <a:pt x="0" y="119634"/>
                </a:lnTo>
              </a:path>
            </a:pathLst>
          </a:custGeom>
          <a:ln w="6095">
            <a:solidFill>
              <a:srgbClr val="FAFD4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2" name="object 742"/>
          <p:cNvSpPr/>
          <p:nvPr/>
        </p:nvSpPr>
        <p:spPr>
          <a:xfrm>
            <a:off x="2917401" y="7677731"/>
            <a:ext cx="542660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3" y="0"/>
                </a:lnTo>
              </a:path>
            </a:pathLst>
          </a:custGeom>
          <a:ln w="3175">
            <a:solidFill>
              <a:srgbClr val="FAFD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3" name="object 743"/>
          <p:cNvSpPr/>
          <p:nvPr/>
        </p:nvSpPr>
        <p:spPr>
          <a:xfrm>
            <a:off x="2917401" y="7793302"/>
            <a:ext cx="542660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3" y="0"/>
                </a:lnTo>
              </a:path>
            </a:pathLst>
          </a:custGeom>
          <a:ln w="3175">
            <a:solidFill>
              <a:srgbClr val="FAFD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4" name="object 744"/>
          <p:cNvSpPr/>
          <p:nvPr/>
        </p:nvSpPr>
        <p:spPr>
          <a:xfrm>
            <a:off x="2919624" y="7678103"/>
            <a:ext cx="0" cy="114829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4572">
            <a:solidFill>
              <a:srgbClr val="FAFD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5" name="object 745"/>
          <p:cNvSpPr/>
          <p:nvPr/>
        </p:nvSpPr>
        <p:spPr>
          <a:xfrm>
            <a:off x="3457840" y="7678103"/>
            <a:ext cx="0" cy="114829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3810">
            <a:solidFill>
              <a:srgbClr val="FAFD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6" name="object 746"/>
          <p:cNvSpPr/>
          <p:nvPr/>
        </p:nvSpPr>
        <p:spPr>
          <a:xfrm>
            <a:off x="2921846" y="7678843"/>
            <a:ext cx="534635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401" y="0"/>
                </a:lnTo>
              </a:path>
            </a:pathLst>
          </a:custGeom>
          <a:ln w="3175">
            <a:solidFill>
              <a:srgbClr val="FAFD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7" name="object 747"/>
          <p:cNvSpPr/>
          <p:nvPr/>
        </p:nvSpPr>
        <p:spPr>
          <a:xfrm>
            <a:off x="2921846" y="7792190"/>
            <a:ext cx="534635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401" y="0"/>
                </a:lnTo>
              </a:path>
            </a:pathLst>
          </a:custGeom>
          <a:ln w="3175">
            <a:solidFill>
              <a:srgbClr val="FAFD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8" name="object 748"/>
          <p:cNvSpPr/>
          <p:nvPr/>
        </p:nvSpPr>
        <p:spPr>
          <a:xfrm>
            <a:off x="2924810" y="7679584"/>
            <a:ext cx="0" cy="11236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061"/>
                </a:lnTo>
              </a:path>
            </a:pathLst>
          </a:custGeom>
          <a:ln w="6095">
            <a:solidFill>
              <a:srgbClr val="FAFD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9" name="object 749"/>
          <p:cNvSpPr/>
          <p:nvPr/>
        </p:nvSpPr>
        <p:spPr>
          <a:xfrm>
            <a:off x="3453024" y="7679584"/>
            <a:ext cx="0" cy="11236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061"/>
                </a:lnTo>
              </a:path>
            </a:pathLst>
          </a:custGeom>
          <a:ln w="6095">
            <a:solidFill>
              <a:srgbClr val="FAFD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0" name="object 750"/>
          <p:cNvSpPr/>
          <p:nvPr/>
        </p:nvSpPr>
        <p:spPr>
          <a:xfrm>
            <a:off x="2927772" y="7679954"/>
            <a:ext cx="522288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210" y="0"/>
                </a:lnTo>
              </a:path>
            </a:pathLst>
          </a:custGeom>
          <a:ln w="3175">
            <a:solidFill>
              <a:srgbClr val="FAFD4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1" name="object 751"/>
          <p:cNvSpPr/>
          <p:nvPr/>
        </p:nvSpPr>
        <p:spPr>
          <a:xfrm>
            <a:off x="2927772" y="7791079"/>
            <a:ext cx="522288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210" y="0"/>
                </a:lnTo>
              </a:path>
            </a:pathLst>
          </a:custGeom>
          <a:ln w="3175">
            <a:solidFill>
              <a:srgbClr val="FAFD4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2" name="object 752"/>
          <p:cNvSpPr/>
          <p:nvPr/>
        </p:nvSpPr>
        <p:spPr>
          <a:xfrm>
            <a:off x="2930366" y="7680325"/>
            <a:ext cx="0" cy="110507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537"/>
                </a:lnTo>
              </a:path>
            </a:pathLst>
          </a:custGeom>
          <a:ln w="5333">
            <a:solidFill>
              <a:srgbClr val="FAFD4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3" name="object 753"/>
          <p:cNvSpPr/>
          <p:nvPr/>
        </p:nvSpPr>
        <p:spPr>
          <a:xfrm>
            <a:off x="3447097" y="7680325"/>
            <a:ext cx="0" cy="110507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537"/>
                </a:lnTo>
              </a:path>
            </a:pathLst>
          </a:custGeom>
          <a:ln w="6096">
            <a:solidFill>
              <a:srgbClr val="FAFD4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4" name="object 754"/>
          <p:cNvSpPr/>
          <p:nvPr/>
        </p:nvSpPr>
        <p:spPr>
          <a:xfrm>
            <a:off x="2932958" y="7680695"/>
            <a:ext cx="511175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80" y="0"/>
                </a:lnTo>
              </a:path>
            </a:pathLst>
          </a:custGeom>
          <a:ln w="3175">
            <a:solidFill>
              <a:srgbClr val="FAFD4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5" name="object 755"/>
          <p:cNvSpPr/>
          <p:nvPr/>
        </p:nvSpPr>
        <p:spPr>
          <a:xfrm>
            <a:off x="2932958" y="7789968"/>
            <a:ext cx="511175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80" y="0"/>
                </a:lnTo>
              </a:path>
            </a:pathLst>
          </a:custGeom>
          <a:ln w="3175">
            <a:solidFill>
              <a:srgbClr val="FAFD4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6" name="object 756"/>
          <p:cNvSpPr/>
          <p:nvPr/>
        </p:nvSpPr>
        <p:spPr>
          <a:xfrm>
            <a:off x="2935182" y="7681065"/>
            <a:ext cx="0" cy="108656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252"/>
                </a:lnTo>
              </a:path>
            </a:pathLst>
          </a:custGeom>
          <a:ln w="4572">
            <a:solidFill>
              <a:srgbClr val="FAFD4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7" name="object 757"/>
          <p:cNvSpPr/>
          <p:nvPr/>
        </p:nvSpPr>
        <p:spPr>
          <a:xfrm>
            <a:off x="3441912" y="7681065"/>
            <a:ext cx="0" cy="108656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252"/>
                </a:lnTo>
              </a:path>
            </a:pathLst>
          </a:custGeom>
          <a:ln w="4572">
            <a:solidFill>
              <a:srgbClr val="FAFD4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8" name="object 758"/>
          <p:cNvSpPr/>
          <p:nvPr/>
        </p:nvSpPr>
        <p:spPr>
          <a:xfrm>
            <a:off x="2937403" y="7681806"/>
            <a:ext cx="502532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635" y="0"/>
                </a:lnTo>
              </a:path>
            </a:pathLst>
          </a:custGeom>
          <a:ln w="3175">
            <a:solidFill>
              <a:srgbClr val="FAFD4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9" name="object 759"/>
          <p:cNvSpPr/>
          <p:nvPr/>
        </p:nvSpPr>
        <p:spPr>
          <a:xfrm>
            <a:off x="2937403" y="7788856"/>
            <a:ext cx="502532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635" y="0"/>
                </a:lnTo>
              </a:path>
            </a:pathLst>
          </a:custGeom>
          <a:ln w="3175">
            <a:solidFill>
              <a:srgbClr val="FAFD4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0" name="object 760"/>
          <p:cNvSpPr/>
          <p:nvPr/>
        </p:nvSpPr>
        <p:spPr>
          <a:xfrm>
            <a:off x="2940367" y="7682547"/>
            <a:ext cx="0" cy="106186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6"/>
                </a:lnTo>
              </a:path>
            </a:pathLst>
          </a:custGeom>
          <a:ln w="6095">
            <a:solidFill>
              <a:srgbClr val="FAFD4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1" name="object 761"/>
          <p:cNvSpPr/>
          <p:nvPr/>
        </p:nvSpPr>
        <p:spPr>
          <a:xfrm>
            <a:off x="3437095" y="7682547"/>
            <a:ext cx="0" cy="106186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6"/>
                </a:lnTo>
              </a:path>
            </a:pathLst>
          </a:custGeom>
          <a:ln w="5333">
            <a:solidFill>
              <a:srgbClr val="FAFD4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2" name="object 762"/>
          <p:cNvSpPr/>
          <p:nvPr/>
        </p:nvSpPr>
        <p:spPr>
          <a:xfrm>
            <a:off x="2943332" y="7682918"/>
            <a:ext cx="491418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5205" y="0"/>
                </a:lnTo>
              </a:path>
            </a:pathLst>
          </a:custGeom>
          <a:ln w="3175">
            <a:solidFill>
              <a:srgbClr val="FAFD4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3" name="object 763"/>
          <p:cNvSpPr/>
          <p:nvPr/>
        </p:nvSpPr>
        <p:spPr>
          <a:xfrm>
            <a:off x="2943332" y="7787746"/>
            <a:ext cx="491418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5205" y="0"/>
                </a:lnTo>
              </a:path>
            </a:pathLst>
          </a:custGeom>
          <a:ln w="3175">
            <a:solidFill>
              <a:srgbClr val="FAFD4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4" name="object 764"/>
          <p:cNvSpPr/>
          <p:nvPr/>
        </p:nvSpPr>
        <p:spPr>
          <a:xfrm>
            <a:off x="2945924" y="7683287"/>
            <a:ext cx="0" cy="103717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334">
            <a:solidFill>
              <a:srgbClr val="FAFD4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5" name="object 765"/>
          <p:cNvSpPr/>
          <p:nvPr/>
        </p:nvSpPr>
        <p:spPr>
          <a:xfrm>
            <a:off x="3431540" y="7683287"/>
            <a:ext cx="0" cy="103717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6096">
            <a:solidFill>
              <a:srgbClr val="FAFD4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6" name="object 766"/>
          <p:cNvSpPr/>
          <p:nvPr/>
        </p:nvSpPr>
        <p:spPr>
          <a:xfrm>
            <a:off x="2948517" y="7684028"/>
            <a:ext cx="480307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0" y="0"/>
                </a:moveTo>
                <a:lnTo>
                  <a:pt x="493775" y="0"/>
                </a:lnTo>
              </a:path>
            </a:pathLst>
          </a:custGeom>
          <a:ln w="3175">
            <a:solidFill>
              <a:srgbClr val="FAFD4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7" name="object 767"/>
          <p:cNvSpPr/>
          <p:nvPr/>
        </p:nvSpPr>
        <p:spPr>
          <a:xfrm>
            <a:off x="2948517" y="7786634"/>
            <a:ext cx="480307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0" y="0"/>
                </a:moveTo>
                <a:lnTo>
                  <a:pt x="493775" y="0"/>
                </a:lnTo>
              </a:path>
            </a:pathLst>
          </a:custGeom>
          <a:ln w="3175">
            <a:solidFill>
              <a:srgbClr val="FAFD4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8" name="object 768"/>
          <p:cNvSpPr/>
          <p:nvPr/>
        </p:nvSpPr>
        <p:spPr>
          <a:xfrm>
            <a:off x="2950738" y="7684769"/>
            <a:ext cx="0" cy="10186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3"/>
                </a:lnTo>
              </a:path>
            </a:pathLst>
          </a:custGeom>
          <a:ln w="4571">
            <a:solidFill>
              <a:srgbClr val="FAFD4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9" name="object 769"/>
          <p:cNvSpPr/>
          <p:nvPr/>
        </p:nvSpPr>
        <p:spPr>
          <a:xfrm>
            <a:off x="3426354" y="7684769"/>
            <a:ext cx="0" cy="10186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3"/>
                </a:lnTo>
              </a:path>
            </a:pathLst>
          </a:custGeom>
          <a:ln w="4571">
            <a:solidFill>
              <a:srgbClr val="FAFD4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0" name="object 770"/>
          <p:cNvSpPr/>
          <p:nvPr/>
        </p:nvSpPr>
        <p:spPr>
          <a:xfrm>
            <a:off x="2952962" y="7685140"/>
            <a:ext cx="471664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3175">
            <a:solidFill>
              <a:srgbClr val="FAFD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1" name="object 771"/>
          <p:cNvSpPr/>
          <p:nvPr/>
        </p:nvSpPr>
        <p:spPr>
          <a:xfrm>
            <a:off x="2952962" y="7785523"/>
            <a:ext cx="471664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3175">
            <a:solidFill>
              <a:srgbClr val="FAFD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2" name="object 772"/>
          <p:cNvSpPr/>
          <p:nvPr/>
        </p:nvSpPr>
        <p:spPr>
          <a:xfrm>
            <a:off x="2955925" y="7685510"/>
            <a:ext cx="0" cy="9939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6096">
            <a:solidFill>
              <a:srgbClr val="FAFD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3" name="object 773"/>
          <p:cNvSpPr/>
          <p:nvPr/>
        </p:nvSpPr>
        <p:spPr>
          <a:xfrm>
            <a:off x="3421168" y="7685510"/>
            <a:ext cx="0" cy="9939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6096">
            <a:solidFill>
              <a:srgbClr val="FAFD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4" name="object 774"/>
          <p:cNvSpPr/>
          <p:nvPr/>
        </p:nvSpPr>
        <p:spPr>
          <a:xfrm>
            <a:off x="2958887" y="7686251"/>
            <a:ext cx="459317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39" y="0"/>
                </a:lnTo>
              </a:path>
            </a:pathLst>
          </a:custGeom>
          <a:ln w="3175">
            <a:solidFill>
              <a:srgbClr val="FAFD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5" name="object 775"/>
          <p:cNvSpPr/>
          <p:nvPr/>
        </p:nvSpPr>
        <p:spPr>
          <a:xfrm>
            <a:off x="2958887" y="7784411"/>
            <a:ext cx="459317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39" y="0"/>
                </a:lnTo>
              </a:path>
            </a:pathLst>
          </a:custGeom>
          <a:ln w="3175">
            <a:solidFill>
              <a:srgbClr val="FAFD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6" name="object 776"/>
          <p:cNvSpPr/>
          <p:nvPr/>
        </p:nvSpPr>
        <p:spPr>
          <a:xfrm>
            <a:off x="2961852" y="7686992"/>
            <a:ext cx="0" cy="97543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822"/>
                </a:lnTo>
              </a:path>
            </a:pathLst>
          </a:custGeom>
          <a:ln w="6095">
            <a:solidFill>
              <a:srgbClr val="FAFD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7" name="object 777"/>
          <p:cNvSpPr/>
          <p:nvPr/>
        </p:nvSpPr>
        <p:spPr>
          <a:xfrm>
            <a:off x="3415612" y="7686992"/>
            <a:ext cx="0" cy="97543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822"/>
                </a:lnTo>
              </a:path>
            </a:pathLst>
          </a:custGeom>
          <a:ln w="5333">
            <a:solidFill>
              <a:srgbClr val="FAFD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8" name="object 778"/>
          <p:cNvSpPr/>
          <p:nvPr/>
        </p:nvSpPr>
        <p:spPr>
          <a:xfrm>
            <a:off x="2964815" y="7687363"/>
            <a:ext cx="448203" cy="0"/>
          </a:xfrm>
          <a:custGeom>
            <a:avLst/>
            <a:gdLst/>
            <a:ahLst/>
            <a:cxnLst/>
            <a:rect l="l" t="t" r="r" b="b"/>
            <a:pathLst>
              <a:path w="461010">
                <a:moveTo>
                  <a:pt x="0" y="0"/>
                </a:moveTo>
                <a:lnTo>
                  <a:pt x="461010" y="0"/>
                </a:lnTo>
              </a:path>
            </a:pathLst>
          </a:custGeom>
          <a:ln w="3175">
            <a:solidFill>
              <a:srgbClr val="FAFD3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9" name="object 779"/>
          <p:cNvSpPr/>
          <p:nvPr/>
        </p:nvSpPr>
        <p:spPr>
          <a:xfrm>
            <a:off x="2964815" y="7783670"/>
            <a:ext cx="448203" cy="0"/>
          </a:xfrm>
          <a:custGeom>
            <a:avLst/>
            <a:gdLst/>
            <a:ahLst/>
            <a:cxnLst/>
            <a:rect l="l" t="t" r="r" b="b"/>
            <a:pathLst>
              <a:path w="461010">
                <a:moveTo>
                  <a:pt x="0" y="0"/>
                </a:moveTo>
                <a:lnTo>
                  <a:pt x="461010" y="0"/>
                </a:lnTo>
              </a:path>
            </a:pathLst>
          </a:custGeom>
          <a:ln w="3175">
            <a:solidFill>
              <a:srgbClr val="FAFD3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0" name="object 780"/>
          <p:cNvSpPr/>
          <p:nvPr/>
        </p:nvSpPr>
        <p:spPr>
          <a:xfrm>
            <a:off x="2966667" y="7687733"/>
            <a:ext cx="0" cy="95691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97"/>
                </a:lnTo>
              </a:path>
            </a:pathLst>
          </a:custGeom>
          <a:ln w="3810">
            <a:solidFill>
              <a:srgbClr val="FAFD3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1" name="object 781"/>
          <p:cNvSpPr/>
          <p:nvPr/>
        </p:nvSpPr>
        <p:spPr>
          <a:xfrm>
            <a:off x="3410797" y="7687733"/>
            <a:ext cx="0" cy="95691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97"/>
                </a:lnTo>
              </a:path>
            </a:pathLst>
          </a:custGeom>
          <a:ln w="4572">
            <a:solidFill>
              <a:srgbClr val="FAFD3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2" name="object 782"/>
          <p:cNvSpPr/>
          <p:nvPr/>
        </p:nvSpPr>
        <p:spPr>
          <a:xfrm>
            <a:off x="2968519" y="7688473"/>
            <a:ext cx="440178" cy="0"/>
          </a:xfrm>
          <a:custGeom>
            <a:avLst/>
            <a:gdLst/>
            <a:ahLst/>
            <a:cxnLst/>
            <a:rect l="l" t="t" r="r" b="b"/>
            <a:pathLst>
              <a:path w="452754">
                <a:moveTo>
                  <a:pt x="0" y="0"/>
                </a:moveTo>
                <a:lnTo>
                  <a:pt x="452628" y="0"/>
                </a:lnTo>
              </a:path>
            </a:pathLst>
          </a:custGeom>
          <a:ln w="3175">
            <a:solidFill>
              <a:srgbClr val="FAFD3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3" name="object 783"/>
          <p:cNvSpPr/>
          <p:nvPr/>
        </p:nvSpPr>
        <p:spPr>
          <a:xfrm>
            <a:off x="2968519" y="7782560"/>
            <a:ext cx="440178" cy="0"/>
          </a:xfrm>
          <a:custGeom>
            <a:avLst/>
            <a:gdLst/>
            <a:ahLst/>
            <a:cxnLst/>
            <a:rect l="l" t="t" r="r" b="b"/>
            <a:pathLst>
              <a:path w="452754">
                <a:moveTo>
                  <a:pt x="0" y="0"/>
                </a:moveTo>
                <a:lnTo>
                  <a:pt x="452628" y="0"/>
                </a:lnTo>
              </a:path>
            </a:pathLst>
          </a:custGeom>
          <a:ln w="3175">
            <a:solidFill>
              <a:srgbClr val="FAFD3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4" name="object 784"/>
          <p:cNvSpPr/>
          <p:nvPr/>
        </p:nvSpPr>
        <p:spPr>
          <a:xfrm>
            <a:off x="2971483" y="7689214"/>
            <a:ext cx="0" cy="92604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49"/>
                </a:lnTo>
              </a:path>
            </a:pathLst>
          </a:custGeom>
          <a:ln w="6096">
            <a:solidFill>
              <a:srgbClr val="FAFD3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5" name="object 785"/>
          <p:cNvSpPr/>
          <p:nvPr/>
        </p:nvSpPr>
        <p:spPr>
          <a:xfrm>
            <a:off x="3405611" y="7689214"/>
            <a:ext cx="0" cy="92604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49"/>
                </a:lnTo>
              </a:path>
            </a:pathLst>
          </a:custGeom>
          <a:ln w="6096">
            <a:solidFill>
              <a:srgbClr val="FAFD3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6" name="object 786"/>
          <p:cNvSpPr/>
          <p:nvPr/>
        </p:nvSpPr>
        <p:spPr>
          <a:xfrm>
            <a:off x="2974445" y="7689585"/>
            <a:ext cx="428449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3175">
            <a:solidFill>
              <a:srgbClr val="FAFD3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7" name="object 787"/>
          <p:cNvSpPr/>
          <p:nvPr/>
        </p:nvSpPr>
        <p:spPr>
          <a:xfrm>
            <a:off x="2974445" y="7781449"/>
            <a:ext cx="428449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3175">
            <a:solidFill>
              <a:srgbClr val="FAFD3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8" name="object 788"/>
          <p:cNvSpPr/>
          <p:nvPr/>
        </p:nvSpPr>
        <p:spPr>
          <a:xfrm>
            <a:off x="2977408" y="7689956"/>
            <a:ext cx="0" cy="91369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726"/>
                </a:lnTo>
              </a:path>
            </a:pathLst>
          </a:custGeom>
          <a:ln w="6095">
            <a:solidFill>
              <a:srgbClr val="FAFD3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9" name="object 789"/>
          <p:cNvSpPr/>
          <p:nvPr/>
        </p:nvSpPr>
        <p:spPr>
          <a:xfrm>
            <a:off x="3400054" y="7689956"/>
            <a:ext cx="0" cy="91369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726"/>
                </a:lnTo>
              </a:path>
            </a:pathLst>
          </a:custGeom>
          <a:ln w="5333">
            <a:solidFill>
              <a:srgbClr val="FAFD3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0" name="object 790"/>
          <p:cNvSpPr/>
          <p:nvPr/>
        </p:nvSpPr>
        <p:spPr>
          <a:xfrm>
            <a:off x="2980373" y="7690697"/>
            <a:ext cx="417335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3175">
            <a:solidFill>
              <a:srgbClr val="FAFD3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1" name="object 791"/>
          <p:cNvSpPr/>
          <p:nvPr/>
        </p:nvSpPr>
        <p:spPr>
          <a:xfrm>
            <a:off x="2980373" y="7780337"/>
            <a:ext cx="417335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3175">
            <a:solidFill>
              <a:srgbClr val="FAFD3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2" name="object 792"/>
          <p:cNvSpPr/>
          <p:nvPr/>
        </p:nvSpPr>
        <p:spPr>
          <a:xfrm>
            <a:off x="2982595" y="7691438"/>
            <a:ext cx="0" cy="88283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8"/>
                </a:lnTo>
              </a:path>
            </a:pathLst>
          </a:custGeom>
          <a:ln w="4572">
            <a:solidFill>
              <a:srgbClr val="FAFD3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3" name="object 793"/>
          <p:cNvSpPr/>
          <p:nvPr/>
        </p:nvSpPr>
        <p:spPr>
          <a:xfrm>
            <a:off x="3395239" y="7691438"/>
            <a:ext cx="0" cy="88283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8"/>
                </a:lnTo>
              </a:path>
            </a:pathLst>
          </a:custGeom>
          <a:ln w="4572">
            <a:solidFill>
              <a:srgbClr val="FAFD3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4" name="object 794"/>
          <p:cNvSpPr/>
          <p:nvPr/>
        </p:nvSpPr>
        <p:spPr>
          <a:xfrm>
            <a:off x="2984818" y="7692548"/>
            <a:ext cx="408693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19862" y="0"/>
                </a:lnTo>
              </a:path>
            </a:pathLst>
          </a:custGeom>
          <a:ln w="3175">
            <a:solidFill>
              <a:srgbClr val="FAFD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5" name="object 795"/>
          <p:cNvSpPr/>
          <p:nvPr/>
        </p:nvSpPr>
        <p:spPr>
          <a:xfrm>
            <a:off x="2984818" y="7779226"/>
            <a:ext cx="408693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19862" y="0"/>
                </a:lnTo>
              </a:path>
            </a:pathLst>
          </a:custGeom>
          <a:ln w="3175">
            <a:solidFill>
              <a:srgbClr val="FAFD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6" name="object 796"/>
          <p:cNvSpPr/>
          <p:nvPr/>
        </p:nvSpPr>
        <p:spPr>
          <a:xfrm>
            <a:off x="2987409" y="7693660"/>
            <a:ext cx="0" cy="85196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5333">
            <a:solidFill>
              <a:srgbClr val="FAFD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7" name="object 797"/>
          <p:cNvSpPr/>
          <p:nvPr/>
        </p:nvSpPr>
        <p:spPr>
          <a:xfrm>
            <a:off x="3390052" y="7693660"/>
            <a:ext cx="0" cy="85196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6095">
            <a:solidFill>
              <a:srgbClr val="FAFD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8" name="object 798"/>
          <p:cNvSpPr/>
          <p:nvPr/>
        </p:nvSpPr>
        <p:spPr>
          <a:xfrm>
            <a:off x="2990003" y="7694029"/>
            <a:ext cx="397581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1" y="0"/>
                </a:lnTo>
              </a:path>
            </a:pathLst>
          </a:custGeom>
          <a:ln w="3175">
            <a:solidFill>
              <a:srgbClr val="FAFD3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9" name="object 799"/>
          <p:cNvSpPr/>
          <p:nvPr/>
        </p:nvSpPr>
        <p:spPr>
          <a:xfrm>
            <a:off x="2990003" y="7778114"/>
            <a:ext cx="397581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1" y="0"/>
                </a:lnTo>
              </a:path>
            </a:pathLst>
          </a:custGeom>
          <a:ln w="3175">
            <a:solidFill>
              <a:srgbClr val="FAFD3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0" name="object 800"/>
          <p:cNvSpPr/>
          <p:nvPr/>
        </p:nvSpPr>
        <p:spPr>
          <a:xfrm>
            <a:off x="2992225" y="7694401"/>
            <a:ext cx="0" cy="83344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4572">
            <a:solidFill>
              <a:srgbClr val="FAFD3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1" name="object 801"/>
          <p:cNvSpPr/>
          <p:nvPr/>
        </p:nvSpPr>
        <p:spPr>
          <a:xfrm>
            <a:off x="3384868" y="7694401"/>
            <a:ext cx="0" cy="83344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4572">
            <a:solidFill>
              <a:srgbClr val="FAFD3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2" name="object 802"/>
          <p:cNvSpPr/>
          <p:nvPr/>
        </p:nvSpPr>
        <p:spPr>
          <a:xfrm>
            <a:off x="2994449" y="7694770"/>
            <a:ext cx="388320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175">
            <a:solidFill>
              <a:srgbClr val="FAFD3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3" name="object 803"/>
          <p:cNvSpPr/>
          <p:nvPr/>
        </p:nvSpPr>
        <p:spPr>
          <a:xfrm>
            <a:off x="2994449" y="7777004"/>
            <a:ext cx="388320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175">
            <a:solidFill>
              <a:srgbClr val="FAFD3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4" name="object 804"/>
          <p:cNvSpPr/>
          <p:nvPr/>
        </p:nvSpPr>
        <p:spPr>
          <a:xfrm>
            <a:off x="2997411" y="7695142"/>
            <a:ext cx="0" cy="81492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6095">
            <a:solidFill>
              <a:srgbClr val="FAFD3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5" name="object 805"/>
          <p:cNvSpPr/>
          <p:nvPr/>
        </p:nvSpPr>
        <p:spPr>
          <a:xfrm>
            <a:off x="3380052" y="7695142"/>
            <a:ext cx="0" cy="81492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5333">
            <a:solidFill>
              <a:srgbClr val="FAFD3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6" name="object 806"/>
          <p:cNvSpPr/>
          <p:nvPr/>
        </p:nvSpPr>
        <p:spPr>
          <a:xfrm>
            <a:off x="3000375" y="7695883"/>
            <a:ext cx="377208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858" y="0"/>
                </a:lnTo>
              </a:path>
            </a:pathLst>
          </a:custGeom>
          <a:ln w="3175">
            <a:solidFill>
              <a:srgbClr val="FAFD3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7" name="object 807"/>
          <p:cNvSpPr/>
          <p:nvPr/>
        </p:nvSpPr>
        <p:spPr>
          <a:xfrm>
            <a:off x="3000375" y="7775892"/>
            <a:ext cx="377208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858" y="0"/>
                </a:lnTo>
              </a:path>
            </a:pathLst>
          </a:custGeom>
          <a:ln w="3175">
            <a:solidFill>
              <a:srgbClr val="FAFD3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8" name="object 808"/>
          <p:cNvSpPr/>
          <p:nvPr/>
        </p:nvSpPr>
        <p:spPr>
          <a:xfrm>
            <a:off x="3003338" y="7696623"/>
            <a:ext cx="0" cy="79022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6095">
            <a:solidFill>
              <a:srgbClr val="FAFD3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9" name="object 809"/>
          <p:cNvSpPr/>
          <p:nvPr/>
        </p:nvSpPr>
        <p:spPr>
          <a:xfrm>
            <a:off x="3374496" y="7696623"/>
            <a:ext cx="0" cy="79022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6096">
            <a:solidFill>
              <a:srgbClr val="FAFD3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0" name="object 810"/>
          <p:cNvSpPr/>
          <p:nvPr/>
        </p:nvSpPr>
        <p:spPr>
          <a:xfrm>
            <a:off x="3006301" y="7696993"/>
            <a:ext cx="365478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666" y="0"/>
                </a:lnTo>
              </a:path>
            </a:pathLst>
          </a:custGeom>
          <a:ln w="3175">
            <a:solidFill>
              <a:srgbClr val="FAFD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1" name="object 811"/>
          <p:cNvSpPr/>
          <p:nvPr/>
        </p:nvSpPr>
        <p:spPr>
          <a:xfrm>
            <a:off x="3006301" y="7774781"/>
            <a:ext cx="365478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666" y="0"/>
                </a:lnTo>
              </a:path>
            </a:pathLst>
          </a:custGeom>
          <a:ln w="3175">
            <a:solidFill>
              <a:srgbClr val="FAFD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2" name="object 812"/>
          <p:cNvSpPr/>
          <p:nvPr/>
        </p:nvSpPr>
        <p:spPr>
          <a:xfrm>
            <a:off x="3008154" y="7697365"/>
            <a:ext cx="0" cy="77170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3810">
            <a:solidFill>
              <a:srgbClr val="FAFD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3" name="object 813"/>
          <p:cNvSpPr/>
          <p:nvPr/>
        </p:nvSpPr>
        <p:spPr>
          <a:xfrm>
            <a:off x="3369310" y="7697365"/>
            <a:ext cx="0" cy="77170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4571">
            <a:solidFill>
              <a:srgbClr val="FAFD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4" name="object 814"/>
          <p:cNvSpPr/>
          <p:nvPr/>
        </p:nvSpPr>
        <p:spPr>
          <a:xfrm>
            <a:off x="3010005" y="7698105"/>
            <a:ext cx="357452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283" y="0"/>
                </a:lnTo>
              </a:path>
            </a:pathLst>
          </a:custGeom>
          <a:ln w="3175">
            <a:solidFill>
              <a:srgbClr val="FAFD3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5" name="object 815"/>
          <p:cNvSpPr/>
          <p:nvPr/>
        </p:nvSpPr>
        <p:spPr>
          <a:xfrm>
            <a:off x="3010005" y="7773669"/>
            <a:ext cx="357452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283" y="0"/>
                </a:lnTo>
              </a:path>
            </a:pathLst>
          </a:custGeom>
          <a:ln w="3175">
            <a:solidFill>
              <a:srgbClr val="FAFD3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6" name="object 816"/>
          <p:cNvSpPr/>
          <p:nvPr/>
        </p:nvSpPr>
        <p:spPr>
          <a:xfrm>
            <a:off x="3012969" y="7698846"/>
            <a:ext cx="0" cy="74083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6095">
            <a:solidFill>
              <a:srgbClr val="FAFD3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7" name="object 817"/>
          <p:cNvSpPr/>
          <p:nvPr/>
        </p:nvSpPr>
        <p:spPr>
          <a:xfrm>
            <a:off x="3364123" y="7698846"/>
            <a:ext cx="0" cy="74083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6096">
            <a:solidFill>
              <a:srgbClr val="FAFD3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8" name="object 818"/>
          <p:cNvSpPr/>
          <p:nvPr/>
        </p:nvSpPr>
        <p:spPr>
          <a:xfrm>
            <a:off x="3015932" y="7699216"/>
            <a:ext cx="345722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091" y="0"/>
                </a:lnTo>
              </a:path>
            </a:pathLst>
          </a:custGeom>
          <a:ln w="3175">
            <a:solidFill>
              <a:srgbClr val="FAFD3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9" name="object 819"/>
          <p:cNvSpPr/>
          <p:nvPr/>
        </p:nvSpPr>
        <p:spPr>
          <a:xfrm>
            <a:off x="3015932" y="7772558"/>
            <a:ext cx="345722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091" y="0"/>
                </a:lnTo>
              </a:path>
            </a:pathLst>
          </a:custGeom>
          <a:ln w="3175">
            <a:solidFill>
              <a:srgbClr val="FAFD3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0" name="object 820"/>
          <p:cNvSpPr/>
          <p:nvPr/>
        </p:nvSpPr>
        <p:spPr>
          <a:xfrm>
            <a:off x="3018896" y="7699586"/>
            <a:ext cx="0" cy="7284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6"/>
                </a:lnTo>
              </a:path>
            </a:pathLst>
          </a:custGeom>
          <a:ln w="6096">
            <a:solidFill>
              <a:srgbClr val="FAFD3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1" name="object 821"/>
          <p:cNvSpPr/>
          <p:nvPr/>
        </p:nvSpPr>
        <p:spPr>
          <a:xfrm>
            <a:off x="3358568" y="7699586"/>
            <a:ext cx="0" cy="7284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6"/>
                </a:lnTo>
              </a:path>
            </a:pathLst>
          </a:custGeom>
          <a:ln w="5334">
            <a:solidFill>
              <a:srgbClr val="FAFD3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2" name="object 822"/>
          <p:cNvSpPr/>
          <p:nvPr/>
        </p:nvSpPr>
        <p:spPr>
          <a:xfrm>
            <a:off x="3021859" y="7700327"/>
            <a:ext cx="33461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662" y="0"/>
                </a:lnTo>
              </a:path>
            </a:pathLst>
          </a:custGeom>
          <a:ln w="3175">
            <a:solidFill>
              <a:srgbClr val="FAFD3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3" name="object 823"/>
          <p:cNvSpPr/>
          <p:nvPr/>
        </p:nvSpPr>
        <p:spPr>
          <a:xfrm>
            <a:off x="3021859" y="7771817"/>
            <a:ext cx="33461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662" y="0"/>
                </a:lnTo>
              </a:path>
            </a:pathLst>
          </a:custGeom>
          <a:ln w="3175">
            <a:solidFill>
              <a:srgbClr val="FAFD3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4" name="object 824"/>
          <p:cNvSpPr/>
          <p:nvPr/>
        </p:nvSpPr>
        <p:spPr>
          <a:xfrm>
            <a:off x="3024081" y="7701067"/>
            <a:ext cx="0" cy="70379"/>
          </a:xfrm>
          <a:custGeom>
            <a:avLst/>
            <a:gdLst/>
            <a:ahLst/>
            <a:cxnLst/>
            <a:rect l="l" t="t" r="r" b="b"/>
            <a:pathLst>
              <a:path h="72390">
                <a:moveTo>
                  <a:pt x="0" y="0"/>
                </a:moveTo>
                <a:lnTo>
                  <a:pt x="0" y="72389"/>
                </a:lnTo>
              </a:path>
            </a:pathLst>
          </a:custGeom>
          <a:ln w="4571">
            <a:solidFill>
              <a:srgbClr val="FAFD3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5" name="object 825"/>
          <p:cNvSpPr/>
          <p:nvPr/>
        </p:nvSpPr>
        <p:spPr>
          <a:xfrm>
            <a:off x="3353752" y="7701067"/>
            <a:ext cx="0" cy="70379"/>
          </a:xfrm>
          <a:custGeom>
            <a:avLst/>
            <a:gdLst/>
            <a:ahLst/>
            <a:cxnLst/>
            <a:rect l="l" t="t" r="r" b="b"/>
            <a:pathLst>
              <a:path h="72390">
                <a:moveTo>
                  <a:pt x="0" y="0"/>
                </a:moveTo>
                <a:lnTo>
                  <a:pt x="0" y="72389"/>
                </a:lnTo>
              </a:path>
            </a:pathLst>
          </a:custGeom>
          <a:ln w="4571">
            <a:solidFill>
              <a:srgbClr val="FAFD3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6" name="object 826"/>
          <p:cNvSpPr/>
          <p:nvPr/>
        </p:nvSpPr>
        <p:spPr>
          <a:xfrm>
            <a:off x="3026305" y="7701439"/>
            <a:ext cx="325349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518" y="0"/>
                </a:lnTo>
              </a:path>
            </a:pathLst>
          </a:custGeom>
          <a:ln w="3175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7" name="object 827"/>
          <p:cNvSpPr/>
          <p:nvPr/>
        </p:nvSpPr>
        <p:spPr>
          <a:xfrm>
            <a:off x="3026305" y="7770335"/>
            <a:ext cx="325349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518" y="0"/>
                </a:lnTo>
              </a:path>
            </a:pathLst>
          </a:custGeom>
          <a:ln w="3175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8" name="object 828"/>
          <p:cNvSpPr/>
          <p:nvPr/>
        </p:nvSpPr>
        <p:spPr>
          <a:xfrm>
            <a:off x="3028896" y="7701808"/>
            <a:ext cx="0" cy="6791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341"/>
                </a:lnTo>
              </a:path>
            </a:pathLst>
          </a:custGeom>
          <a:ln w="5334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9" name="object 829"/>
          <p:cNvSpPr/>
          <p:nvPr/>
        </p:nvSpPr>
        <p:spPr>
          <a:xfrm>
            <a:off x="3348567" y="7701808"/>
            <a:ext cx="0" cy="6791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341"/>
                </a:lnTo>
              </a:path>
            </a:pathLst>
          </a:custGeom>
          <a:ln w="6096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0" name="object 830"/>
          <p:cNvSpPr/>
          <p:nvPr/>
        </p:nvSpPr>
        <p:spPr>
          <a:xfrm>
            <a:off x="3031490" y="7702549"/>
            <a:ext cx="314237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175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1" name="object 831"/>
          <p:cNvSpPr/>
          <p:nvPr/>
        </p:nvSpPr>
        <p:spPr>
          <a:xfrm>
            <a:off x="3031490" y="7768484"/>
            <a:ext cx="314237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175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2" name="object 832"/>
          <p:cNvSpPr/>
          <p:nvPr/>
        </p:nvSpPr>
        <p:spPr>
          <a:xfrm>
            <a:off x="3034452" y="7703290"/>
            <a:ext cx="0" cy="64823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3"/>
                </a:lnTo>
              </a:path>
            </a:pathLst>
          </a:custGeom>
          <a:ln w="6095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3" name="object 833"/>
          <p:cNvSpPr/>
          <p:nvPr/>
        </p:nvSpPr>
        <p:spPr>
          <a:xfrm>
            <a:off x="3342640" y="7703290"/>
            <a:ext cx="0" cy="64823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3"/>
                </a:lnTo>
              </a:path>
            </a:pathLst>
          </a:custGeom>
          <a:ln w="6095">
            <a:solidFill>
              <a:srgbClr val="FAFD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4" name="object 834"/>
          <p:cNvSpPr/>
          <p:nvPr/>
        </p:nvSpPr>
        <p:spPr>
          <a:xfrm>
            <a:off x="3037417" y="7703661"/>
            <a:ext cx="302507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3175">
            <a:solidFill>
              <a:srgbClr val="FAFD2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5" name="object 835"/>
          <p:cNvSpPr/>
          <p:nvPr/>
        </p:nvSpPr>
        <p:spPr>
          <a:xfrm>
            <a:off x="3037417" y="7767372"/>
            <a:ext cx="302507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3175">
            <a:solidFill>
              <a:srgbClr val="FAFD2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6" name="object 836"/>
          <p:cNvSpPr/>
          <p:nvPr/>
        </p:nvSpPr>
        <p:spPr>
          <a:xfrm>
            <a:off x="3039638" y="7704031"/>
            <a:ext cx="0" cy="62970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0"/>
                </a:moveTo>
                <a:lnTo>
                  <a:pt x="0" y="64769"/>
                </a:lnTo>
              </a:path>
            </a:pathLst>
          </a:custGeom>
          <a:ln w="4572">
            <a:solidFill>
              <a:srgbClr val="FAFD2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7" name="object 837"/>
          <p:cNvSpPr/>
          <p:nvPr/>
        </p:nvSpPr>
        <p:spPr>
          <a:xfrm>
            <a:off x="3337825" y="7704031"/>
            <a:ext cx="0" cy="62970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0"/>
                </a:moveTo>
                <a:lnTo>
                  <a:pt x="0" y="64769"/>
                </a:lnTo>
              </a:path>
            </a:pathLst>
          </a:custGeom>
          <a:ln w="3810">
            <a:solidFill>
              <a:srgbClr val="FAFD2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8" name="object 838"/>
          <p:cNvSpPr/>
          <p:nvPr/>
        </p:nvSpPr>
        <p:spPr>
          <a:xfrm>
            <a:off x="3041862" y="7704772"/>
            <a:ext cx="294481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0" y="0"/>
                </a:moveTo>
                <a:lnTo>
                  <a:pt x="302513" y="0"/>
                </a:lnTo>
              </a:path>
            </a:pathLst>
          </a:custGeom>
          <a:ln w="3175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9" name="object 839"/>
          <p:cNvSpPr/>
          <p:nvPr/>
        </p:nvSpPr>
        <p:spPr>
          <a:xfrm>
            <a:off x="3041862" y="7766262"/>
            <a:ext cx="294481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0" y="0"/>
                </a:moveTo>
                <a:lnTo>
                  <a:pt x="302513" y="0"/>
                </a:lnTo>
              </a:path>
            </a:pathLst>
          </a:custGeom>
          <a:ln w="3175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0" name="object 840"/>
          <p:cNvSpPr/>
          <p:nvPr/>
        </p:nvSpPr>
        <p:spPr>
          <a:xfrm>
            <a:off x="3044455" y="7705513"/>
            <a:ext cx="0" cy="60501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5333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1" name="object 841"/>
          <p:cNvSpPr/>
          <p:nvPr/>
        </p:nvSpPr>
        <p:spPr>
          <a:xfrm>
            <a:off x="3333009" y="7705513"/>
            <a:ext cx="0" cy="60501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6095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2" name="object 842"/>
          <p:cNvSpPr/>
          <p:nvPr/>
        </p:nvSpPr>
        <p:spPr>
          <a:xfrm>
            <a:off x="3047047" y="7705884"/>
            <a:ext cx="283369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3175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3" name="object 843"/>
          <p:cNvSpPr/>
          <p:nvPr/>
        </p:nvSpPr>
        <p:spPr>
          <a:xfrm>
            <a:off x="3047047" y="7765149"/>
            <a:ext cx="283369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3175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4" name="object 844"/>
          <p:cNvSpPr/>
          <p:nvPr/>
        </p:nvSpPr>
        <p:spPr>
          <a:xfrm>
            <a:off x="3050011" y="7706254"/>
            <a:ext cx="0" cy="58649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197"/>
                </a:lnTo>
              </a:path>
            </a:pathLst>
          </a:custGeom>
          <a:ln w="6095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5" name="object 845"/>
          <p:cNvSpPr/>
          <p:nvPr/>
        </p:nvSpPr>
        <p:spPr>
          <a:xfrm>
            <a:off x="3327082" y="7706254"/>
            <a:ext cx="0" cy="58649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197"/>
                </a:lnTo>
              </a:path>
            </a:pathLst>
          </a:custGeom>
          <a:ln w="6096">
            <a:solidFill>
              <a:srgbClr val="FAFD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6" name="object 846"/>
          <p:cNvSpPr/>
          <p:nvPr/>
        </p:nvSpPr>
        <p:spPr>
          <a:xfrm>
            <a:off x="3052973" y="7706625"/>
            <a:ext cx="271639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3175">
            <a:solidFill>
              <a:srgbClr val="FAFD2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7" name="object 847"/>
          <p:cNvSpPr/>
          <p:nvPr/>
        </p:nvSpPr>
        <p:spPr>
          <a:xfrm>
            <a:off x="3052973" y="7764039"/>
            <a:ext cx="271639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3175">
            <a:solidFill>
              <a:srgbClr val="FAFD2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8" name="object 848"/>
          <p:cNvSpPr/>
          <p:nvPr/>
        </p:nvSpPr>
        <p:spPr>
          <a:xfrm>
            <a:off x="3055197" y="7706995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4572">
            <a:solidFill>
              <a:srgbClr val="FAFD2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9" name="object 849"/>
          <p:cNvSpPr/>
          <p:nvPr/>
        </p:nvSpPr>
        <p:spPr>
          <a:xfrm>
            <a:off x="3322267" y="7706995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3809">
            <a:solidFill>
              <a:srgbClr val="FAFD2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0" name="object 850"/>
          <p:cNvSpPr/>
          <p:nvPr/>
        </p:nvSpPr>
        <p:spPr>
          <a:xfrm>
            <a:off x="3057418" y="7707735"/>
            <a:ext cx="262996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FAFD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1" name="object 851"/>
          <p:cNvSpPr/>
          <p:nvPr/>
        </p:nvSpPr>
        <p:spPr>
          <a:xfrm>
            <a:off x="3057418" y="7762928"/>
            <a:ext cx="262996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0" y="0"/>
                </a:lnTo>
              </a:path>
            </a:pathLst>
          </a:custGeom>
          <a:ln w="3175">
            <a:solidFill>
              <a:srgbClr val="FAFD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2" name="object 852"/>
          <p:cNvSpPr/>
          <p:nvPr/>
        </p:nvSpPr>
        <p:spPr>
          <a:xfrm>
            <a:off x="3060383" y="7708477"/>
            <a:ext cx="0" cy="54328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626"/>
                </a:lnTo>
              </a:path>
            </a:pathLst>
          </a:custGeom>
          <a:ln w="6096">
            <a:solidFill>
              <a:srgbClr val="FAFD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3" name="object 853"/>
          <p:cNvSpPr/>
          <p:nvPr/>
        </p:nvSpPr>
        <p:spPr>
          <a:xfrm>
            <a:off x="3317451" y="7708477"/>
            <a:ext cx="0" cy="54328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626"/>
                </a:lnTo>
              </a:path>
            </a:pathLst>
          </a:custGeom>
          <a:ln w="6096">
            <a:solidFill>
              <a:srgbClr val="FAFD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4" name="object 854"/>
          <p:cNvSpPr/>
          <p:nvPr/>
        </p:nvSpPr>
        <p:spPr>
          <a:xfrm>
            <a:off x="3063346" y="7708846"/>
            <a:ext cx="251266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3175">
            <a:solidFill>
              <a:srgbClr val="FAFD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5" name="object 855"/>
          <p:cNvSpPr/>
          <p:nvPr/>
        </p:nvSpPr>
        <p:spPr>
          <a:xfrm>
            <a:off x="3063346" y="7761816"/>
            <a:ext cx="251266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3175">
            <a:solidFill>
              <a:srgbClr val="FAFD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6" name="object 856"/>
          <p:cNvSpPr/>
          <p:nvPr/>
        </p:nvSpPr>
        <p:spPr>
          <a:xfrm>
            <a:off x="3065938" y="7709218"/>
            <a:ext cx="0" cy="51858"/>
          </a:xfrm>
          <a:custGeom>
            <a:avLst/>
            <a:gdLst/>
            <a:ahLst/>
            <a:cxnLst/>
            <a:rect l="l" t="t" r="r" b="b"/>
            <a:pathLst>
              <a:path h="53340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5333">
            <a:solidFill>
              <a:srgbClr val="FAFD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7" name="object 857"/>
          <p:cNvSpPr/>
          <p:nvPr/>
        </p:nvSpPr>
        <p:spPr>
          <a:xfrm>
            <a:off x="3311525" y="7709218"/>
            <a:ext cx="0" cy="51858"/>
          </a:xfrm>
          <a:custGeom>
            <a:avLst/>
            <a:gdLst/>
            <a:ahLst/>
            <a:cxnLst/>
            <a:rect l="l" t="t" r="r" b="b"/>
            <a:pathLst>
              <a:path h="53340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6096">
            <a:solidFill>
              <a:srgbClr val="FAFD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8" name="object 858"/>
          <p:cNvSpPr/>
          <p:nvPr/>
        </p:nvSpPr>
        <p:spPr>
          <a:xfrm>
            <a:off x="3068532" y="7709958"/>
            <a:ext cx="240153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8" y="0"/>
                </a:lnTo>
              </a:path>
            </a:pathLst>
          </a:custGeom>
          <a:ln w="3175">
            <a:solidFill>
              <a:srgbClr val="FAFD2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9" name="object 859"/>
          <p:cNvSpPr/>
          <p:nvPr/>
        </p:nvSpPr>
        <p:spPr>
          <a:xfrm>
            <a:off x="3068532" y="7760705"/>
            <a:ext cx="240153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8" y="0"/>
                </a:lnTo>
              </a:path>
            </a:pathLst>
          </a:custGeom>
          <a:ln w="3175">
            <a:solidFill>
              <a:srgbClr val="FAFD2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0" name="object 860"/>
          <p:cNvSpPr/>
          <p:nvPr/>
        </p:nvSpPr>
        <p:spPr>
          <a:xfrm>
            <a:off x="3070753" y="7710700"/>
            <a:ext cx="0" cy="50006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572">
            <a:solidFill>
              <a:srgbClr val="FAFD2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1" name="object 861"/>
          <p:cNvSpPr/>
          <p:nvPr/>
        </p:nvSpPr>
        <p:spPr>
          <a:xfrm>
            <a:off x="3306338" y="7710700"/>
            <a:ext cx="0" cy="50006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4571">
            <a:solidFill>
              <a:srgbClr val="FAFD2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2" name="object 862"/>
          <p:cNvSpPr/>
          <p:nvPr/>
        </p:nvSpPr>
        <p:spPr>
          <a:xfrm>
            <a:off x="3072977" y="7711069"/>
            <a:ext cx="231510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3175">
            <a:solidFill>
              <a:srgbClr val="FAFD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3" name="object 863"/>
          <p:cNvSpPr/>
          <p:nvPr/>
        </p:nvSpPr>
        <p:spPr>
          <a:xfrm>
            <a:off x="3072977" y="7759593"/>
            <a:ext cx="231510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3175">
            <a:solidFill>
              <a:srgbClr val="FAFD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4" name="object 864"/>
          <p:cNvSpPr/>
          <p:nvPr/>
        </p:nvSpPr>
        <p:spPr>
          <a:xfrm>
            <a:off x="3072976" y="773514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48768">
            <a:solidFill>
              <a:srgbClr val="FAFD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5" name="object 865"/>
          <p:cNvSpPr/>
          <p:nvPr/>
        </p:nvSpPr>
        <p:spPr>
          <a:xfrm>
            <a:off x="3298930" y="7735147"/>
            <a:ext cx="5556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48768">
            <a:solidFill>
              <a:srgbClr val="FAFD2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6" name="object 866"/>
          <p:cNvSpPr/>
          <p:nvPr/>
        </p:nvSpPr>
        <p:spPr>
          <a:xfrm>
            <a:off x="3078904" y="7712181"/>
            <a:ext cx="220398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13" y="0"/>
                </a:lnTo>
              </a:path>
            </a:pathLst>
          </a:custGeom>
          <a:ln w="3175">
            <a:solidFill>
              <a:srgbClr val="FAFD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7" name="object 867"/>
          <p:cNvSpPr/>
          <p:nvPr/>
        </p:nvSpPr>
        <p:spPr>
          <a:xfrm>
            <a:off x="3078904" y="7758483"/>
            <a:ext cx="220398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13" y="0"/>
                </a:lnTo>
              </a:path>
            </a:pathLst>
          </a:custGeom>
          <a:ln w="3175">
            <a:solidFill>
              <a:srgbClr val="FAFD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8" name="object 868"/>
          <p:cNvSpPr/>
          <p:nvPr/>
        </p:nvSpPr>
        <p:spPr>
          <a:xfrm>
            <a:off x="3078903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46481">
            <a:solidFill>
              <a:srgbClr val="FAFD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9" name="object 869"/>
          <p:cNvSpPr/>
          <p:nvPr/>
        </p:nvSpPr>
        <p:spPr>
          <a:xfrm>
            <a:off x="3293004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46481">
            <a:solidFill>
              <a:srgbClr val="FAFD2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0" name="object 870"/>
          <p:cNvSpPr/>
          <p:nvPr/>
        </p:nvSpPr>
        <p:spPr>
          <a:xfrm>
            <a:off x="3084830" y="7713291"/>
            <a:ext cx="208667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121" y="0"/>
                </a:lnTo>
              </a:path>
            </a:pathLst>
          </a:custGeom>
          <a:ln w="3175">
            <a:solidFill>
              <a:srgbClr val="FAFD2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1" name="object 871"/>
          <p:cNvSpPr/>
          <p:nvPr/>
        </p:nvSpPr>
        <p:spPr>
          <a:xfrm>
            <a:off x="3084830" y="7757742"/>
            <a:ext cx="208667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121" y="0"/>
                </a:lnTo>
              </a:path>
            </a:pathLst>
          </a:custGeom>
          <a:ln w="3175">
            <a:solidFill>
              <a:srgbClr val="FAFD2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2" name="object 872"/>
          <p:cNvSpPr/>
          <p:nvPr/>
        </p:nvSpPr>
        <p:spPr>
          <a:xfrm>
            <a:off x="3084829" y="7735516"/>
            <a:ext cx="3704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44957">
            <a:solidFill>
              <a:srgbClr val="FAFD2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3" name="object 873"/>
          <p:cNvSpPr/>
          <p:nvPr/>
        </p:nvSpPr>
        <p:spPr>
          <a:xfrm>
            <a:off x="3288558" y="773551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4957">
            <a:solidFill>
              <a:srgbClr val="FAFD2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4" name="object 874"/>
          <p:cNvSpPr/>
          <p:nvPr/>
        </p:nvSpPr>
        <p:spPr>
          <a:xfrm>
            <a:off x="3088533" y="7714403"/>
            <a:ext cx="200025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3175">
            <a:solidFill>
              <a:srgbClr val="FAFD1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5" name="object 875"/>
          <p:cNvSpPr/>
          <p:nvPr/>
        </p:nvSpPr>
        <p:spPr>
          <a:xfrm>
            <a:off x="3088533" y="7756630"/>
            <a:ext cx="200025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3175">
            <a:solidFill>
              <a:srgbClr val="FAFD1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6" name="object 876"/>
          <p:cNvSpPr/>
          <p:nvPr/>
        </p:nvSpPr>
        <p:spPr>
          <a:xfrm>
            <a:off x="3088533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41910">
            <a:solidFill>
              <a:srgbClr val="FAFD1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7" name="object 877"/>
          <p:cNvSpPr/>
          <p:nvPr/>
        </p:nvSpPr>
        <p:spPr>
          <a:xfrm>
            <a:off x="3282631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41910">
            <a:solidFill>
              <a:srgbClr val="FAFD1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8" name="object 878"/>
          <p:cNvSpPr/>
          <p:nvPr/>
        </p:nvSpPr>
        <p:spPr>
          <a:xfrm>
            <a:off x="3094460" y="7715514"/>
            <a:ext cx="18829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3175">
            <a:solidFill>
              <a:srgbClr val="FAFD1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9" name="object 879"/>
          <p:cNvSpPr/>
          <p:nvPr/>
        </p:nvSpPr>
        <p:spPr>
          <a:xfrm>
            <a:off x="3094460" y="7755520"/>
            <a:ext cx="18829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3175">
            <a:solidFill>
              <a:srgbClr val="FAFD1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0" name="object 880"/>
          <p:cNvSpPr/>
          <p:nvPr/>
        </p:nvSpPr>
        <p:spPr>
          <a:xfrm>
            <a:off x="3094460" y="7735516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0386">
            <a:solidFill>
              <a:srgbClr val="FAFD1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1" name="object 881"/>
          <p:cNvSpPr/>
          <p:nvPr/>
        </p:nvSpPr>
        <p:spPr>
          <a:xfrm>
            <a:off x="3278927" y="7735516"/>
            <a:ext cx="3704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40386">
            <a:solidFill>
              <a:srgbClr val="FAFD1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2" name="object 882"/>
          <p:cNvSpPr/>
          <p:nvPr/>
        </p:nvSpPr>
        <p:spPr>
          <a:xfrm>
            <a:off x="3098905" y="7716626"/>
            <a:ext cx="180269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166" y="0"/>
                </a:lnTo>
              </a:path>
            </a:pathLst>
          </a:custGeom>
          <a:ln w="3175">
            <a:solidFill>
              <a:srgbClr val="FAF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3" name="object 883"/>
          <p:cNvSpPr/>
          <p:nvPr/>
        </p:nvSpPr>
        <p:spPr>
          <a:xfrm>
            <a:off x="3098905" y="7754408"/>
            <a:ext cx="180269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166" y="0"/>
                </a:lnTo>
              </a:path>
            </a:pathLst>
          </a:custGeom>
          <a:ln w="3175">
            <a:solidFill>
              <a:srgbClr val="FAF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4" name="object 884"/>
          <p:cNvSpPr/>
          <p:nvPr/>
        </p:nvSpPr>
        <p:spPr>
          <a:xfrm>
            <a:off x="3098905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37337">
            <a:solidFill>
              <a:srgbClr val="FAF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5" name="object 885"/>
          <p:cNvSpPr/>
          <p:nvPr/>
        </p:nvSpPr>
        <p:spPr>
          <a:xfrm>
            <a:off x="3273001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37337">
            <a:solidFill>
              <a:srgbClr val="FAF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6" name="object 886"/>
          <p:cNvSpPr/>
          <p:nvPr/>
        </p:nvSpPr>
        <p:spPr>
          <a:xfrm>
            <a:off x="3104833" y="7717737"/>
            <a:ext cx="16854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73" y="0"/>
                </a:lnTo>
              </a:path>
            </a:pathLst>
          </a:custGeom>
          <a:ln w="3175">
            <a:solidFill>
              <a:srgbClr val="FAFD1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7" name="object 887"/>
          <p:cNvSpPr/>
          <p:nvPr/>
        </p:nvSpPr>
        <p:spPr>
          <a:xfrm>
            <a:off x="3104833" y="7753296"/>
            <a:ext cx="168540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73" y="0"/>
                </a:lnTo>
              </a:path>
            </a:pathLst>
          </a:custGeom>
          <a:ln w="3175">
            <a:solidFill>
              <a:srgbClr val="FAFD1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8" name="object 888"/>
          <p:cNvSpPr/>
          <p:nvPr/>
        </p:nvSpPr>
        <p:spPr>
          <a:xfrm>
            <a:off x="3104833" y="7735516"/>
            <a:ext cx="5556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35813">
            <a:solidFill>
              <a:srgbClr val="FAFD1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9" name="object 889"/>
          <p:cNvSpPr/>
          <p:nvPr/>
        </p:nvSpPr>
        <p:spPr>
          <a:xfrm>
            <a:off x="3267075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35813">
            <a:solidFill>
              <a:srgbClr val="FAFD1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0" name="object 890"/>
          <p:cNvSpPr/>
          <p:nvPr/>
        </p:nvSpPr>
        <p:spPr>
          <a:xfrm>
            <a:off x="3110019" y="7718847"/>
            <a:ext cx="157427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175">
            <a:solidFill>
              <a:srgbClr val="FAFD1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1" name="object 891"/>
          <p:cNvSpPr/>
          <p:nvPr/>
        </p:nvSpPr>
        <p:spPr>
          <a:xfrm>
            <a:off x="3110019" y="7752186"/>
            <a:ext cx="157427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175">
            <a:solidFill>
              <a:srgbClr val="FAFD1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2" name="object 892"/>
          <p:cNvSpPr/>
          <p:nvPr/>
        </p:nvSpPr>
        <p:spPr>
          <a:xfrm>
            <a:off x="3110018" y="7735516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32766">
            <a:solidFill>
              <a:srgbClr val="FAFD1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3" name="object 893"/>
          <p:cNvSpPr/>
          <p:nvPr/>
        </p:nvSpPr>
        <p:spPr>
          <a:xfrm>
            <a:off x="3262629" y="773551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2766">
            <a:solidFill>
              <a:srgbClr val="FAFD1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4" name="object 894"/>
          <p:cNvSpPr/>
          <p:nvPr/>
        </p:nvSpPr>
        <p:spPr>
          <a:xfrm>
            <a:off x="3114463" y="7719960"/>
            <a:ext cx="148167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FAFD1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5" name="object 895"/>
          <p:cNvSpPr/>
          <p:nvPr/>
        </p:nvSpPr>
        <p:spPr>
          <a:xfrm>
            <a:off x="3114463" y="7751074"/>
            <a:ext cx="148167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175">
            <a:solidFill>
              <a:srgbClr val="FAFD1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6" name="object 896"/>
          <p:cNvSpPr/>
          <p:nvPr/>
        </p:nvSpPr>
        <p:spPr>
          <a:xfrm>
            <a:off x="3114463" y="77355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31242">
            <a:solidFill>
              <a:srgbClr val="FAFD1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7" name="object 897"/>
          <p:cNvSpPr/>
          <p:nvPr/>
        </p:nvSpPr>
        <p:spPr>
          <a:xfrm>
            <a:off x="3257445" y="7735516"/>
            <a:ext cx="5556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31242">
            <a:solidFill>
              <a:srgbClr val="FAFD1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8" name="object 898"/>
          <p:cNvSpPr/>
          <p:nvPr/>
        </p:nvSpPr>
        <p:spPr>
          <a:xfrm>
            <a:off x="3120390" y="7720700"/>
            <a:ext cx="137054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3175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9" name="object 899"/>
          <p:cNvSpPr/>
          <p:nvPr/>
        </p:nvSpPr>
        <p:spPr>
          <a:xfrm>
            <a:off x="3120390" y="7749963"/>
            <a:ext cx="137054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3175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0" name="object 900"/>
          <p:cNvSpPr/>
          <p:nvPr/>
        </p:nvSpPr>
        <p:spPr>
          <a:xfrm>
            <a:off x="3120391" y="7735147"/>
            <a:ext cx="5556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28956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1" name="object 901"/>
          <p:cNvSpPr/>
          <p:nvPr/>
        </p:nvSpPr>
        <p:spPr>
          <a:xfrm>
            <a:off x="3251516" y="773514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28956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2" name="object 902"/>
          <p:cNvSpPr/>
          <p:nvPr/>
        </p:nvSpPr>
        <p:spPr>
          <a:xfrm>
            <a:off x="3125575" y="7721811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3175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3" name="object 903"/>
          <p:cNvSpPr/>
          <p:nvPr/>
        </p:nvSpPr>
        <p:spPr>
          <a:xfrm>
            <a:off x="3125575" y="7748851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3175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4" name="object 904"/>
          <p:cNvSpPr/>
          <p:nvPr/>
        </p:nvSpPr>
        <p:spPr>
          <a:xfrm>
            <a:off x="3125575" y="7735516"/>
            <a:ext cx="4939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26669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5" name="object 905"/>
          <p:cNvSpPr/>
          <p:nvPr/>
        </p:nvSpPr>
        <p:spPr>
          <a:xfrm>
            <a:off x="3247072" y="773551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26669">
            <a:solidFill>
              <a:srgbClr val="FAFD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6" name="object 906"/>
          <p:cNvSpPr/>
          <p:nvPr/>
        </p:nvSpPr>
        <p:spPr>
          <a:xfrm>
            <a:off x="3130021" y="7722923"/>
            <a:ext cx="117299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3175">
            <a:solidFill>
              <a:srgbClr val="FAFD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7" name="object 907"/>
          <p:cNvSpPr/>
          <p:nvPr/>
        </p:nvSpPr>
        <p:spPr>
          <a:xfrm>
            <a:off x="3130021" y="7747741"/>
            <a:ext cx="117299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3175">
            <a:solidFill>
              <a:srgbClr val="FAFD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8" name="object 908"/>
          <p:cNvSpPr/>
          <p:nvPr/>
        </p:nvSpPr>
        <p:spPr>
          <a:xfrm>
            <a:off x="3130021" y="7723293"/>
            <a:ext cx="6174" cy="24077"/>
          </a:xfrm>
          <a:custGeom>
            <a:avLst/>
            <a:gdLst/>
            <a:ahLst/>
            <a:cxnLst/>
            <a:rect l="l" t="t" r="r" b="b"/>
            <a:pathLst>
              <a:path w="6350" h="24765">
                <a:moveTo>
                  <a:pt x="0" y="24383"/>
                </a:moveTo>
                <a:lnTo>
                  <a:pt x="6095" y="24383"/>
                </a:lnTo>
                <a:lnTo>
                  <a:pt x="6095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AFD1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9" name="object 909"/>
          <p:cNvSpPr/>
          <p:nvPr/>
        </p:nvSpPr>
        <p:spPr>
          <a:xfrm>
            <a:off x="3241886" y="7723293"/>
            <a:ext cx="5556" cy="24077"/>
          </a:xfrm>
          <a:custGeom>
            <a:avLst/>
            <a:gdLst/>
            <a:ahLst/>
            <a:cxnLst/>
            <a:rect l="l" t="t" r="r" b="b"/>
            <a:pathLst>
              <a:path w="5714" h="24765">
                <a:moveTo>
                  <a:pt x="0" y="24383"/>
                </a:moveTo>
                <a:lnTo>
                  <a:pt x="5334" y="24383"/>
                </a:lnTo>
                <a:lnTo>
                  <a:pt x="5334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AFD1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0" name="object 910"/>
          <p:cNvSpPr/>
          <p:nvPr/>
        </p:nvSpPr>
        <p:spPr>
          <a:xfrm>
            <a:off x="3135947" y="7724033"/>
            <a:ext cx="106186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8966" y="0"/>
                </a:lnTo>
              </a:path>
            </a:pathLst>
          </a:custGeom>
          <a:ln w="3175">
            <a:solidFill>
              <a:srgbClr val="FAFD1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1" name="object 911"/>
          <p:cNvSpPr/>
          <p:nvPr/>
        </p:nvSpPr>
        <p:spPr>
          <a:xfrm>
            <a:off x="3135947" y="7746629"/>
            <a:ext cx="106186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8966" y="0"/>
                </a:lnTo>
              </a:path>
            </a:pathLst>
          </a:custGeom>
          <a:ln w="3175">
            <a:solidFill>
              <a:srgbClr val="FAFD1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2" name="object 912"/>
          <p:cNvSpPr/>
          <p:nvPr/>
        </p:nvSpPr>
        <p:spPr>
          <a:xfrm>
            <a:off x="3135946" y="7724774"/>
            <a:ext cx="6174" cy="21608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0" y="22097"/>
                </a:moveTo>
                <a:lnTo>
                  <a:pt x="6095" y="22097"/>
                </a:lnTo>
                <a:lnTo>
                  <a:pt x="6095" y="0"/>
                </a:lnTo>
                <a:lnTo>
                  <a:pt x="0" y="0"/>
                </a:lnTo>
                <a:lnTo>
                  <a:pt x="0" y="22097"/>
                </a:lnTo>
                <a:close/>
              </a:path>
            </a:pathLst>
          </a:custGeom>
          <a:solidFill>
            <a:srgbClr val="FAFD1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3" name="object 913"/>
          <p:cNvSpPr/>
          <p:nvPr/>
        </p:nvSpPr>
        <p:spPr>
          <a:xfrm>
            <a:off x="3235959" y="7724774"/>
            <a:ext cx="6174" cy="21608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0" y="22097"/>
                </a:moveTo>
                <a:lnTo>
                  <a:pt x="6096" y="22097"/>
                </a:lnTo>
                <a:lnTo>
                  <a:pt x="6096" y="0"/>
                </a:lnTo>
                <a:lnTo>
                  <a:pt x="0" y="0"/>
                </a:lnTo>
                <a:lnTo>
                  <a:pt x="0" y="22097"/>
                </a:lnTo>
                <a:close/>
              </a:path>
            </a:pathLst>
          </a:custGeom>
          <a:solidFill>
            <a:srgbClr val="FAFD1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4" name="object 914"/>
          <p:cNvSpPr/>
          <p:nvPr/>
        </p:nvSpPr>
        <p:spPr>
          <a:xfrm>
            <a:off x="3141875" y="7725145"/>
            <a:ext cx="94456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773" y="0"/>
                </a:lnTo>
              </a:path>
            </a:pathLst>
          </a:custGeom>
          <a:ln w="3175">
            <a:solidFill>
              <a:srgbClr val="FAFD1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5" name="object 915"/>
          <p:cNvSpPr/>
          <p:nvPr/>
        </p:nvSpPr>
        <p:spPr>
          <a:xfrm>
            <a:off x="3141875" y="7745888"/>
            <a:ext cx="94456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773" y="0"/>
                </a:lnTo>
              </a:path>
            </a:pathLst>
          </a:custGeom>
          <a:ln w="3175">
            <a:solidFill>
              <a:srgbClr val="FAFD1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6" name="object 916"/>
          <p:cNvSpPr/>
          <p:nvPr/>
        </p:nvSpPr>
        <p:spPr>
          <a:xfrm>
            <a:off x="3141874" y="7725515"/>
            <a:ext cx="3704" cy="20373"/>
          </a:xfrm>
          <a:custGeom>
            <a:avLst/>
            <a:gdLst/>
            <a:ahLst/>
            <a:cxnLst/>
            <a:rect l="l" t="t" r="r" b="b"/>
            <a:pathLst>
              <a:path w="3810" h="20954">
                <a:moveTo>
                  <a:pt x="0" y="20574"/>
                </a:moveTo>
                <a:lnTo>
                  <a:pt x="3810" y="20574"/>
                </a:lnTo>
                <a:lnTo>
                  <a:pt x="381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FAFD1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7" name="object 917"/>
          <p:cNvSpPr/>
          <p:nvPr/>
        </p:nvSpPr>
        <p:spPr>
          <a:xfrm>
            <a:off x="3231515" y="7725515"/>
            <a:ext cx="4939" cy="20373"/>
          </a:xfrm>
          <a:custGeom>
            <a:avLst/>
            <a:gdLst/>
            <a:ahLst/>
            <a:cxnLst/>
            <a:rect l="l" t="t" r="r" b="b"/>
            <a:pathLst>
              <a:path w="5079" h="20954">
                <a:moveTo>
                  <a:pt x="0" y="20574"/>
                </a:moveTo>
                <a:lnTo>
                  <a:pt x="4571" y="20574"/>
                </a:lnTo>
                <a:lnTo>
                  <a:pt x="4571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FAFD1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8" name="object 918"/>
          <p:cNvSpPr/>
          <p:nvPr/>
        </p:nvSpPr>
        <p:spPr>
          <a:xfrm>
            <a:off x="3145577" y="7726256"/>
            <a:ext cx="86431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3175">
            <a:solidFill>
              <a:srgbClr val="FAFD1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9" name="object 919"/>
          <p:cNvSpPr/>
          <p:nvPr/>
        </p:nvSpPr>
        <p:spPr>
          <a:xfrm>
            <a:off x="3145577" y="7744777"/>
            <a:ext cx="86431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3175">
            <a:solidFill>
              <a:srgbClr val="FAFD1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0" name="object 920"/>
          <p:cNvSpPr/>
          <p:nvPr/>
        </p:nvSpPr>
        <p:spPr>
          <a:xfrm>
            <a:off x="3145577" y="7726998"/>
            <a:ext cx="6174" cy="17286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17526"/>
                </a:moveTo>
                <a:lnTo>
                  <a:pt x="6095" y="17526"/>
                </a:lnTo>
                <a:lnTo>
                  <a:pt x="6095" y="0"/>
                </a:lnTo>
                <a:lnTo>
                  <a:pt x="0" y="0"/>
                </a:lnTo>
                <a:lnTo>
                  <a:pt x="0" y="17526"/>
                </a:lnTo>
                <a:close/>
              </a:path>
            </a:pathLst>
          </a:custGeom>
          <a:solidFill>
            <a:srgbClr val="FAFD1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1" name="object 921"/>
          <p:cNvSpPr/>
          <p:nvPr/>
        </p:nvSpPr>
        <p:spPr>
          <a:xfrm>
            <a:off x="3225587" y="7726998"/>
            <a:ext cx="6174" cy="17286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17526"/>
                </a:moveTo>
                <a:lnTo>
                  <a:pt x="6096" y="17526"/>
                </a:lnTo>
                <a:lnTo>
                  <a:pt x="6096" y="0"/>
                </a:lnTo>
                <a:lnTo>
                  <a:pt x="0" y="0"/>
                </a:lnTo>
                <a:lnTo>
                  <a:pt x="0" y="17526"/>
                </a:lnTo>
                <a:close/>
              </a:path>
            </a:pathLst>
          </a:custGeom>
          <a:solidFill>
            <a:srgbClr val="FAFD1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2" name="object 922"/>
          <p:cNvSpPr/>
          <p:nvPr/>
        </p:nvSpPr>
        <p:spPr>
          <a:xfrm>
            <a:off x="3151505" y="7727367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FAFD0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3" name="object 923"/>
          <p:cNvSpPr/>
          <p:nvPr/>
        </p:nvSpPr>
        <p:spPr>
          <a:xfrm>
            <a:off x="3151505" y="7743666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FAFD0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4" name="object 924"/>
          <p:cNvSpPr/>
          <p:nvPr/>
        </p:nvSpPr>
        <p:spPr>
          <a:xfrm>
            <a:off x="3151505" y="7727739"/>
            <a:ext cx="6174" cy="16051"/>
          </a:xfrm>
          <a:custGeom>
            <a:avLst/>
            <a:gdLst/>
            <a:ahLst/>
            <a:cxnLst/>
            <a:rect l="l" t="t" r="r" b="b"/>
            <a:pathLst>
              <a:path w="6350" h="16509">
                <a:moveTo>
                  <a:pt x="0" y="16001"/>
                </a:moveTo>
                <a:lnTo>
                  <a:pt x="6096" y="16001"/>
                </a:lnTo>
                <a:lnTo>
                  <a:pt x="609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FAFD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5" name="object 925"/>
          <p:cNvSpPr/>
          <p:nvPr/>
        </p:nvSpPr>
        <p:spPr>
          <a:xfrm>
            <a:off x="3220403" y="7727739"/>
            <a:ext cx="5556" cy="16051"/>
          </a:xfrm>
          <a:custGeom>
            <a:avLst/>
            <a:gdLst/>
            <a:ahLst/>
            <a:cxnLst/>
            <a:rect l="l" t="t" r="r" b="b"/>
            <a:pathLst>
              <a:path w="5714" h="16509">
                <a:moveTo>
                  <a:pt x="0" y="16001"/>
                </a:moveTo>
                <a:lnTo>
                  <a:pt x="5333" y="16001"/>
                </a:lnTo>
                <a:lnTo>
                  <a:pt x="533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FAFD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6" name="object 926"/>
          <p:cNvSpPr/>
          <p:nvPr/>
        </p:nvSpPr>
        <p:spPr>
          <a:xfrm>
            <a:off x="3157432" y="7728479"/>
            <a:ext cx="62970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69" y="0"/>
                </a:lnTo>
              </a:path>
            </a:pathLst>
          </a:custGeom>
          <a:ln w="3175">
            <a:solidFill>
              <a:srgbClr val="FAFD0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7" name="object 927"/>
          <p:cNvSpPr/>
          <p:nvPr/>
        </p:nvSpPr>
        <p:spPr>
          <a:xfrm>
            <a:off x="3157432" y="7742554"/>
            <a:ext cx="62970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69" y="0"/>
                </a:lnTo>
              </a:path>
            </a:pathLst>
          </a:custGeom>
          <a:ln w="3175">
            <a:solidFill>
              <a:srgbClr val="FAFD0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8" name="object 928"/>
          <p:cNvSpPr/>
          <p:nvPr/>
        </p:nvSpPr>
        <p:spPr>
          <a:xfrm>
            <a:off x="3157432" y="7729220"/>
            <a:ext cx="4939" cy="12965"/>
          </a:xfrm>
          <a:custGeom>
            <a:avLst/>
            <a:gdLst/>
            <a:ahLst/>
            <a:cxnLst/>
            <a:rect l="l" t="t" r="r" b="b"/>
            <a:pathLst>
              <a:path w="5079" h="13334">
                <a:moveTo>
                  <a:pt x="0" y="12953"/>
                </a:moveTo>
                <a:lnTo>
                  <a:pt x="4571" y="12953"/>
                </a:lnTo>
                <a:lnTo>
                  <a:pt x="457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FAFD0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9" name="object 929"/>
          <p:cNvSpPr/>
          <p:nvPr/>
        </p:nvSpPr>
        <p:spPr>
          <a:xfrm>
            <a:off x="3215956" y="7729220"/>
            <a:ext cx="4939" cy="12965"/>
          </a:xfrm>
          <a:custGeom>
            <a:avLst/>
            <a:gdLst/>
            <a:ahLst/>
            <a:cxnLst/>
            <a:rect l="l" t="t" r="r" b="b"/>
            <a:pathLst>
              <a:path w="5079" h="13334">
                <a:moveTo>
                  <a:pt x="0" y="12953"/>
                </a:moveTo>
                <a:lnTo>
                  <a:pt x="4572" y="12953"/>
                </a:lnTo>
                <a:lnTo>
                  <a:pt x="457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FAFD0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0" name="object 930"/>
          <p:cNvSpPr/>
          <p:nvPr/>
        </p:nvSpPr>
        <p:spPr>
          <a:xfrm>
            <a:off x="3161876" y="7729589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3175">
            <a:solidFill>
              <a:srgbClr val="FAFD0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1" name="object 931"/>
          <p:cNvSpPr/>
          <p:nvPr/>
        </p:nvSpPr>
        <p:spPr>
          <a:xfrm>
            <a:off x="3161876" y="7741444"/>
            <a:ext cx="54328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25" y="0"/>
                </a:lnTo>
              </a:path>
            </a:pathLst>
          </a:custGeom>
          <a:ln w="3175">
            <a:solidFill>
              <a:srgbClr val="FAFD0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2" name="object 932"/>
          <p:cNvSpPr/>
          <p:nvPr/>
        </p:nvSpPr>
        <p:spPr>
          <a:xfrm>
            <a:off x="3161876" y="7729961"/>
            <a:ext cx="5556" cy="11113"/>
          </a:xfrm>
          <a:custGeom>
            <a:avLst/>
            <a:gdLst/>
            <a:ahLst/>
            <a:cxnLst/>
            <a:rect l="l" t="t" r="r" b="b"/>
            <a:pathLst>
              <a:path w="5714" h="11429">
                <a:moveTo>
                  <a:pt x="0" y="11430"/>
                </a:moveTo>
                <a:lnTo>
                  <a:pt x="5334" y="11430"/>
                </a:lnTo>
                <a:lnTo>
                  <a:pt x="533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FAFD0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3" name="object 933"/>
          <p:cNvSpPr/>
          <p:nvPr/>
        </p:nvSpPr>
        <p:spPr>
          <a:xfrm>
            <a:off x="3210031" y="7729961"/>
            <a:ext cx="6174" cy="11113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0" y="11430"/>
                </a:moveTo>
                <a:lnTo>
                  <a:pt x="6095" y="11430"/>
                </a:lnTo>
                <a:lnTo>
                  <a:pt x="609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FAFD0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4" name="object 934"/>
          <p:cNvSpPr/>
          <p:nvPr/>
        </p:nvSpPr>
        <p:spPr>
          <a:xfrm>
            <a:off x="3167063" y="7730702"/>
            <a:ext cx="43215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3175">
            <a:solidFill>
              <a:srgbClr val="FAFD0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5" name="object 935"/>
          <p:cNvSpPr/>
          <p:nvPr/>
        </p:nvSpPr>
        <p:spPr>
          <a:xfrm>
            <a:off x="3167063" y="7740332"/>
            <a:ext cx="43215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ln w="3175">
            <a:solidFill>
              <a:srgbClr val="FAFD0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6" name="object 936"/>
          <p:cNvSpPr/>
          <p:nvPr/>
        </p:nvSpPr>
        <p:spPr>
          <a:xfrm>
            <a:off x="3167062" y="77355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8381">
            <a:solidFill>
              <a:srgbClr val="FAFD0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7" name="object 937"/>
          <p:cNvSpPr/>
          <p:nvPr/>
        </p:nvSpPr>
        <p:spPr>
          <a:xfrm>
            <a:off x="3204104" y="77355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8381">
            <a:solidFill>
              <a:srgbClr val="FAFD0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8" name="object 938"/>
          <p:cNvSpPr/>
          <p:nvPr/>
        </p:nvSpPr>
        <p:spPr>
          <a:xfrm>
            <a:off x="3172989" y="7731812"/>
            <a:ext cx="314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175">
            <a:solidFill>
              <a:srgbClr val="FAFD0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9" name="object 939"/>
          <p:cNvSpPr/>
          <p:nvPr/>
        </p:nvSpPr>
        <p:spPr>
          <a:xfrm>
            <a:off x="3172989" y="7739221"/>
            <a:ext cx="314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175">
            <a:solidFill>
              <a:srgbClr val="FAFD0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0" name="object 940"/>
          <p:cNvSpPr/>
          <p:nvPr/>
        </p:nvSpPr>
        <p:spPr>
          <a:xfrm>
            <a:off x="3172989" y="773551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1" y="0"/>
                </a:lnTo>
              </a:path>
            </a:pathLst>
          </a:custGeom>
          <a:ln w="6857">
            <a:solidFill>
              <a:srgbClr val="FAFD0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1" name="object 941"/>
          <p:cNvSpPr/>
          <p:nvPr/>
        </p:nvSpPr>
        <p:spPr>
          <a:xfrm>
            <a:off x="3200400" y="7735517"/>
            <a:ext cx="3704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6857">
            <a:solidFill>
              <a:srgbClr val="FAFD0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2" name="object 942"/>
          <p:cNvSpPr/>
          <p:nvPr/>
        </p:nvSpPr>
        <p:spPr>
          <a:xfrm>
            <a:off x="3177433" y="7732553"/>
            <a:ext cx="2346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FAFD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3" name="object 943"/>
          <p:cNvSpPr/>
          <p:nvPr/>
        </p:nvSpPr>
        <p:spPr>
          <a:xfrm>
            <a:off x="3177433" y="7738109"/>
            <a:ext cx="2346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FAFD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4" name="object 944"/>
          <p:cNvSpPr/>
          <p:nvPr/>
        </p:nvSpPr>
        <p:spPr>
          <a:xfrm>
            <a:off x="3177433" y="773514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4572">
            <a:solidFill>
              <a:srgbClr val="FAFD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5" name="object 945"/>
          <p:cNvSpPr/>
          <p:nvPr/>
        </p:nvSpPr>
        <p:spPr>
          <a:xfrm>
            <a:off x="3194473" y="773514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4572">
            <a:solidFill>
              <a:srgbClr val="FAFD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6" name="object 946"/>
          <p:cNvSpPr/>
          <p:nvPr/>
        </p:nvSpPr>
        <p:spPr>
          <a:xfrm>
            <a:off x="3183361" y="7735147"/>
            <a:ext cx="11113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4572">
            <a:solidFill>
              <a:srgbClr val="FAFD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7" name="object 947"/>
          <p:cNvSpPr/>
          <p:nvPr/>
        </p:nvSpPr>
        <p:spPr>
          <a:xfrm>
            <a:off x="2386222" y="7564756"/>
            <a:ext cx="1605756" cy="343253"/>
          </a:xfrm>
          <a:custGeom>
            <a:avLst/>
            <a:gdLst/>
            <a:ahLst/>
            <a:cxnLst/>
            <a:rect l="l" t="t" r="r" b="b"/>
            <a:pathLst>
              <a:path w="1651635" h="353059">
                <a:moveTo>
                  <a:pt x="1651262" y="0"/>
                </a:moveTo>
                <a:lnTo>
                  <a:pt x="0" y="0"/>
                </a:lnTo>
                <a:lnTo>
                  <a:pt x="0" y="352809"/>
                </a:lnTo>
                <a:lnTo>
                  <a:pt x="1651262" y="352809"/>
                </a:lnTo>
                <a:lnTo>
                  <a:pt x="1651262" y="0"/>
                </a:lnTo>
                <a:close/>
              </a:path>
            </a:pathLst>
          </a:custGeom>
          <a:ln w="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8" name="object 948"/>
          <p:cNvSpPr/>
          <p:nvPr/>
        </p:nvSpPr>
        <p:spPr>
          <a:xfrm>
            <a:off x="2735897" y="7669952"/>
            <a:ext cx="924189" cy="0"/>
          </a:xfrm>
          <a:custGeom>
            <a:avLst/>
            <a:gdLst/>
            <a:ahLst/>
            <a:cxnLst/>
            <a:rect l="l" t="t" r="r" b="b"/>
            <a:pathLst>
              <a:path w="950595">
                <a:moveTo>
                  <a:pt x="0" y="0"/>
                </a:moveTo>
                <a:lnTo>
                  <a:pt x="950213" y="0"/>
                </a:lnTo>
              </a:path>
            </a:pathLst>
          </a:custGeom>
          <a:ln w="3175">
            <a:solidFill>
              <a:srgbClr val="D2D4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9" name="object 949"/>
          <p:cNvSpPr/>
          <p:nvPr/>
        </p:nvSpPr>
        <p:spPr>
          <a:xfrm>
            <a:off x="2735897" y="7873312"/>
            <a:ext cx="924189" cy="0"/>
          </a:xfrm>
          <a:custGeom>
            <a:avLst/>
            <a:gdLst/>
            <a:ahLst/>
            <a:cxnLst/>
            <a:rect l="l" t="t" r="r" b="b"/>
            <a:pathLst>
              <a:path w="950595">
                <a:moveTo>
                  <a:pt x="0" y="0"/>
                </a:moveTo>
                <a:lnTo>
                  <a:pt x="950213" y="0"/>
                </a:lnTo>
              </a:path>
            </a:pathLst>
          </a:custGeom>
          <a:ln w="3810">
            <a:solidFill>
              <a:srgbClr val="D2D4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0" name="object 950"/>
          <p:cNvSpPr/>
          <p:nvPr/>
        </p:nvSpPr>
        <p:spPr>
          <a:xfrm>
            <a:off x="2735898" y="7671435"/>
            <a:ext cx="17286" cy="200025"/>
          </a:xfrm>
          <a:custGeom>
            <a:avLst/>
            <a:gdLst/>
            <a:ahLst/>
            <a:cxnLst/>
            <a:rect l="l" t="t" r="r" b="b"/>
            <a:pathLst>
              <a:path w="17780" h="205740">
                <a:moveTo>
                  <a:pt x="0" y="205740"/>
                </a:moveTo>
                <a:lnTo>
                  <a:pt x="17525" y="205740"/>
                </a:lnTo>
                <a:lnTo>
                  <a:pt x="17525" y="0"/>
                </a:ln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solidFill>
            <a:srgbClr val="D2D4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1" name="object 951"/>
          <p:cNvSpPr/>
          <p:nvPr/>
        </p:nvSpPr>
        <p:spPr>
          <a:xfrm>
            <a:off x="3642677" y="7671435"/>
            <a:ext cx="17286" cy="200025"/>
          </a:xfrm>
          <a:custGeom>
            <a:avLst/>
            <a:gdLst/>
            <a:ahLst/>
            <a:cxnLst/>
            <a:rect l="l" t="t" r="r" b="b"/>
            <a:pathLst>
              <a:path w="17779" h="205740">
                <a:moveTo>
                  <a:pt x="0" y="205740"/>
                </a:moveTo>
                <a:lnTo>
                  <a:pt x="17525" y="205740"/>
                </a:lnTo>
                <a:lnTo>
                  <a:pt x="17525" y="0"/>
                </a:ln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solidFill>
            <a:srgbClr val="D2D4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2" name="object 952"/>
          <p:cNvSpPr/>
          <p:nvPr/>
        </p:nvSpPr>
        <p:spPr>
          <a:xfrm>
            <a:off x="2752937" y="7673658"/>
            <a:ext cx="890234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161" y="0"/>
                </a:lnTo>
              </a:path>
            </a:pathLst>
          </a:custGeom>
          <a:ln w="4572">
            <a:solidFill>
              <a:srgbClr val="D2D4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3" name="object 953"/>
          <p:cNvSpPr/>
          <p:nvPr/>
        </p:nvSpPr>
        <p:spPr>
          <a:xfrm>
            <a:off x="2752937" y="7869237"/>
            <a:ext cx="890234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161" y="0"/>
                </a:lnTo>
              </a:path>
            </a:pathLst>
          </a:custGeom>
          <a:ln w="4572">
            <a:solidFill>
              <a:srgbClr val="D2D4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4" name="object 954"/>
          <p:cNvSpPr/>
          <p:nvPr/>
        </p:nvSpPr>
        <p:spPr>
          <a:xfrm>
            <a:off x="2752936" y="7675880"/>
            <a:ext cx="19756" cy="191382"/>
          </a:xfrm>
          <a:custGeom>
            <a:avLst/>
            <a:gdLst/>
            <a:ahLst/>
            <a:cxnLst/>
            <a:rect l="l" t="t" r="r" b="b"/>
            <a:pathLst>
              <a:path w="20319" h="196850">
                <a:moveTo>
                  <a:pt x="0" y="196596"/>
                </a:moveTo>
                <a:lnTo>
                  <a:pt x="19812" y="196596"/>
                </a:lnTo>
                <a:lnTo>
                  <a:pt x="19812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D2D4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5" name="object 955"/>
          <p:cNvSpPr/>
          <p:nvPr/>
        </p:nvSpPr>
        <p:spPr>
          <a:xfrm>
            <a:off x="3624156" y="7675880"/>
            <a:ext cx="18521" cy="191382"/>
          </a:xfrm>
          <a:custGeom>
            <a:avLst/>
            <a:gdLst/>
            <a:ahLst/>
            <a:cxnLst/>
            <a:rect l="l" t="t" r="r" b="b"/>
            <a:pathLst>
              <a:path w="19050" h="196850">
                <a:moveTo>
                  <a:pt x="0" y="196596"/>
                </a:moveTo>
                <a:lnTo>
                  <a:pt x="19050" y="196596"/>
                </a:lnTo>
                <a:lnTo>
                  <a:pt x="19050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D2D4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6" name="object 956"/>
          <p:cNvSpPr/>
          <p:nvPr/>
        </p:nvSpPr>
        <p:spPr>
          <a:xfrm>
            <a:off x="2772199" y="7678103"/>
            <a:ext cx="851958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4572">
            <a:solidFill>
              <a:srgbClr val="D2D4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7" name="object 957"/>
          <p:cNvSpPr/>
          <p:nvPr/>
        </p:nvSpPr>
        <p:spPr>
          <a:xfrm>
            <a:off x="2772199" y="7864793"/>
            <a:ext cx="851958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4572">
            <a:solidFill>
              <a:srgbClr val="D2D4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8" name="object 958"/>
          <p:cNvSpPr/>
          <p:nvPr/>
        </p:nvSpPr>
        <p:spPr>
          <a:xfrm>
            <a:off x="2772198" y="7680325"/>
            <a:ext cx="18521" cy="182739"/>
          </a:xfrm>
          <a:custGeom>
            <a:avLst/>
            <a:gdLst/>
            <a:ahLst/>
            <a:cxnLst/>
            <a:rect l="l" t="t" r="r" b="b"/>
            <a:pathLst>
              <a:path w="19050" h="187959">
                <a:moveTo>
                  <a:pt x="0" y="187451"/>
                </a:moveTo>
                <a:lnTo>
                  <a:pt x="19050" y="187451"/>
                </a:lnTo>
                <a:lnTo>
                  <a:pt x="1905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D2D4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9" name="object 959"/>
          <p:cNvSpPr/>
          <p:nvPr/>
        </p:nvSpPr>
        <p:spPr>
          <a:xfrm>
            <a:off x="3605635" y="7680325"/>
            <a:ext cx="18521" cy="182739"/>
          </a:xfrm>
          <a:custGeom>
            <a:avLst/>
            <a:gdLst/>
            <a:ahLst/>
            <a:cxnLst/>
            <a:rect l="l" t="t" r="r" b="b"/>
            <a:pathLst>
              <a:path w="19050" h="187959">
                <a:moveTo>
                  <a:pt x="0" y="187451"/>
                </a:moveTo>
                <a:lnTo>
                  <a:pt x="19050" y="187451"/>
                </a:lnTo>
                <a:lnTo>
                  <a:pt x="1905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D2D4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0" name="object 960"/>
          <p:cNvSpPr/>
          <p:nvPr/>
        </p:nvSpPr>
        <p:spPr>
          <a:xfrm>
            <a:off x="2790719" y="7682547"/>
            <a:ext cx="814917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4572">
            <a:solidFill>
              <a:srgbClr val="D3D5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1" name="object 961"/>
          <p:cNvSpPr/>
          <p:nvPr/>
        </p:nvSpPr>
        <p:spPr>
          <a:xfrm>
            <a:off x="2790719" y="7860717"/>
            <a:ext cx="814917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3810">
            <a:solidFill>
              <a:srgbClr val="D3D5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2" name="object 962"/>
          <p:cNvSpPr/>
          <p:nvPr/>
        </p:nvSpPr>
        <p:spPr>
          <a:xfrm>
            <a:off x="2790719" y="7684769"/>
            <a:ext cx="18521" cy="174096"/>
          </a:xfrm>
          <a:custGeom>
            <a:avLst/>
            <a:gdLst/>
            <a:ahLst/>
            <a:cxnLst/>
            <a:rect l="l" t="t" r="r" b="b"/>
            <a:pathLst>
              <a:path w="19050" h="179070">
                <a:moveTo>
                  <a:pt x="0" y="179069"/>
                </a:moveTo>
                <a:lnTo>
                  <a:pt x="19050" y="179069"/>
                </a:lnTo>
                <a:lnTo>
                  <a:pt x="19050" y="0"/>
                </a:lnTo>
                <a:lnTo>
                  <a:pt x="0" y="0"/>
                </a:lnTo>
                <a:lnTo>
                  <a:pt x="0" y="179069"/>
                </a:lnTo>
                <a:close/>
              </a:path>
            </a:pathLst>
          </a:custGeom>
          <a:solidFill>
            <a:srgbClr val="D3D5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3" name="object 963"/>
          <p:cNvSpPr/>
          <p:nvPr/>
        </p:nvSpPr>
        <p:spPr>
          <a:xfrm>
            <a:off x="3587114" y="7684769"/>
            <a:ext cx="18521" cy="174096"/>
          </a:xfrm>
          <a:custGeom>
            <a:avLst/>
            <a:gdLst/>
            <a:ahLst/>
            <a:cxnLst/>
            <a:rect l="l" t="t" r="r" b="b"/>
            <a:pathLst>
              <a:path w="19050" h="179070">
                <a:moveTo>
                  <a:pt x="0" y="179069"/>
                </a:moveTo>
                <a:lnTo>
                  <a:pt x="19050" y="179069"/>
                </a:lnTo>
                <a:lnTo>
                  <a:pt x="19050" y="0"/>
                </a:lnTo>
                <a:lnTo>
                  <a:pt x="0" y="0"/>
                </a:lnTo>
                <a:lnTo>
                  <a:pt x="0" y="179069"/>
                </a:lnTo>
                <a:close/>
              </a:path>
            </a:pathLst>
          </a:custGeom>
          <a:solidFill>
            <a:srgbClr val="D3D5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4" name="object 964"/>
          <p:cNvSpPr/>
          <p:nvPr/>
        </p:nvSpPr>
        <p:spPr>
          <a:xfrm>
            <a:off x="2809240" y="7686992"/>
            <a:ext cx="777875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4572">
            <a:solidFill>
              <a:srgbClr val="D4D6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5" name="object 965"/>
          <p:cNvSpPr/>
          <p:nvPr/>
        </p:nvSpPr>
        <p:spPr>
          <a:xfrm>
            <a:off x="2809240" y="7856643"/>
            <a:ext cx="777875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4572">
            <a:solidFill>
              <a:srgbClr val="D4D6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6" name="object 966"/>
          <p:cNvSpPr/>
          <p:nvPr/>
        </p:nvSpPr>
        <p:spPr>
          <a:xfrm>
            <a:off x="2809240" y="7689214"/>
            <a:ext cx="18521" cy="165453"/>
          </a:xfrm>
          <a:custGeom>
            <a:avLst/>
            <a:gdLst/>
            <a:ahLst/>
            <a:cxnLst/>
            <a:rect l="l" t="t" r="r" b="b"/>
            <a:pathLst>
              <a:path w="19050" h="170179">
                <a:moveTo>
                  <a:pt x="0" y="169925"/>
                </a:moveTo>
                <a:lnTo>
                  <a:pt x="19050" y="169925"/>
                </a:lnTo>
                <a:lnTo>
                  <a:pt x="19050" y="0"/>
                </a:lnTo>
                <a:lnTo>
                  <a:pt x="0" y="0"/>
                </a:lnTo>
                <a:lnTo>
                  <a:pt x="0" y="169925"/>
                </a:lnTo>
                <a:close/>
              </a:path>
            </a:pathLst>
          </a:custGeom>
          <a:solidFill>
            <a:srgbClr val="D4D6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7" name="object 967"/>
          <p:cNvSpPr/>
          <p:nvPr/>
        </p:nvSpPr>
        <p:spPr>
          <a:xfrm>
            <a:off x="3568593" y="7689214"/>
            <a:ext cx="18521" cy="165453"/>
          </a:xfrm>
          <a:custGeom>
            <a:avLst/>
            <a:gdLst/>
            <a:ahLst/>
            <a:cxnLst/>
            <a:rect l="l" t="t" r="r" b="b"/>
            <a:pathLst>
              <a:path w="19050" h="170179">
                <a:moveTo>
                  <a:pt x="0" y="169925"/>
                </a:moveTo>
                <a:lnTo>
                  <a:pt x="19050" y="169925"/>
                </a:lnTo>
                <a:lnTo>
                  <a:pt x="19050" y="0"/>
                </a:lnTo>
                <a:lnTo>
                  <a:pt x="0" y="0"/>
                </a:lnTo>
                <a:lnTo>
                  <a:pt x="0" y="169925"/>
                </a:lnTo>
                <a:close/>
              </a:path>
            </a:pathLst>
          </a:custGeom>
          <a:solidFill>
            <a:srgbClr val="D4D65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8" name="object 968"/>
          <p:cNvSpPr/>
          <p:nvPr/>
        </p:nvSpPr>
        <p:spPr>
          <a:xfrm>
            <a:off x="2827761" y="7690697"/>
            <a:ext cx="74083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3175">
            <a:solidFill>
              <a:srgbClr val="D4D6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9" name="object 969"/>
          <p:cNvSpPr/>
          <p:nvPr/>
        </p:nvSpPr>
        <p:spPr>
          <a:xfrm>
            <a:off x="2827761" y="7852197"/>
            <a:ext cx="74083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4572">
            <a:solidFill>
              <a:srgbClr val="D4D6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0" name="object 970"/>
          <p:cNvSpPr/>
          <p:nvPr/>
        </p:nvSpPr>
        <p:spPr>
          <a:xfrm>
            <a:off x="2827761" y="7692179"/>
            <a:ext cx="18521" cy="158044"/>
          </a:xfrm>
          <a:custGeom>
            <a:avLst/>
            <a:gdLst/>
            <a:ahLst/>
            <a:cxnLst/>
            <a:rect l="l" t="t" r="r" b="b"/>
            <a:pathLst>
              <a:path w="19050" h="162559">
                <a:moveTo>
                  <a:pt x="0" y="162305"/>
                </a:moveTo>
                <a:lnTo>
                  <a:pt x="19050" y="162305"/>
                </a:lnTo>
                <a:lnTo>
                  <a:pt x="19050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D4D65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1" name="object 971"/>
          <p:cNvSpPr/>
          <p:nvPr/>
        </p:nvSpPr>
        <p:spPr>
          <a:xfrm>
            <a:off x="3550072" y="7692179"/>
            <a:ext cx="18521" cy="158044"/>
          </a:xfrm>
          <a:custGeom>
            <a:avLst/>
            <a:gdLst/>
            <a:ahLst/>
            <a:cxnLst/>
            <a:rect l="l" t="t" r="r" b="b"/>
            <a:pathLst>
              <a:path w="19050" h="162559">
                <a:moveTo>
                  <a:pt x="0" y="162305"/>
                </a:moveTo>
                <a:lnTo>
                  <a:pt x="19050" y="162305"/>
                </a:lnTo>
                <a:lnTo>
                  <a:pt x="19050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D4D65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2" name="object 972"/>
          <p:cNvSpPr/>
          <p:nvPr/>
        </p:nvSpPr>
        <p:spPr>
          <a:xfrm>
            <a:off x="2846282" y="7694401"/>
            <a:ext cx="703792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899" y="0"/>
                </a:lnTo>
              </a:path>
            </a:pathLst>
          </a:custGeom>
          <a:ln w="4572">
            <a:solidFill>
              <a:srgbClr val="D5D7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3" name="object 973"/>
          <p:cNvSpPr/>
          <p:nvPr/>
        </p:nvSpPr>
        <p:spPr>
          <a:xfrm>
            <a:off x="2846282" y="7848493"/>
            <a:ext cx="703792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899" y="0"/>
                </a:lnTo>
              </a:path>
            </a:pathLst>
          </a:custGeom>
          <a:ln w="3175">
            <a:solidFill>
              <a:srgbClr val="D5D7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4" name="object 974"/>
          <p:cNvSpPr/>
          <p:nvPr/>
        </p:nvSpPr>
        <p:spPr>
          <a:xfrm>
            <a:off x="2846282" y="7696623"/>
            <a:ext cx="18521" cy="150636"/>
          </a:xfrm>
          <a:custGeom>
            <a:avLst/>
            <a:gdLst/>
            <a:ahLst/>
            <a:cxnLst/>
            <a:rect l="l" t="t" r="r" b="b"/>
            <a:pathLst>
              <a:path w="19050" h="154940">
                <a:moveTo>
                  <a:pt x="0" y="154686"/>
                </a:moveTo>
                <a:lnTo>
                  <a:pt x="19050" y="154686"/>
                </a:lnTo>
                <a:lnTo>
                  <a:pt x="19050" y="0"/>
                </a:lnTo>
                <a:lnTo>
                  <a:pt x="0" y="0"/>
                </a:lnTo>
                <a:lnTo>
                  <a:pt x="0" y="154686"/>
                </a:lnTo>
                <a:close/>
              </a:path>
            </a:pathLst>
          </a:custGeom>
          <a:solidFill>
            <a:srgbClr val="D5D75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5" name="object 975"/>
          <p:cNvSpPr/>
          <p:nvPr/>
        </p:nvSpPr>
        <p:spPr>
          <a:xfrm>
            <a:off x="3531551" y="7696623"/>
            <a:ext cx="18521" cy="150636"/>
          </a:xfrm>
          <a:custGeom>
            <a:avLst/>
            <a:gdLst/>
            <a:ahLst/>
            <a:cxnLst/>
            <a:rect l="l" t="t" r="r" b="b"/>
            <a:pathLst>
              <a:path w="19050" h="154940">
                <a:moveTo>
                  <a:pt x="0" y="154686"/>
                </a:moveTo>
                <a:lnTo>
                  <a:pt x="19050" y="154686"/>
                </a:lnTo>
                <a:lnTo>
                  <a:pt x="19050" y="0"/>
                </a:lnTo>
                <a:lnTo>
                  <a:pt x="0" y="0"/>
                </a:lnTo>
                <a:lnTo>
                  <a:pt x="0" y="154686"/>
                </a:lnTo>
                <a:close/>
              </a:path>
            </a:pathLst>
          </a:custGeom>
          <a:solidFill>
            <a:srgbClr val="D5D75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6" name="object 976"/>
          <p:cNvSpPr/>
          <p:nvPr/>
        </p:nvSpPr>
        <p:spPr>
          <a:xfrm>
            <a:off x="2864803" y="7698846"/>
            <a:ext cx="66675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4572">
            <a:solidFill>
              <a:srgbClr val="D6D85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7" name="object 977"/>
          <p:cNvSpPr/>
          <p:nvPr/>
        </p:nvSpPr>
        <p:spPr>
          <a:xfrm>
            <a:off x="2864803" y="7844790"/>
            <a:ext cx="66675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4572">
            <a:solidFill>
              <a:srgbClr val="D6D85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8" name="object 978"/>
          <p:cNvSpPr/>
          <p:nvPr/>
        </p:nvSpPr>
        <p:spPr>
          <a:xfrm>
            <a:off x="2864802" y="7701067"/>
            <a:ext cx="18521" cy="141993"/>
          </a:xfrm>
          <a:custGeom>
            <a:avLst/>
            <a:gdLst/>
            <a:ahLst/>
            <a:cxnLst/>
            <a:rect l="l" t="t" r="r" b="b"/>
            <a:pathLst>
              <a:path w="19050" h="146050">
                <a:moveTo>
                  <a:pt x="0" y="145542"/>
                </a:moveTo>
                <a:lnTo>
                  <a:pt x="19050" y="145542"/>
                </a:lnTo>
                <a:lnTo>
                  <a:pt x="19050" y="0"/>
                </a:lnTo>
                <a:lnTo>
                  <a:pt x="0" y="0"/>
                </a:lnTo>
                <a:lnTo>
                  <a:pt x="0" y="145542"/>
                </a:lnTo>
                <a:close/>
              </a:path>
            </a:pathLst>
          </a:custGeom>
          <a:solidFill>
            <a:srgbClr val="D6D85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9" name="object 979"/>
          <p:cNvSpPr/>
          <p:nvPr/>
        </p:nvSpPr>
        <p:spPr>
          <a:xfrm>
            <a:off x="3513031" y="7701067"/>
            <a:ext cx="18521" cy="141993"/>
          </a:xfrm>
          <a:custGeom>
            <a:avLst/>
            <a:gdLst/>
            <a:ahLst/>
            <a:cxnLst/>
            <a:rect l="l" t="t" r="r" b="b"/>
            <a:pathLst>
              <a:path w="19050" h="146050">
                <a:moveTo>
                  <a:pt x="0" y="145542"/>
                </a:moveTo>
                <a:lnTo>
                  <a:pt x="19050" y="145542"/>
                </a:lnTo>
                <a:lnTo>
                  <a:pt x="19050" y="0"/>
                </a:lnTo>
                <a:lnTo>
                  <a:pt x="0" y="0"/>
                </a:lnTo>
                <a:lnTo>
                  <a:pt x="0" y="145542"/>
                </a:lnTo>
                <a:close/>
              </a:path>
            </a:pathLst>
          </a:custGeom>
          <a:solidFill>
            <a:srgbClr val="D6D85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0" name="object 980"/>
          <p:cNvSpPr/>
          <p:nvPr/>
        </p:nvSpPr>
        <p:spPr>
          <a:xfrm>
            <a:off x="2883324" y="7703290"/>
            <a:ext cx="629708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4572">
            <a:solidFill>
              <a:srgbClr val="D8DA5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1" name="object 981"/>
          <p:cNvSpPr/>
          <p:nvPr/>
        </p:nvSpPr>
        <p:spPr>
          <a:xfrm>
            <a:off x="2883324" y="7840345"/>
            <a:ext cx="629708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4572">
            <a:solidFill>
              <a:srgbClr val="D8DA5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2" name="object 982"/>
          <p:cNvSpPr/>
          <p:nvPr/>
        </p:nvSpPr>
        <p:spPr>
          <a:xfrm>
            <a:off x="2883323" y="7705513"/>
            <a:ext cx="18521" cy="132733"/>
          </a:xfrm>
          <a:custGeom>
            <a:avLst/>
            <a:gdLst/>
            <a:ahLst/>
            <a:cxnLst/>
            <a:rect l="l" t="t" r="r" b="b"/>
            <a:pathLst>
              <a:path w="19050" h="136525">
                <a:moveTo>
                  <a:pt x="0" y="136398"/>
                </a:moveTo>
                <a:lnTo>
                  <a:pt x="19050" y="136398"/>
                </a:lnTo>
                <a:lnTo>
                  <a:pt x="19050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D8DA5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3" name="object 983"/>
          <p:cNvSpPr/>
          <p:nvPr/>
        </p:nvSpPr>
        <p:spPr>
          <a:xfrm>
            <a:off x="3494510" y="7705513"/>
            <a:ext cx="18521" cy="132733"/>
          </a:xfrm>
          <a:custGeom>
            <a:avLst/>
            <a:gdLst/>
            <a:ahLst/>
            <a:cxnLst/>
            <a:rect l="l" t="t" r="r" b="b"/>
            <a:pathLst>
              <a:path w="19050" h="136525">
                <a:moveTo>
                  <a:pt x="0" y="136398"/>
                </a:moveTo>
                <a:lnTo>
                  <a:pt x="19050" y="136398"/>
                </a:lnTo>
                <a:lnTo>
                  <a:pt x="19050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D8DA5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4" name="object 984"/>
          <p:cNvSpPr/>
          <p:nvPr/>
        </p:nvSpPr>
        <p:spPr>
          <a:xfrm>
            <a:off x="2901844" y="7707365"/>
            <a:ext cx="592667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3810">
            <a:solidFill>
              <a:srgbClr val="D9DB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5" name="object 985"/>
          <p:cNvSpPr/>
          <p:nvPr/>
        </p:nvSpPr>
        <p:spPr>
          <a:xfrm>
            <a:off x="2901844" y="7835899"/>
            <a:ext cx="592667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4572">
            <a:solidFill>
              <a:srgbClr val="D9DB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6" name="object 986"/>
          <p:cNvSpPr/>
          <p:nvPr/>
        </p:nvSpPr>
        <p:spPr>
          <a:xfrm>
            <a:off x="2901844" y="7709217"/>
            <a:ext cx="18521" cy="124707"/>
          </a:xfrm>
          <a:custGeom>
            <a:avLst/>
            <a:gdLst/>
            <a:ahLst/>
            <a:cxnLst/>
            <a:rect l="l" t="t" r="r" b="b"/>
            <a:pathLst>
              <a:path w="19050" h="128270">
                <a:moveTo>
                  <a:pt x="0" y="128016"/>
                </a:moveTo>
                <a:lnTo>
                  <a:pt x="19050" y="128016"/>
                </a:lnTo>
                <a:lnTo>
                  <a:pt x="1905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D9DB5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7" name="object 987"/>
          <p:cNvSpPr/>
          <p:nvPr/>
        </p:nvSpPr>
        <p:spPr>
          <a:xfrm>
            <a:off x="3475989" y="7709217"/>
            <a:ext cx="18521" cy="124707"/>
          </a:xfrm>
          <a:custGeom>
            <a:avLst/>
            <a:gdLst/>
            <a:ahLst/>
            <a:cxnLst/>
            <a:rect l="l" t="t" r="r" b="b"/>
            <a:pathLst>
              <a:path w="19050" h="128270">
                <a:moveTo>
                  <a:pt x="0" y="128016"/>
                </a:moveTo>
                <a:lnTo>
                  <a:pt x="19050" y="128016"/>
                </a:lnTo>
                <a:lnTo>
                  <a:pt x="1905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D9DB5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8" name="object 988"/>
          <p:cNvSpPr/>
          <p:nvPr/>
        </p:nvSpPr>
        <p:spPr>
          <a:xfrm>
            <a:off x="2920365" y="7711069"/>
            <a:ext cx="555625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499" y="0"/>
                </a:lnTo>
              </a:path>
            </a:pathLst>
          </a:custGeom>
          <a:ln w="3810">
            <a:solidFill>
              <a:srgbClr val="DBDD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9" name="object 989"/>
          <p:cNvSpPr/>
          <p:nvPr/>
        </p:nvSpPr>
        <p:spPr>
          <a:xfrm>
            <a:off x="2920365" y="7831454"/>
            <a:ext cx="555625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499" y="0"/>
                </a:lnTo>
              </a:path>
            </a:pathLst>
          </a:custGeom>
          <a:ln w="4572">
            <a:solidFill>
              <a:srgbClr val="DBDD5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0" name="object 990"/>
          <p:cNvSpPr/>
          <p:nvPr/>
        </p:nvSpPr>
        <p:spPr>
          <a:xfrm>
            <a:off x="2920365" y="7712922"/>
            <a:ext cx="18521" cy="116680"/>
          </a:xfrm>
          <a:custGeom>
            <a:avLst/>
            <a:gdLst/>
            <a:ahLst/>
            <a:cxnLst/>
            <a:rect l="l" t="t" r="r" b="b"/>
            <a:pathLst>
              <a:path w="19050" h="120015">
                <a:moveTo>
                  <a:pt x="0" y="119634"/>
                </a:moveTo>
                <a:lnTo>
                  <a:pt x="19050" y="119634"/>
                </a:lnTo>
                <a:lnTo>
                  <a:pt x="19050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DBDD5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1" name="object 991"/>
          <p:cNvSpPr/>
          <p:nvPr/>
        </p:nvSpPr>
        <p:spPr>
          <a:xfrm>
            <a:off x="3457468" y="7712922"/>
            <a:ext cx="18521" cy="116680"/>
          </a:xfrm>
          <a:custGeom>
            <a:avLst/>
            <a:gdLst/>
            <a:ahLst/>
            <a:cxnLst/>
            <a:rect l="l" t="t" r="r" b="b"/>
            <a:pathLst>
              <a:path w="19050" h="120015">
                <a:moveTo>
                  <a:pt x="0" y="119634"/>
                </a:moveTo>
                <a:lnTo>
                  <a:pt x="19050" y="119634"/>
                </a:lnTo>
                <a:lnTo>
                  <a:pt x="19050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DBDD5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2" name="object 992"/>
          <p:cNvSpPr/>
          <p:nvPr/>
        </p:nvSpPr>
        <p:spPr>
          <a:xfrm>
            <a:off x="2938886" y="7715144"/>
            <a:ext cx="518583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4572">
            <a:solidFill>
              <a:srgbClr val="DCDE5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3" name="object 993"/>
          <p:cNvSpPr/>
          <p:nvPr/>
        </p:nvSpPr>
        <p:spPr>
          <a:xfrm>
            <a:off x="2938886" y="7827010"/>
            <a:ext cx="518583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4572">
            <a:solidFill>
              <a:srgbClr val="DCDE5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4" name="object 994"/>
          <p:cNvSpPr/>
          <p:nvPr/>
        </p:nvSpPr>
        <p:spPr>
          <a:xfrm>
            <a:off x="2938886" y="7717367"/>
            <a:ext cx="18521" cy="107420"/>
          </a:xfrm>
          <a:custGeom>
            <a:avLst/>
            <a:gdLst/>
            <a:ahLst/>
            <a:cxnLst/>
            <a:rect l="l" t="t" r="r" b="b"/>
            <a:pathLst>
              <a:path w="19050" h="110490">
                <a:moveTo>
                  <a:pt x="0" y="110489"/>
                </a:moveTo>
                <a:lnTo>
                  <a:pt x="19050" y="110489"/>
                </a:lnTo>
                <a:lnTo>
                  <a:pt x="19050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solidFill>
            <a:srgbClr val="DCDE5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5" name="object 995"/>
          <p:cNvSpPr/>
          <p:nvPr/>
        </p:nvSpPr>
        <p:spPr>
          <a:xfrm>
            <a:off x="3438206" y="7717367"/>
            <a:ext cx="19756" cy="107420"/>
          </a:xfrm>
          <a:custGeom>
            <a:avLst/>
            <a:gdLst/>
            <a:ahLst/>
            <a:cxnLst/>
            <a:rect l="l" t="t" r="r" b="b"/>
            <a:pathLst>
              <a:path w="20320" h="110490">
                <a:moveTo>
                  <a:pt x="0" y="110489"/>
                </a:moveTo>
                <a:lnTo>
                  <a:pt x="19811" y="110489"/>
                </a:lnTo>
                <a:lnTo>
                  <a:pt x="19811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solidFill>
            <a:srgbClr val="DCDE5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6" name="object 996"/>
          <p:cNvSpPr/>
          <p:nvPr/>
        </p:nvSpPr>
        <p:spPr>
          <a:xfrm>
            <a:off x="2957407" y="7719219"/>
            <a:ext cx="480924" cy="0"/>
          </a:xfrm>
          <a:custGeom>
            <a:avLst/>
            <a:gdLst/>
            <a:ahLst/>
            <a:cxnLst/>
            <a:rect l="l" t="t" r="r" b="b"/>
            <a:pathLst>
              <a:path w="494664">
                <a:moveTo>
                  <a:pt x="0" y="0"/>
                </a:moveTo>
                <a:lnTo>
                  <a:pt x="494538" y="0"/>
                </a:lnTo>
              </a:path>
            </a:pathLst>
          </a:custGeom>
          <a:ln w="3809">
            <a:solidFill>
              <a:srgbClr val="DEE0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7" name="object 997"/>
          <p:cNvSpPr/>
          <p:nvPr/>
        </p:nvSpPr>
        <p:spPr>
          <a:xfrm>
            <a:off x="2957407" y="7823306"/>
            <a:ext cx="480924" cy="0"/>
          </a:xfrm>
          <a:custGeom>
            <a:avLst/>
            <a:gdLst/>
            <a:ahLst/>
            <a:cxnLst/>
            <a:rect l="l" t="t" r="r" b="b"/>
            <a:pathLst>
              <a:path w="494664">
                <a:moveTo>
                  <a:pt x="0" y="0"/>
                </a:moveTo>
                <a:lnTo>
                  <a:pt x="494538" y="0"/>
                </a:lnTo>
              </a:path>
            </a:pathLst>
          </a:custGeom>
          <a:ln w="3175">
            <a:solidFill>
              <a:srgbClr val="DEE0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8" name="object 998"/>
          <p:cNvSpPr/>
          <p:nvPr/>
        </p:nvSpPr>
        <p:spPr>
          <a:xfrm>
            <a:off x="2957407" y="7721070"/>
            <a:ext cx="17286" cy="101246"/>
          </a:xfrm>
          <a:custGeom>
            <a:avLst/>
            <a:gdLst/>
            <a:ahLst/>
            <a:cxnLst/>
            <a:rect l="l" t="t" r="r" b="b"/>
            <a:pathLst>
              <a:path w="17780" h="104140">
                <a:moveTo>
                  <a:pt x="0" y="103632"/>
                </a:moveTo>
                <a:lnTo>
                  <a:pt x="17525" y="103632"/>
                </a:lnTo>
                <a:lnTo>
                  <a:pt x="17525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DEE05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9" name="object 999"/>
          <p:cNvSpPr/>
          <p:nvPr/>
        </p:nvSpPr>
        <p:spPr>
          <a:xfrm>
            <a:off x="3419686" y="7721070"/>
            <a:ext cx="18521" cy="101246"/>
          </a:xfrm>
          <a:custGeom>
            <a:avLst/>
            <a:gdLst/>
            <a:ahLst/>
            <a:cxnLst/>
            <a:rect l="l" t="t" r="r" b="b"/>
            <a:pathLst>
              <a:path w="19050" h="104140">
                <a:moveTo>
                  <a:pt x="0" y="103632"/>
                </a:moveTo>
                <a:lnTo>
                  <a:pt x="19050" y="103632"/>
                </a:lnTo>
                <a:lnTo>
                  <a:pt x="19050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DEE05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0" name="object 1000"/>
          <p:cNvSpPr/>
          <p:nvPr/>
        </p:nvSpPr>
        <p:spPr>
          <a:xfrm>
            <a:off x="2974445" y="7723292"/>
            <a:ext cx="445735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62" y="0"/>
                </a:lnTo>
              </a:path>
            </a:pathLst>
          </a:custGeom>
          <a:ln w="4572">
            <a:solidFill>
              <a:srgbClr val="DFE1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1" name="object 1001"/>
          <p:cNvSpPr/>
          <p:nvPr/>
        </p:nvSpPr>
        <p:spPr>
          <a:xfrm>
            <a:off x="2974445" y="7819602"/>
            <a:ext cx="445735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62" y="0"/>
                </a:lnTo>
              </a:path>
            </a:pathLst>
          </a:custGeom>
          <a:ln w="4572">
            <a:solidFill>
              <a:srgbClr val="DFE15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2" name="object 1002"/>
          <p:cNvSpPr/>
          <p:nvPr/>
        </p:nvSpPr>
        <p:spPr>
          <a:xfrm>
            <a:off x="2974445" y="7725515"/>
            <a:ext cx="18521" cy="91987"/>
          </a:xfrm>
          <a:custGeom>
            <a:avLst/>
            <a:gdLst/>
            <a:ahLst/>
            <a:cxnLst/>
            <a:rect l="l" t="t" r="r" b="b"/>
            <a:pathLst>
              <a:path w="19050" h="94615">
                <a:moveTo>
                  <a:pt x="0" y="94488"/>
                </a:moveTo>
                <a:lnTo>
                  <a:pt x="19050" y="94488"/>
                </a:lnTo>
                <a:lnTo>
                  <a:pt x="19050" y="0"/>
                </a:lnTo>
                <a:lnTo>
                  <a:pt x="0" y="0"/>
                </a:lnTo>
                <a:lnTo>
                  <a:pt x="0" y="94488"/>
                </a:lnTo>
                <a:close/>
              </a:path>
            </a:pathLst>
          </a:custGeom>
          <a:solidFill>
            <a:srgbClr val="DFE15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3" name="object 1003"/>
          <p:cNvSpPr/>
          <p:nvPr/>
        </p:nvSpPr>
        <p:spPr>
          <a:xfrm>
            <a:off x="3401165" y="7725515"/>
            <a:ext cx="18521" cy="91987"/>
          </a:xfrm>
          <a:custGeom>
            <a:avLst/>
            <a:gdLst/>
            <a:ahLst/>
            <a:cxnLst/>
            <a:rect l="l" t="t" r="r" b="b"/>
            <a:pathLst>
              <a:path w="19050" h="94615">
                <a:moveTo>
                  <a:pt x="0" y="94488"/>
                </a:moveTo>
                <a:lnTo>
                  <a:pt x="19050" y="94488"/>
                </a:lnTo>
                <a:lnTo>
                  <a:pt x="19050" y="0"/>
                </a:lnTo>
                <a:lnTo>
                  <a:pt x="0" y="0"/>
                </a:lnTo>
                <a:lnTo>
                  <a:pt x="0" y="94488"/>
                </a:lnTo>
                <a:close/>
              </a:path>
            </a:pathLst>
          </a:custGeom>
          <a:solidFill>
            <a:srgbClr val="DFE15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4" name="object 1004"/>
          <p:cNvSpPr/>
          <p:nvPr/>
        </p:nvSpPr>
        <p:spPr>
          <a:xfrm>
            <a:off x="2992966" y="7727738"/>
            <a:ext cx="408693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19862" y="0"/>
                </a:lnTo>
              </a:path>
            </a:pathLst>
          </a:custGeom>
          <a:ln w="4572">
            <a:solidFill>
              <a:srgbClr val="E1E35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5" name="object 1005"/>
          <p:cNvSpPr/>
          <p:nvPr/>
        </p:nvSpPr>
        <p:spPr>
          <a:xfrm>
            <a:off x="2992966" y="7815156"/>
            <a:ext cx="408693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19862" y="0"/>
                </a:lnTo>
              </a:path>
            </a:pathLst>
          </a:custGeom>
          <a:ln w="4572">
            <a:solidFill>
              <a:srgbClr val="E1E35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6" name="object 1006"/>
          <p:cNvSpPr/>
          <p:nvPr/>
        </p:nvSpPr>
        <p:spPr>
          <a:xfrm>
            <a:off x="2992966" y="7729961"/>
            <a:ext cx="18521" cy="83344"/>
          </a:xfrm>
          <a:custGeom>
            <a:avLst/>
            <a:gdLst/>
            <a:ahLst/>
            <a:cxnLst/>
            <a:rect l="l" t="t" r="r" b="b"/>
            <a:pathLst>
              <a:path w="19050" h="85725">
                <a:moveTo>
                  <a:pt x="0" y="85344"/>
                </a:moveTo>
                <a:lnTo>
                  <a:pt x="19050" y="85344"/>
                </a:lnTo>
                <a:lnTo>
                  <a:pt x="19050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solidFill>
            <a:srgbClr val="E1E35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7" name="object 1007"/>
          <p:cNvSpPr/>
          <p:nvPr/>
        </p:nvSpPr>
        <p:spPr>
          <a:xfrm>
            <a:off x="3382644" y="7729961"/>
            <a:ext cx="18521" cy="83344"/>
          </a:xfrm>
          <a:custGeom>
            <a:avLst/>
            <a:gdLst/>
            <a:ahLst/>
            <a:cxnLst/>
            <a:rect l="l" t="t" r="r" b="b"/>
            <a:pathLst>
              <a:path w="19050" h="85725">
                <a:moveTo>
                  <a:pt x="0" y="85344"/>
                </a:moveTo>
                <a:lnTo>
                  <a:pt x="19050" y="85344"/>
                </a:lnTo>
                <a:lnTo>
                  <a:pt x="19050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solidFill>
            <a:srgbClr val="E1E35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8" name="object 1008"/>
          <p:cNvSpPr/>
          <p:nvPr/>
        </p:nvSpPr>
        <p:spPr>
          <a:xfrm>
            <a:off x="3011487" y="7731443"/>
            <a:ext cx="371651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761" y="0"/>
                </a:lnTo>
              </a:path>
            </a:pathLst>
          </a:custGeom>
          <a:ln w="3175">
            <a:solidFill>
              <a:srgbClr val="E2E4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9" name="object 1009"/>
          <p:cNvSpPr/>
          <p:nvPr/>
        </p:nvSpPr>
        <p:spPr>
          <a:xfrm>
            <a:off x="3011487" y="7811082"/>
            <a:ext cx="371651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761" y="0"/>
                </a:lnTo>
              </a:path>
            </a:pathLst>
          </a:custGeom>
          <a:ln w="3809">
            <a:solidFill>
              <a:srgbClr val="E2E4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0" name="object 1010"/>
          <p:cNvSpPr/>
          <p:nvPr/>
        </p:nvSpPr>
        <p:spPr>
          <a:xfrm>
            <a:off x="3011486" y="7732924"/>
            <a:ext cx="18521" cy="76553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486"/>
                </a:moveTo>
                <a:lnTo>
                  <a:pt x="19050" y="78486"/>
                </a:lnTo>
                <a:lnTo>
                  <a:pt x="19050" y="0"/>
                </a:lnTo>
                <a:lnTo>
                  <a:pt x="0" y="0"/>
                </a:lnTo>
                <a:lnTo>
                  <a:pt x="0" y="78486"/>
                </a:lnTo>
                <a:close/>
              </a:path>
            </a:pathLst>
          </a:custGeom>
          <a:solidFill>
            <a:srgbClr val="E2E45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1" name="object 1011"/>
          <p:cNvSpPr/>
          <p:nvPr/>
        </p:nvSpPr>
        <p:spPr>
          <a:xfrm>
            <a:off x="3364123" y="7732924"/>
            <a:ext cx="18521" cy="76553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486"/>
                </a:moveTo>
                <a:lnTo>
                  <a:pt x="19050" y="78486"/>
                </a:lnTo>
                <a:lnTo>
                  <a:pt x="19050" y="0"/>
                </a:lnTo>
                <a:lnTo>
                  <a:pt x="0" y="0"/>
                </a:lnTo>
                <a:lnTo>
                  <a:pt x="0" y="78486"/>
                </a:lnTo>
                <a:close/>
              </a:path>
            </a:pathLst>
          </a:custGeom>
          <a:solidFill>
            <a:srgbClr val="E2E45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2" name="object 1012"/>
          <p:cNvSpPr/>
          <p:nvPr/>
        </p:nvSpPr>
        <p:spPr>
          <a:xfrm>
            <a:off x="3030007" y="7735147"/>
            <a:ext cx="33461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661" y="0"/>
                </a:lnTo>
              </a:path>
            </a:pathLst>
          </a:custGeom>
          <a:ln w="4572">
            <a:solidFill>
              <a:srgbClr val="E4E6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3" name="object 1013"/>
          <p:cNvSpPr/>
          <p:nvPr/>
        </p:nvSpPr>
        <p:spPr>
          <a:xfrm>
            <a:off x="3030007" y="7807008"/>
            <a:ext cx="33461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661" y="0"/>
                </a:lnTo>
              </a:path>
            </a:pathLst>
          </a:custGeom>
          <a:ln w="4572">
            <a:solidFill>
              <a:srgbClr val="E4E65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4" name="object 1014"/>
          <p:cNvSpPr/>
          <p:nvPr/>
        </p:nvSpPr>
        <p:spPr>
          <a:xfrm>
            <a:off x="3030007" y="7737368"/>
            <a:ext cx="18521" cy="67910"/>
          </a:xfrm>
          <a:custGeom>
            <a:avLst/>
            <a:gdLst/>
            <a:ahLst/>
            <a:cxnLst/>
            <a:rect l="l" t="t" r="r" b="b"/>
            <a:pathLst>
              <a:path w="19050" h="69850">
                <a:moveTo>
                  <a:pt x="0" y="69342"/>
                </a:moveTo>
                <a:lnTo>
                  <a:pt x="19050" y="69342"/>
                </a:lnTo>
                <a:lnTo>
                  <a:pt x="19050" y="0"/>
                </a:lnTo>
                <a:lnTo>
                  <a:pt x="0" y="0"/>
                </a:lnTo>
                <a:lnTo>
                  <a:pt x="0" y="69342"/>
                </a:lnTo>
                <a:close/>
              </a:path>
            </a:pathLst>
          </a:custGeom>
          <a:solidFill>
            <a:srgbClr val="E4E65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5" name="object 1015"/>
          <p:cNvSpPr/>
          <p:nvPr/>
        </p:nvSpPr>
        <p:spPr>
          <a:xfrm>
            <a:off x="3345602" y="7737368"/>
            <a:ext cx="18521" cy="67910"/>
          </a:xfrm>
          <a:custGeom>
            <a:avLst/>
            <a:gdLst/>
            <a:ahLst/>
            <a:cxnLst/>
            <a:rect l="l" t="t" r="r" b="b"/>
            <a:pathLst>
              <a:path w="19050" h="69850">
                <a:moveTo>
                  <a:pt x="0" y="69342"/>
                </a:moveTo>
                <a:lnTo>
                  <a:pt x="19050" y="69342"/>
                </a:lnTo>
                <a:lnTo>
                  <a:pt x="19050" y="0"/>
                </a:lnTo>
                <a:lnTo>
                  <a:pt x="0" y="0"/>
                </a:lnTo>
                <a:lnTo>
                  <a:pt x="0" y="69342"/>
                </a:lnTo>
                <a:close/>
              </a:path>
            </a:pathLst>
          </a:custGeom>
          <a:solidFill>
            <a:srgbClr val="E4E65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6" name="object 1016"/>
          <p:cNvSpPr/>
          <p:nvPr/>
        </p:nvSpPr>
        <p:spPr>
          <a:xfrm>
            <a:off x="3048528" y="7739591"/>
            <a:ext cx="297568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561" y="0"/>
                </a:lnTo>
              </a:path>
            </a:pathLst>
          </a:custGeom>
          <a:ln w="4572">
            <a:solidFill>
              <a:srgbClr val="E5E7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7" name="object 1017"/>
          <p:cNvSpPr/>
          <p:nvPr/>
        </p:nvSpPr>
        <p:spPr>
          <a:xfrm>
            <a:off x="3048528" y="7802563"/>
            <a:ext cx="297568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561" y="0"/>
                </a:lnTo>
              </a:path>
            </a:pathLst>
          </a:custGeom>
          <a:ln w="4572">
            <a:solidFill>
              <a:srgbClr val="E5E7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8" name="object 1018"/>
          <p:cNvSpPr/>
          <p:nvPr/>
        </p:nvSpPr>
        <p:spPr>
          <a:xfrm>
            <a:off x="3048528" y="7741814"/>
            <a:ext cx="18521" cy="58649"/>
          </a:xfrm>
          <a:custGeom>
            <a:avLst/>
            <a:gdLst/>
            <a:ahLst/>
            <a:cxnLst/>
            <a:rect l="l" t="t" r="r" b="b"/>
            <a:pathLst>
              <a:path w="19050" h="60325">
                <a:moveTo>
                  <a:pt x="0" y="60197"/>
                </a:moveTo>
                <a:lnTo>
                  <a:pt x="19050" y="60197"/>
                </a:lnTo>
                <a:lnTo>
                  <a:pt x="19050" y="0"/>
                </a:lnTo>
                <a:lnTo>
                  <a:pt x="0" y="0"/>
                </a:lnTo>
                <a:lnTo>
                  <a:pt x="0" y="60197"/>
                </a:lnTo>
                <a:close/>
              </a:path>
            </a:pathLst>
          </a:custGeom>
          <a:solidFill>
            <a:srgbClr val="E5E75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9" name="object 1019"/>
          <p:cNvSpPr/>
          <p:nvPr/>
        </p:nvSpPr>
        <p:spPr>
          <a:xfrm>
            <a:off x="3327081" y="7741814"/>
            <a:ext cx="18521" cy="58649"/>
          </a:xfrm>
          <a:custGeom>
            <a:avLst/>
            <a:gdLst/>
            <a:ahLst/>
            <a:cxnLst/>
            <a:rect l="l" t="t" r="r" b="b"/>
            <a:pathLst>
              <a:path w="19050" h="60325">
                <a:moveTo>
                  <a:pt x="0" y="60197"/>
                </a:moveTo>
                <a:lnTo>
                  <a:pt x="19050" y="60197"/>
                </a:lnTo>
                <a:lnTo>
                  <a:pt x="19050" y="0"/>
                </a:lnTo>
                <a:lnTo>
                  <a:pt x="0" y="0"/>
                </a:lnTo>
                <a:lnTo>
                  <a:pt x="0" y="60197"/>
                </a:lnTo>
                <a:close/>
              </a:path>
            </a:pathLst>
          </a:custGeom>
          <a:solidFill>
            <a:srgbClr val="E5E75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0" name="object 1020"/>
          <p:cNvSpPr/>
          <p:nvPr/>
        </p:nvSpPr>
        <p:spPr>
          <a:xfrm>
            <a:off x="3067049" y="7744036"/>
            <a:ext cx="260526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461" y="0"/>
                </a:lnTo>
              </a:path>
            </a:pathLst>
          </a:custGeom>
          <a:ln w="4572">
            <a:solidFill>
              <a:srgbClr val="E6E8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1" name="object 1021"/>
          <p:cNvSpPr/>
          <p:nvPr/>
        </p:nvSpPr>
        <p:spPr>
          <a:xfrm>
            <a:off x="3067049" y="7798857"/>
            <a:ext cx="260526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461" y="0"/>
                </a:lnTo>
              </a:path>
            </a:pathLst>
          </a:custGeom>
          <a:ln w="3175">
            <a:solidFill>
              <a:srgbClr val="E6E8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2" name="object 1022"/>
          <p:cNvSpPr/>
          <p:nvPr/>
        </p:nvSpPr>
        <p:spPr>
          <a:xfrm>
            <a:off x="3067049" y="7746260"/>
            <a:ext cx="18521" cy="51241"/>
          </a:xfrm>
          <a:custGeom>
            <a:avLst/>
            <a:gdLst/>
            <a:ahLst/>
            <a:cxnLst/>
            <a:rect l="l" t="t" r="r" b="b"/>
            <a:pathLst>
              <a:path w="19050" h="52704">
                <a:moveTo>
                  <a:pt x="0" y="52577"/>
                </a:moveTo>
                <a:lnTo>
                  <a:pt x="19050" y="52577"/>
                </a:lnTo>
                <a:lnTo>
                  <a:pt x="19050" y="0"/>
                </a:lnTo>
                <a:lnTo>
                  <a:pt x="0" y="0"/>
                </a:lnTo>
                <a:lnTo>
                  <a:pt x="0" y="52577"/>
                </a:lnTo>
                <a:close/>
              </a:path>
            </a:pathLst>
          </a:custGeom>
          <a:solidFill>
            <a:srgbClr val="E6E85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3" name="object 1023"/>
          <p:cNvSpPr/>
          <p:nvPr/>
        </p:nvSpPr>
        <p:spPr>
          <a:xfrm>
            <a:off x="3308561" y="7746260"/>
            <a:ext cx="18521" cy="51241"/>
          </a:xfrm>
          <a:custGeom>
            <a:avLst/>
            <a:gdLst/>
            <a:ahLst/>
            <a:cxnLst/>
            <a:rect l="l" t="t" r="r" b="b"/>
            <a:pathLst>
              <a:path w="19050" h="52704">
                <a:moveTo>
                  <a:pt x="0" y="52577"/>
                </a:moveTo>
                <a:lnTo>
                  <a:pt x="19050" y="52577"/>
                </a:lnTo>
                <a:lnTo>
                  <a:pt x="19050" y="0"/>
                </a:lnTo>
                <a:lnTo>
                  <a:pt x="0" y="0"/>
                </a:lnTo>
                <a:lnTo>
                  <a:pt x="0" y="52577"/>
                </a:lnTo>
                <a:close/>
              </a:path>
            </a:pathLst>
          </a:custGeom>
          <a:solidFill>
            <a:srgbClr val="E6E85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4" name="object 1024"/>
          <p:cNvSpPr/>
          <p:nvPr/>
        </p:nvSpPr>
        <p:spPr>
          <a:xfrm>
            <a:off x="3085570" y="7748482"/>
            <a:ext cx="223485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361" y="0"/>
                </a:lnTo>
              </a:path>
            </a:pathLst>
          </a:custGeom>
          <a:ln w="4572">
            <a:solidFill>
              <a:srgbClr val="E7E9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5" name="object 1025"/>
          <p:cNvSpPr/>
          <p:nvPr/>
        </p:nvSpPr>
        <p:spPr>
          <a:xfrm>
            <a:off x="3085570" y="7795153"/>
            <a:ext cx="223485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361" y="0"/>
                </a:lnTo>
              </a:path>
            </a:pathLst>
          </a:custGeom>
          <a:ln w="4572">
            <a:solidFill>
              <a:srgbClr val="E7E9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6" name="object 1026"/>
          <p:cNvSpPr/>
          <p:nvPr/>
        </p:nvSpPr>
        <p:spPr>
          <a:xfrm>
            <a:off x="3085570" y="7771817"/>
            <a:ext cx="19756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43433">
            <a:solidFill>
              <a:srgbClr val="E7E9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7" name="object 1027"/>
          <p:cNvSpPr/>
          <p:nvPr/>
        </p:nvSpPr>
        <p:spPr>
          <a:xfrm>
            <a:off x="3290040" y="7771817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43433">
            <a:solidFill>
              <a:srgbClr val="E7E95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8" name="object 1028"/>
          <p:cNvSpPr/>
          <p:nvPr/>
        </p:nvSpPr>
        <p:spPr>
          <a:xfrm>
            <a:off x="3104833" y="7752186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175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9" name="object 1029"/>
          <p:cNvSpPr/>
          <p:nvPr/>
        </p:nvSpPr>
        <p:spPr>
          <a:xfrm>
            <a:off x="3104833" y="7790709"/>
            <a:ext cx="185208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572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0" name="object 1030"/>
          <p:cNvSpPr/>
          <p:nvPr/>
        </p:nvSpPr>
        <p:spPr>
          <a:xfrm>
            <a:off x="3104832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5813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1" name="object 1031"/>
          <p:cNvSpPr/>
          <p:nvPr/>
        </p:nvSpPr>
        <p:spPr>
          <a:xfrm>
            <a:off x="3271519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5813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2" name="object 1032"/>
          <p:cNvSpPr/>
          <p:nvPr/>
        </p:nvSpPr>
        <p:spPr>
          <a:xfrm>
            <a:off x="3123353" y="7755889"/>
            <a:ext cx="148167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4571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3" name="object 1033"/>
          <p:cNvSpPr/>
          <p:nvPr/>
        </p:nvSpPr>
        <p:spPr>
          <a:xfrm>
            <a:off x="3123353" y="7786264"/>
            <a:ext cx="148167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4572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4" name="object 1034"/>
          <p:cNvSpPr/>
          <p:nvPr/>
        </p:nvSpPr>
        <p:spPr>
          <a:xfrm>
            <a:off x="3123353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26669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5" name="object 1035"/>
          <p:cNvSpPr/>
          <p:nvPr/>
        </p:nvSpPr>
        <p:spPr>
          <a:xfrm>
            <a:off x="3252998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26669">
            <a:solidFill>
              <a:srgbClr val="E8EA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6" name="object 1036"/>
          <p:cNvSpPr/>
          <p:nvPr/>
        </p:nvSpPr>
        <p:spPr>
          <a:xfrm>
            <a:off x="3141874" y="7760334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4572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7" name="object 1037"/>
          <p:cNvSpPr/>
          <p:nvPr/>
        </p:nvSpPr>
        <p:spPr>
          <a:xfrm>
            <a:off x="3141874" y="7781818"/>
            <a:ext cx="1111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4572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8" name="object 1038"/>
          <p:cNvSpPr/>
          <p:nvPr/>
        </p:nvSpPr>
        <p:spPr>
          <a:xfrm>
            <a:off x="3141874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7525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9" name="object 1039"/>
          <p:cNvSpPr/>
          <p:nvPr/>
        </p:nvSpPr>
        <p:spPr>
          <a:xfrm>
            <a:off x="3234477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7525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0" name="object 1040"/>
          <p:cNvSpPr/>
          <p:nvPr/>
        </p:nvSpPr>
        <p:spPr>
          <a:xfrm>
            <a:off x="3160395" y="7764780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4572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1" name="object 1041"/>
          <p:cNvSpPr/>
          <p:nvPr/>
        </p:nvSpPr>
        <p:spPr>
          <a:xfrm>
            <a:off x="3160395" y="7777373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4572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2" name="object 1042"/>
          <p:cNvSpPr/>
          <p:nvPr/>
        </p:nvSpPr>
        <p:spPr>
          <a:xfrm>
            <a:off x="3160395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8381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3" name="object 1043"/>
          <p:cNvSpPr/>
          <p:nvPr/>
        </p:nvSpPr>
        <p:spPr>
          <a:xfrm>
            <a:off x="3215956" y="7771076"/>
            <a:ext cx="18521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8381">
            <a:solidFill>
              <a:srgbClr val="E9EB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4" name="object 1044"/>
          <p:cNvSpPr/>
          <p:nvPr/>
        </p:nvSpPr>
        <p:spPr>
          <a:xfrm>
            <a:off x="3178915" y="7771076"/>
            <a:ext cx="37042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381">
            <a:solidFill>
              <a:srgbClr val="EAEC5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5" name="object 1045"/>
          <p:cNvSpPr/>
          <p:nvPr/>
        </p:nvSpPr>
        <p:spPr>
          <a:xfrm>
            <a:off x="2735899" y="7668475"/>
            <a:ext cx="924807" cy="206816"/>
          </a:xfrm>
          <a:custGeom>
            <a:avLst/>
            <a:gdLst/>
            <a:ahLst/>
            <a:cxnLst/>
            <a:rect l="l" t="t" r="r" b="b"/>
            <a:pathLst>
              <a:path w="951229" h="212725">
                <a:moveTo>
                  <a:pt x="950979" y="0"/>
                </a:moveTo>
                <a:lnTo>
                  <a:pt x="0" y="0"/>
                </a:lnTo>
                <a:lnTo>
                  <a:pt x="0" y="212602"/>
                </a:lnTo>
                <a:lnTo>
                  <a:pt x="950979" y="212602"/>
                </a:lnTo>
                <a:lnTo>
                  <a:pt x="950979" y="0"/>
                </a:lnTo>
                <a:close/>
              </a:path>
            </a:pathLst>
          </a:custGeom>
          <a:ln w="45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6" name="object 1046"/>
          <p:cNvSpPr txBox="1"/>
          <p:nvPr/>
        </p:nvSpPr>
        <p:spPr>
          <a:xfrm>
            <a:off x="2540317" y="7459804"/>
            <a:ext cx="1379185" cy="392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81" b="1" spc="-122" dirty="0">
                <a:latin typeface="Arial"/>
                <a:cs typeface="Arial"/>
              </a:rPr>
              <a:t>T</a:t>
            </a:r>
            <a:r>
              <a:rPr sz="1021" b="1" spc="-182" baseline="-11904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81" b="1" spc="-122" dirty="0">
                <a:latin typeface="Arial"/>
                <a:cs typeface="Arial"/>
              </a:rPr>
              <a:t>h</a:t>
            </a:r>
            <a:r>
              <a:rPr sz="1021" b="1" spc="-182" baseline="-11904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681" b="1" spc="-122" dirty="0">
                <a:latin typeface="Arial"/>
                <a:cs typeface="Arial"/>
              </a:rPr>
              <a:t>e</a:t>
            </a:r>
            <a:r>
              <a:rPr sz="1021" b="1" spc="-182" baseline="-11904" dirty="0">
                <a:solidFill>
                  <a:srgbClr val="786950"/>
                </a:solidFill>
                <a:latin typeface="Arial"/>
                <a:cs typeface="Arial"/>
              </a:rPr>
              <a:t>e </a:t>
            </a:r>
            <a:r>
              <a:rPr sz="681" b="1" spc="-126" dirty="0">
                <a:latin typeface="Arial"/>
                <a:cs typeface="Arial"/>
              </a:rPr>
              <a:t>B</a:t>
            </a:r>
            <a:r>
              <a:rPr sz="1021" b="1" spc="-190" baseline="-11904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681" b="1" spc="-126" dirty="0">
                <a:latin typeface="Arial"/>
                <a:cs typeface="Arial"/>
              </a:rPr>
              <a:t>u</a:t>
            </a:r>
            <a:r>
              <a:rPr sz="1021" b="1" spc="-190" baseline="-11904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81" b="1" spc="-126" dirty="0">
                <a:latin typeface="Arial"/>
                <a:cs typeface="Arial"/>
              </a:rPr>
              <a:t>y</a:t>
            </a:r>
            <a:r>
              <a:rPr sz="1021" b="1" spc="-190" baseline="-11904" dirty="0">
                <a:solidFill>
                  <a:srgbClr val="786950"/>
                </a:solidFill>
                <a:latin typeface="Arial"/>
                <a:cs typeface="Arial"/>
              </a:rPr>
              <a:t>y</a:t>
            </a:r>
            <a:r>
              <a:rPr sz="681" b="1" spc="-126" dirty="0">
                <a:latin typeface="Arial"/>
                <a:cs typeface="Arial"/>
              </a:rPr>
              <a:t>i</a:t>
            </a:r>
            <a:r>
              <a:rPr sz="1021" b="1" spc="-190" baseline="-11904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81" b="1" spc="-126" dirty="0">
                <a:latin typeface="Arial"/>
                <a:cs typeface="Arial"/>
              </a:rPr>
              <a:t>n</a:t>
            </a:r>
            <a:r>
              <a:rPr sz="1021" b="1" spc="-190" baseline="-11904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81" b="1" spc="-126" dirty="0">
                <a:latin typeface="Arial"/>
                <a:cs typeface="Arial"/>
              </a:rPr>
              <a:t>g</a:t>
            </a:r>
            <a:r>
              <a:rPr sz="1021" b="1" spc="-190" baseline="-11904" dirty="0">
                <a:solidFill>
                  <a:srgbClr val="786950"/>
                </a:solidFill>
                <a:latin typeface="Arial"/>
                <a:cs typeface="Arial"/>
              </a:rPr>
              <a:t>g </a:t>
            </a:r>
            <a:r>
              <a:rPr sz="1021" b="1" spc="-153" baseline="-1190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681" b="1" spc="-117" dirty="0">
                <a:latin typeface="Arial"/>
                <a:cs typeface="Arial"/>
              </a:rPr>
              <a:t>O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81" b="1" spc="-117" dirty="0">
                <a:latin typeface="Arial"/>
                <a:cs typeface="Arial"/>
              </a:rPr>
              <a:t>r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681" b="1" spc="-117" dirty="0">
                <a:latin typeface="Arial"/>
                <a:cs typeface="Arial"/>
              </a:rPr>
              <a:t>g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g</a:t>
            </a:r>
            <a:r>
              <a:rPr sz="681" b="1" spc="-117" dirty="0">
                <a:latin typeface="Arial"/>
                <a:cs typeface="Arial"/>
              </a:rPr>
              <a:t>a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81" b="1" spc="-117" dirty="0">
                <a:latin typeface="Arial"/>
                <a:cs typeface="Arial"/>
              </a:rPr>
              <a:t>n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81" b="1" spc="-117" dirty="0">
                <a:latin typeface="Arial"/>
                <a:cs typeface="Arial"/>
              </a:rPr>
              <a:t>i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81" b="1" spc="-117" dirty="0">
                <a:latin typeface="Arial"/>
                <a:cs typeface="Arial"/>
              </a:rPr>
              <a:t>z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z</a:t>
            </a:r>
            <a:r>
              <a:rPr sz="681" b="1" spc="-117" dirty="0">
                <a:latin typeface="Arial"/>
                <a:cs typeface="Arial"/>
              </a:rPr>
              <a:t>a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81" b="1" spc="-117" dirty="0">
                <a:latin typeface="Arial"/>
                <a:cs typeface="Arial"/>
              </a:rPr>
              <a:t>t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81" b="1" spc="-117" dirty="0">
                <a:latin typeface="Arial"/>
                <a:cs typeface="Arial"/>
              </a:rPr>
              <a:t>i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81" b="1" spc="-117" dirty="0">
                <a:latin typeface="Arial"/>
                <a:cs typeface="Arial"/>
              </a:rPr>
              <a:t>o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81" b="1" spc="-117" dirty="0">
                <a:latin typeface="Arial"/>
                <a:cs typeface="Arial"/>
              </a:rPr>
              <a:t>n</a:t>
            </a:r>
            <a:r>
              <a:rPr sz="1021" b="1" spc="-174" baseline="-11904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021" b="1" spc="-87" baseline="-1190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endParaRPr sz="1021" baseline="-11904">
              <a:latin typeface="Arial"/>
              <a:cs typeface="Arial"/>
            </a:endParaRPr>
          </a:p>
          <a:p>
            <a:pPr marR="81490" algn="ctr">
              <a:spcBef>
                <a:spcPts val="126"/>
              </a:spcBef>
            </a:pPr>
            <a:r>
              <a:rPr sz="535" b="1" spc="5" dirty="0">
                <a:latin typeface="Arial"/>
                <a:cs typeface="Arial"/>
              </a:rPr>
              <a:t>T</a:t>
            </a:r>
            <a:r>
              <a:rPr sz="535" b="1" spc="-44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h</a:t>
            </a:r>
            <a:r>
              <a:rPr sz="535" b="1" spc="-49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e</a:t>
            </a:r>
            <a:r>
              <a:rPr sz="535" b="1" spc="136" dirty="0">
                <a:latin typeface="Arial"/>
                <a:cs typeface="Arial"/>
              </a:rPr>
              <a:t> </a:t>
            </a:r>
            <a:r>
              <a:rPr sz="535" b="1" spc="63" dirty="0">
                <a:latin typeface="Arial"/>
                <a:cs typeface="Arial"/>
              </a:rPr>
              <a:t>Bu</a:t>
            </a:r>
            <a:r>
              <a:rPr sz="535" b="1" spc="-49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y</a:t>
            </a:r>
            <a:r>
              <a:rPr sz="535" b="1" spc="-73" dirty="0">
                <a:latin typeface="Arial"/>
                <a:cs typeface="Arial"/>
              </a:rPr>
              <a:t> </a:t>
            </a:r>
            <a:r>
              <a:rPr sz="535" b="1" spc="24" dirty="0">
                <a:latin typeface="Arial"/>
                <a:cs typeface="Arial"/>
              </a:rPr>
              <a:t>in</a:t>
            </a:r>
            <a:r>
              <a:rPr sz="535" b="1" spc="-49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g</a:t>
            </a:r>
            <a:r>
              <a:rPr sz="535" b="1" spc="141" dirty="0">
                <a:latin typeface="Arial"/>
                <a:cs typeface="Arial"/>
              </a:rPr>
              <a:t> </a:t>
            </a:r>
            <a:r>
              <a:rPr sz="535" b="1" spc="63" dirty="0">
                <a:latin typeface="Arial"/>
                <a:cs typeface="Arial"/>
              </a:rPr>
              <a:t>Ce</a:t>
            </a:r>
            <a:r>
              <a:rPr sz="535" b="1" spc="-58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n</a:t>
            </a:r>
            <a:r>
              <a:rPr sz="535" b="1" spc="-49" dirty="0">
                <a:latin typeface="Arial"/>
                <a:cs typeface="Arial"/>
              </a:rPr>
              <a:t> </a:t>
            </a:r>
            <a:r>
              <a:rPr sz="535" b="1" spc="29" dirty="0">
                <a:latin typeface="Arial"/>
                <a:cs typeface="Arial"/>
              </a:rPr>
              <a:t>te</a:t>
            </a:r>
            <a:r>
              <a:rPr sz="535" b="1" spc="-58" dirty="0">
                <a:latin typeface="Arial"/>
                <a:cs typeface="Arial"/>
              </a:rPr>
              <a:t> </a:t>
            </a:r>
            <a:r>
              <a:rPr sz="535" b="1" dirty="0">
                <a:latin typeface="Arial"/>
                <a:cs typeface="Arial"/>
              </a:rPr>
              <a:t>r</a:t>
            </a:r>
            <a:endParaRPr sz="535">
              <a:latin typeface="Arial"/>
              <a:cs typeface="Arial"/>
            </a:endParaRPr>
          </a:p>
          <a:p>
            <a:pPr marL="300031" marR="367939" algn="ctr">
              <a:lnSpc>
                <a:spcPts val="593"/>
              </a:lnSpc>
              <a:spcBef>
                <a:spcPts val="287"/>
              </a:spcBef>
            </a:pPr>
            <a:r>
              <a:rPr sz="535" b="1" spc="5" dirty="0">
                <a:latin typeface="Arial"/>
                <a:cs typeface="Arial"/>
              </a:rPr>
              <a:t>B</a:t>
            </a:r>
            <a:r>
              <a:rPr sz="535" b="1" spc="-34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u</a:t>
            </a:r>
            <a:r>
              <a:rPr sz="535" b="1" spc="-44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y</a:t>
            </a:r>
            <a:r>
              <a:rPr sz="535" b="1" spc="-83" dirty="0">
                <a:latin typeface="Arial"/>
                <a:cs typeface="Arial"/>
              </a:rPr>
              <a:t> </a:t>
            </a:r>
            <a:r>
              <a:rPr sz="535" b="1" spc="24" dirty="0">
                <a:latin typeface="Arial"/>
                <a:cs typeface="Arial"/>
              </a:rPr>
              <a:t>in</a:t>
            </a:r>
            <a:r>
              <a:rPr sz="535" b="1" spc="-53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g</a:t>
            </a:r>
            <a:r>
              <a:rPr sz="535" b="1" spc="131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D</a:t>
            </a:r>
            <a:r>
              <a:rPr sz="535" b="1" spc="-34" dirty="0">
                <a:latin typeface="Arial"/>
                <a:cs typeface="Arial"/>
              </a:rPr>
              <a:t> </a:t>
            </a:r>
            <a:r>
              <a:rPr sz="535" b="1" spc="68" dirty="0">
                <a:latin typeface="Arial"/>
                <a:cs typeface="Arial"/>
              </a:rPr>
              <a:t>ecisio</a:t>
            </a:r>
            <a:r>
              <a:rPr sz="535" b="1" spc="-53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n  </a:t>
            </a:r>
            <a:r>
              <a:rPr sz="535" b="1" spc="63" dirty="0">
                <a:latin typeface="Arial"/>
                <a:cs typeface="Arial"/>
              </a:rPr>
              <a:t>Pr</a:t>
            </a:r>
            <a:r>
              <a:rPr sz="535" b="1" spc="-97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o</a:t>
            </a:r>
            <a:r>
              <a:rPr sz="535" b="1" spc="-68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c</a:t>
            </a:r>
            <a:r>
              <a:rPr sz="535" b="1" spc="-78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e</a:t>
            </a:r>
            <a:r>
              <a:rPr sz="535" b="1" spc="-78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s</a:t>
            </a:r>
            <a:r>
              <a:rPr sz="535" b="1" spc="-78" dirty="0">
                <a:latin typeface="Arial"/>
                <a:cs typeface="Arial"/>
              </a:rPr>
              <a:t> </a:t>
            </a:r>
            <a:r>
              <a:rPr sz="535" b="1" spc="5" dirty="0">
                <a:latin typeface="Arial"/>
                <a:cs typeface="Arial"/>
              </a:rPr>
              <a:t>s</a:t>
            </a:r>
            <a:endParaRPr sz="5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17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61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Therefore, a </a:t>
            </a:r>
            <a:r>
              <a:rPr sz="1167" spc="-5" dirty="0">
                <a:latin typeface="Garamond"/>
                <a:cs typeface="Garamond"/>
              </a:rPr>
              <a:t>product is more </a:t>
            </a:r>
            <a:r>
              <a:rPr sz="1167" dirty="0">
                <a:latin typeface="Garamond"/>
                <a:cs typeface="Garamond"/>
              </a:rPr>
              <a:t>than a simple set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tangible features.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tend to see  </a:t>
            </a:r>
            <a:r>
              <a:rPr sz="1167" spc="-5" dirty="0">
                <a:latin typeface="Garamond"/>
                <a:cs typeface="Garamond"/>
              </a:rPr>
              <a:t>products as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bundles of benefits </a:t>
            </a:r>
            <a:r>
              <a:rPr sz="1167" dirty="0">
                <a:latin typeface="Garamond"/>
                <a:cs typeface="Garamond"/>
              </a:rPr>
              <a:t>that satisfy their </a:t>
            </a:r>
            <a:r>
              <a:rPr sz="1167" spc="-5" dirty="0">
                <a:latin typeface="Garamond"/>
                <a:cs typeface="Garamond"/>
              </a:rPr>
              <a:t>needs. When developing products,  </a:t>
            </a:r>
            <a:r>
              <a:rPr sz="1167" dirty="0">
                <a:latin typeface="Garamond"/>
                <a:cs typeface="Garamond"/>
              </a:rPr>
              <a:t>marketers first must identify the core consumer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will satisfy. They must then  </a:t>
            </a:r>
            <a:r>
              <a:rPr sz="1167" spc="-5" dirty="0">
                <a:latin typeface="Garamond"/>
                <a:cs typeface="Garamond"/>
              </a:rPr>
              <a:t>design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actual product and </a:t>
            </a:r>
            <a:r>
              <a:rPr sz="1167" dirty="0">
                <a:latin typeface="Garamond"/>
                <a:cs typeface="Garamond"/>
              </a:rPr>
              <a:t>find ways to </a:t>
            </a:r>
            <a:r>
              <a:rPr sz="1167" spc="-5" dirty="0">
                <a:latin typeface="Garamond"/>
                <a:cs typeface="Garamond"/>
              </a:rPr>
              <a:t>augment it in order </a:t>
            </a:r>
            <a:r>
              <a:rPr sz="1167" dirty="0">
                <a:latin typeface="Garamond"/>
                <a:cs typeface="Garamond"/>
              </a:rPr>
              <a:t>to create the </a:t>
            </a:r>
            <a:r>
              <a:rPr sz="1167" spc="-5" dirty="0">
                <a:latin typeface="Garamond"/>
                <a:cs typeface="Garamond"/>
              </a:rPr>
              <a:t>bundle of benefits </a:t>
            </a:r>
            <a:r>
              <a:rPr sz="1167" dirty="0">
                <a:latin typeface="Garamond"/>
                <a:cs typeface="Garamond"/>
              </a:rPr>
              <a:t>that  will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satisfy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spc="-5" dirty="0">
                <a:latin typeface="Garamond"/>
                <a:cs typeface="Garamond"/>
              </a:rPr>
              <a:t>b)  </a:t>
            </a: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2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Classification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There are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product classifications. Durable products are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over an  </a:t>
            </a:r>
            <a:r>
              <a:rPr sz="1167" dirty="0">
                <a:latin typeface="Garamond"/>
                <a:cs typeface="Garamond"/>
              </a:rPr>
              <a:t>extended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time. </a:t>
            </a:r>
            <a:r>
              <a:rPr sz="1167" spc="-5" dirty="0">
                <a:latin typeface="Garamond"/>
                <a:cs typeface="Garamond"/>
              </a:rPr>
              <a:t>Nondurable products are more </a:t>
            </a:r>
            <a:r>
              <a:rPr sz="1167" dirty="0">
                <a:latin typeface="Garamond"/>
                <a:cs typeface="Garamond"/>
              </a:rPr>
              <a:t>quickly consumed, usually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single use 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a few usage </a:t>
            </a:r>
            <a:r>
              <a:rPr sz="1167" spc="-5" dirty="0">
                <a:latin typeface="Garamond"/>
                <a:cs typeface="Garamond"/>
              </a:rPr>
              <a:t>occasions. 'Pure' Services are activities or benefits offered </a:t>
            </a:r>
            <a:r>
              <a:rPr sz="1167" dirty="0">
                <a:latin typeface="Garamond"/>
                <a:cs typeface="Garamond"/>
              </a:rPr>
              <a:t>for sale which </a:t>
            </a:r>
            <a:r>
              <a:rPr sz="1167" spc="-5" dirty="0">
                <a:latin typeface="Garamond"/>
                <a:cs typeface="Garamond"/>
              </a:rPr>
              <a:t>are  intangible, inseparable </a:t>
            </a:r>
            <a:r>
              <a:rPr sz="1167" dirty="0">
                <a:latin typeface="Garamond"/>
                <a:cs typeface="Garamond"/>
              </a:rPr>
              <a:t>from the consumer, </a:t>
            </a:r>
            <a:r>
              <a:rPr sz="1167" spc="-5" dirty="0">
                <a:latin typeface="Garamond"/>
                <a:cs typeface="Garamond"/>
              </a:rPr>
              <a:t>perishable in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experiential </a:t>
            </a:r>
            <a:r>
              <a:rPr sz="1167" spc="-5" dirty="0">
                <a:latin typeface="Garamond"/>
                <a:cs typeface="Garamond"/>
              </a:rPr>
              <a:t>and do not result  in ownership of anything. Either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or industrial </a:t>
            </a:r>
            <a:r>
              <a:rPr sz="1167" dirty="0">
                <a:latin typeface="Garamond"/>
                <a:cs typeface="Garamond"/>
              </a:rPr>
              <a:t>customers can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 </a:t>
            </a:r>
            <a:r>
              <a:rPr sz="1167" spc="-5" dirty="0">
                <a:latin typeface="Garamond"/>
                <a:cs typeface="Garamond"/>
              </a:rPr>
              <a:t>products. Consumer products are </a:t>
            </a:r>
            <a:r>
              <a:rPr sz="1167" dirty="0">
                <a:latin typeface="Garamond"/>
                <a:cs typeface="Garamond"/>
              </a:rPr>
              <a:t>sold to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final end-user for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consumption.  Individuals </a:t>
            </a:r>
            <a:r>
              <a:rPr sz="1167" spc="-5" dirty="0">
                <a:latin typeface="Garamond"/>
                <a:cs typeface="Garamond"/>
              </a:rPr>
              <a:t>and other organizations </a:t>
            </a:r>
            <a:r>
              <a:rPr sz="1167" dirty="0">
                <a:latin typeface="Garamond"/>
                <a:cs typeface="Garamond"/>
              </a:rPr>
              <a:t>to use in their </a:t>
            </a:r>
            <a:r>
              <a:rPr sz="1167" spc="-5" dirty="0">
                <a:latin typeface="Garamond"/>
                <a:cs typeface="Garamond"/>
              </a:rPr>
              <a:t>administrative or processing operations buy  business-to-business products. </a:t>
            </a:r>
            <a:r>
              <a:rPr sz="1167" dirty="0">
                <a:latin typeface="Garamond"/>
                <a:cs typeface="Garamond"/>
              </a:rPr>
              <a:t>Industrial </a:t>
            </a:r>
            <a:r>
              <a:rPr sz="1167" spc="-5" dirty="0">
                <a:latin typeface="Garamond"/>
                <a:cs typeface="Garamond"/>
              </a:rPr>
              <a:t>products are </a:t>
            </a:r>
            <a:r>
              <a:rPr sz="1167" dirty="0">
                <a:latin typeface="Garamond"/>
                <a:cs typeface="Garamond"/>
              </a:rPr>
              <a:t>the most widely used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products and 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consumables such </a:t>
            </a:r>
            <a:r>
              <a:rPr sz="1167" spc="-5" dirty="0">
                <a:latin typeface="Garamond"/>
                <a:cs typeface="Garamond"/>
              </a:rPr>
              <a:t>as paper </a:t>
            </a:r>
            <a:r>
              <a:rPr sz="1167" dirty="0">
                <a:latin typeface="Garamond"/>
                <a:cs typeface="Garamond"/>
              </a:rPr>
              <a:t>clips </a:t>
            </a:r>
            <a:r>
              <a:rPr sz="1167" spc="-5" dirty="0">
                <a:latin typeface="Garamond"/>
                <a:cs typeface="Garamond"/>
              </a:rPr>
              <a:t>or raw </a:t>
            </a:r>
            <a:r>
              <a:rPr sz="1167" dirty="0">
                <a:latin typeface="Garamond"/>
                <a:cs typeface="Garamond"/>
              </a:rPr>
              <a:t>materials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converted to finished 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Lets discuss these classifications in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detail: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08662">
              <a:lnSpc>
                <a:spcPts val="1356"/>
              </a:lnSpc>
              <a:buAutoNum type="roman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Consumer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Products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 products are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bought by </a:t>
            </a:r>
            <a:r>
              <a:rPr sz="1167" dirty="0">
                <a:latin typeface="Garamond"/>
                <a:cs typeface="Garamond"/>
              </a:rPr>
              <a:t>final consumers for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consumption. </a:t>
            </a:r>
            <a:r>
              <a:rPr sz="1167" spc="-5" dirty="0">
                <a:latin typeface="Garamond"/>
                <a:cs typeface="Garamond"/>
              </a:rPr>
              <a:t>Marketers  </a:t>
            </a:r>
            <a:r>
              <a:rPr sz="1167" dirty="0">
                <a:latin typeface="Garamond"/>
                <a:cs typeface="Garamond"/>
              </a:rPr>
              <a:t>usually classify these goods further </a:t>
            </a:r>
            <a:r>
              <a:rPr sz="1167" spc="-5" dirty="0">
                <a:latin typeface="Garamond"/>
                <a:cs typeface="Garamond"/>
              </a:rPr>
              <a:t>based on how </a:t>
            </a:r>
            <a:r>
              <a:rPr sz="1167" dirty="0">
                <a:latin typeface="Garamond"/>
                <a:cs typeface="Garamond"/>
              </a:rPr>
              <a:t>consumers go </a:t>
            </a:r>
            <a:r>
              <a:rPr sz="1167" spc="-5" dirty="0">
                <a:latin typeface="Garamond"/>
                <a:cs typeface="Garamond"/>
              </a:rPr>
              <a:t>about buying </a:t>
            </a:r>
            <a:r>
              <a:rPr sz="1167" dirty="0">
                <a:latin typeface="Garamond"/>
                <a:cs typeface="Garamond"/>
              </a:rPr>
              <a:t>them. Consumer  </a:t>
            </a:r>
            <a:r>
              <a:rPr sz="1167" spc="-5" dirty="0">
                <a:latin typeface="Garamond"/>
                <a:cs typeface="Garamond"/>
              </a:rPr>
              <a:t>products include </a:t>
            </a:r>
            <a:r>
              <a:rPr sz="1167" i="1" spc="-5" dirty="0">
                <a:latin typeface="Garamond"/>
                <a:cs typeface="Garamond"/>
              </a:rPr>
              <a:t>convenience products, </a:t>
            </a:r>
            <a:r>
              <a:rPr sz="1167" i="1" dirty="0">
                <a:latin typeface="Garamond"/>
                <a:cs typeface="Garamond"/>
              </a:rPr>
              <a:t>shopping </a:t>
            </a:r>
            <a:r>
              <a:rPr sz="1167" i="1" spc="-5" dirty="0">
                <a:latin typeface="Garamond"/>
                <a:cs typeface="Garamond"/>
              </a:rPr>
              <a:t>products, </a:t>
            </a:r>
            <a:r>
              <a:rPr sz="1167" i="1" dirty="0">
                <a:latin typeface="Garamond"/>
                <a:cs typeface="Garamond"/>
              </a:rPr>
              <a:t>specialty </a:t>
            </a:r>
            <a:r>
              <a:rPr sz="1167" i="1" spc="-5" dirty="0">
                <a:latin typeface="Garamond"/>
                <a:cs typeface="Garamond"/>
              </a:rPr>
              <a:t>products,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unsought products. </a:t>
            </a:r>
            <a:r>
              <a:rPr sz="1167" spc="-5" dirty="0">
                <a:latin typeface="Garamond"/>
                <a:cs typeface="Garamond"/>
              </a:rPr>
              <a:t>These  products differ in </a:t>
            </a:r>
            <a:r>
              <a:rPr sz="1167" dirty="0">
                <a:latin typeface="Garamond"/>
                <a:cs typeface="Garamond"/>
              </a:rPr>
              <a:t>the ways consumers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them and therefore </a:t>
            </a:r>
            <a:r>
              <a:rPr sz="1167" spc="-5" dirty="0">
                <a:latin typeface="Garamond"/>
                <a:cs typeface="Garamond"/>
              </a:rPr>
              <a:t>in how </a:t>
            </a:r>
            <a:r>
              <a:rPr sz="1167" dirty="0">
                <a:latin typeface="Garamond"/>
                <a:cs typeface="Garamond"/>
              </a:rPr>
              <a:t>they are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marketed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901327" marR="18520" lvl="1" indent="-222245" algn="just">
              <a:lnSpc>
                <a:spcPct val="93900"/>
              </a:lnSpc>
              <a:buFont typeface="Symbol"/>
              <a:buChar char="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Convenience products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that the </a:t>
            </a:r>
            <a:r>
              <a:rPr sz="1167" spc="-5" dirty="0">
                <a:latin typeface="Garamond"/>
                <a:cs typeface="Garamond"/>
              </a:rPr>
              <a:t>customer 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buys </a:t>
            </a:r>
            <a:r>
              <a:rPr sz="1167" dirty="0">
                <a:latin typeface="Garamond"/>
                <a:cs typeface="Garamond"/>
              </a:rPr>
              <a:t>frequently, </a:t>
            </a:r>
            <a:r>
              <a:rPr sz="1167" spc="-5" dirty="0">
                <a:latin typeface="Garamond"/>
                <a:cs typeface="Garamond"/>
              </a:rPr>
              <a:t>immediately, and </a:t>
            </a:r>
            <a:r>
              <a:rPr sz="1167" dirty="0">
                <a:latin typeface="Garamond"/>
                <a:cs typeface="Garamond"/>
              </a:rPr>
              <a:t>with a minimum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comparison </a:t>
            </a:r>
            <a:r>
              <a:rPr sz="1167" spc="-5" dirty="0">
                <a:latin typeface="Garamond"/>
                <a:cs typeface="Garamond"/>
              </a:rPr>
              <a:t>and  buying </a:t>
            </a:r>
            <a:r>
              <a:rPr sz="1167" dirty="0">
                <a:latin typeface="Garamond"/>
                <a:cs typeface="Garamond"/>
              </a:rPr>
              <a:t>effort. </a:t>
            </a:r>
            <a:r>
              <a:rPr sz="1167" spc="-5" dirty="0">
                <a:latin typeface="Garamond"/>
                <a:cs typeface="Garamond"/>
              </a:rPr>
              <a:t>Examples include soap, </a:t>
            </a:r>
            <a:r>
              <a:rPr sz="1167" dirty="0">
                <a:latin typeface="Garamond"/>
                <a:cs typeface="Garamond"/>
              </a:rPr>
              <a:t>candy, </a:t>
            </a:r>
            <a:r>
              <a:rPr sz="1167" spc="-5" dirty="0">
                <a:latin typeface="Garamond"/>
                <a:cs typeface="Garamond"/>
              </a:rPr>
              <a:t>newspapers, and </a:t>
            </a:r>
            <a:r>
              <a:rPr sz="1167" dirty="0">
                <a:latin typeface="Garamond"/>
                <a:cs typeface="Garamond"/>
              </a:rPr>
              <a:t>fast food.  </a:t>
            </a:r>
            <a:r>
              <a:rPr sz="1167" spc="-5" dirty="0">
                <a:latin typeface="Garamond"/>
                <a:cs typeface="Garamond"/>
              </a:rPr>
              <a:t>Convenience products are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low priced, and marketers place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in many  locations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readily available </a:t>
            </a:r>
            <a:r>
              <a:rPr sz="1167" dirty="0">
                <a:latin typeface="Garamond"/>
                <a:cs typeface="Garamond"/>
              </a:rPr>
              <a:t>when customers </a:t>
            </a:r>
            <a:r>
              <a:rPr sz="1167" spc="-5" dirty="0">
                <a:latin typeface="Garamond"/>
                <a:cs typeface="Garamond"/>
              </a:rPr>
              <a:t>need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49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901327" marR="18520" lvl="1" indent="-222245" algn="just">
              <a:lnSpc>
                <a:spcPts val="1312"/>
              </a:lnSpc>
              <a:buFont typeface="Symbol"/>
              <a:buChar char="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Shopping products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less frequently </a:t>
            </a:r>
            <a:r>
              <a:rPr sz="1167" spc="-5" dirty="0">
                <a:latin typeface="Garamond"/>
                <a:cs typeface="Garamond"/>
              </a:rPr>
              <a:t>purchased consumer products and </a:t>
            </a:r>
            <a:r>
              <a:rPr sz="1167" dirty="0">
                <a:latin typeface="Garamond"/>
                <a:cs typeface="Garamond"/>
              </a:rPr>
              <a:t>services  that customers compare carefully on suitability, quality, </a:t>
            </a:r>
            <a:r>
              <a:rPr sz="1167" spc="-5" dirty="0">
                <a:latin typeface="Garamond"/>
                <a:cs typeface="Garamond"/>
              </a:rPr>
              <a:t>price, and </a:t>
            </a:r>
            <a:r>
              <a:rPr sz="1167" dirty="0">
                <a:latin typeface="Garamond"/>
                <a:cs typeface="Garamond"/>
              </a:rPr>
              <a:t>style. </a:t>
            </a:r>
            <a:r>
              <a:rPr sz="1167" spc="-5" dirty="0">
                <a:latin typeface="Garamond"/>
                <a:cs typeface="Garamond"/>
              </a:rPr>
              <a:t>When  buying </a:t>
            </a:r>
            <a:r>
              <a:rPr sz="1167" dirty="0">
                <a:latin typeface="Garamond"/>
                <a:cs typeface="Garamond"/>
              </a:rPr>
              <a:t>shopping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spend much time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effort in  gathering information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making comparisons. </a:t>
            </a:r>
            <a:r>
              <a:rPr sz="1167" spc="-5" dirty="0">
                <a:latin typeface="Garamond"/>
                <a:cs typeface="Garamond"/>
              </a:rPr>
              <a:t>Examples </a:t>
            </a:r>
            <a:r>
              <a:rPr sz="1167" dirty="0">
                <a:latin typeface="Garamond"/>
                <a:cs typeface="Garamond"/>
              </a:rPr>
              <a:t>include furniture,  clothing, used cars, </a:t>
            </a:r>
            <a:r>
              <a:rPr sz="1167" spc="-5" dirty="0">
                <a:latin typeface="Garamond"/>
                <a:cs typeface="Garamond"/>
              </a:rPr>
              <a:t>major appliances, and hotel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motel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44"/>
              </a:spcBef>
              <a:buFont typeface="Symbol"/>
              <a:buChar char=""/>
            </a:pPr>
            <a:endParaRPr sz="1215">
              <a:latin typeface="Times New Roman"/>
              <a:cs typeface="Times New Roman"/>
            </a:endParaRPr>
          </a:p>
          <a:p>
            <a:pPr marL="901327" marR="17903" lvl="1" indent="-222245" algn="just">
              <a:lnSpc>
                <a:spcPct val="94000"/>
              </a:lnSpc>
              <a:buFont typeface="Symbol"/>
              <a:buChar char="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Shopping products </a:t>
            </a:r>
            <a:r>
              <a:rPr sz="1167" dirty="0">
                <a:latin typeface="Garamond"/>
                <a:cs typeface="Garamond"/>
              </a:rPr>
              <a:t>marketers usually distribute their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through fewer  </a:t>
            </a:r>
            <a:r>
              <a:rPr sz="1167" spc="-5" dirty="0">
                <a:latin typeface="Garamond"/>
                <a:cs typeface="Garamond"/>
              </a:rPr>
              <a:t>outlets but provide deeper </a:t>
            </a:r>
            <a:r>
              <a:rPr sz="1167" dirty="0">
                <a:latin typeface="Garamond"/>
                <a:cs typeface="Garamond"/>
              </a:rPr>
              <a:t>sales support 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comparison  efforts.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19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901327" marR="17286" lvl="1" indent="-222245" algn="just">
              <a:lnSpc>
                <a:spcPct val="93800"/>
              </a:lnSpc>
              <a:buFont typeface="Symbol"/>
              <a:buChar char="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Specialty products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with unique characteristics  </a:t>
            </a:r>
            <a:r>
              <a:rPr sz="1167" spc="-5" dirty="0">
                <a:latin typeface="Garamond"/>
                <a:cs typeface="Garamond"/>
              </a:rPr>
              <a:t>or brand </a:t>
            </a:r>
            <a:r>
              <a:rPr sz="1167" dirty="0">
                <a:latin typeface="Garamond"/>
                <a:cs typeface="Garamond"/>
              </a:rPr>
              <a:t>identification for which a significant </a:t>
            </a:r>
            <a:r>
              <a:rPr sz="1167" spc="-5" dirty="0">
                <a:latin typeface="Garamond"/>
                <a:cs typeface="Garamond"/>
              </a:rPr>
              <a:t>group of buyers </a:t>
            </a:r>
            <a:r>
              <a:rPr sz="1167" dirty="0">
                <a:latin typeface="Garamond"/>
                <a:cs typeface="Garamond"/>
              </a:rPr>
              <a:t>is willing to make a  special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effort. </a:t>
            </a:r>
            <a:r>
              <a:rPr sz="1167" spc="-5" dirty="0">
                <a:latin typeface="Garamond"/>
                <a:cs typeface="Garamond"/>
              </a:rPr>
              <a:t>Examples include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brands and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cars, </a:t>
            </a:r>
            <a:r>
              <a:rPr sz="1167" spc="-5" dirty="0">
                <a:latin typeface="Garamond"/>
                <a:cs typeface="Garamond"/>
              </a:rPr>
              <a:t>high-  priced photographic </a:t>
            </a:r>
            <a:r>
              <a:rPr sz="1167" dirty="0">
                <a:latin typeface="Garamond"/>
                <a:cs typeface="Garamond"/>
              </a:rPr>
              <a:t>equipment, designer </a:t>
            </a:r>
            <a:r>
              <a:rPr sz="1167" spc="-5" dirty="0">
                <a:latin typeface="Garamond"/>
                <a:cs typeface="Garamond"/>
              </a:rPr>
              <a:t>clothes,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services of medical or  </a:t>
            </a:r>
            <a:r>
              <a:rPr sz="1167" dirty="0">
                <a:latin typeface="Garamond"/>
                <a:cs typeface="Garamond"/>
              </a:rPr>
              <a:t>legal specialists. A </a:t>
            </a:r>
            <a:r>
              <a:rPr sz="1167" spc="-5" dirty="0">
                <a:latin typeface="Garamond"/>
                <a:cs typeface="Garamond"/>
              </a:rPr>
              <a:t>Lamborghini automobile, </a:t>
            </a:r>
            <a:r>
              <a:rPr sz="1167" dirty="0">
                <a:latin typeface="Garamond"/>
                <a:cs typeface="Garamond"/>
              </a:rPr>
              <a:t>for example, is a specialty </a:t>
            </a:r>
            <a:r>
              <a:rPr sz="1167" spc="-5" dirty="0">
                <a:latin typeface="Garamond"/>
                <a:cs typeface="Garamond"/>
              </a:rPr>
              <a:t>product  because buyers are usually </a:t>
            </a:r>
            <a:r>
              <a:rPr sz="1167" dirty="0">
                <a:latin typeface="Garamond"/>
                <a:cs typeface="Garamond"/>
              </a:rPr>
              <a:t>willing </a:t>
            </a:r>
            <a:r>
              <a:rPr sz="1167" spc="-5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travel </a:t>
            </a:r>
            <a:r>
              <a:rPr sz="1167" spc="-5" dirty="0">
                <a:latin typeface="Garamond"/>
                <a:cs typeface="Garamond"/>
              </a:rPr>
              <a:t>great distances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one. </a:t>
            </a:r>
            <a:r>
              <a:rPr sz="1167" dirty="0">
                <a:latin typeface="Garamond"/>
                <a:cs typeface="Garamond"/>
              </a:rPr>
              <a:t>Buyers  </a:t>
            </a:r>
            <a:r>
              <a:rPr sz="1167" spc="-5" dirty="0">
                <a:latin typeface="Garamond"/>
                <a:cs typeface="Garamond"/>
              </a:rPr>
              <a:t>normally do not </a:t>
            </a:r>
            <a:r>
              <a:rPr sz="1167" dirty="0">
                <a:latin typeface="Garamond"/>
                <a:cs typeface="Garamond"/>
              </a:rPr>
              <a:t>compare specialty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invest only </a:t>
            </a:r>
            <a:r>
              <a:rPr sz="1167" dirty="0">
                <a:latin typeface="Garamond"/>
                <a:cs typeface="Garamond"/>
              </a:rPr>
              <a:t>the time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reach dealers </a:t>
            </a:r>
            <a:r>
              <a:rPr sz="1167" dirty="0">
                <a:latin typeface="Garamond"/>
                <a:cs typeface="Garamond"/>
              </a:rPr>
              <a:t>carrying the wanted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8667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90523"/>
            <a:ext cx="5716764" cy="7519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indent="-222245">
              <a:lnSpc>
                <a:spcPts val="1274"/>
              </a:lnSpc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Unsought  products  </a:t>
            </a:r>
            <a:r>
              <a:rPr sz="1167" dirty="0">
                <a:latin typeface="Garamond"/>
                <a:cs typeface="Garamond"/>
              </a:rPr>
              <a:t>are consumer </a:t>
            </a:r>
            <a:r>
              <a:rPr sz="1167" spc="-5" dirty="0">
                <a:latin typeface="Garamond"/>
                <a:cs typeface="Garamond"/>
              </a:rPr>
              <a:t>products  that  the  </a:t>
            </a:r>
            <a:r>
              <a:rPr sz="1167" dirty="0">
                <a:latin typeface="Garamond"/>
                <a:cs typeface="Garamond"/>
              </a:rPr>
              <a:t>consumer either does 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not</a:t>
            </a:r>
            <a:endParaRPr sz="1167">
              <a:latin typeface="Garamond"/>
              <a:cs typeface="Garamond"/>
            </a:endParaRPr>
          </a:p>
          <a:p>
            <a:pPr marL="90132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know </a:t>
            </a:r>
            <a:r>
              <a:rPr sz="1167" spc="-5" dirty="0">
                <a:latin typeface="Garamond"/>
                <a:cs typeface="Garamond"/>
              </a:rPr>
              <a:t>about or </a:t>
            </a:r>
            <a:r>
              <a:rPr sz="1167" dirty="0">
                <a:latin typeface="Garamond"/>
                <a:cs typeface="Garamond"/>
              </a:rPr>
              <a:t>knows </a:t>
            </a:r>
            <a:r>
              <a:rPr sz="1167" spc="-5" dirty="0">
                <a:latin typeface="Garamond"/>
                <a:cs typeface="Garamond"/>
              </a:rPr>
              <a:t>about but does not normally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buying. Most major  new innovations are unsought until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becomes aware of </a:t>
            </a:r>
            <a:r>
              <a:rPr sz="1167" dirty="0">
                <a:latin typeface="Garamond"/>
                <a:cs typeface="Garamond"/>
              </a:rPr>
              <a:t>them through  </a:t>
            </a:r>
            <a:r>
              <a:rPr sz="1167" spc="-5" dirty="0">
                <a:latin typeface="Garamond"/>
                <a:cs typeface="Garamond"/>
              </a:rPr>
              <a:t>advertising. Classic </a:t>
            </a:r>
            <a:r>
              <a:rPr sz="1167" dirty="0">
                <a:latin typeface="Garamond"/>
                <a:cs typeface="Garamond"/>
              </a:rPr>
              <a:t>examples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unsought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are life  </a:t>
            </a:r>
            <a:r>
              <a:rPr sz="1167" dirty="0">
                <a:latin typeface="Garamond"/>
                <a:cs typeface="Garamond"/>
              </a:rPr>
              <a:t>insurance </a:t>
            </a:r>
            <a:r>
              <a:rPr sz="1167" spc="-5" dirty="0">
                <a:latin typeface="Garamond"/>
                <a:cs typeface="Garamond"/>
              </a:rPr>
              <a:t>and blood </a:t>
            </a:r>
            <a:r>
              <a:rPr sz="1167" dirty="0">
                <a:latin typeface="Garamond"/>
                <a:cs typeface="Garamond"/>
              </a:rPr>
              <a:t>donations to the Red </a:t>
            </a:r>
            <a:r>
              <a:rPr sz="1167" spc="-5" dirty="0">
                <a:latin typeface="Garamond"/>
                <a:cs typeface="Garamond"/>
              </a:rPr>
              <a:t>Cross. </a:t>
            </a:r>
            <a:r>
              <a:rPr sz="1167" dirty="0">
                <a:latin typeface="Garamond"/>
                <a:cs typeface="Garamond"/>
              </a:rPr>
              <a:t>By their very </a:t>
            </a:r>
            <a:r>
              <a:rPr sz="1167" spc="-5" dirty="0">
                <a:latin typeface="Garamond"/>
                <a:cs typeface="Garamond"/>
              </a:rPr>
              <a:t>nature, </a:t>
            </a:r>
            <a:r>
              <a:rPr sz="1167" dirty="0">
                <a:latin typeface="Garamond"/>
                <a:cs typeface="Garamond"/>
              </a:rPr>
              <a:t>unsought  </a:t>
            </a:r>
            <a:r>
              <a:rPr sz="1167" spc="-5" dirty="0">
                <a:latin typeface="Garamond"/>
                <a:cs typeface="Garamond"/>
              </a:rPr>
              <a:t>products require </a:t>
            </a:r>
            <a:r>
              <a:rPr sz="1167" dirty="0">
                <a:latin typeface="Garamond"/>
                <a:cs typeface="Garamond"/>
              </a:rPr>
              <a:t>a lot </a:t>
            </a:r>
            <a:r>
              <a:rPr sz="1167" spc="-5" dirty="0">
                <a:latin typeface="Garamond"/>
                <a:cs typeface="Garamond"/>
              </a:rPr>
              <a:t>of advertising, personal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66694">
              <a:lnSpc>
                <a:spcPts val="1356"/>
              </a:lnSpc>
              <a:buAutoNum type="romanU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Industrial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Products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Industrial products are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purchased </a:t>
            </a:r>
            <a:r>
              <a:rPr sz="1167" dirty="0">
                <a:latin typeface="Garamond"/>
                <a:cs typeface="Garamond"/>
              </a:rPr>
              <a:t>for further </a:t>
            </a:r>
            <a:r>
              <a:rPr sz="1167" spc="-5" dirty="0">
                <a:latin typeface="Garamond"/>
                <a:cs typeface="Garamond"/>
              </a:rPr>
              <a:t>processing or </a:t>
            </a:r>
            <a:r>
              <a:rPr sz="1167" dirty="0">
                <a:latin typeface="Garamond"/>
                <a:cs typeface="Garamond"/>
              </a:rPr>
              <a:t>for use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conducting a </a:t>
            </a:r>
            <a:r>
              <a:rPr sz="1167" spc="-5" dirty="0">
                <a:latin typeface="Garamond"/>
                <a:cs typeface="Garamond"/>
              </a:rPr>
              <a:t>business.  </a:t>
            </a:r>
            <a:r>
              <a:rPr sz="1167" dirty="0">
                <a:latin typeface="Garamond"/>
                <a:cs typeface="Garamond"/>
              </a:rPr>
              <a:t>Thus, the distinction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a consumer </a:t>
            </a:r>
            <a:r>
              <a:rPr sz="1167" spc="-5" dirty="0">
                <a:latin typeface="Garamond"/>
                <a:cs typeface="Garamond"/>
              </a:rPr>
              <a:t>product and an industrial product is </a:t>
            </a:r>
            <a:r>
              <a:rPr sz="1167" dirty="0">
                <a:latin typeface="Garamond"/>
                <a:cs typeface="Garamond"/>
              </a:rPr>
              <a:t>based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purpose </a:t>
            </a:r>
            <a:r>
              <a:rPr sz="1167" dirty="0">
                <a:latin typeface="Garamond"/>
                <a:cs typeface="Garamond"/>
              </a:rPr>
              <a:t>for which the </a:t>
            </a:r>
            <a:r>
              <a:rPr sz="1167" spc="-5" dirty="0">
                <a:latin typeface="Garamond"/>
                <a:cs typeface="Garamond"/>
              </a:rPr>
              <a:t>product is bought. If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consumer buys </a:t>
            </a:r>
            <a:r>
              <a:rPr sz="1167" dirty="0">
                <a:latin typeface="Garamond"/>
                <a:cs typeface="Garamond"/>
              </a:rPr>
              <a:t>a lawn mower for use </a:t>
            </a:r>
            <a:r>
              <a:rPr sz="1167" spc="-5" dirty="0">
                <a:latin typeface="Garamond"/>
                <a:cs typeface="Garamond"/>
              </a:rPr>
              <a:t>around </a:t>
            </a:r>
            <a:r>
              <a:rPr sz="1167" dirty="0">
                <a:latin typeface="Garamond"/>
                <a:cs typeface="Garamond"/>
              </a:rPr>
              <a:t>home,  the </a:t>
            </a:r>
            <a:r>
              <a:rPr sz="1167" spc="-5" dirty="0">
                <a:latin typeface="Garamond"/>
                <a:cs typeface="Garamond"/>
              </a:rPr>
              <a:t>lawn </a:t>
            </a:r>
            <a:r>
              <a:rPr sz="1167" dirty="0">
                <a:latin typeface="Garamond"/>
                <a:cs typeface="Garamond"/>
              </a:rPr>
              <a:t>mower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consumer </a:t>
            </a:r>
            <a:r>
              <a:rPr sz="1167" spc="-5" dirty="0">
                <a:latin typeface="Garamond"/>
                <a:cs typeface="Garamond"/>
              </a:rPr>
              <a:t>product.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buys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lawn </a:t>
            </a:r>
            <a:r>
              <a:rPr sz="1167" dirty="0">
                <a:latin typeface="Garamond"/>
                <a:cs typeface="Garamond"/>
              </a:rPr>
              <a:t>mower for use  in a landscaping </a:t>
            </a:r>
            <a:r>
              <a:rPr sz="1167" spc="-5" dirty="0">
                <a:latin typeface="Garamond"/>
                <a:cs typeface="Garamond"/>
              </a:rPr>
              <a:t>business, </a:t>
            </a:r>
            <a:r>
              <a:rPr sz="1167" dirty="0">
                <a:latin typeface="Garamond"/>
                <a:cs typeface="Garamond"/>
              </a:rPr>
              <a:t>the lawn mower is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industrial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three groups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industrial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include materials and parts, </a:t>
            </a:r>
            <a:r>
              <a:rPr sz="1167" dirty="0">
                <a:latin typeface="Garamond"/>
                <a:cs typeface="Garamond"/>
              </a:rPr>
              <a:t>capital </a:t>
            </a:r>
            <a:r>
              <a:rPr sz="1167" spc="-5" dirty="0">
                <a:latin typeface="Garamond"/>
                <a:cs typeface="Garamond"/>
              </a:rPr>
              <a:t>items, and  </a:t>
            </a:r>
            <a:r>
              <a:rPr sz="1167" dirty="0">
                <a:latin typeface="Garamond"/>
                <a:cs typeface="Garamond"/>
              </a:rPr>
              <a:t>supplies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b="1" dirty="0">
                <a:latin typeface="Garamond"/>
                <a:cs typeface="Garamond"/>
              </a:rPr>
              <a:t>Materials </a:t>
            </a:r>
            <a:r>
              <a:rPr sz="1167" b="1" spc="-5" dirty="0">
                <a:latin typeface="Garamond"/>
                <a:cs typeface="Garamond"/>
              </a:rPr>
              <a:t>and parts </a:t>
            </a:r>
            <a:r>
              <a:rPr sz="1167" spc="-5" dirty="0">
                <a:latin typeface="Garamond"/>
                <a:cs typeface="Garamond"/>
              </a:rPr>
              <a:t>include raw materials and manufactured materials and  parts. Raw materials consist of </a:t>
            </a:r>
            <a:r>
              <a:rPr sz="1167" dirty="0">
                <a:latin typeface="Garamond"/>
                <a:cs typeface="Garamond"/>
              </a:rPr>
              <a:t>farm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(wheat, cotton, </a:t>
            </a:r>
            <a:r>
              <a:rPr sz="1167" spc="-5" dirty="0">
                <a:latin typeface="Garamond"/>
                <a:cs typeface="Garamond"/>
              </a:rPr>
              <a:t>livestock, </a:t>
            </a:r>
            <a:r>
              <a:rPr sz="1167" dirty="0">
                <a:latin typeface="Garamond"/>
                <a:cs typeface="Garamond"/>
              </a:rPr>
              <a:t>fruits, vegetables) </a:t>
            </a:r>
            <a:r>
              <a:rPr sz="1167" spc="-5" dirty="0">
                <a:latin typeface="Garamond"/>
                <a:cs typeface="Garamond"/>
              </a:rPr>
              <a:t>and  natural products </a:t>
            </a:r>
            <a:r>
              <a:rPr sz="1167" dirty="0">
                <a:latin typeface="Garamond"/>
                <a:cs typeface="Garamond"/>
              </a:rPr>
              <a:t>(fish, </a:t>
            </a:r>
            <a:r>
              <a:rPr sz="1167" spc="-5" dirty="0">
                <a:latin typeface="Garamond"/>
                <a:cs typeface="Garamond"/>
              </a:rPr>
              <a:t>lumber, </a:t>
            </a:r>
            <a:r>
              <a:rPr sz="1167" dirty="0">
                <a:latin typeface="Garamond"/>
                <a:cs typeface="Garamond"/>
              </a:rPr>
              <a:t>crude </a:t>
            </a:r>
            <a:r>
              <a:rPr sz="1167" spc="-5" dirty="0">
                <a:latin typeface="Garamond"/>
                <a:cs typeface="Garamond"/>
              </a:rPr>
              <a:t>petroleum, iron ore). Manufactured materials and parts 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component </a:t>
            </a:r>
            <a:r>
              <a:rPr sz="1167" spc="-5" dirty="0">
                <a:latin typeface="Garamond"/>
                <a:cs typeface="Garamond"/>
              </a:rPr>
              <a:t>materials </a:t>
            </a:r>
            <a:r>
              <a:rPr sz="1167" dirty="0">
                <a:latin typeface="Garamond"/>
                <a:cs typeface="Garamond"/>
              </a:rPr>
              <a:t>(iron, yarn, </a:t>
            </a:r>
            <a:r>
              <a:rPr sz="1167" spc="-5" dirty="0">
                <a:latin typeface="Garamond"/>
                <a:cs typeface="Garamond"/>
              </a:rPr>
              <a:t>cement, </a:t>
            </a:r>
            <a:r>
              <a:rPr sz="1167" dirty="0">
                <a:latin typeface="Garamond"/>
                <a:cs typeface="Garamond"/>
              </a:rPr>
              <a:t>wires)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component </a:t>
            </a:r>
            <a:r>
              <a:rPr sz="1167" spc="-5" dirty="0">
                <a:latin typeface="Garamond"/>
                <a:cs typeface="Garamond"/>
              </a:rPr>
              <a:t>parts (small motors,  </a:t>
            </a:r>
            <a:r>
              <a:rPr sz="1167" dirty="0">
                <a:latin typeface="Garamond"/>
                <a:cs typeface="Garamond"/>
              </a:rPr>
              <a:t>tires, castings). </a:t>
            </a:r>
            <a:r>
              <a:rPr sz="1167" spc="-5" dirty="0">
                <a:latin typeface="Garamond"/>
                <a:cs typeface="Garamond"/>
              </a:rPr>
              <a:t>Most manufactured materials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parts are sold directly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industrial </a:t>
            </a:r>
            <a:r>
              <a:rPr sz="1167" dirty="0">
                <a:latin typeface="Garamond"/>
                <a:cs typeface="Garamond"/>
              </a:rPr>
              <a:t>users. Price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marketing </a:t>
            </a:r>
            <a:r>
              <a:rPr sz="1167" dirty="0">
                <a:latin typeface="Garamond"/>
                <a:cs typeface="Garamond"/>
              </a:rPr>
              <a:t>factors; </a:t>
            </a:r>
            <a:r>
              <a:rPr sz="1167" spc="-5" dirty="0">
                <a:latin typeface="Garamond"/>
                <a:cs typeface="Garamond"/>
              </a:rPr>
              <a:t>branding and advertising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be less important.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industrial products is derived from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for consumer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as "derived demand." </a:t>
            </a:r>
            <a:r>
              <a:rPr sz="1215" b="1" i="1" spc="-24" dirty="0">
                <a:latin typeface="Garamond"/>
                <a:cs typeface="Garamond"/>
              </a:rPr>
              <a:t>Capital </a:t>
            </a:r>
            <a:r>
              <a:rPr sz="1215" b="1" i="1" spc="-29" dirty="0">
                <a:latin typeface="Garamond"/>
                <a:cs typeface="Garamond"/>
              </a:rPr>
              <a:t>items </a:t>
            </a:r>
            <a:r>
              <a:rPr sz="1167" spc="-5" dirty="0">
                <a:latin typeface="Garamond"/>
                <a:cs typeface="Garamond"/>
              </a:rPr>
              <a:t>are industrial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aid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 production or operations, </a:t>
            </a:r>
            <a:r>
              <a:rPr sz="1167" dirty="0">
                <a:latin typeface="Garamond"/>
                <a:cs typeface="Garamond"/>
              </a:rPr>
              <a:t>including installations </a:t>
            </a:r>
            <a:r>
              <a:rPr sz="1167" spc="-5" dirty="0">
                <a:latin typeface="Garamond"/>
                <a:cs typeface="Garamond"/>
              </a:rPr>
              <a:t>and accessory </a:t>
            </a:r>
            <a:r>
              <a:rPr sz="1167" dirty="0">
                <a:latin typeface="Garamond"/>
                <a:cs typeface="Garamond"/>
              </a:rPr>
              <a:t>equipment. </a:t>
            </a:r>
            <a:r>
              <a:rPr sz="1167" spc="-5" dirty="0">
                <a:latin typeface="Garamond"/>
                <a:cs typeface="Garamond"/>
              </a:rPr>
              <a:t>Installations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major </a:t>
            </a:r>
            <a:r>
              <a:rPr sz="1167" spc="-5" dirty="0">
                <a:latin typeface="Garamond"/>
                <a:cs typeface="Garamond"/>
              </a:rPr>
              <a:t>purchases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buildings (factories, offices) </a:t>
            </a:r>
            <a:r>
              <a:rPr sz="1167" dirty="0">
                <a:latin typeface="Garamond"/>
                <a:cs typeface="Garamond"/>
              </a:rPr>
              <a:t>and fixed equipment (generators, drill presses, 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computer systems, elevators). </a:t>
            </a:r>
            <a:r>
              <a:rPr sz="1167" spc="-5" dirty="0">
                <a:latin typeface="Garamond"/>
                <a:cs typeface="Garamond"/>
              </a:rPr>
              <a:t>Accessory equipment includes portable </a:t>
            </a:r>
            <a:r>
              <a:rPr sz="1167" dirty="0">
                <a:latin typeface="Garamond"/>
                <a:cs typeface="Garamond"/>
              </a:rPr>
              <a:t>factory equipment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tools (hand tools, </a:t>
            </a:r>
            <a:r>
              <a:rPr sz="1167" spc="-5" dirty="0">
                <a:latin typeface="Garamond"/>
                <a:cs typeface="Garamond"/>
              </a:rPr>
              <a:t>lift </a:t>
            </a:r>
            <a:r>
              <a:rPr sz="1167" dirty="0">
                <a:latin typeface="Garamond"/>
                <a:cs typeface="Garamond"/>
              </a:rPr>
              <a:t>trucks) </a:t>
            </a:r>
            <a:r>
              <a:rPr sz="1167" spc="-5" dirty="0">
                <a:latin typeface="Garamond"/>
                <a:cs typeface="Garamond"/>
              </a:rPr>
              <a:t>and office equipment </a:t>
            </a:r>
            <a:r>
              <a:rPr sz="1167" dirty="0">
                <a:latin typeface="Garamond"/>
                <a:cs typeface="Garamond"/>
              </a:rPr>
              <a:t>(fax machines, desks). They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shorter </a:t>
            </a:r>
            <a:r>
              <a:rPr sz="1167" dirty="0">
                <a:latin typeface="Garamond"/>
                <a:cs typeface="Garamond"/>
              </a:rPr>
              <a:t>life  than installations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simply </a:t>
            </a:r>
            <a:r>
              <a:rPr sz="1167" spc="-5" dirty="0">
                <a:latin typeface="Garamond"/>
                <a:cs typeface="Garamond"/>
              </a:rPr>
              <a:t>aid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production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final group </a:t>
            </a:r>
            <a:r>
              <a:rPr sz="1167" spc="-5" dirty="0">
                <a:latin typeface="Garamond"/>
                <a:cs typeface="Garamond"/>
              </a:rPr>
              <a:t>of business products is </a:t>
            </a:r>
            <a:r>
              <a:rPr sz="1215" b="1" i="1" spc="-29" dirty="0">
                <a:latin typeface="Garamond"/>
                <a:cs typeface="Garamond"/>
              </a:rPr>
              <a:t>supplies and </a:t>
            </a:r>
            <a:r>
              <a:rPr sz="1215" b="1" i="1" spc="-24" dirty="0">
                <a:latin typeface="Garamond"/>
                <a:cs typeface="Garamond"/>
              </a:rPr>
              <a:t>services</a:t>
            </a:r>
            <a:r>
              <a:rPr sz="1167" i="1" spc="-24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Supplies </a:t>
            </a:r>
            <a:r>
              <a:rPr sz="1167" spc="-5" dirty="0">
                <a:latin typeface="Garamond"/>
                <a:cs typeface="Garamond"/>
              </a:rPr>
              <a:t>include operating </a:t>
            </a:r>
            <a:r>
              <a:rPr sz="1167" dirty="0">
                <a:latin typeface="Garamond"/>
                <a:cs typeface="Garamond"/>
              </a:rPr>
              <a:t>supplies  (lubricants, coal, </a:t>
            </a:r>
            <a:r>
              <a:rPr sz="1167" spc="-5" dirty="0">
                <a:latin typeface="Garamond"/>
                <a:cs typeface="Garamond"/>
              </a:rPr>
              <a:t>paper, pencils) and repair and </a:t>
            </a:r>
            <a:r>
              <a:rPr sz="1167" dirty="0">
                <a:latin typeface="Garamond"/>
                <a:cs typeface="Garamond"/>
              </a:rPr>
              <a:t>maintenance items (paint, </a:t>
            </a:r>
            <a:r>
              <a:rPr sz="1167" spc="-5" dirty="0">
                <a:latin typeface="Garamond"/>
                <a:cs typeface="Garamond"/>
              </a:rPr>
              <a:t>nails, brooms). </a:t>
            </a:r>
            <a:r>
              <a:rPr sz="1167" dirty="0">
                <a:latin typeface="Garamond"/>
                <a:cs typeface="Garamond"/>
              </a:rPr>
              <a:t>Supplies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convenience </a:t>
            </a:r>
            <a:r>
              <a:rPr sz="1167" spc="-5" dirty="0">
                <a:latin typeface="Garamond"/>
                <a:cs typeface="Garamond"/>
              </a:rPr>
              <a:t>products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industrial </a:t>
            </a:r>
            <a:r>
              <a:rPr sz="1167" dirty="0">
                <a:latin typeface="Garamond"/>
                <a:cs typeface="Garamond"/>
              </a:rPr>
              <a:t>field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purchased </a:t>
            </a:r>
            <a:r>
              <a:rPr sz="1167" dirty="0">
                <a:latin typeface="Garamond"/>
                <a:cs typeface="Garamond"/>
              </a:rPr>
              <a:t>with a  minimum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effort </a:t>
            </a:r>
            <a:r>
              <a:rPr sz="1167" spc="-5" dirty="0">
                <a:latin typeface="Garamond"/>
                <a:cs typeface="Garamond"/>
              </a:rPr>
              <a:t>or comparison. </a:t>
            </a: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services include maintenance and repair </a:t>
            </a:r>
            <a:r>
              <a:rPr sz="1167" dirty="0">
                <a:latin typeface="Garamond"/>
                <a:cs typeface="Garamond"/>
              </a:rPr>
              <a:t>services  (window cleaning, computer </a:t>
            </a:r>
            <a:r>
              <a:rPr sz="1167" spc="-5" dirty="0">
                <a:latin typeface="Garamond"/>
                <a:cs typeface="Garamond"/>
              </a:rPr>
              <a:t>repair) and business advisory </a:t>
            </a:r>
            <a:r>
              <a:rPr sz="1167" dirty="0">
                <a:latin typeface="Garamond"/>
                <a:cs typeface="Garamond"/>
              </a:rPr>
              <a:t>services (legal, management consulting,  </a:t>
            </a:r>
            <a:r>
              <a:rPr sz="1167" spc="-5" dirty="0">
                <a:latin typeface="Garamond"/>
                <a:cs typeface="Garamond"/>
              </a:rPr>
              <a:t>advertising). </a:t>
            </a:r>
            <a:r>
              <a:rPr sz="1167" dirty="0">
                <a:latin typeface="Garamond"/>
                <a:cs typeface="Garamond"/>
              </a:rPr>
              <a:t>Such services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usually supplied under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contract.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325959">
              <a:lnSpc>
                <a:spcPts val="1356"/>
              </a:lnSpc>
              <a:buAutoNum type="romanUcPeriod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Organizations, Persons, Places,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Ideas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addition </a:t>
            </a:r>
            <a:r>
              <a:rPr sz="1167" dirty="0">
                <a:latin typeface="Garamond"/>
                <a:cs typeface="Garamond"/>
              </a:rPr>
              <a:t>to tangible </a:t>
            </a:r>
            <a:r>
              <a:rPr sz="1167" spc="-5" dirty="0">
                <a:latin typeface="Garamond"/>
                <a:cs typeface="Garamond"/>
              </a:rPr>
              <a:t>products and services,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 marketers </a:t>
            </a:r>
            <a:r>
              <a:rPr sz="1167" spc="-5" dirty="0">
                <a:latin typeface="Garamond"/>
                <a:cs typeface="Garamond"/>
              </a:rPr>
              <a:t>have broadened </a:t>
            </a:r>
            <a:r>
              <a:rPr sz="1167" dirty="0">
                <a:latin typeface="Garamond"/>
                <a:cs typeface="Garamond"/>
              </a:rPr>
              <a:t>the 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include </a:t>
            </a:r>
            <a:r>
              <a:rPr sz="1167" spc="-5" dirty="0">
                <a:latin typeface="Garamond"/>
                <a:cs typeface="Garamond"/>
              </a:rPr>
              <a:t>other "marketable </a:t>
            </a:r>
            <a:r>
              <a:rPr sz="1167" dirty="0">
                <a:latin typeface="Garamond"/>
                <a:cs typeface="Garamond"/>
              </a:rPr>
              <a:t>entities” </a:t>
            </a:r>
            <a:r>
              <a:rPr sz="1167" spc="-5" dirty="0">
                <a:latin typeface="Garamond"/>
                <a:cs typeface="Garamond"/>
              </a:rPr>
              <a:t>namely, organizations, persons, places,  and ideas. Organizations often </a:t>
            </a:r>
            <a:r>
              <a:rPr sz="1167" dirty="0">
                <a:latin typeface="Garamond"/>
                <a:cs typeface="Garamond"/>
              </a:rPr>
              <a:t>carry </a:t>
            </a:r>
            <a:r>
              <a:rPr sz="1167" spc="-5" dirty="0">
                <a:latin typeface="Garamond"/>
                <a:cs typeface="Garamond"/>
              </a:rPr>
              <a:t>out activities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"sell" the organization </a:t>
            </a:r>
            <a:r>
              <a:rPr sz="1167" dirty="0">
                <a:latin typeface="Garamond"/>
                <a:cs typeface="Garamond"/>
              </a:rPr>
              <a:t>itself. </a:t>
            </a:r>
            <a:r>
              <a:rPr sz="1167" spc="-5" dirty="0">
                <a:latin typeface="Garamond"/>
                <a:cs typeface="Garamond"/>
              </a:rPr>
              <a:t>Organization  marketing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activities undertaken </a:t>
            </a:r>
            <a:r>
              <a:rPr sz="1167" dirty="0">
                <a:latin typeface="Garamond"/>
                <a:cs typeface="Garamond"/>
              </a:rPr>
              <a:t>to create, </a:t>
            </a:r>
            <a:r>
              <a:rPr sz="1167" spc="-5" dirty="0">
                <a:latin typeface="Garamond"/>
                <a:cs typeface="Garamond"/>
              </a:rPr>
              <a:t>maintain, or change </a:t>
            </a:r>
            <a:r>
              <a:rPr sz="1167" dirty="0">
                <a:latin typeface="Garamond"/>
                <a:cs typeface="Garamond"/>
              </a:rPr>
              <a:t>the attitudes and  </a:t>
            </a:r>
            <a:r>
              <a:rPr sz="1167" spc="-5" dirty="0">
                <a:latin typeface="Garamond"/>
                <a:cs typeface="Garamond"/>
              </a:rPr>
              <a:t>behavior 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towards </a:t>
            </a:r>
            <a:r>
              <a:rPr sz="1167" spc="-5" dirty="0">
                <a:latin typeface="Garamond"/>
                <a:cs typeface="Garamond"/>
              </a:rPr>
              <a:t>an organization. </a:t>
            </a:r>
            <a:r>
              <a:rPr sz="1167" dirty="0">
                <a:latin typeface="Garamond"/>
                <a:cs typeface="Garamond"/>
              </a:rPr>
              <a:t>Both </a:t>
            </a:r>
            <a:r>
              <a:rPr sz="1167" spc="-5" dirty="0">
                <a:latin typeface="Garamond"/>
                <a:cs typeface="Garamond"/>
              </a:rPr>
              <a:t>profit and nonprofit organizations  practice organizational </a:t>
            </a:r>
            <a:r>
              <a:rPr sz="1167" dirty="0">
                <a:latin typeface="Garamond"/>
                <a:cs typeface="Garamond"/>
              </a:rPr>
              <a:t>marketing.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thought </a:t>
            </a:r>
            <a:r>
              <a:rPr sz="1167" spc="-5" dirty="0">
                <a:latin typeface="Garamond"/>
                <a:cs typeface="Garamond"/>
              </a:rPr>
              <a:t>of as products. </a:t>
            </a:r>
            <a:r>
              <a:rPr sz="1167" dirty="0">
                <a:latin typeface="Garamond"/>
                <a:cs typeface="Garamond"/>
              </a:rPr>
              <a:t>Person marketing  consists </a:t>
            </a:r>
            <a:r>
              <a:rPr sz="1167" spc="-5" dirty="0">
                <a:latin typeface="Garamond"/>
                <a:cs typeface="Garamond"/>
              </a:rPr>
              <a:t>of activities undertaken </a:t>
            </a:r>
            <a:r>
              <a:rPr sz="1167" dirty="0">
                <a:latin typeface="Garamond"/>
                <a:cs typeface="Garamond"/>
              </a:rPr>
              <a:t>to create, </a:t>
            </a:r>
            <a:r>
              <a:rPr sz="1167" spc="-5" dirty="0">
                <a:latin typeface="Garamond"/>
                <a:cs typeface="Garamond"/>
              </a:rPr>
              <a:t>maintain, or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attitudes or behavior </a:t>
            </a:r>
            <a:r>
              <a:rPr sz="1167" dirty="0">
                <a:latin typeface="Garamond"/>
                <a:cs typeface="Garamond"/>
              </a:rPr>
              <a:t>toward  </a:t>
            </a:r>
            <a:r>
              <a:rPr sz="1167" spc="-5" dirty="0">
                <a:latin typeface="Garamond"/>
                <a:cs typeface="Garamond"/>
              </a:rPr>
              <a:t>particular people. All </a:t>
            </a:r>
            <a:r>
              <a:rPr sz="1167" dirty="0">
                <a:latin typeface="Garamond"/>
                <a:cs typeface="Garamond"/>
              </a:rPr>
              <a:t>kinds </a:t>
            </a:r>
            <a:r>
              <a:rPr sz="1167" spc="-5" dirty="0">
                <a:latin typeface="Garamond"/>
                <a:cs typeface="Garamond"/>
              </a:rPr>
              <a:t>of people and organizations practice person marketing. Ideas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 be marketed. In one </a:t>
            </a:r>
            <a:r>
              <a:rPr sz="1167" dirty="0">
                <a:latin typeface="Garamond"/>
                <a:cs typeface="Garamond"/>
              </a:rPr>
              <a:t>sense, </a:t>
            </a:r>
            <a:r>
              <a:rPr sz="1167" spc="-5" dirty="0">
                <a:latin typeface="Garamond"/>
                <a:cs typeface="Garamond"/>
              </a:rPr>
              <a:t>all marketing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of an idea, </a:t>
            </a:r>
            <a:r>
              <a:rPr sz="1167" dirty="0">
                <a:latin typeface="Garamond"/>
                <a:cs typeface="Garamond"/>
              </a:rPr>
              <a:t>whether </a:t>
            </a: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general idea  of brushing </a:t>
            </a:r>
            <a:r>
              <a:rPr sz="1167" dirty="0">
                <a:latin typeface="Garamond"/>
                <a:cs typeface="Garamond"/>
              </a:rPr>
              <a:t>your teeth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specific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Crest provides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decay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prevention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371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5529" cy="3696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20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last Lesson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elements. </a:t>
            </a:r>
            <a:r>
              <a:rPr sz="1167" spc="-5" dirty="0">
                <a:latin typeface="Garamond"/>
                <a:cs typeface="Garamond"/>
              </a:rPr>
              <a:t>We had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detailed </a:t>
            </a:r>
            <a:r>
              <a:rPr sz="1167" dirty="0">
                <a:latin typeface="Garamond"/>
                <a:cs typeface="Garamond"/>
              </a:rPr>
              <a:t>view 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classification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today we will continue </a:t>
            </a:r>
            <a:r>
              <a:rPr sz="1167" spc="-5" dirty="0">
                <a:latin typeface="Garamond"/>
                <a:cs typeface="Garamond"/>
              </a:rPr>
              <a:t>with </a:t>
            </a:r>
            <a:r>
              <a:rPr sz="1167" dirty="0">
                <a:latin typeface="Garamond"/>
                <a:cs typeface="Garamond"/>
              </a:rPr>
              <a:t>same topic i.e.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/>
            <a:r>
              <a:rPr sz="1167" spc="-5" dirty="0">
                <a:latin typeface="Courier New"/>
                <a:cs typeface="Courier New"/>
              </a:rPr>
              <a:t>o</a:t>
            </a:r>
            <a:r>
              <a:rPr sz="1167" spc="247" dirty="0">
                <a:latin typeface="Courier New"/>
                <a:cs typeface="Courier New"/>
              </a:rPr>
              <a:t> </a:t>
            </a:r>
            <a:r>
              <a:rPr sz="1167" b="1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spc="-5" dirty="0">
                <a:latin typeface="Garamond"/>
                <a:cs typeface="Garamond"/>
              </a:rPr>
              <a:t>A.  Individual product</a:t>
            </a:r>
            <a:r>
              <a:rPr sz="1167" b="1" spc="3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focus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important decisions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development and marketing of individual products  and </a:t>
            </a:r>
            <a:r>
              <a:rPr sz="1167" dirty="0">
                <a:latin typeface="Garamond"/>
                <a:cs typeface="Garamond"/>
              </a:rPr>
              <a:t>services. These </a:t>
            </a:r>
            <a:r>
              <a:rPr sz="1167" spc="-5" dirty="0">
                <a:latin typeface="Garamond"/>
                <a:cs typeface="Garamond"/>
              </a:rPr>
              <a:t>decisions are about product attributes, branding, packaging, labeling,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product support </a:t>
            </a: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spc="-5" dirty="0">
                <a:latin typeface="Garamond"/>
                <a:cs typeface="Garamond"/>
              </a:rPr>
              <a:t>Companies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strategies </a:t>
            </a:r>
            <a:r>
              <a:rPr sz="1167" dirty="0">
                <a:latin typeface="Garamond"/>
                <a:cs typeface="Garamond"/>
              </a:rPr>
              <a:t>for the items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  lines. Marketers make individual product decisions for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product including: product attributes  </a:t>
            </a:r>
            <a:r>
              <a:rPr sz="1167" dirty="0">
                <a:latin typeface="Garamond"/>
                <a:cs typeface="Garamond"/>
              </a:rPr>
              <a:t>decisions, </a:t>
            </a:r>
            <a:r>
              <a:rPr sz="1167" spc="-5" dirty="0">
                <a:latin typeface="Garamond"/>
                <a:cs typeface="Garamond"/>
              </a:rPr>
              <a:t>brand, packaging, </a:t>
            </a:r>
            <a:r>
              <a:rPr sz="1167" dirty="0">
                <a:latin typeface="Garamond"/>
                <a:cs typeface="Garamond"/>
              </a:rPr>
              <a:t>labeling,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product-support services </a:t>
            </a:r>
            <a:r>
              <a:rPr sz="1167" spc="-5" dirty="0">
                <a:latin typeface="Garamond"/>
                <a:cs typeface="Garamond"/>
              </a:rPr>
              <a:t>decisions.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attributes  deliver benefits </a:t>
            </a:r>
            <a:r>
              <a:rPr sz="1167" dirty="0">
                <a:latin typeface="Garamond"/>
                <a:cs typeface="Garamond"/>
              </a:rPr>
              <a:t>through tangible </a:t>
            </a:r>
            <a:r>
              <a:rPr sz="1167" spc="-5" dirty="0">
                <a:latin typeface="Garamond"/>
                <a:cs typeface="Garamond"/>
              </a:rPr>
              <a:t>aspects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including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design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intangible </a:t>
            </a:r>
            <a:r>
              <a:rPr sz="1167" dirty="0">
                <a:latin typeface="Garamond"/>
                <a:cs typeface="Garamond"/>
              </a:rPr>
              <a:t>features such </a:t>
            </a:r>
            <a:r>
              <a:rPr sz="1167" spc="-5" dirty="0">
                <a:latin typeface="Garamond"/>
                <a:cs typeface="Garamond"/>
              </a:rPr>
              <a:t>as quality and experiential aspects.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is a way to identify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differentiate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through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name or distinctive design </a:t>
            </a:r>
            <a:r>
              <a:rPr sz="1167" dirty="0">
                <a:latin typeface="Garamond"/>
                <a:cs typeface="Garamond"/>
              </a:rPr>
              <a:t>element, </a:t>
            </a:r>
            <a:r>
              <a:rPr sz="1167" spc="-5" dirty="0">
                <a:latin typeface="Garamond"/>
                <a:cs typeface="Garamond"/>
              </a:rPr>
              <a:t>resulting  in long-term </a:t>
            </a:r>
            <a:r>
              <a:rPr sz="1167" dirty="0">
                <a:latin typeface="Garamond"/>
                <a:cs typeface="Garamond"/>
              </a:rPr>
              <a:t>value known </a:t>
            </a:r>
            <a:r>
              <a:rPr sz="1167" spc="-5" dirty="0">
                <a:latin typeface="Garamond"/>
                <a:cs typeface="Garamond"/>
              </a:rPr>
              <a:t>as brand </a:t>
            </a:r>
            <a:r>
              <a:rPr sz="1167" dirty="0">
                <a:latin typeface="Garamond"/>
                <a:cs typeface="Garamond"/>
              </a:rPr>
              <a:t>equity. The </a:t>
            </a:r>
            <a:r>
              <a:rPr sz="1167" spc="-5" dirty="0">
                <a:latin typeface="Garamond"/>
                <a:cs typeface="Garamond"/>
              </a:rPr>
              <a:t>product package and labeling are also important 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decision mix, as </a:t>
            </a:r>
            <a:r>
              <a:rPr sz="1167" dirty="0">
                <a:latin typeface="Garamond"/>
                <a:cs typeface="Garamond"/>
              </a:rPr>
              <a:t>they both carry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equity </a:t>
            </a:r>
            <a:r>
              <a:rPr sz="1167" spc="-5" dirty="0">
                <a:latin typeface="Garamond"/>
                <a:cs typeface="Garamond"/>
              </a:rPr>
              <a:t>through appearance and  affect product performance </a:t>
            </a:r>
            <a:r>
              <a:rPr sz="1167" dirty="0">
                <a:latin typeface="Garamond"/>
                <a:cs typeface="Garamond"/>
              </a:rPr>
              <a:t>with functionality. The </a:t>
            </a:r>
            <a:r>
              <a:rPr sz="1167" spc="-5" dirty="0">
                <a:latin typeface="Garamond"/>
                <a:cs typeface="Garamond"/>
              </a:rPr>
              <a:t>level of </a:t>
            </a:r>
            <a:r>
              <a:rPr sz="1167" i="1" spc="-5" dirty="0">
                <a:latin typeface="Garamond"/>
                <a:cs typeface="Garamond"/>
              </a:rPr>
              <a:t>product-support services </a:t>
            </a:r>
            <a:r>
              <a:rPr sz="1167" dirty="0">
                <a:latin typeface="Garamond"/>
                <a:cs typeface="Garamond"/>
              </a:rPr>
              <a:t>provided can also 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effect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appeal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potential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699" y="4913312"/>
            <a:ext cx="5667375" cy="568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143352" y="5557838"/>
            <a:ext cx="5716147" cy="4029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u="sng" spc="-5" dirty="0">
                <a:latin typeface="Garamond"/>
                <a:cs typeface="Garamond"/>
              </a:rPr>
              <a:t>Individual product</a:t>
            </a:r>
            <a:r>
              <a:rPr sz="1167" b="1" u="sng" spc="-73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Attributes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involves defining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offer.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benefits are  </a:t>
            </a:r>
            <a:r>
              <a:rPr sz="1167" dirty="0">
                <a:latin typeface="Garamond"/>
                <a:cs typeface="Garamond"/>
              </a:rPr>
              <a:t>communicated to </a:t>
            </a:r>
            <a:r>
              <a:rPr sz="1167" spc="-5" dirty="0">
                <a:latin typeface="Garamond"/>
                <a:cs typeface="Garamond"/>
              </a:rPr>
              <a:t>and delivered by product attributes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i="1" spc="-5" dirty="0">
                <a:latin typeface="Garamond"/>
                <a:cs typeface="Garamond"/>
              </a:rPr>
              <a:t>quality, features, </a:t>
            </a:r>
            <a:r>
              <a:rPr sz="1167" i="1" dirty="0">
                <a:latin typeface="Garamond"/>
                <a:cs typeface="Garamond"/>
              </a:rPr>
              <a:t>style </a:t>
            </a:r>
            <a:r>
              <a:rPr sz="1167" i="1" spc="-5" dirty="0">
                <a:latin typeface="Garamond"/>
                <a:cs typeface="Garamond"/>
              </a:rPr>
              <a:t>and design.</a:t>
            </a:r>
            <a:endParaRPr sz="1167">
              <a:latin typeface="Garamond"/>
              <a:cs typeface="Garamond"/>
            </a:endParaRPr>
          </a:p>
          <a:p>
            <a:pPr marL="901327" lvl="1" indent="-302500">
              <a:lnSpc>
                <a:spcPts val="1240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Quality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Quality is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marketer's major positioning </a:t>
            </a:r>
            <a:r>
              <a:rPr sz="1167" dirty="0">
                <a:latin typeface="Garamond"/>
                <a:cs typeface="Garamond"/>
              </a:rPr>
              <a:t>tools. Product quality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dimensions—  level and consistency. In </a:t>
            </a:r>
            <a:r>
              <a:rPr sz="1167" dirty="0">
                <a:latin typeface="Garamond"/>
                <a:cs typeface="Garamond"/>
              </a:rPr>
              <a:t>developing 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must first choose a </a:t>
            </a:r>
            <a:r>
              <a:rPr sz="1167" i="1" dirty="0">
                <a:latin typeface="Garamond"/>
                <a:cs typeface="Garamond"/>
              </a:rPr>
              <a:t>quality level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will  </a:t>
            </a:r>
            <a:r>
              <a:rPr sz="1167" dirty="0">
                <a:latin typeface="Garamond"/>
                <a:cs typeface="Garamond"/>
              </a:rPr>
              <a:t>support the </a:t>
            </a:r>
            <a:r>
              <a:rPr sz="1167" spc="-5" dirty="0">
                <a:latin typeface="Garamond"/>
                <a:cs typeface="Garamond"/>
              </a:rPr>
              <a:t>product's position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target market. Here, product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means </a:t>
            </a:r>
            <a:r>
              <a:rPr sz="1167" i="1" spc="-5" dirty="0">
                <a:latin typeface="Garamond"/>
                <a:cs typeface="Garamond"/>
              </a:rPr>
              <a:t>performance  quality</a:t>
            </a:r>
            <a:r>
              <a:rPr sz="1167" spc="-5" dirty="0">
                <a:latin typeface="Garamond"/>
                <a:cs typeface="Garamond"/>
              </a:rPr>
              <a:t>—the ability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perform its functions beyond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level, high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mean high levels of quality </a:t>
            </a:r>
            <a:r>
              <a:rPr sz="1167" i="1" spc="-5" dirty="0">
                <a:latin typeface="Garamond"/>
                <a:cs typeface="Garamond"/>
              </a:rPr>
              <a:t>consistency. </a:t>
            </a:r>
            <a:r>
              <a:rPr sz="1167" spc="-5" dirty="0">
                <a:latin typeface="Garamond"/>
                <a:cs typeface="Garamond"/>
              </a:rPr>
              <a:t>Here, product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means </a:t>
            </a:r>
            <a:r>
              <a:rPr sz="1167" i="1" spc="-5" dirty="0">
                <a:latin typeface="Garamond"/>
                <a:cs typeface="Garamond"/>
              </a:rPr>
              <a:t>conformance quality</a:t>
            </a:r>
            <a:r>
              <a:rPr sz="1167" spc="-5" dirty="0">
                <a:latin typeface="Garamond"/>
                <a:cs typeface="Garamond"/>
              </a:rPr>
              <a:t>—freedom 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defects and </a:t>
            </a:r>
            <a:r>
              <a:rPr sz="1167" i="1" dirty="0">
                <a:latin typeface="Garamond"/>
                <a:cs typeface="Garamond"/>
              </a:rPr>
              <a:t>consistency </a:t>
            </a:r>
            <a:r>
              <a:rPr sz="1167" dirty="0">
                <a:latin typeface="Garamond"/>
                <a:cs typeface="Garamond"/>
              </a:rPr>
              <a:t>in delivering a targeted level </a:t>
            </a:r>
            <a:r>
              <a:rPr sz="1167" spc="-5" dirty="0">
                <a:latin typeface="Garamond"/>
                <a:cs typeface="Garamond"/>
              </a:rPr>
              <a:t>of performance. All </a:t>
            </a:r>
            <a:r>
              <a:rPr sz="1167" dirty="0">
                <a:latin typeface="Garamond"/>
                <a:cs typeface="Garamond"/>
              </a:rPr>
              <a:t>companies should  strive for </a:t>
            </a:r>
            <a:r>
              <a:rPr sz="1167" spc="-5" dirty="0">
                <a:latin typeface="Garamond"/>
                <a:cs typeface="Garamond"/>
              </a:rPr>
              <a:t>high levels of </a:t>
            </a:r>
            <a:r>
              <a:rPr sz="1167" dirty="0">
                <a:latin typeface="Garamond"/>
                <a:cs typeface="Garamond"/>
              </a:rPr>
              <a:t>conformance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quality.</a:t>
            </a:r>
            <a:endParaRPr sz="1167">
              <a:latin typeface="Garamond"/>
              <a:cs typeface="Garamond"/>
            </a:endParaRPr>
          </a:p>
          <a:p>
            <a:pPr marL="901327" lvl="1" indent="-344480">
              <a:lnSpc>
                <a:spcPts val="1240"/>
              </a:lnSpc>
              <a:buAutoNum type="romanLcPeriod" startAt="2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Features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offered </a:t>
            </a:r>
            <a:r>
              <a:rPr sz="1167" dirty="0">
                <a:latin typeface="Garamond"/>
                <a:cs typeface="Garamond"/>
              </a:rPr>
              <a:t>with varying features. A </a:t>
            </a:r>
            <a:r>
              <a:rPr sz="1167" spc="-5" dirty="0">
                <a:latin typeface="Garamond"/>
                <a:cs typeface="Garamond"/>
              </a:rPr>
              <a:t>stripped-down </a:t>
            </a:r>
            <a:r>
              <a:rPr sz="1167" dirty="0">
                <a:latin typeface="Garamond"/>
                <a:cs typeface="Garamond"/>
              </a:rPr>
              <a:t>model, one without any extras, is  the starting </a:t>
            </a:r>
            <a:r>
              <a:rPr sz="1167" spc="-5" dirty="0">
                <a:latin typeface="Garamond"/>
                <a:cs typeface="Garamond"/>
              </a:rPr>
              <a:t>point. </a:t>
            </a:r>
            <a:r>
              <a:rPr sz="1167" dirty="0">
                <a:latin typeface="Garamond"/>
                <a:cs typeface="Garamond"/>
              </a:rPr>
              <a:t>The company can create </a:t>
            </a:r>
            <a:r>
              <a:rPr sz="1167" spc="-5" dirty="0">
                <a:latin typeface="Garamond"/>
                <a:cs typeface="Garamond"/>
              </a:rPr>
              <a:t>higher-level models by adding more </a:t>
            </a:r>
            <a:r>
              <a:rPr sz="1167" dirty="0">
                <a:latin typeface="Garamond"/>
                <a:cs typeface="Garamond"/>
              </a:rPr>
              <a:t>features. Features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a competitive tool for </a:t>
            </a:r>
            <a:r>
              <a:rPr sz="1167" spc="-5" dirty="0">
                <a:latin typeface="Garamond"/>
                <a:cs typeface="Garamond"/>
              </a:rPr>
              <a:t>differentiating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product </a:t>
            </a:r>
            <a:r>
              <a:rPr sz="1167" dirty="0">
                <a:latin typeface="Garamond"/>
                <a:cs typeface="Garamond"/>
              </a:rPr>
              <a:t>from competitors'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Being  the first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introduce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needed and </a:t>
            </a:r>
            <a:r>
              <a:rPr sz="1167" dirty="0">
                <a:latin typeface="Garamond"/>
                <a:cs typeface="Garamond"/>
              </a:rPr>
              <a:t>valued </a:t>
            </a:r>
            <a:r>
              <a:rPr sz="1167" spc="-5" dirty="0">
                <a:latin typeface="Garamond"/>
                <a:cs typeface="Garamond"/>
              </a:rPr>
              <a:t>new feature is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effective ways  to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compete.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can a company </a:t>
            </a:r>
            <a:r>
              <a:rPr sz="1167" spc="-5" dirty="0">
                <a:latin typeface="Garamond"/>
                <a:cs typeface="Garamond"/>
              </a:rPr>
              <a:t>identify new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decide which </a:t>
            </a:r>
            <a:r>
              <a:rPr sz="1167" spc="-5" dirty="0">
                <a:latin typeface="Garamond"/>
                <a:cs typeface="Garamond"/>
              </a:rPr>
              <a:t>ones </a:t>
            </a:r>
            <a:r>
              <a:rPr sz="1167" dirty="0">
                <a:latin typeface="Garamond"/>
                <a:cs typeface="Garamond"/>
              </a:rPr>
              <a:t>to add to </a:t>
            </a:r>
            <a:r>
              <a:rPr sz="1167" spc="-5" dirty="0">
                <a:latin typeface="Garamond"/>
                <a:cs typeface="Garamond"/>
              </a:rPr>
              <a:t>its product?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should periodically </a:t>
            </a:r>
            <a:r>
              <a:rPr sz="1167" dirty="0">
                <a:latin typeface="Garamond"/>
                <a:cs typeface="Garamond"/>
              </a:rPr>
              <a:t>survey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used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ask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questions:  How do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like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product? Which </a:t>
            </a:r>
            <a:r>
              <a:rPr sz="1167" dirty="0">
                <a:latin typeface="Garamond"/>
                <a:cs typeface="Garamond"/>
              </a:rPr>
              <a:t>specific features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do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like most? Which  </a:t>
            </a:r>
            <a:r>
              <a:rPr sz="1167" dirty="0">
                <a:latin typeface="Garamond"/>
                <a:cs typeface="Garamond"/>
              </a:rPr>
              <a:t>features could we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product? The answers provide </a:t>
            </a:r>
            <a:r>
              <a:rPr sz="1167" dirty="0">
                <a:latin typeface="Garamond"/>
                <a:cs typeface="Garamond"/>
              </a:rPr>
              <a:t>the company with a </a:t>
            </a:r>
            <a:r>
              <a:rPr sz="1167" spc="-5" dirty="0">
                <a:latin typeface="Garamond"/>
                <a:cs typeface="Garamond"/>
              </a:rPr>
              <a:t>rich list  of </a:t>
            </a:r>
            <a:r>
              <a:rPr sz="1167" dirty="0">
                <a:latin typeface="Garamond"/>
                <a:cs typeface="Garamond"/>
              </a:rPr>
              <a:t>feature </a:t>
            </a:r>
            <a:r>
              <a:rPr sz="1167" spc="-5" dirty="0">
                <a:latin typeface="Garamond"/>
                <a:cs typeface="Garamond"/>
              </a:rPr>
              <a:t>ideas. </a:t>
            </a:r>
            <a:r>
              <a:rPr sz="1167" dirty="0">
                <a:latin typeface="Garamond"/>
                <a:cs typeface="Garamond"/>
              </a:rPr>
              <a:t>The company can then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each feature's </a:t>
            </a:r>
            <a:r>
              <a:rPr sz="1167" i="1" dirty="0">
                <a:latin typeface="Garamond"/>
                <a:cs typeface="Garamond"/>
              </a:rPr>
              <a:t>value </a:t>
            </a:r>
            <a:r>
              <a:rPr sz="1167" dirty="0">
                <a:latin typeface="Garamond"/>
                <a:cs typeface="Garamond"/>
              </a:rPr>
              <a:t>to customers versus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i="1" spc="-5" dirty="0">
                <a:latin typeface="Garamond"/>
                <a:cs typeface="Garamond"/>
              </a:rPr>
              <a:t>cost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3462" y="200183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44574" y="232113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454268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2793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company. Features that customers value </a:t>
            </a:r>
            <a:r>
              <a:rPr sz="1167" spc="-5" dirty="0">
                <a:latin typeface="Garamond"/>
                <a:cs typeface="Garamond"/>
              </a:rPr>
              <a:t>little in relation </a:t>
            </a:r>
            <a:r>
              <a:rPr sz="1167" dirty="0">
                <a:latin typeface="Garamond"/>
                <a:cs typeface="Garamond"/>
              </a:rPr>
              <a:t>to costs should </a:t>
            </a:r>
            <a:r>
              <a:rPr sz="1167" spc="-5" dirty="0">
                <a:latin typeface="Garamond"/>
                <a:cs typeface="Garamond"/>
              </a:rPr>
              <a:t>be dropped; </a:t>
            </a:r>
            <a:r>
              <a:rPr sz="1167" dirty="0">
                <a:latin typeface="Garamond"/>
                <a:cs typeface="Garamond"/>
              </a:rPr>
              <a:t>those that  customers value </a:t>
            </a:r>
            <a:r>
              <a:rPr sz="1167" spc="-5" dirty="0">
                <a:latin typeface="Garamond"/>
                <a:cs typeface="Garamond"/>
              </a:rPr>
              <a:t>highly in relation </a:t>
            </a:r>
            <a:r>
              <a:rPr sz="1167" dirty="0">
                <a:latin typeface="Garamond"/>
                <a:cs typeface="Garamond"/>
              </a:rPr>
              <a:t>to costs should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added.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14867">
              <a:lnSpc>
                <a:spcPts val="1356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iii.	</a:t>
            </a: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Style and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Design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customer value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distinctive </a:t>
            </a:r>
            <a:r>
              <a:rPr sz="1167" i="1" spc="-5" dirty="0">
                <a:latin typeface="Garamond"/>
                <a:cs typeface="Garamond"/>
              </a:rPr>
              <a:t>product </a:t>
            </a:r>
            <a:r>
              <a:rPr sz="1167" i="1" dirty="0">
                <a:latin typeface="Garamond"/>
                <a:cs typeface="Garamond"/>
              </a:rPr>
              <a:t>style </a:t>
            </a:r>
            <a:r>
              <a:rPr sz="1167" i="1" spc="-5" dirty="0">
                <a:latin typeface="Garamond"/>
                <a:cs typeface="Garamond"/>
              </a:rPr>
              <a:t>and design.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companies  </a:t>
            </a:r>
            <a:r>
              <a:rPr sz="1167" spc="-5" dirty="0">
                <a:latin typeface="Garamond"/>
                <a:cs typeface="Garamond"/>
              </a:rPr>
              <a:t>have reputations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outstanding </a:t>
            </a:r>
            <a:r>
              <a:rPr sz="1167" dirty="0">
                <a:latin typeface="Garamond"/>
                <a:cs typeface="Garamond"/>
              </a:rPr>
              <a:t>style </a:t>
            </a:r>
            <a:r>
              <a:rPr sz="1167" spc="-5" dirty="0">
                <a:latin typeface="Garamond"/>
                <a:cs typeface="Garamond"/>
              </a:rPr>
              <a:t>and design. Design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larger </a:t>
            </a:r>
            <a:r>
              <a:rPr sz="1167" dirty="0">
                <a:latin typeface="Garamond"/>
                <a:cs typeface="Garamond"/>
              </a:rPr>
              <a:t>concept than style. </a:t>
            </a:r>
            <a:r>
              <a:rPr sz="1167" i="1" dirty="0">
                <a:latin typeface="Garamond"/>
                <a:cs typeface="Garamond"/>
              </a:rPr>
              <a:t>Style </a:t>
            </a:r>
            <a:r>
              <a:rPr sz="1167" dirty="0">
                <a:latin typeface="Garamond"/>
                <a:cs typeface="Garamond"/>
              </a:rPr>
              <a:t>simply 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appearance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Styles </a:t>
            </a:r>
            <a:r>
              <a:rPr sz="1167" dirty="0">
                <a:latin typeface="Garamond"/>
                <a:cs typeface="Garamond"/>
              </a:rPr>
              <a:t>can be eye catching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yawn </a:t>
            </a:r>
            <a:r>
              <a:rPr sz="1167" spc="-5" dirty="0">
                <a:latin typeface="Garamond"/>
                <a:cs typeface="Garamond"/>
              </a:rPr>
              <a:t>producing.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sensational  </a:t>
            </a:r>
            <a:r>
              <a:rPr sz="1167" dirty="0">
                <a:latin typeface="Garamond"/>
                <a:cs typeface="Garamond"/>
              </a:rPr>
              <a:t>style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grab </a:t>
            </a:r>
            <a:r>
              <a:rPr sz="1167" spc="-5" dirty="0">
                <a:latin typeface="Garamond"/>
                <a:cs typeface="Garamond"/>
              </a:rPr>
              <a:t>attention and produce pleasing aesthetics,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it does not necessarily make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i="1" spc="-5" dirty="0">
                <a:latin typeface="Garamond"/>
                <a:cs typeface="Garamond"/>
              </a:rPr>
              <a:t>perform </a:t>
            </a:r>
            <a:r>
              <a:rPr sz="1167" spc="-5" dirty="0">
                <a:latin typeface="Garamond"/>
                <a:cs typeface="Garamond"/>
              </a:rPr>
              <a:t>better. Unlike </a:t>
            </a:r>
            <a:r>
              <a:rPr sz="1167" dirty="0">
                <a:latin typeface="Garamond"/>
                <a:cs typeface="Garamond"/>
              </a:rPr>
              <a:t>style, </a:t>
            </a:r>
            <a:r>
              <a:rPr sz="1167" i="1" dirty="0">
                <a:latin typeface="Garamond"/>
                <a:cs typeface="Garamond"/>
              </a:rPr>
              <a:t>design </a:t>
            </a:r>
            <a:r>
              <a:rPr sz="1167" spc="-5" dirty="0">
                <a:latin typeface="Garamond"/>
                <a:cs typeface="Garamond"/>
              </a:rPr>
              <a:t>is more </a:t>
            </a:r>
            <a:r>
              <a:rPr sz="1167" dirty="0">
                <a:latin typeface="Garamond"/>
                <a:cs typeface="Garamond"/>
              </a:rPr>
              <a:t>than skin </a:t>
            </a:r>
            <a:r>
              <a:rPr sz="1167" spc="-5" dirty="0">
                <a:latin typeface="Garamond"/>
                <a:cs typeface="Garamond"/>
              </a:rPr>
              <a:t>deep—it goes </a:t>
            </a:r>
            <a:r>
              <a:rPr sz="1167" dirty="0">
                <a:latin typeface="Garamond"/>
                <a:cs typeface="Garamond"/>
              </a:rPr>
              <a:t>to the very </a:t>
            </a:r>
            <a:r>
              <a:rPr sz="1167" spc="-5" dirty="0">
                <a:latin typeface="Garamond"/>
                <a:cs typeface="Garamond"/>
              </a:rPr>
              <a:t>heart of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product. Good design </a:t>
            </a:r>
            <a:r>
              <a:rPr sz="1167" dirty="0">
                <a:latin typeface="Garamond"/>
                <a:cs typeface="Garamond"/>
              </a:rPr>
              <a:t>contributes to a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usefulness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to its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looks.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Good </a:t>
            </a:r>
            <a:r>
              <a:rPr sz="1167" dirty="0">
                <a:latin typeface="Garamond"/>
                <a:cs typeface="Garamond"/>
              </a:rPr>
              <a:t>style </a:t>
            </a:r>
            <a:r>
              <a:rPr sz="1167" spc="-5" dirty="0">
                <a:latin typeface="Garamond"/>
                <a:cs typeface="Garamond"/>
              </a:rPr>
              <a:t>and design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attract attention, improve product performance, </a:t>
            </a:r>
            <a:r>
              <a:rPr sz="1167" dirty="0">
                <a:latin typeface="Garamond"/>
                <a:cs typeface="Garamond"/>
              </a:rPr>
              <a:t>cut </a:t>
            </a:r>
            <a:r>
              <a:rPr sz="1167" spc="-5" dirty="0">
                <a:latin typeface="Garamond"/>
                <a:cs typeface="Garamond"/>
              </a:rPr>
              <a:t>production </a:t>
            </a:r>
            <a:r>
              <a:rPr sz="1167" dirty="0">
                <a:latin typeface="Garamond"/>
                <a:cs typeface="Garamond"/>
              </a:rPr>
              <a:t>costs,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give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strong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 in </a:t>
            </a:r>
            <a:r>
              <a:rPr sz="1167" dirty="0">
                <a:latin typeface="Garamond"/>
                <a:cs typeface="Garamond"/>
              </a:rPr>
              <a:t>the target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b) </a:t>
            </a:r>
            <a:r>
              <a:rPr sz="1167" b="1" spc="3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Branding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Perhaps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most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distinctive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skill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professional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marketers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ability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create,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maintain,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8228" y="3573886"/>
            <a:ext cx="182615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protect, and </a:t>
            </a:r>
            <a:r>
              <a:rPr sz="1167" dirty="0">
                <a:latin typeface="Garamond"/>
                <a:cs typeface="Garamond"/>
              </a:rPr>
              <a:t>enhance </a:t>
            </a:r>
            <a:r>
              <a:rPr sz="1167" spc="-5" dirty="0">
                <a:latin typeface="Garamond"/>
                <a:cs typeface="Garamond"/>
              </a:rPr>
              <a:t>brands of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and services. A  </a:t>
            </a:r>
            <a:r>
              <a:rPr sz="1167" spc="-5" dirty="0">
                <a:latin typeface="Garamond"/>
                <a:cs typeface="Garamond"/>
              </a:rPr>
              <a:t>brand  is 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name,  </a:t>
            </a:r>
            <a:r>
              <a:rPr sz="1167" dirty="0">
                <a:latin typeface="Garamond"/>
                <a:cs typeface="Garamond"/>
              </a:rPr>
              <a:t>term, 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sign,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8228" y="4059132"/>
            <a:ext cx="182553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1051" algn="l"/>
                <a:tab pos="906883" algn="l"/>
                <a:tab pos="1466816" algn="l"/>
                <a:tab pos="1752647" algn="l"/>
              </a:tabLst>
            </a:pPr>
            <a:r>
              <a:rPr sz="1167" dirty="0">
                <a:latin typeface="Garamond"/>
                <a:cs typeface="Garamond"/>
              </a:rPr>
              <a:t>symbol,	or	design,	or	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8228" y="4240636"/>
            <a:ext cx="182615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870459" algn="l"/>
                <a:tab pos="1127276" algn="l"/>
                <a:tab pos="1590286" algn="l"/>
              </a:tabLst>
            </a:pPr>
            <a:r>
              <a:rPr sz="1167" dirty="0">
                <a:latin typeface="Garamond"/>
                <a:cs typeface="Garamond"/>
              </a:rPr>
              <a:t>combination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	these,	that  identifies the maker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seller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8228" y="4559195"/>
            <a:ext cx="182553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7934" algn="l"/>
                <a:tab pos="1016153" algn="l"/>
                <a:tab pos="1387179" algn="l"/>
              </a:tabLst>
            </a:pPr>
            <a:r>
              <a:rPr sz="1167" dirty="0">
                <a:latin typeface="Garamond"/>
                <a:cs typeface="Garamond"/>
              </a:rPr>
              <a:t>a	</a:t>
            </a:r>
            <a:r>
              <a:rPr sz="1167" spc="-5" dirty="0">
                <a:latin typeface="Garamond"/>
                <a:cs typeface="Garamond"/>
              </a:rPr>
              <a:t>produc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	service.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8228" y="4740699"/>
            <a:ext cx="1826771" cy="201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view a </a:t>
            </a:r>
            <a:r>
              <a:rPr sz="1167" spc="-5" dirty="0">
                <a:latin typeface="Garamond"/>
                <a:cs typeface="Garamond"/>
              </a:rPr>
              <a:t>brand as an  important part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product,  and branding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value to  a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For example, most  consumers would </a:t>
            </a:r>
            <a:r>
              <a:rPr sz="1167" spc="-5" dirty="0">
                <a:latin typeface="Garamond"/>
                <a:cs typeface="Garamond"/>
              </a:rPr>
              <a:t>perceive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bottle of White </a:t>
            </a:r>
            <a:r>
              <a:rPr sz="1167" dirty="0">
                <a:latin typeface="Garamond"/>
                <a:cs typeface="Garamond"/>
              </a:rPr>
              <a:t>Linen </a:t>
            </a:r>
            <a:r>
              <a:rPr sz="1167" spc="-5" dirty="0">
                <a:latin typeface="Garamond"/>
                <a:cs typeface="Garamond"/>
              </a:rPr>
              <a:t>perfume 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high-quality, </a:t>
            </a:r>
            <a:r>
              <a:rPr sz="1167" dirty="0">
                <a:latin typeface="Garamond"/>
                <a:cs typeface="Garamond"/>
              </a:rPr>
              <a:t>expensive  product. But the same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perfume  </a:t>
            </a:r>
            <a:r>
              <a:rPr sz="1167" spc="-5" dirty="0">
                <a:latin typeface="Garamond"/>
                <a:cs typeface="Garamond"/>
              </a:rPr>
              <a:t>in an </a:t>
            </a:r>
            <a:r>
              <a:rPr sz="1167" dirty="0">
                <a:latin typeface="Garamond"/>
                <a:cs typeface="Garamond"/>
              </a:rPr>
              <a:t>unmarked </a:t>
            </a:r>
            <a:r>
              <a:rPr sz="1167" spc="-5" dirty="0">
                <a:latin typeface="Garamond"/>
                <a:cs typeface="Garamond"/>
              </a:rPr>
              <a:t>bottle </a:t>
            </a:r>
            <a:r>
              <a:rPr sz="1167" dirty="0">
                <a:latin typeface="Garamond"/>
                <a:cs typeface="Garamond"/>
              </a:rPr>
              <a:t>would  </a:t>
            </a:r>
            <a:r>
              <a:rPr sz="1167" spc="-5" dirty="0">
                <a:latin typeface="Garamond"/>
                <a:cs typeface="Garamond"/>
              </a:rPr>
              <a:t>likely be </a:t>
            </a:r>
            <a:r>
              <a:rPr sz="1167" dirty="0">
                <a:latin typeface="Garamond"/>
                <a:cs typeface="Garamond"/>
              </a:rPr>
              <a:t>viewed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lower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quality, even if the fragrance  were   </a:t>
            </a:r>
            <a:r>
              <a:rPr sz="1167" spc="-5" dirty="0">
                <a:latin typeface="Garamond"/>
                <a:cs typeface="Garamond"/>
              </a:rPr>
              <a:t>identical.   </a:t>
            </a:r>
            <a:r>
              <a:rPr sz="1167" dirty="0">
                <a:latin typeface="Garamond"/>
                <a:cs typeface="Garamond"/>
              </a:rPr>
              <a:t>Branding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6740949"/>
            <a:ext cx="5715529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become </a:t>
            </a:r>
            <a:r>
              <a:rPr sz="1167" dirty="0">
                <a:latin typeface="Garamond"/>
                <a:cs typeface="Garamond"/>
              </a:rPr>
              <a:t>so strong that today </a:t>
            </a:r>
            <a:r>
              <a:rPr sz="1167" spc="-5" dirty="0">
                <a:latin typeface="Garamond"/>
                <a:cs typeface="Garamond"/>
              </a:rPr>
              <a:t>hardly </a:t>
            </a:r>
            <a:r>
              <a:rPr sz="1167" dirty="0">
                <a:latin typeface="Garamond"/>
                <a:cs typeface="Garamond"/>
              </a:rPr>
              <a:t>anything goes unbranded. Branding </a:t>
            </a:r>
            <a:r>
              <a:rPr sz="1167" spc="-5" dirty="0">
                <a:latin typeface="Garamond"/>
                <a:cs typeface="Garamond"/>
              </a:rPr>
              <a:t>helps buyers </a:t>
            </a:r>
            <a:r>
              <a:rPr sz="1167" dirty="0">
                <a:latin typeface="Garamond"/>
                <a:cs typeface="Garamond"/>
              </a:rPr>
              <a:t>in many ways.  Brand </a:t>
            </a:r>
            <a:r>
              <a:rPr sz="1167" spc="-5" dirty="0">
                <a:latin typeface="Garamond"/>
                <a:cs typeface="Garamond"/>
              </a:rPr>
              <a:t>names help consumers identify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benefit them. </a:t>
            </a:r>
            <a:r>
              <a:rPr sz="1167" spc="-5" dirty="0">
                <a:latin typeface="Garamond"/>
                <a:cs typeface="Garamond"/>
              </a:rPr>
              <a:t>Brands also </a:t>
            </a:r>
            <a:r>
              <a:rPr sz="1167" dirty="0">
                <a:latin typeface="Garamond"/>
                <a:cs typeface="Garamond"/>
              </a:rPr>
              <a:t>tell the buyer  something </a:t>
            </a:r>
            <a:r>
              <a:rPr sz="1167" spc="-5" dirty="0">
                <a:latin typeface="Garamond"/>
                <a:cs typeface="Garamond"/>
              </a:rPr>
              <a:t>about product </a:t>
            </a:r>
            <a:r>
              <a:rPr sz="1167" dirty="0">
                <a:latin typeface="Garamond"/>
                <a:cs typeface="Garamond"/>
              </a:rPr>
              <a:t>quality. Buyers who </a:t>
            </a:r>
            <a:r>
              <a:rPr sz="1167" spc="-5" dirty="0">
                <a:latin typeface="Garamond"/>
                <a:cs typeface="Garamond"/>
              </a:rPr>
              <a:t>always buy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know that they will get  the same </a:t>
            </a:r>
            <a:r>
              <a:rPr sz="1167" spc="-5" dirty="0">
                <a:latin typeface="Garamond"/>
                <a:cs typeface="Garamond"/>
              </a:rPr>
              <a:t>features, benefits, and </a:t>
            </a:r>
            <a:r>
              <a:rPr sz="1167" dirty="0">
                <a:latin typeface="Garamond"/>
                <a:cs typeface="Garamond"/>
              </a:rPr>
              <a:t>quality each time they </a:t>
            </a:r>
            <a:r>
              <a:rPr sz="1167" spc="-5" dirty="0">
                <a:latin typeface="Garamond"/>
                <a:cs typeface="Garamond"/>
              </a:rPr>
              <a:t>buy. </a:t>
            </a:r>
            <a:r>
              <a:rPr sz="1167" dirty="0">
                <a:latin typeface="Garamond"/>
                <a:cs typeface="Garamond"/>
              </a:rPr>
              <a:t>Branding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gives the seller several  </a:t>
            </a:r>
            <a:r>
              <a:rPr sz="1167" spc="-5" dirty="0">
                <a:latin typeface="Garamond"/>
                <a:cs typeface="Garamond"/>
              </a:rPr>
              <a:t>advantages.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 name becomes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basis on </a:t>
            </a:r>
            <a:r>
              <a:rPr sz="1167" dirty="0">
                <a:latin typeface="Garamond"/>
                <a:cs typeface="Garamond"/>
              </a:rPr>
              <a:t>which a whole </a:t>
            </a:r>
            <a:r>
              <a:rPr sz="1167" spc="-5" dirty="0">
                <a:latin typeface="Garamond"/>
                <a:cs typeface="Garamond"/>
              </a:rPr>
              <a:t>story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built about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special qualities. The seller's </a:t>
            </a:r>
            <a:r>
              <a:rPr sz="1167" spc="-5" dirty="0">
                <a:latin typeface="Garamond"/>
                <a:cs typeface="Garamond"/>
              </a:rPr>
              <a:t>brand name and </a:t>
            </a:r>
            <a:r>
              <a:rPr sz="1167" dirty="0">
                <a:latin typeface="Garamond"/>
                <a:cs typeface="Garamond"/>
              </a:rPr>
              <a:t>trademark </a:t>
            </a:r>
            <a:r>
              <a:rPr sz="1167" spc="-5" dirty="0">
                <a:latin typeface="Garamond"/>
                <a:cs typeface="Garamond"/>
              </a:rPr>
              <a:t>provide legal protection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unique product features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otherwise might be </a:t>
            </a:r>
            <a:r>
              <a:rPr sz="1167" dirty="0">
                <a:latin typeface="Garamond"/>
                <a:cs typeface="Garamond"/>
              </a:rPr>
              <a:t>copied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competitors. Branding </a:t>
            </a:r>
            <a:r>
              <a:rPr sz="1167" spc="-5" dirty="0">
                <a:latin typeface="Garamond"/>
                <a:cs typeface="Garamond"/>
              </a:rPr>
              <a:t>also helps </a:t>
            </a:r>
            <a:r>
              <a:rPr sz="1167" dirty="0">
                <a:latin typeface="Garamond"/>
                <a:cs typeface="Garamond"/>
              </a:rPr>
              <a:t>the  seller to segment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8210" y="8393006"/>
            <a:ext cx="7754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identifies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8226319"/>
            <a:ext cx="4404254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827">
              <a:lnSpc>
                <a:spcPts val="1356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i.	Brand: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brand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name, </a:t>
            </a:r>
            <a:r>
              <a:rPr sz="1167" dirty="0">
                <a:latin typeface="Garamond"/>
                <a:cs typeface="Garamond"/>
              </a:rPr>
              <a:t>sign, symbol, </a:t>
            </a:r>
            <a:r>
              <a:rPr sz="1167" spc="-5" dirty="0">
                <a:latin typeface="Garamond"/>
                <a:cs typeface="Garamond"/>
              </a:rPr>
              <a:t>or design, 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combination of </a:t>
            </a:r>
            <a:r>
              <a:rPr sz="1167" dirty="0">
                <a:latin typeface="Garamond"/>
                <a:cs typeface="Garamond"/>
              </a:rPr>
              <a:t>these that  maker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seller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8893069"/>
            <a:ext cx="5714912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847">
              <a:lnSpc>
                <a:spcPts val="1356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ii.	Brand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equity</a:t>
            </a:r>
            <a:endParaRPr sz="1167">
              <a:latin typeface="Garamond"/>
              <a:cs typeface="Garamond"/>
            </a:endParaRPr>
          </a:p>
          <a:p>
            <a:pPr marL="12347" marR="4939" indent="3704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brand, based on </a:t>
            </a:r>
            <a:r>
              <a:rPr sz="1167" dirty="0">
                <a:latin typeface="Garamond"/>
                <a:cs typeface="Garamond"/>
              </a:rPr>
              <a:t>the extent to </a:t>
            </a:r>
            <a:r>
              <a:rPr sz="1167" spc="-5" dirty="0">
                <a:latin typeface="Garamond"/>
                <a:cs typeface="Garamond"/>
              </a:rPr>
              <a:t>which it has high brand loyalty, name awareness,  perceived </a:t>
            </a:r>
            <a:r>
              <a:rPr sz="1167" dirty="0">
                <a:latin typeface="Garamond"/>
                <a:cs typeface="Garamond"/>
              </a:rPr>
              <a:t>quality, strong </a:t>
            </a:r>
            <a:r>
              <a:rPr sz="1167" spc="-5" dirty="0">
                <a:latin typeface="Garamond"/>
                <a:cs typeface="Garamond"/>
              </a:rPr>
              <a:t>brand associations, and other assets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patents, </a:t>
            </a:r>
            <a:r>
              <a:rPr sz="1167" dirty="0">
                <a:latin typeface="Garamond"/>
                <a:cs typeface="Garamond"/>
              </a:rPr>
              <a:t>trademarks,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relationships.   </a:t>
            </a:r>
            <a:r>
              <a:rPr sz="1167" dirty="0">
                <a:latin typeface="Garamond"/>
                <a:cs typeface="Garamond"/>
              </a:rPr>
              <a:t>Powerful </a:t>
            </a:r>
            <a:r>
              <a:rPr sz="1167" spc="-5" dirty="0">
                <a:latin typeface="Garamond"/>
                <a:cs typeface="Garamond"/>
              </a:rPr>
              <a:t>brand     names  </a:t>
            </a:r>
            <a:r>
              <a:rPr sz="1167" dirty="0">
                <a:latin typeface="Garamond"/>
                <a:cs typeface="Garamond"/>
              </a:rPr>
              <a:t>command strong </a:t>
            </a:r>
            <a:r>
              <a:rPr sz="1167" spc="-5" dirty="0">
                <a:latin typeface="Garamond"/>
                <a:cs typeface="Garamond"/>
              </a:rPr>
              <a:t>consumer  preference  and 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1199" y="3732424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711199" y="6608338"/>
            <a:ext cx="3778250" cy="13582"/>
          </a:xfrm>
          <a:custGeom>
            <a:avLst/>
            <a:gdLst/>
            <a:ahLst/>
            <a:cxnLst/>
            <a:rect l="l" t="t" r="r" b="b"/>
            <a:pathLst>
              <a:path w="3886200" h="13970">
                <a:moveTo>
                  <a:pt x="0" y="13715"/>
                </a:moveTo>
                <a:lnTo>
                  <a:pt x="3886200" y="13715"/>
                </a:lnTo>
                <a:lnTo>
                  <a:pt x="38862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711199" y="3735387"/>
            <a:ext cx="3778250" cy="2886781"/>
          </a:xfrm>
          <a:custGeom>
            <a:avLst/>
            <a:gdLst/>
            <a:ahLst/>
            <a:cxnLst/>
            <a:rect l="l" t="t" r="r" b="b"/>
            <a:pathLst>
              <a:path w="3886200" h="2969260">
                <a:moveTo>
                  <a:pt x="0" y="2968752"/>
                </a:moveTo>
                <a:lnTo>
                  <a:pt x="3886200" y="2968752"/>
                </a:lnTo>
                <a:lnTo>
                  <a:pt x="3886200" y="0"/>
                </a:lnTo>
                <a:lnTo>
                  <a:pt x="0" y="0"/>
                </a:lnTo>
                <a:lnTo>
                  <a:pt x="0" y="2968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61764" y="4931092"/>
            <a:ext cx="640618" cy="585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644774" y="6166803"/>
            <a:ext cx="666750" cy="454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410796" y="4939242"/>
            <a:ext cx="728717" cy="574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848995" y="4939242"/>
            <a:ext cx="728717" cy="5741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38183" y="5581543"/>
            <a:ext cx="675939" cy="3600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46157" y="4411767"/>
            <a:ext cx="628273" cy="5645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04582" y="4171738"/>
            <a:ext cx="753040" cy="590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192251" y="4117657"/>
            <a:ext cx="936446" cy="7349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703176" y="6107535"/>
            <a:ext cx="741101" cy="5022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780344" y="4155933"/>
            <a:ext cx="60007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solidFill>
                  <a:srgbClr val="C00157"/>
                </a:solidFill>
                <a:latin typeface="Times New Roman"/>
                <a:cs typeface="Times New Roman"/>
              </a:rPr>
              <a:t>BET </a:t>
            </a:r>
            <a:r>
              <a:rPr sz="778" b="1" spc="34" dirty="0">
                <a:solidFill>
                  <a:srgbClr val="C00157"/>
                </a:solidFill>
                <a:latin typeface="Times New Roman"/>
                <a:cs typeface="Times New Roman"/>
              </a:rPr>
              <a:t>on</a:t>
            </a:r>
            <a:r>
              <a:rPr sz="778" b="1" spc="156" dirty="0">
                <a:solidFill>
                  <a:srgbClr val="C00157"/>
                </a:solidFill>
                <a:latin typeface="Times New Roman"/>
                <a:cs typeface="Times New Roman"/>
              </a:rPr>
              <a:t> </a:t>
            </a:r>
            <a:r>
              <a:rPr sz="778" b="1" spc="15" dirty="0">
                <a:solidFill>
                  <a:srgbClr val="C00157"/>
                </a:solidFill>
                <a:latin typeface="Times New Roman"/>
                <a:cs typeface="Times New Roman"/>
              </a:rPr>
              <a:t>Jazz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01350" y="3980356"/>
            <a:ext cx="459317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0" marR="4939" indent="-13582"/>
            <a:r>
              <a:rPr sz="778" spc="-10" dirty="0">
                <a:solidFill>
                  <a:srgbClr val="C00157"/>
                </a:solidFill>
                <a:latin typeface="Times New Roman"/>
                <a:cs typeface="Times New Roman"/>
              </a:rPr>
              <a:t>Children’s  </a:t>
            </a:r>
            <a:r>
              <a:rPr sz="778" spc="10" dirty="0">
                <a:solidFill>
                  <a:srgbClr val="C00157"/>
                </a:solidFill>
                <a:latin typeface="Times New Roman"/>
                <a:cs typeface="Times New Roman"/>
              </a:rPr>
              <a:t>Cable</a:t>
            </a:r>
            <a:r>
              <a:rPr sz="778" spc="-10" dirty="0">
                <a:solidFill>
                  <a:srgbClr val="C00157"/>
                </a:solidFill>
                <a:latin typeface="Times New Roman"/>
                <a:cs typeface="Times New Roman"/>
              </a:rPr>
              <a:t> </a:t>
            </a:r>
            <a:r>
              <a:rPr sz="778" spc="10" dirty="0">
                <a:solidFill>
                  <a:srgbClr val="C00157"/>
                </a:solidFill>
                <a:latin typeface="Times New Roman"/>
                <a:cs typeface="Times New Roman"/>
              </a:rPr>
              <a:t>Net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93620" y="4013940"/>
            <a:ext cx="610819" cy="3659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211647" y="5981100"/>
            <a:ext cx="357452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-24" dirty="0">
                <a:solidFill>
                  <a:srgbClr val="C00157"/>
                </a:solidFill>
                <a:latin typeface="Times New Roman"/>
                <a:cs typeface="Times New Roman"/>
              </a:rPr>
              <a:t>C</a:t>
            </a:r>
            <a:r>
              <a:rPr sz="681" b="1" spc="19" dirty="0">
                <a:solidFill>
                  <a:srgbClr val="C00157"/>
                </a:solidFill>
                <a:latin typeface="Times New Roman"/>
                <a:cs typeface="Times New Roman"/>
              </a:rPr>
              <a:t>h</a:t>
            </a:r>
            <a:r>
              <a:rPr sz="681" b="1" spc="29" dirty="0">
                <a:solidFill>
                  <a:srgbClr val="C00157"/>
                </a:solidFill>
                <a:latin typeface="Times New Roman"/>
                <a:cs typeface="Times New Roman"/>
              </a:rPr>
              <a:t>a</a:t>
            </a:r>
            <a:r>
              <a:rPr sz="681" b="1" spc="19" dirty="0">
                <a:solidFill>
                  <a:srgbClr val="C00157"/>
                </a:solidFill>
                <a:latin typeface="Times New Roman"/>
                <a:cs typeface="Times New Roman"/>
              </a:rPr>
              <a:t>nn</a:t>
            </a:r>
            <a:r>
              <a:rPr sz="681" b="1" spc="68" dirty="0">
                <a:solidFill>
                  <a:srgbClr val="C00157"/>
                </a:solidFill>
                <a:latin typeface="Times New Roman"/>
                <a:cs typeface="Times New Roman"/>
              </a:rPr>
              <a:t>e</a:t>
            </a:r>
            <a:r>
              <a:rPr sz="681" b="1" dirty="0">
                <a:solidFill>
                  <a:srgbClr val="C00157"/>
                </a:solidFill>
                <a:latin typeface="Times New Roman"/>
                <a:cs typeface="Times New Roman"/>
              </a:rPr>
              <a:t>l</a:t>
            </a:r>
            <a:endParaRPr sz="68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8107" y="5444242"/>
            <a:ext cx="698235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34" dirty="0">
                <a:solidFill>
                  <a:srgbClr val="C00157"/>
                </a:solidFill>
                <a:latin typeface="Times New Roman"/>
                <a:cs typeface="Times New Roman"/>
              </a:rPr>
              <a:t>B</a:t>
            </a:r>
            <a:r>
              <a:rPr sz="1361" b="1" spc="122" dirty="0">
                <a:solidFill>
                  <a:srgbClr val="C00157"/>
                </a:solidFill>
                <a:latin typeface="Times New Roman"/>
                <a:cs typeface="Times New Roman"/>
              </a:rPr>
              <a:t>oo</a:t>
            </a:r>
            <a:r>
              <a:rPr sz="1361" b="1" spc="-24" dirty="0">
                <a:solidFill>
                  <a:srgbClr val="C00157"/>
                </a:solidFill>
                <a:latin typeface="Times New Roman"/>
                <a:cs typeface="Times New Roman"/>
              </a:rPr>
              <a:t>k</a:t>
            </a:r>
            <a:r>
              <a:rPr sz="1361" b="1" spc="44" dirty="0">
                <a:solidFill>
                  <a:srgbClr val="C00157"/>
                </a:solidFill>
                <a:latin typeface="Times New Roman"/>
                <a:cs typeface="Times New Roman"/>
              </a:rPr>
              <a:t>n</a:t>
            </a:r>
            <a:r>
              <a:rPr sz="1361" b="1" spc="122" dirty="0">
                <a:solidFill>
                  <a:srgbClr val="C00157"/>
                </a:solidFill>
                <a:latin typeface="Times New Roman"/>
                <a:cs typeface="Times New Roman"/>
              </a:rPr>
              <a:t>e</a:t>
            </a:r>
            <a:r>
              <a:rPr sz="1361" b="1" spc="10" dirty="0">
                <a:solidFill>
                  <a:srgbClr val="C00157"/>
                </a:solidFill>
                <a:latin typeface="Times New Roman"/>
                <a:cs typeface="Times New Roman"/>
              </a:rPr>
              <a:t>t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1963" y="4088192"/>
            <a:ext cx="435856" cy="36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0990" algn="ctr">
              <a:lnSpc>
                <a:spcPct val="100899"/>
              </a:lnSpc>
            </a:pPr>
            <a:r>
              <a:rPr sz="778" b="1" spc="-5" dirty="0">
                <a:solidFill>
                  <a:srgbClr val="00AE00"/>
                </a:solidFill>
                <a:latin typeface="Times New Roman"/>
                <a:cs typeface="Times New Roman"/>
              </a:rPr>
              <a:t>Arena  Clas</a:t>
            </a:r>
            <a:r>
              <a:rPr sz="778" b="1" spc="-122" dirty="0">
                <a:solidFill>
                  <a:srgbClr val="00AE00"/>
                </a:solidFill>
                <a:latin typeface="Times New Roman"/>
                <a:cs typeface="Times New Roman"/>
              </a:rPr>
              <a:t> </a:t>
            </a:r>
            <a:r>
              <a:rPr sz="778" b="1" dirty="0">
                <a:solidFill>
                  <a:srgbClr val="00AE00"/>
                </a:solidFill>
                <a:latin typeface="Times New Roman"/>
                <a:cs typeface="Times New Roman"/>
              </a:rPr>
              <a:t>s</a:t>
            </a:r>
            <a:r>
              <a:rPr sz="778" b="1" spc="-126" dirty="0">
                <a:solidFill>
                  <a:srgbClr val="00AE00"/>
                </a:solidFill>
                <a:latin typeface="Times New Roman"/>
                <a:cs typeface="Times New Roman"/>
              </a:rPr>
              <a:t> </a:t>
            </a:r>
            <a:r>
              <a:rPr sz="778" b="1" spc="15" dirty="0">
                <a:solidFill>
                  <a:srgbClr val="00AE00"/>
                </a:solidFill>
                <a:latin typeface="Times New Roman"/>
                <a:cs typeface="Times New Roman"/>
              </a:rPr>
              <a:t>ical  </a:t>
            </a:r>
            <a:r>
              <a:rPr sz="778" b="1" spc="-111" dirty="0">
                <a:solidFill>
                  <a:srgbClr val="00AE00"/>
                </a:solidFill>
                <a:latin typeface="Times New Roman"/>
                <a:cs typeface="Times New Roman"/>
              </a:rPr>
              <a:t>M</a:t>
            </a:r>
            <a:r>
              <a:rPr sz="778" b="1" spc="19" dirty="0">
                <a:solidFill>
                  <a:srgbClr val="00AE00"/>
                </a:solidFill>
                <a:latin typeface="Times New Roman"/>
                <a:cs typeface="Times New Roman"/>
              </a:rPr>
              <a:t>u</a:t>
            </a:r>
            <a:r>
              <a:rPr sz="778" b="1" dirty="0">
                <a:solidFill>
                  <a:srgbClr val="00AE00"/>
                </a:solidFill>
                <a:latin typeface="Times New Roman"/>
                <a:cs typeface="Times New Roman"/>
              </a:rPr>
              <a:t>s</a:t>
            </a:r>
            <a:r>
              <a:rPr sz="778" b="1" spc="-92" dirty="0">
                <a:solidFill>
                  <a:srgbClr val="00AE00"/>
                </a:solidFill>
                <a:latin typeface="Times New Roman"/>
                <a:cs typeface="Times New Roman"/>
              </a:rPr>
              <a:t> </a:t>
            </a:r>
            <a:r>
              <a:rPr sz="778" b="1" spc="-10" dirty="0">
                <a:solidFill>
                  <a:srgbClr val="00AE00"/>
                </a:solidFill>
                <a:latin typeface="Times New Roman"/>
                <a:cs typeface="Times New Roman"/>
              </a:rPr>
              <a:t>i</a:t>
            </a:r>
            <a:r>
              <a:rPr sz="778" b="1" dirty="0">
                <a:solidFill>
                  <a:srgbClr val="00AE00"/>
                </a:solidFill>
                <a:latin typeface="Times New Roman"/>
                <a:cs typeface="Times New Roman"/>
              </a:rPr>
              <a:t>c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5508" y="6120624"/>
            <a:ext cx="382764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1484"/>
            <a:r>
              <a:rPr sz="778" spc="10" dirty="0">
                <a:solidFill>
                  <a:srgbClr val="00AE00"/>
                </a:solidFill>
                <a:latin typeface="Times New Roman"/>
                <a:cs typeface="Times New Roman"/>
              </a:rPr>
              <a:t>Travel  </a:t>
            </a:r>
            <a:r>
              <a:rPr sz="778" spc="15" dirty="0">
                <a:solidFill>
                  <a:srgbClr val="00AE00"/>
                </a:solidFill>
                <a:latin typeface="Times New Roman"/>
                <a:cs typeface="Times New Roman"/>
              </a:rPr>
              <a:t>C</a:t>
            </a:r>
            <a:r>
              <a:rPr sz="778" spc="19" dirty="0">
                <a:solidFill>
                  <a:srgbClr val="00AE00"/>
                </a:solidFill>
                <a:latin typeface="Times New Roman"/>
                <a:cs typeface="Times New Roman"/>
              </a:rPr>
              <a:t>h</a:t>
            </a:r>
            <a:r>
              <a:rPr sz="778" spc="63" dirty="0">
                <a:solidFill>
                  <a:srgbClr val="00AE00"/>
                </a:solidFill>
                <a:latin typeface="Times New Roman"/>
                <a:cs typeface="Times New Roman"/>
              </a:rPr>
              <a:t>a</a:t>
            </a:r>
            <a:r>
              <a:rPr sz="778" spc="19" dirty="0">
                <a:solidFill>
                  <a:srgbClr val="00AE00"/>
                </a:solidFill>
                <a:latin typeface="Times New Roman"/>
                <a:cs typeface="Times New Roman"/>
              </a:rPr>
              <a:t>n</a:t>
            </a:r>
            <a:r>
              <a:rPr sz="778" spc="15" dirty="0">
                <a:solidFill>
                  <a:srgbClr val="00AE00"/>
                </a:solidFill>
                <a:latin typeface="Times New Roman"/>
                <a:cs typeface="Times New Roman"/>
              </a:rPr>
              <a:t>n</a:t>
            </a:r>
            <a:r>
              <a:rPr sz="778" spc="63" dirty="0">
                <a:solidFill>
                  <a:srgbClr val="00AE00"/>
                </a:solidFill>
                <a:latin typeface="Times New Roman"/>
                <a:cs typeface="Times New Roman"/>
              </a:rPr>
              <a:t>e</a:t>
            </a:r>
            <a:r>
              <a:rPr sz="778" dirty="0">
                <a:solidFill>
                  <a:srgbClr val="00AE00"/>
                </a:solidFill>
                <a:latin typeface="Times New Roman"/>
                <a:cs typeface="Times New Roman"/>
              </a:rPr>
              <a:t>l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3412" y="5126672"/>
            <a:ext cx="56982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18" marR="4939" indent="-35189"/>
            <a:r>
              <a:rPr sz="875" spc="10" dirty="0">
                <a:solidFill>
                  <a:srgbClr val="00AE00"/>
                </a:solidFill>
                <a:latin typeface="Times New Roman"/>
                <a:cs typeface="Times New Roman"/>
              </a:rPr>
              <a:t>Classic</a:t>
            </a:r>
            <a:r>
              <a:rPr sz="875" spc="-29" dirty="0">
                <a:solidFill>
                  <a:srgbClr val="00AE00"/>
                </a:solidFill>
                <a:latin typeface="Times New Roman"/>
                <a:cs typeface="Times New Roman"/>
              </a:rPr>
              <a:t> Arts  </a:t>
            </a:r>
            <a:r>
              <a:rPr sz="875" spc="24" dirty="0">
                <a:solidFill>
                  <a:srgbClr val="00AE00"/>
                </a:solidFill>
                <a:latin typeface="Times New Roman"/>
                <a:cs typeface="Times New Roman"/>
              </a:rPr>
              <a:t>Showcase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7404" y="4698225"/>
            <a:ext cx="318558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4" marR="4939" indent="-10495"/>
            <a:r>
              <a:rPr sz="778" spc="-73" dirty="0">
                <a:solidFill>
                  <a:srgbClr val="EF9100"/>
                </a:solidFill>
                <a:latin typeface="Times New Roman"/>
                <a:cs typeface="Times New Roman"/>
              </a:rPr>
              <a:t>A</a:t>
            </a:r>
            <a:r>
              <a:rPr sz="778" spc="19" dirty="0">
                <a:solidFill>
                  <a:srgbClr val="EF9100"/>
                </a:solidFill>
                <a:latin typeface="Times New Roman"/>
                <a:cs typeface="Times New Roman"/>
              </a:rPr>
              <a:t>n</a:t>
            </a:r>
            <a:r>
              <a:rPr sz="778" spc="-58" dirty="0">
                <a:solidFill>
                  <a:srgbClr val="EF9100"/>
                </a:solidFill>
                <a:latin typeface="Times New Roman"/>
                <a:cs typeface="Times New Roman"/>
              </a:rPr>
              <a:t>i</a:t>
            </a:r>
            <a:r>
              <a:rPr sz="778" dirty="0">
                <a:solidFill>
                  <a:srgbClr val="EF9100"/>
                </a:solidFill>
                <a:latin typeface="Times New Roman"/>
                <a:cs typeface="Times New Roman"/>
              </a:rPr>
              <a:t>m</a:t>
            </a:r>
            <a:r>
              <a:rPr sz="778" spc="58" dirty="0">
                <a:solidFill>
                  <a:srgbClr val="EF9100"/>
                </a:solidFill>
                <a:latin typeface="Times New Roman"/>
                <a:cs typeface="Times New Roman"/>
              </a:rPr>
              <a:t>a</a:t>
            </a:r>
            <a:r>
              <a:rPr sz="778" dirty="0">
                <a:solidFill>
                  <a:srgbClr val="EF9100"/>
                </a:solidFill>
                <a:latin typeface="Times New Roman"/>
                <a:cs typeface="Times New Roman"/>
              </a:rPr>
              <a:t>l  </a:t>
            </a:r>
            <a:r>
              <a:rPr sz="778" spc="58" dirty="0">
                <a:solidFill>
                  <a:srgbClr val="EF9100"/>
                </a:solidFill>
                <a:latin typeface="Times New Roman"/>
                <a:cs typeface="Times New Roman"/>
              </a:rPr>
              <a:t>P</a:t>
            </a:r>
            <a:r>
              <a:rPr sz="778" spc="-58" dirty="0">
                <a:solidFill>
                  <a:srgbClr val="EF9100"/>
                </a:solidFill>
                <a:latin typeface="Times New Roman"/>
                <a:cs typeface="Times New Roman"/>
              </a:rPr>
              <a:t>l</a:t>
            </a:r>
            <a:r>
              <a:rPr sz="778" spc="63" dirty="0">
                <a:solidFill>
                  <a:srgbClr val="EF9100"/>
                </a:solidFill>
                <a:latin typeface="Times New Roman"/>
                <a:cs typeface="Times New Roman"/>
              </a:rPr>
              <a:t>a</a:t>
            </a:r>
            <a:r>
              <a:rPr sz="778" spc="19" dirty="0">
                <a:solidFill>
                  <a:srgbClr val="EF9100"/>
                </a:solidFill>
                <a:latin typeface="Times New Roman"/>
                <a:cs typeface="Times New Roman"/>
              </a:rPr>
              <a:t>n</a:t>
            </a:r>
            <a:r>
              <a:rPr sz="778" spc="63" dirty="0">
                <a:solidFill>
                  <a:srgbClr val="EF9100"/>
                </a:solidFill>
                <a:latin typeface="Times New Roman"/>
                <a:cs typeface="Times New Roman"/>
              </a:rPr>
              <a:t>et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96277" y="4668844"/>
            <a:ext cx="685888" cy="320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63" marR="4939" indent="-136434">
              <a:lnSpc>
                <a:spcPct val="101899"/>
              </a:lnSpc>
            </a:pPr>
            <a:r>
              <a:rPr sz="1021" spc="-10" dirty="0">
                <a:solidFill>
                  <a:srgbClr val="EF9100"/>
                </a:solidFill>
                <a:latin typeface="Times New Roman"/>
                <a:cs typeface="Times New Roman"/>
              </a:rPr>
              <a:t>Ne</a:t>
            </a:r>
            <a:r>
              <a:rPr sz="1021" spc="-175" dirty="0">
                <a:solidFill>
                  <a:srgbClr val="EF9100"/>
                </a:solidFill>
                <a:latin typeface="Times New Roman"/>
                <a:cs typeface="Times New Roman"/>
              </a:rPr>
              <a:t> </a:t>
            </a:r>
            <a:r>
              <a:rPr sz="1021" spc="15" dirty="0">
                <a:solidFill>
                  <a:srgbClr val="EF9100"/>
                </a:solidFill>
                <a:latin typeface="Times New Roman"/>
                <a:cs typeface="Times New Roman"/>
              </a:rPr>
              <a:t>w</a:t>
            </a:r>
            <a:r>
              <a:rPr sz="1021" spc="-92" dirty="0">
                <a:solidFill>
                  <a:srgbClr val="EF9100"/>
                </a:solidFill>
                <a:latin typeface="Times New Roman"/>
                <a:cs typeface="Times New Roman"/>
              </a:rPr>
              <a:t> </a:t>
            </a:r>
            <a:r>
              <a:rPr sz="1021" spc="34" dirty="0">
                <a:solidFill>
                  <a:srgbClr val="EF9100"/>
                </a:solidFill>
                <a:latin typeface="Times New Roman"/>
                <a:cs typeface="Times New Roman"/>
              </a:rPr>
              <a:t>Scienc  </a:t>
            </a:r>
            <a:r>
              <a:rPr sz="1021" spc="10" dirty="0">
                <a:solidFill>
                  <a:srgbClr val="EF9100"/>
                </a:solidFill>
                <a:latin typeface="Times New Roman"/>
                <a:cs typeface="Times New Roman"/>
              </a:rPr>
              <a:t>Network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50232" y="6017154"/>
            <a:ext cx="52414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0"/>
            <a:r>
              <a:rPr sz="583" dirty="0">
                <a:solidFill>
                  <a:srgbClr val="EF9100"/>
                </a:solidFill>
                <a:latin typeface="Times New Roman"/>
                <a:cs typeface="Times New Roman"/>
              </a:rPr>
              <a:t>BLOOMBERG</a:t>
            </a:r>
            <a:endParaRPr sz="583">
              <a:latin typeface="Times New Roman"/>
              <a:cs typeface="Times New Roman"/>
            </a:endParaRPr>
          </a:p>
          <a:p>
            <a:pPr marL="12347">
              <a:spcBef>
                <a:spcPts val="15"/>
              </a:spcBef>
            </a:pPr>
            <a:r>
              <a:rPr sz="389" spc="-5" dirty="0">
                <a:solidFill>
                  <a:srgbClr val="EF9100"/>
                </a:solidFill>
                <a:latin typeface="Times New Roman"/>
                <a:cs typeface="Times New Roman"/>
              </a:rPr>
              <a:t>NEWS</a:t>
            </a:r>
            <a:r>
              <a:rPr sz="389" spc="63" dirty="0">
                <a:solidFill>
                  <a:srgbClr val="EF9100"/>
                </a:solidFill>
                <a:latin typeface="Times New Roman"/>
                <a:cs typeface="Times New Roman"/>
              </a:rPr>
              <a:t> </a:t>
            </a:r>
            <a:r>
              <a:rPr sz="389" spc="-15" dirty="0">
                <a:solidFill>
                  <a:srgbClr val="EF9100"/>
                </a:solidFill>
                <a:latin typeface="Times New Roman"/>
                <a:cs typeface="Times New Roman"/>
              </a:rPr>
              <a:t>INFORMATION</a:t>
            </a:r>
            <a:endParaRPr sz="38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06535" y="5303731"/>
            <a:ext cx="505001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29" dirty="0">
                <a:solidFill>
                  <a:srgbClr val="EF9100"/>
                </a:solidFill>
                <a:latin typeface="Times New Roman"/>
                <a:cs typeface="Times New Roman"/>
              </a:rPr>
              <a:t>C</a:t>
            </a:r>
            <a:r>
              <a:rPr sz="1021" spc="-19" dirty="0">
                <a:solidFill>
                  <a:srgbClr val="EF9100"/>
                </a:solidFill>
                <a:latin typeface="Times New Roman"/>
                <a:cs typeface="Times New Roman"/>
              </a:rPr>
              <a:t>-</a:t>
            </a:r>
            <a:r>
              <a:rPr sz="1021" spc="92" dirty="0">
                <a:solidFill>
                  <a:srgbClr val="EF9100"/>
                </a:solidFill>
                <a:latin typeface="Times New Roman"/>
                <a:cs typeface="Times New Roman"/>
              </a:rPr>
              <a:t>S</a:t>
            </a:r>
            <a:r>
              <a:rPr sz="1021" spc="87" dirty="0">
                <a:solidFill>
                  <a:srgbClr val="EF9100"/>
                </a:solidFill>
                <a:latin typeface="Times New Roman"/>
                <a:cs typeface="Times New Roman"/>
              </a:rPr>
              <a:t>P</a:t>
            </a:r>
            <a:r>
              <a:rPr sz="1021" spc="-83" dirty="0">
                <a:solidFill>
                  <a:srgbClr val="EF9100"/>
                </a:solidFill>
                <a:latin typeface="Times New Roman"/>
                <a:cs typeface="Times New Roman"/>
              </a:rPr>
              <a:t>A</a:t>
            </a:r>
            <a:r>
              <a:rPr sz="1021" spc="15" dirty="0">
                <a:solidFill>
                  <a:srgbClr val="EF9100"/>
                </a:solidFill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38491" y="4013941"/>
            <a:ext cx="663046" cy="462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39" dirty="0">
                <a:solidFill>
                  <a:srgbClr val="EF9100"/>
                </a:solidFill>
                <a:latin typeface="Times New Roman"/>
                <a:cs typeface="Times New Roman"/>
              </a:rPr>
              <a:t>Noggin</a:t>
            </a:r>
            <a:endParaRPr sz="1021">
              <a:latin typeface="Times New Roman"/>
              <a:cs typeface="Times New Roman"/>
            </a:endParaRPr>
          </a:p>
          <a:p>
            <a:pPr marL="379668" marR="4939" indent="-170388">
              <a:lnSpc>
                <a:spcPct val="102899"/>
              </a:lnSpc>
              <a:spcBef>
                <a:spcPts val="700"/>
              </a:spcBef>
            </a:pPr>
            <a:r>
              <a:rPr sz="681" b="1" spc="5" dirty="0">
                <a:solidFill>
                  <a:srgbClr val="C00157"/>
                </a:solidFill>
                <a:latin typeface="Times New Roman"/>
                <a:cs typeface="Times New Roman"/>
              </a:rPr>
              <a:t>Knowle</a:t>
            </a:r>
            <a:r>
              <a:rPr sz="681" b="1" spc="-151" dirty="0">
                <a:solidFill>
                  <a:srgbClr val="C00157"/>
                </a:solidFill>
                <a:latin typeface="Times New Roman"/>
                <a:cs typeface="Times New Roman"/>
              </a:rPr>
              <a:t> </a:t>
            </a:r>
            <a:r>
              <a:rPr sz="681" b="1" spc="24" dirty="0">
                <a:solidFill>
                  <a:srgbClr val="C00157"/>
                </a:solidFill>
                <a:latin typeface="Times New Roman"/>
                <a:cs typeface="Times New Roman"/>
              </a:rPr>
              <a:t>dge  </a:t>
            </a:r>
            <a:r>
              <a:rPr sz="681" b="1" spc="-44" dirty="0">
                <a:solidFill>
                  <a:srgbClr val="C00157"/>
                </a:solidFill>
                <a:latin typeface="Times New Roman"/>
                <a:cs typeface="Times New Roman"/>
              </a:rPr>
              <a:t>TV</a:t>
            </a:r>
            <a:endParaRPr sz="68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77041" y="5504497"/>
            <a:ext cx="42289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4816"/>
            <a:r>
              <a:rPr sz="875" spc="-24" dirty="0">
                <a:solidFill>
                  <a:srgbClr val="C00157"/>
                </a:solidFill>
                <a:latin typeface="Times New Roman"/>
                <a:cs typeface="Times New Roman"/>
              </a:rPr>
              <a:t>T</a:t>
            </a:r>
            <a:r>
              <a:rPr sz="875" spc="10" dirty="0">
                <a:solidFill>
                  <a:srgbClr val="C00157"/>
                </a:solidFill>
                <a:latin typeface="Times New Roman"/>
                <a:cs typeface="Times New Roman"/>
              </a:rPr>
              <a:t>h</a:t>
            </a:r>
            <a:r>
              <a:rPr sz="875" spc="58" dirty="0">
                <a:solidFill>
                  <a:srgbClr val="C00157"/>
                </a:solidFill>
                <a:latin typeface="Times New Roman"/>
                <a:cs typeface="Times New Roman"/>
              </a:rPr>
              <a:t>ea</a:t>
            </a:r>
            <a:r>
              <a:rPr sz="875" spc="-19" dirty="0">
                <a:solidFill>
                  <a:srgbClr val="C00157"/>
                </a:solidFill>
                <a:latin typeface="Times New Roman"/>
                <a:cs typeface="Times New Roman"/>
              </a:rPr>
              <a:t>t</a:t>
            </a:r>
            <a:r>
              <a:rPr sz="875" spc="58" dirty="0">
                <a:solidFill>
                  <a:srgbClr val="C00157"/>
                </a:solidFill>
                <a:latin typeface="Times New Roman"/>
                <a:cs typeface="Times New Roman"/>
              </a:rPr>
              <a:t>er  </a:t>
            </a:r>
            <a:r>
              <a:rPr sz="875" spc="10" dirty="0">
                <a:solidFill>
                  <a:srgbClr val="C00157"/>
                </a:solidFill>
                <a:latin typeface="Times New Roman"/>
                <a:cs typeface="Times New Roman"/>
              </a:rPr>
              <a:t>Ch</a:t>
            </a:r>
            <a:r>
              <a:rPr sz="875" spc="73" dirty="0">
                <a:solidFill>
                  <a:srgbClr val="C00157"/>
                </a:solidFill>
                <a:latin typeface="Times New Roman"/>
                <a:cs typeface="Times New Roman"/>
              </a:rPr>
              <a:t>a</a:t>
            </a:r>
            <a:r>
              <a:rPr sz="875" spc="10" dirty="0">
                <a:solidFill>
                  <a:srgbClr val="C00157"/>
                </a:solidFill>
                <a:latin typeface="Times New Roman"/>
                <a:cs typeface="Times New Roman"/>
              </a:rPr>
              <a:t>n</a:t>
            </a:r>
            <a:r>
              <a:rPr sz="875" spc="19" dirty="0">
                <a:solidFill>
                  <a:srgbClr val="C00157"/>
                </a:solidFill>
                <a:latin typeface="Times New Roman"/>
                <a:cs typeface="Times New Roman"/>
              </a:rPr>
              <a:t>n</a:t>
            </a:r>
            <a:r>
              <a:rPr sz="875" spc="58" dirty="0">
                <a:solidFill>
                  <a:srgbClr val="C00157"/>
                </a:solidFill>
                <a:latin typeface="Times New Roman"/>
                <a:cs typeface="Times New Roman"/>
              </a:rPr>
              <a:t>e</a:t>
            </a:r>
            <a:r>
              <a:rPr sz="875" spc="-5" dirty="0">
                <a:solidFill>
                  <a:srgbClr val="C00157"/>
                </a:solidFill>
                <a:latin typeface="Times New Roman"/>
                <a:cs typeface="Times New Roman"/>
              </a:rPr>
              <a:t>l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77456" y="4031691"/>
            <a:ext cx="503149" cy="18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944" marR="4939" indent="-164214">
              <a:lnSpc>
                <a:spcPct val="104200"/>
              </a:lnSpc>
            </a:pPr>
            <a:r>
              <a:rPr sz="583" b="1" spc="-19" dirty="0">
                <a:solidFill>
                  <a:srgbClr val="6190FD"/>
                </a:solidFill>
                <a:latin typeface="Times New Roman"/>
                <a:cs typeface="Times New Roman"/>
              </a:rPr>
              <a:t>A</a:t>
            </a:r>
            <a:r>
              <a:rPr sz="583" b="1" spc="24" dirty="0">
                <a:solidFill>
                  <a:srgbClr val="6190FD"/>
                </a:solidFill>
                <a:latin typeface="Times New Roman"/>
                <a:cs typeface="Times New Roman"/>
              </a:rPr>
              <a:t>n</a:t>
            </a:r>
            <a:r>
              <a:rPr sz="583" b="1" spc="-10" dirty="0">
                <a:solidFill>
                  <a:srgbClr val="6190FD"/>
                </a:solidFill>
                <a:latin typeface="Times New Roman"/>
                <a:cs typeface="Times New Roman"/>
              </a:rPr>
              <a:t>t</a:t>
            </a:r>
            <a:r>
              <a:rPr sz="583" b="1" spc="19" dirty="0">
                <a:solidFill>
                  <a:srgbClr val="6190FD"/>
                </a:solidFill>
                <a:latin typeface="Times New Roman"/>
                <a:cs typeface="Times New Roman"/>
              </a:rPr>
              <a:t>h</a:t>
            </a:r>
            <a:r>
              <a:rPr sz="583" b="1" spc="-34" dirty="0">
                <a:solidFill>
                  <a:srgbClr val="6190FD"/>
                </a:solidFill>
                <a:latin typeface="Times New Roman"/>
                <a:cs typeface="Times New Roman"/>
              </a:rPr>
              <a:t>r</a:t>
            </a:r>
            <a:r>
              <a:rPr sz="583" b="1" spc="58" dirty="0">
                <a:solidFill>
                  <a:srgbClr val="6190FD"/>
                </a:solidFill>
                <a:latin typeface="Times New Roman"/>
                <a:cs typeface="Times New Roman"/>
              </a:rPr>
              <a:t>o</a:t>
            </a:r>
            <a:r>
              <a:rPr sz="583" b="1" spc="19" dirty="0">
                <a:solidFill>
                  <a:srgbClr val="6190FD"/>
                </a:solidFill>
                <a:latin typeface="Times New Roman"/>
                <a:cs typeface="Times New Roman"/>
              </a:rPr>
              <a:t>p</a:t>
            </a:r>
            <a:r>
              <a:rPr sz="583" b="1" spc="49" dirty="0">
                <a:solidFill>
                  <a:srgbClr val="6190FD"/>
                </a:solidFill>
                <a:latin typeface="Times New Roman"/>
                <a:cs typeface="Times New Roman"/>
              </a:rPr>
              <a:t>o</a:t>
            </a:r>
            <a:r>
              <a:rPr sz="583" b="1" spc="-5" dirty="0">
                <a:solidFill>
                  <a:srgbClr val="6190FD"/>
                </a:solidFill>
                <a:latin typeface="Times New Roman"/>
                <a:cs typeface="Times New Roman"/>
              </a:rPr>
              <a:t>l</a:t>
            </a:r>
            <a:r>
              <a:rPr sz="583" b="1" spc="58" dirty="0">
                <a:solidFill>
                  <a:srgbClr val="6190FD"/>
                </a:solidFill>
                <a:latin typeface="Times New Roman"/>
                <a:cs typeface="Times New Roman"/>
              </a:rPr>
              <a:t>o</a:t>
            </a:r>
            <a:r>
              <a:rPr sz="583" b="1" spc="49" dirty="0">
                <a:solidFill>
                  <a:srgbClr val="6190FD"/>
                </a:solidFill>
                <a:latin typeface="Times New Roman"/>
                <a:cs typeface="Times New Roman"/>
              </a:rPr>
              <a:t>g</a:t>
            </a:r>
            <a:r>
              <a:rPr sz="583" b="1" spc="5" dirty="0">
                <a:solidFill>
                  <a:srgbClr val="6190FD"/>
                </a:solidFill>
                <a:latin typeface="Times New Roman"/>
                <a:cs typeface="Times New Roman"/>
              </a:rPr>
              <a:t>y  </a:t>
            </a:r>
            <a:r>
              <a:rPr sz="583" b="1" spc="-10" dirty="0">
                <a:solidFill>
                  <a:srgbClr val="6190FD"/>
                </a:solidFill>
                <a:latin typeface="Times New Roman"/>
                <a:cs typeface="Times New Roman"/>
              </a:rPr>
              <a:t>P&amp;E</a:t>
            </a:r>
            <a:endParaRPr sz="583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05004" y="4569319"/>
            <a:ext cx="64576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19" dirty="0">
                <a:solidFill>
                  <a:srgbClr val="6190FD"/>
                </a:solidFill>
                <a:latin typeface="Times New Roman"/>
                <a:cs typeface="Times New Roman"/>
              </a:rPr>
              <a:t>O</a:t>
            </a:r>
            <a:r>
              <a:rPr sz="1361" b="1" spc="29" dirty="0">
                <a:solidFill>
                  <a:srgbClr val="6190FD"/>
                </a:solidFill>
                <a:latin typeface="Times New Roman"/>
                <a:cs typeface="Times New Roman"/>
              </a:rPr>
              <a:t>v</a:t>
            </a:r>
            <a:r>
              <a:rPr sz="1361" b="1" spc="44" dirty="0">
                <a:solidFill>
                  <a:srgbClr val="6190FD"/>
                </a:solidFill>
                <a:latin typeface="Times New Roman"/>
                <a:cs typeface="Times New Roman"/>
              </a:rPr>
              <a:t>a</a:t>
            </a:r>
            <a:r>
              <a:rPr sz="1361" b="1" spc="-15" dirty="0">
                <a:solidFill>
                  <a:srgbClr val="6190FD"/>
                </a:solidFill>
                <a:latin typeface="Times New Roman"/>
                <a:cs typeface="Times New Roman"/>
              </a:rPr>
              <a:t>t</a:t>
            </a:r>
            <a:r>
              <a:rPr sz="1361" b="1" spc="-10" dirty="0">
                <a:solidFill>
                  <a:srgbClr val="6190FD"/>
                </a:solidFill>
                <a:latin typeface="Times New Roman"/>
                <a:cs typeface="Times New Roman"/>
              </a:rPr>
              <a:t>i</a:t>
            </a:r>
            <a:r>
              <a:rPr sz="1361" b="1" spc="122" dirty="0">
                <a:solidFill>
                  <a:srgbClr val="6190FD"/>
                </a:solidFill>
                <a:latin typeface="Times New Roman"/>
                <a:cs typeface="Times New Roman"/>
              </a:rPr>
              <a:t>o</a:t>
            </a:r>
            <a:r>
              <a:rPr sz="1361" b="1" spc="15" dirty="0">
                <a:solidFill>
                  <a:srgbClr val="6190FD"/>
                </a:solidFill>
                <a:latin typeface="Times New Roman"/>
                <a:cs typeface="Times New Roman"/>
              </a:rPr>
              <a:t>n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0113" y="5590682"/>
            <a:ext cx="1408818" cy="39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333" spc="-131" baseline="10416" dirty="0">
                <a:solidFill>
                  <a:srgbClr val="00AE00"/>
                </a:solidFill>
                <a:latin typeface="Times New Roman"/>
                <a:cs typeface="Times New Roman"/>
              </a:rPr>
              <a:t>DIY</a:t>
            </a:r>
            <a:r>
              <a:rPr sz="1215" b="1" spc="-87" dirty="0">
                <a:solidFill>
                  <a:srgbClr val="6190FD"/>
                </a:solidFill>
                <a:latin typeface="Times New Roman"/>
                <a:cs typeface="Times New Roman"/>
              </a:rPr>
              <a:t>Arts </a:t>
            </a:r>
            <a:r>
              <a:rPr sz="1215" b="1" spc="-78" dirty="0">
                <a:solidFill>
                  <a:srgbClr val="6190FD"/>
                </a:solidFill>
                <a:latin typeface="Times New Roman"/>
                <a:cs typeface="Times New Roman"/>
              </a:rPr>
              <a:t> </a:t>
            </a:r>
            <a:r>
              <a:rPr sz="1215" b="1" dirty="0">
                <a:solidFill>
                  <a:srgbClr val="6190FD"/>
                </a:solidFill>
                <a:latin typeface="Times New Roman"/>
                <a:cs typeface="Times New Roman"/>
              </a:rPr>
              <a:t>&amp;</a:t>
            </a:r>
            <a:r>
              <a:rPr sz="1215" b="1" spc="-156" dirty="0">
                <a:solidFill>
                  <a:srgbClr val="6190FD"/>
                </a:solidFill>
                <a:latin typeface="Times New Roman"/>
                <a:cs typeface="Times New Roman"/>
              </a:rPr>
              <a:t> </a:t>
            </a:r>
            <a:r>
              <a:rPr sz="1215" b="1" spc="-5" dirty="0">
                <a:solidFill>
                  <a:srgbClr val="6190FD"/>
                </a:solidFill>
                <a:latin typeface="Times New Roman"/>
                <a:cs typeface="Times New Roman"/>
              </a:rPr>
              <a:t>Antique</a:t>
            </a:r>
            <a:r>
              <a:rPr sz="1215" b="1" spc="-204" dirty="0">
                <a:solidFill>
                  <a:srgbClr val="6190FD"/>
                </a:solidFill>
                <a:latin typeface="Times New Roman"/>
                <a:cs typeface="Times New Roman"/>
              </a:rPr>
              <a:t> </a:t>
            </a:r>
            <a:r>
              <a:rPr sz="1215" b="1" dirty="0">
                <a:solidFill>
                  <a:srgbClr val="6190FD"/>
                </a:solidFill>
                <a:latin typeface="Times New Roman"/>
                <a:cs typeface="Times New Roman"/>
              </a:rPr>
              <a:t>s</a:t>
            </a:r>
            <a:endParaRPr sz="1215">
              <a:latin typeface="Times New Roman"/>
              <a:cs typeface="Times New Roman"/>
            </a:endParaRPr>
          </a:p>
          <a:p>
            <a:pPr marL="328429">
              <a:spcBef>
                <a:spcPts val="365"/>
              </a:spcBef>
            </a:pPr>
            <a:r>
              <a:rPr sz="681" b="1" spc="-102" dirty="0">
                <a:solidFill>
                  <a:srgbClr val="C00157"/>
                </a:solidFill>
                <a:latin typeface="Times New Roman"/>
                <a:cs typeface="Times New Roman"/>
              </a:rPr>
              <a:t>M</a:t>
            </a:r>
            <a:r>
              <a:rPr sz="681" b="1" spc="19" dirty="0">
                <a:solidFill>
                  <a:srgbClr val="C00157"/>
                </a:solidFill>
                <a:latin typeface="Times New Roman"/>
                <a:cs typeface="Times New Roman"/>
              </a:rPr>
              <a:t>u</a:t>
            </a:r>
            <a:r>
              <a:rPr sz="681" b="1" spc="5" dirty="0">
                <a:solidFill>
                  <a:srgbClr val="C00157"/>
                </a:solidFill>
                <a:latin typeface="Times New Roman"/>
                <a:cs typeface="Times New Roman"/>
              </a:rPr>
              <a:t>s</a:t>
            </a:r>
            <a:r>
              <a:rPr sz="681" b="1" spc="-78" dirty="0">
                <a:solidFill>
                  <a:srgbClr val="C00157"/>
                </a:solidFill>
                <a:latin typeface="Times New Roman"/>
                <a:cs typeface="Times New Roman"/>
              </a:rPr>
              <a:t> </a:t>
            </a:r>
            <a:r>
              <a:rPr sz="681" b="1" spc="68" dirty="0">
                <a:solidFill>
                  <a:srgbClr val="C00157"/>
                </a:solidFill>
                <a:latin typeface="Times New Roman"/>
                <a:cs typeface="Times New Roman"/>
              </a:rPr>
              <a:t>e</a:t>
            </a:r>
            <a:r>
              <a:rPr sz="681" b="1" spc="19" dirty="0">
                <a:solidFill>
                  <a:srgbClr val="C00157"/>
                </a:solidFill>
                <a:latin typeface="Times New Roman"/>
                <a:cs typeface="Times New Roman"/>
              </a:rPr>
              <a:t>u</a:t>
            </a:r>
            <a:r>
              <a:rPr sz="681" b="1" spc="10" dirty="0">
                <a:solidFill>
                  <a:srgbClr val="C00157"/>
                </a:solidFill>
                <a:latin typeface="Times New Roman"/>
                <a:cs typeface="Times New Roman"/>
              </a:rPr>
              <a:t>m</a:t>
            </a:r>
            <a:endParaRPr sz="681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67566" y="5719339"/>
            <a:ext cx="505988" cy="2704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843808" y="6006782"/>
            <a:ext cx="379307" cy="194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014200" y="6106054"/>
            <a:ext cx="380912" cy="118533"/>
          </a:xfrm>
          <a:custGeom>
            <a:avLst/>
            <a:gdLst/>
            <a:ahLst/>
            <a:cxnLst/>
            <a:rect l="l" t="t" r="r" b="b"/>
            <a:pathLst>
              <a:path w="391794" h="121920">
                <a:moveTo>
                  <a:pt x="0" y="121920"/>
                </a:moveTo>
                <a:lnTo>
                  <a:pt x="391668" y="121920"/>
                </a:lnTo>
                <a:lnTo>
                  <a:pt x="391668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039636" y="6128772"/>
            <a:ext cx="303124" cy="74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486" spc="53" dirty="0">
                <a:latin typeface="Times New Roman"/>
                <a:cs typeface="Times New Roman"/>
              </a:rPr>
              <a:t>S</a:t>
            </a:r>
            <a:r>
              <a:rPr sz="486" spc="24" dirty="0">
                <a:latin typeface="Times New Roman"/>
                <a:cs typeface="Times New Roman"/>
              </a:rPr>
              <a:t>C</a:t>
            </a:r>
            <a:r>
              <a:rPr sz="486" spc="-44" dirty="0">
                <a:latin typeface="Times New Roman"/>
                <a:cs typeface="Times New Roman"/>
              </a:rPr>
              <a:t>I</a:t>
            </a:r>
            <a:r>
              <a:rPr sz="486" spc="24" dirty="0">
                <a:latin typeface="Times New Roman"/>
                <a:cs typeface="Times New Roman"/>
              </a:rPr>
              <a:t>E</a:t>
            </a:r>
            <a:r>
              <a:rPr sz="486" spc="5" dirty="0">
                <a:latin typeface="Times New Roman"/>
                <a:cs typeface="Times New Roman"/>
              </a:rPr>
              <a:t>N</a:t>
            </a:r>
            <a:r>
              <a:rPr sz="486" spc="24" dirty="0">
                <a:latin typeface="Times New Roman"/>
                <a:cs typeface="Times New Roman"/>
              </a:rPr>
              <a:t>C</a:t>
            </a:r>
            <a:r>
              <a:rPr sz="486" spc="19" dirty="0">
                <a:latin typeface="Times New Roman"/>
                <a:cs typeface="Times New Roman"/>
              </a:rPr>
              <a:t>E</a:t>
            </a:r>
            <a:endParaRPr sz="48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90557" y="4758478"/>
            <a:ext cx="379307" cy="194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660949" y="4856268"/>
            <a:ext cx="250031" cy="120385"/>
          </a:xfrm>
          <a:custGeom>
            <a:avLst/>
            <a:gdLst/>
            <a:ahLst/>
            <a:cxnLst/>
            <a:rect l="l" t="t" r="r" b="b"/>
            <a:pathLst>
              <a:path w="257175" h="123825">
                <a:moveTo>
                  <a:pt x="0" y="123444"/>
                </a:moveTo>
                <a:lnTo>
                  <a:pt x="256794" y="123444"/>
                </a:lnTo>
                <a:lnTo>
                  <a:pt x="256794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1686384" y="4878986"/>
            <a:ext cx="167305" cy="74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486" spc="-10" dirty="0">
                <a:latin typeface="Times New Roman"/>
                <a:cs typeface="Times New Roman"/>
              </a:rPr>
              <a:t>K</a:t>
            </a:r>
            <a:r>
              <a:rPr sz="486" spc="-44" dirty="0">
                <a:latin typeface="Times New Roman"/>
                <a:cs typeface="Times New Roman"/>
              </a:rPr>
              <a:t>I</a:t>
            </a:r>
            <a:r>
              <a:rPr sz="486" spc="5" dirty="0">
                <a:latin typeface="Times New Roman"/>
                <a:cs typeface="Times New Roman"/>
              </a:rPr>
              <a:t>D</a:t>
            </a:r>
            <a:r>
              <a:rPr sz="486" spc="19" dirty="0">
                <a:latin typeface="Times New Roman"/>
                <a:cs typeface="Times New Roman"/>
              </a:rPr>
              <a:t>S</a:t>
            </a:r>
            <a:endParaRPr sz="48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13696" y="4870345"/>
            <a:ext cx="379307" cy="1948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071494" y="4957022"/>
            <a:ext cx="470429" cy="106803"/>
          </a:xfrm>
          <a:custGeom>
            <a:avLst/>
            <a:gdLst/>
            <a:ahLst/>
            <a:cxnLst/>
            <a:rect l="l" t="t" r="r" b="b"/>
            <a:pathLst>
              <a:path w="483870" h="109854">
                <a:moveTo>
                  <a:pt x="0" y="109727"/>
                </a:moveTo>
                <a:lnTo>
                  <a:pt x="483870" y="109727"/>
                </a:lnTo>
                <a:lnTo>
                  <a:pt x="483870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3096931" y="4976284"/>
            <a:ext cx="363626" cy="6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437" spc="-29" dirty="0">
                <a:latin typeface="Times New Roman"/>
                <a:cs typeface="Times New Roman"/>
              </a:rPr>
              <a:t>CIVILIZATION</a:t>
            </a:r>
            <a:endParaRPr sz="437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87061" y="6273236"/>
            <a:ext cx="123472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29" dirty="0">
                <a:solidFill>
                  <a:srgbClr val="6190FD"/>
                </a:solidFill>
                <a:latin typeface="Times New Roman"/>
                <a:cs typeface="Times New Roman"/>
              </a:rPr>
              <a:t>E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97981" y="6303132"/>
            <a:ext cx="2000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215" spc="15" dirty="0">
                <a:solidFill>
                  <a:srgbClr val="6190FD"/>
                </a:solidFill>
                <a:latin typeface="Times New Roman"/>
                <a:cs typeface="Times New Roman"/>
              </a:rPr>
              <a:t>O</a:t>
            </a:r>
            <a:r>
              <a:rPr sz="1215" dirty="0">
                <a:solidFill>
                  <a:srgbClr val="6190FD"/>
                </a:solidFill>
                <a:latin typeface="Times New Roman"/>
                <a:cs typeface="Times New Roman"/>
              </a:rPr>
              <a:t>P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15719" y="6304597"/>
            <a:ext cx="177845" cy="1822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2668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481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powerful assets. </a:t>
            </a:r>
            <a:r>
              <a:rPr sz="1167" dirty="0">
                <a:latin typeface="Garamond"/>
                <a:cs typeface="Garamond"/>
              </a:rPr>
              <a:t>Perhaps the most distinctive skill </a:t>
            </a:r>
            <a:r>
              <a:rPr sz="1167" spc="-5" dirty="0">
                <a:latin typeface="Garamond"/>
                <a:cs typeface="Garamond"/>
              </a:rPr>
              <a:t>of professional </a:t>
            </a:r>
            <a:r>
              <a:rPr sz="1167" dirty="0">
                <a:latin typeface="Garamond"/>
                <a:cs typeface="Garamond"/>
              </a:rPr>
              <a:t>marketers is their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 create, </a:t>
            </a:r>
            <a:r>
              <a:rPr sz="1167" spc="-5" dirty="0">
                <a:latin typeface="Garamond"/>
                <a:cs typeface="Garamond"/>
              </a:rPr>
              <a:t>maintain, protect, and enhance brands. Measuring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actual </a:t>
            </a:r>
            <a:r>
              <a:rPr sz="1167" dirty="0">
                <a:latin typeface="Garamond"/>
                <a:cs typeface="Garamond"/>
              </a:rPr>
              <a:t>equity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 name </a:t>
            </a:r>
            <a:r>
              <a:rPr sz="1167" dirty="0">
                <a:latin typeface="Garamond"/>
                <a:cs typeface="Garamond"/>
              </a:rPr>
              <a:t>is  difficult. 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 advantages </a:t>
            </a:r>
            <a:r>
              <a:rPr sz="1167" spc="-5" dirty="0">
                <a:latin typeface="Garamond"/>
                <a:cs typeface="Garamond"/>
              </a:rPr>
              <a:t>of having </a:t>
            </a:r>
            <a:r>
              <a:rPr sz="1167" dirty="0">
                <a:latin typeface="Garamond"/>
                <a:cs typeface="Garamond"/>
              </a:rPr>
              <a:t>it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awareness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loyalty.</a:t>
            </a:r>
            <a:endParaRPr sz="1167">
              <a:latin typeface="Garamond"/>
              <a:cs typeface="Garamond"/>
            </a:endParaRPr>
          </a:p>
          <a:p>
            <a:pPr marL="382755" marR="1275439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Easier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launch brand </a:t>
            </a:r>
            <a:r>
              <a:rPr sz="1167" dirty="0">
                <a:latin typeface="Garamond"/>
                <a:cs typeface="Garamond"/>
              </a:rPr>
              <a:t>extensions </a:t>
            </a:r>
            <a:r>
              <a:rPr sz="1167" spc="-5" dirty="0">
                <a:latin typeface="Garamond"/>
                <a:cs typeface="Garamond"/>
              </a:rPr>
              <a:t>because of high brand </a:t>
            </a:r>
            <a:r>
              <a:rPr sz="1167" dirty="0">
                <a:latin typeface="Garamond"/>
                <a:cs typeface="Garamond"/>
              </a:rPr>
              <a:t>credibility.  3).  A good </a:t>
            </a:r>
            <a:r>
              <a:rPr sz="1167" spc="-5" dirty="0">
                <a:latin typeface="Garamond"/>
                <a:cs typeface="Garamond"/>
              </a:rPr>
              <a:t>defense against </a:t>
            </a:r>
            <a:r>
              <a:rPr sz="1167" dirty="0">
                <a:latin typeface="Garamond"/>
                <a:cs typeface="Garamond"/>
              </a:rPr>
              <a:t>fierce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 marL="12347" marR="20372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4). It is </a:t>
            </a:r>
            <a:r>
              <a:rPr sz="1167" spc="-5" dirty="0">
                <a:latin typeface="Garamond"/>
                <a:cs typeface="Garamond"/>
              </a:rPr>
              <a:t>believed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dirty="0">
                <a:latin typeface="Garamond"/>
                <a:cs typeface="Garamond"/>
              </a:rPr>
              <a:t>most enduring </a:t>
            </a:r>
            <a:r>
              <a:rPr sz="1167" spc="-5" dirty="0">
                <a:latin typeface="Garamond"/>
                <a:cs typeface="Garamond"/>
              </a:rPr>
              <a:t>asset. </a:t>
            </a:r>
            <a:r>
              <a:rPr sz="1167" b="1" spc="-5" dirty="0">
                <a:latin typeface="Garamond"/>
                <a:cs typeface="Garamond"/>
              </a:rPr>
              <a:t>Customer </a:t>
            </a:r>
            <a:r>
              <a:rPr sz="1167" b="1" dirty="0">
                <a:latin typeface="Garamond"/>
                <a:cs typeface="Garamond"/>
              </a:rPr>
              <a:t>equity </a:t>
            </a:r>
            <a:r>
              <a:rPr sz="1167" dirty="0">
                <a:latin typeface="Garamond"/>
                <a:cs typeface="Garamond"/>
              </a:rPr>
              <a:t>tends to </a:t>
            </a:r>
            <a:r>
              <a:rPr sz="1167" spc="-5" dirty="0">
                <a:latin typeface="Garamond"/>
                <a:cs typeface="Garamond"/>
              </a:rPr>
              <a:t>aid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planning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assuring </a:t>
            </a:r>
            <a:r>
              <a:rPr sz="1167" b="1" spc="-5" dirty="0">
                <a:latin typeface="Garamond"/>
                <a:cs typeface="Garamond"/>
              </a:rPr>
              <a:t>loyal </a:t>
            </a:r>
            <a:r>
              <a:rPr sz="1167" b="1" dirty="0">
                <a:latin typeface="Garamond"/>
                <a:cs typeface="Garamond"/>
              </a:rPr>
              <a:t>customer </a:t>
            </a:r>
            <a:r>
              <a:rPr sz="1167" b="1" spc="-5" dirty="0">
                <a:latin typeface="Garamond"/>
                <a:cs typeface="Garamond"/>
              </a:rPr>
              <a:t>lifetime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 marL="514867">
              <a:lnSpc>
                <a:spcPts val="1356"/>
              </a:lnSpc>
              <a:spcBef>
                <a:spcPts val="535"/>
              </a:spcBef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iii.	Selecting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Brands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Name:</a:t>
            </a:r>
            <a:endParaRPr sz="1167">
              <a:latin typeface="Garamond"/>
              <a:cs typeface="Garamond"/>
            </a:endParaRPr>
          </a:p>
          <a:p>
            <a:pPr marL="12347" marR="20372" indent="3704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Selecting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 name is an important </a:t>
            </a:r>
            <a:r>
              <a:rPr sz="1167" dirty="0">
                <a:latin typeface="Garamond"/>
                <a:cs typeface="Garamond"/>
              </a:rPr>
              <a:t>step. The </a:t>
            </a:r>
            <a:r>
              <a:rPr sz="1167" spc="-5" dirty="0">
                <a:latin typeface="Garamond"/>
                <a:cs typeface="Garamond"/>
              </a:rPr>
              <a:t>brand name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carefully chosen since a  good </a:t>
            </a:r>
            <a:r>
              <a:rPr sz="1167" spc="-5" dirty="0">
                <a:latin typeface="Garamond"/>
                <a:cs typeface="Garamond"/>
              </a:rPr>
              <a:t>name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greatly to a </a:t>
            </a:r>
            <a:r>
              <a:rPr sz="1167" spc="-5" dirty="0">
                <a:latin typeface="Garamond"/>
                <a:cs typeface="Garamond"/>
              </a:rPr>
              <a:t>product’s success. </a:t>
            </a:r>
            <a:r>
              <a:rPr sz="1167" dirty="0">
                <a:latin typeface="Garamond"/>
                <a:cs typeface="Garamond"/>
              </a:rPr>
              <a:t>Desirable qualities of a good brand name  include:</a:t>
            </a:r>
            <a:endParaRPr sz="1167">
              <a:latin typeface="Garamond"/>
              <a:cs typeface="Garamond"/>
            </a:endParaRPr>
          </a:p>
          <a:p>
            <a:pPr marL="382755" marR="111307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should suggest something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product’s benefits and </a:t>
            </a:r>
            <a:r>
              <a:rPr sz="1167" dirty="0">
                <a:latin typeface="Garamond"/>
                <a:cs typeface="Garamond"/>
              </a:rPr>
              <a:t>qualities.  2). It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easy to </a:t>
            </a:r>
            <a:r>
              <a:rPr sz="1167" spc="-5" dirty="0">
                <a:latin typeface="Garamond"/>
                <a:cs typeface="Garamond"/>
              </a:rPr>
              <a:t>pronounce, recognize, 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remember.</a:t>
            </a:r>
            <a:endParaRPr sz="1167">
              <a:latin typeface="Garamond"/>
              <a:cs typeface="Garamond"/>
            </a:endParaRPr>
          </a:p>
          <a:p>
            <a:pPr marL="12347" indent="370408">
              <a:lnSpc>
                <a:spcPts val="1240"/>
              </a:lnSpc>
              <a:buAutoNum type="arabicParenR" startAt="3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It should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distinctive.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It should translate easily into foreign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languages.</a:t>
            </a:r>
            <a:endParaRPr sz="1167">
              <a:latin typeface="Garamond"/>
              <a:cs typeface="Garamond"/>
            </a:endParaRPr>
          </a:p>
          <a:p>
            <a:pPr marL="12347" marR="19755" indent="370408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614260" algn="l"/>
              </a:tabLst>
            </a:pPr>
            <a:r>
              <a:rPr sz="1167" dirty="0">
                <a:latin typeface="Garamond"/>
                <a:cs typeface="Garamond"/>
              </a:rPr>
              <a:t>It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capable </a:t>
            </a:r>
            <a:r>
              <a:rPr sz="1167" spc="-5" dirty="0">
                <a:latin typeface="Garamond"/>
                <a:cs typeface="Garamond"/>
              </a:rPr>
              <a:t>of registration and legal protection. Once </a:t>
            </a:r>
            <a:r>
              <a:rPr sz="1167" dirty="0">
                <a:latin typeface="Garamond"/>
                <a:cs typeface="Garamond"/>
              </a:rPr>
              <a:t>chosen, the </a:t>
            </a:r>
            <a:r>
              <a:rPr sz="1167" spc="-5" dirty="0">
                <a:latin typeface="Garamond"/>
                <a:cs typeface="Garamond"/>
              </a:rPr>
              <a:t>brand name  must be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protected.</a:t>
            </a:r>
            <a:endParaRPr sz="1167">
              <a:latin typeface="Garamond"/>
              <a:cs typeface="Garamond"/>
            </a:endParaRPr>
          </a:p>
          <a:p>
            <a:pPr marL="530918">
              <a:spcBef>
                <a:spcPts val="651"/>
              </a:spcBef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iv.	Sponsorship options for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Branding: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manufacturer has </a:t>
            </a:r>
            <a:r>
              <a:rPr sz="1167" dirty="0">
                <a:latin typeface="Garamond"/>
                <a:cs typeface="Garamond"/>
              </a:rPr>
              <a:t>four sponsorship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options:</a:t>
            </a:r>
            <a:endParaRPr sz="1167">
              <a:latin typeface="Garamond"/>
              <a:cs typeface="Garamond"/>
            </a:endParaRPr>
          </a:p>
          <a:p>
            <a:pPr marL="12347" marR="18520" indent="370408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40806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dirty="0">
                <a:latin typeface="Garamond"/>
                <a:cs typeface="Garamond"/>
              </a:rPr>
              <a:t>manufacturer’s </a:t>
            </a:r>
            <a:r>
              <a:rPr sz="1167" b="1" spc="-5" dirty="0">
                <a:latin typeface="Garamond"/>
                <a:cs typeface="Garamond"/>
              </a:rPr>
              <a:t>brand (or national brand) </a:t>
            </a:r>
            <a:r>
              <a:rPr sz="1167" dirty="0">
                <a:latin typeface="Garamond"/>
                <a:cs typeface="Garamond"/>
              </a:rPr>
              <a:t>is a brand created and owned by the  </a:t>
            </a:r>
            <a:r>
              <a:rPr sz="1167" spc="-5" dirty="0">
                <a:latin typeface="Garamond"/>
                <a:cs typeface="Garamond"/>
              </a:rPr>
              <a:t>producer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(Examples include IBM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Kellogg).</a:t>
            </a:r>
            <a:endParaRPr sz="1167">
              <a:latin typeface="Garamond"/>
              <a:cs typeface="Garamond"/>
            </a:endParaRPr>
          </a:p>
          <a:p>
            <a:pPr marL="12347" marR="20990" indent="370408">
              <a:lnSpc>
                <a:spcPts val="1312"/>
              </a:lnSpc>
              <a:buAutoNum type="arabicParenR"/>
              <a:tabLst>
                <a:tab pos="618582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private </a:t>
            </a:r>
            <a:r>
              <a:rPr sz="1167" b="1" dirty="0">
                <a:latin typeface="Garamond"/>
                <a:cs typeface="Garamond"/>
              </a:rPr>
              <a:t>brand (or middleman, </a:t>
            </a:r>
            <a:r>
              <a:rPr sz="1167" b="1" spc="-5" dirty="0">
                <a:latin typeface="Garamond"/>
                <a:cs typeface="Garamond"/>
              </a:rPr>
              <a:t>distributor, </a:t>
            </a:r>
            <a:r>
              <a:rPr sz="1167" b="1" dirty="0">
                <a:latin typeface="Garamond"/>
                <a:cs typeface="Garamond"/>
              </a:rPr>
              <a:t>or store </a:t>
            </a:r>
            <a:r>
              <a:rPr sz="1167" b="1" spc="-5" dirty="0">
                <a:latin typeface="Garamond"/>
                <a:cs typeface="Garamond"/>
              </a:rPr>
              <a:t>brand)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 created and  owned by </a:t>
            </a:r>
            <a:r>
              <a:rPr sz="1167" dirty="0">
                <a:latin typeface="Garamond"/>
                <a:cs typeface="Garamond"/>
              </a:rPr>
              <a:t>a reseller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licensed brand </a:t>
            </a:r>
            <a:r>
              <a:rPr sz="1167" dirty="0">
                <a:latin typeface="Garamond"/>
                <a:cs typeface="Garamond"/>
              </a:rPr>
              <a:t>(a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sells </a:t>
            </a:r>
            <a:r>
              <a:rPr sz="1167" spc="-5" dirty="0">
                <a:latin typeface="Garamond"/>
                <a:cs typeface="Garamond"/>
              </a:rPr>
              <a:t>it’s output </a:t>
            </a:r>
            <a:r>
              <a:rPr sz="1167" dirty="0">
                <a:latin typeface="Garamond"/>
                <a:cs typeface="Garamond"/>
              </a:rPr>
              <a:t>under </a:t>
            </a:r>
            <a:r>
              <a:rPr sz="1167" spc="-5" dirty="0">
                <a:latin typeface="Garamond"/>
                <a:cs typeface="Garamond"/>
              </a:rPr>
              <a:t>another brand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name).</a:t>
            </a:r>
            <a:endParaRPr sz="1167">
              <a:latin typeface="Garamond"/>
              <a:cs typeface="Garamond"/>
            </a:endParaRPr>
          </a:p>
          <a:p>
            <a:pPr marL="12347" marR="19138" indent="370408">
              <a:lnSpc>
                <a:spcPts val="1312"/>
              </a:lnSpc>
              <a:spcBef>
                <a:spcPts val="73"/>
              </a:spcBef>
              <a:buFont typeface="Garamond"/>
              <a:buAutoNum type="arabicParenR"/>
              <a:tabLst>
                <a:tab pos="636485" algn="l"/>
                <a:tab pos="3828786" algn="l"/>
              </a:tabLst>
            </a:pPr>
            <a:r>
              <a:rPr sz="1167" b="1" spc="-5" dirty="0">
                <a:latin typeface="Garamond"/>
                <a:cs typeface="Garamond"/>
              </a:rPr>
              <a:t>Co-branding </a:t>
            </a:r>
            <a:r>
              <a:rPr sz="1167" spc="-5" dirty="0">
                <a:latin typeface="Garamond"/>
                <a:cs typeface="Garamond"/>
              </a:rPr>
              <a:t>occurs </a:t>
            </a:r>
            <a:r>
              <a:rPr sz="1167" dirty="0">
                <a:latin typeface="Garamond"/>
                <a:cs typeface="Garamond"/>
              </a:rPr>
              <a:t>when two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go together </a:t>
            </a:r>
            <a:r>
              <a:rPr sz="1167" spc="-5" dirty="0">
                <a:latin typeface="Garamond"/>
                <a:cs typeface="Garamond"/>
              </a:rPr>
              <a:t>and manufacture one product  </a:t>
            </a:r>
            <a:r>
              <a:rPr sz="1167" dirty="0">
                <a:latin typeface="Garamond"/>
                <a:cs typeface="Garamond"/>
              </a:rPr>
              <a:t>(General </a:t>
            </a:r>
            <a:r>
              <a:rPr sz="1167" spc="-5" dirty="0">
                <a:latin typeface="Garamond"/>
                <a:cs typeface="Garamond"/>
              </a:rPr>
              <a:t>Mills and Hershey’s make Reese’s’ </a:t>
            </a:r>
            <a:r>
              <a:rPr sz="1167" dirty="0">
                <a:latin typeface="Garamond"/>
                <a:cs typeface="Garamond"/>
              </a:rPr>
              <a:t>Peanut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Butter</a:t>
            </a:r>
            <a:r>
              <a:rPr sz="1167" spc="-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Puffs	cereal).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Combined brands </a:t>
            </a:r>
            <a:r>
              <a:rPr sz="1167" dirty="0">
                <a:latin typeface="Garamond"/>
                <a:cs typeface="Garamond"/>
              </a:rPr>
              <a:t>create </a:t>
            </a:r>
            <a:r>
              <a:rPr sz="1167" spc="-5" dirty="0">
                <a:latin typeface="Garamond"/>
                <a:cs typeface="Garamond"/>
              </a:rPr>
              <a:t>broader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appeal and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brand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equity.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It may allow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to expand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into a category it might </a:t>
            </a:r>
            <a:r>
              <a:rPr sz="1167" spc="-5" dirty="0">
                <a:latin typeface="Garamond"/>
                <a:cs typeface="Garamond"/>
              </a:rPr>
              <a:t>otherwise have  difficulty </a:t>
            </a:r>
            <a:r>
              <a:rPr sz="1167" dirty="0">
                <a:latin typeface="Garamond"/>
                <a:cs typeface="Garamond"/>
              </a:rPr>
              <a:t>entering </a:t>
            </a:r>
            <a:r>
              <a:rPr sz="1167" spc="-5" dirty="0">
                <a:latin typeface="Garamond"/>
                <a:cs typeface="Garamond"/>
              </a:rPr>
              <a:t>alone.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there are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disadvantages of </a:t>
            </a:r>
            <a:r>
              <a:rPr sz="1167" dirty="0">
                <a:latin typeface="Garamond"/>
                <a:cs typeface="Garamond"/>
              </a:rPr>
              <a:t>combine </a:t>
            </a:r>
            <a:r>
              <a:rPr sz="1167" spc="-5" dirty="0">
                <a:latin typeface="Garamond"/>
                <a:cs typeface="Garamond"/>
              </a:rPr>
              <a:t>branding  </a:t>
            </a:r>
            <a:r>
              <a:rPr sz="1167" dirty="0">
                <a:latin typeface="Garamond"/>
                <a:cs typeface="Garamond"/>
              </a:rPr>
              <a:t>like:</a:t>
            </a:r>
            <a:endParaRPr sz="1167">
              <a:latin typeface="Garamond"/>
              <a:cs typeface="Garamond"/>
            </a:endParaRPr>
          </a:p>
          <a:p>
            <a:pPr marL="1456939" lvl="1" indent="-222245">
              <a:lnSpc>
                <a:spcPts val="1303"/>
              </a:lnSpc>
              <a:buFont typeface="Meiryo"/>
              <a:buChar char="➢"/>
              <a:tabLst>
                <a:tab pos="1456939" algn="l"/>
              </a:tabLst>
            </a:pPr>
            <a:r>
              <a:rPr sz="1167" spc="-5" dirty="0">
                <a:latin typeface="Garamond"/>
                <a:cs typeface="Garamond"/>
              </a:rPr>
              <a:t>Complex legal </a:t>
            </a:r>
            <a:r>
              <a:rPr sz="1167" dirty="0">
                <a:latin typeface="Garamond"/>
                <a:cs typeface="Garamond"/>
              </a:rPr>
              <a:t>contracts </a:t>
            </a:r>
            <a:r>
              <a:rPr sz="1167" spc="-5" dirty="0">
                <a:latin typeface="Garamond"/>
                <a:cs typeface="Garamond"/>
              </a:rPr>
              <a:t>and licenses </a:t>
            </a:r>
            <a:r>
              <a:rPr sz="1167" dirty="0">
                <a:latin typeface="Garamond"/>
                <a:cs typeface="Garamond"/>
              </a:rPr>
              <a:t>are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involved.</a:t>
            </a:r>
            <a:endParaRPr sz="1167">
              <a:latin typeface="Garamond"/>
              <a:cs typeface="Garamond"/>
            </a:endParaRPr>
          </a:p>
          <a:p>
            <a:pPr marL="1456939" lvl="1" indent="-222245">
              <a:lnSpc>
                <a:spcPts val="1356"/>
              </a:lnSpc>
              <a:buFont typeface="Meiryo"/>
              <a:buChar char="➢"/>
              <a:tabLst>
                <a:tab pos="1456939" algn="l"/>
              </a:tabLst>
            </a:pPr>
            <a:r>
              <a:rPr sz="1167" spc="-5" dirty="0">
                <a:latin typeface="Garamond"/>
                <a:cs typeface="Garamond"/>
              </a:rPr>
              <a:t>Coordination </a:t>
            </a:r>
            <a:r>
              <a:rPr sz="1167" dirty="0">
                <a:latin typeface="Garamond"/>
                <a:cs typeface="Garamond"/>
              </a:rPr>
              <a:t>efforts </a:t>
            </a:r>
            <a:r>
              <a:rPr sz="1167" spc="-5" dirty="0">
                <a:latin typeface="Garamond"/>
                <a:cs typeface="Garamond"/>
              </a:rPr>
              <a:t>are often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difficult.</a:t>
            </a:r>
            <a:endParaRPr sz="1167">
              <a:latin typeface="Garamond"/>
              <a:cs typeface="Garamond"/>
            </a:endParaRPr>
          </a:p>
          <a:p>
            <a:pPr marL="1456939" lvl="1" indent="-222245">
              <a:lnSpc>
                <a:spcPts val="1381"/>
              </a:lnSpc>
              <a:buFont typeface="Meiryo"/>
              <a:buChar char="➢"/>
              <a:tabLst>
                <a:tab pos="1456939" algn="l"/>
              </a:tabLst>
            </a:pPr>
            <a:r>
              <a:rPr sz="1167" dirty="0">
                <a:latin typeface="Garamond"/>
                <a:cs typeface="Garamond"/>
              </a:rPr>
              <a:t>Trust is essential </a:t>
            </a:r>
            <a:r>
              <a:rPr sz="1167" spc="-5" dirty="0">
                <a:latin typeface="Garamond"/>
                <a:cs typeface="Garamond"/>
              </a:rPr>
              <a:t>between partners.  It is often hard </a:t>
            </a:r>
            <a:r>
              <a:rPr sz="1167" dirty="0">
                <a:latin typeface="Garamond"/>
                <a:cs typeface="Garamond"/>
              </a:rPr>
              <a:t>to come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by.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  <a:tabLst>
                <a:tab pos="4392424" algn="l"/>
              </a:tabLst>
            </a:pPr>
            <a:r>
              <a:rPr sz="1167" spc="-5" dirty="0">
                <a:latin typeface="Garamond"/>
                <a:cs typeface="Garamond"/>
              </a:rPr>
              <a:t>At one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manufacturer’s brands </a:t>
            </a:r>
            <a:r>
              <a:rPr sz="1167" dirty="0">
                <a:latin typeface="Garamond"/>
                <a:cs typeface="Garamond"/>
              </a:rPr>
              <a:t>were the </a:t>
            </a:r>
            <a:r>
              <a:rPr sz="1167" spc="-5" dirty="0">
                <a:latin typeface="Garamond"/>
                <a:cs typeface="Garamond"/>
              </a:rPr>
              <a:t>most popular and profitable.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however, an  increasing number of private brands are doing </a:t>
            </a:r>
            <a:r>
              <a:rPr sz="1167" dirty="0">
                <a:latin typeface="Garamond"/>
                <a:cs typeface="Garamond"/>
              </a:rPr>
              <a:t>well.  </a:t>
            </a:r>
            <a:r>
              <a:rPr sz="1167" spc="-5" dirty="0">
                <a:latin typeface="Garamond"/>
                <a:cs typeface="Garamond"/>
              </a:rPr>
              <a:t>Though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hard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to	establish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maintain, 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private brands </a:t>
            </a:r>
            <a:r>
              <a:rPr sz="1167" dirty="0">
                <a:latin typeface="Garamond"/>
                <a:cs typeface="Garamond"/>
              </a:rPr>
              <a:t>can yield higher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margins. </a:t>
            </a:r>
            <a:r>
              <a:rPr sz="1167" spc="-5" dirty="0">
                <a:latin typeface="Garamond"/>
                <a:cs typeface="Garamond"/>
              </a:rPr>
              <a:t>“</a:t>
            </a:r>
            <a:r>
              <a:rPr sz="1167" b="1" spc="-5" dirty="0">
                <a:latin typeface="Garamond"/>
                <a:cs typeface="Garamond"/>
              </a:rPr>
              <a:t>The battle </a:t>
            </a:r>
            <a:r>
              <a:rPr sz="1167" b="1" dirty="0">
                <a:latin typeface="Garamond"/>
                <a:cs typeface="Garamond"/>
              </a:rPr>
              <a:t>of the </a:t>
            </a:r>
            <a:r>
              <a:rPr sz="1167" b="1" spc="-5" dirty="0">
                <a:latin typeface="Garamond"/>
                <a:cs typeface="Garamond"/>
              </a:rPr>
              <a:t>brands</a:t>
            </a:r>
            <a:r>
              <a:rPr sz="1167" spc="-5" dirty="0">
                <a:latin typeface="Garamond"/>
                <a:cs typeface="Garamond"/>
              </a:rPr>
              <a:t>” </a:t>
            </a:r>
            <a:r>
              <a:rPr sz="1167" dirty="0">
                <a:latin typeface="Garamond"/>
                <a:cs typeface="Garamond"/>
              </a:rPr>
              <a:t>(the </a:t>
            </a:r>
            <a:r>
              <a:rPr sz="1167" spc="-5" dirty="0">
                <a:latin typeface="Garamond"/>
                <a:cs typeface="Garamond"/>
              </a:rPr>
              <a:t>competition  between manufacturer’s and private brands) </a:t>
            </a:r>
            <a:r>
              <a:rPr sz="1167" dirty="0">
                <a:latin typeface="Garamond"/>
                <a:cs typeface="Garamond"/>
              </a:rPr>
              <a:t>causes </a:t>
            </a:r>
            <a:r>
              <a:rPr sz="1167" spc="-5" dirty="0">
                <a:latin typeface="Garamond"/>
                <a:cs typeface="Garamond"/>
              </a:rPr>
              <a:t>resellers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advantages, and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charge  </a:t>
            </a:r>
            <a:r>
              <a:rPr sz="1167" dirty="0">
                <a:latin typeface="Garamond"/>
                <a:cs typeface="Garamond"/>
              </a:rPr>
              <a:t>manufacturer’s </a:t>
            </a:r>
            <a:r>
              <a:rPr sz="1167" i="1" dirty="0">
                <a:latin typeface="Garamond"/>
                <a:cs typeface="Garamond"/>
              </a:rPr>
              <a:t>slotting fees </a:t>
            </a:r>
            <a:r>
              <a:rPr sz="1167" dirty="0">
                <a:latin typeface="Garamond"/>
                <a:cs typeface="Garamond"/>
              </a:rPr>
              <a:t>(payments demanded </a:t>
            </a:r>
            <a:r>
              <a:rPr sz="1167" spc="-5" dirty="0">
                <a:latin typeface="Garamond"/>
                <a:cs typeface="Garamond"/>
              </a:rPr>
              <a:t>by retailers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producers before </a:t>
            </a:r>
            <a:r>
              <a:rPr sz="1167" dirty="0">
                <a:latin typeface="Garamond"/>
                <a:cs typeface="Garamond"/>
              </a:rPr>
              <a:t>they will  </a:t>
            </a:r>
            <a:r>
              <a:rPr sz="1167" spc="-5" dirty="0">
                <a:latin typeface="Garamond"/>
                <a:cs typeface="Garamond"/>
              </a:rPr>
              <a:t>accept new products </a:t>
            </a:r>
            <a:r>
              <a:rPr sz="1167" dirty="0">
                <a:latin typeface="Garamond"/>
                <a:cs typeface="Garamond"/>
              </a:rPr>
              <a:t>and find “slots” for them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shelves).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brands are improving in  </a:t>
            </a:r>
            <a:r>
              <a:rPr sz="1167" dirty="0">
                <a:latin typeface="Garamond"/>
                <a:cs typeface="Garamond"/>
              </a:rPr>
              <a:t>quality, they </a:t>
            </a:r>
            <a:r>
              <a:rPr sz="1167" spc="-5" dirty="0">
                <a:latin typeface="Garamond"/>
                <a:cs typeface="Garamond"/>
              </a:rPr>
              <a:t>are posing </a:t>
            </a:r>
            <a:r>
              <a:rPr sz="1167" dirty="0">
                <a:latin typeface="Garamond"/>
                <a:cs typeface="Garamond"/>
              </a:rPr>
              <a:t>a stronger threat to the </a:t>
            </a:r>
            <a:r>
              <a:rPr sz="1167" spc="-5" dirty="0">
                <a:latin typeface="Garamond"/>
                <a:cs typeface="Garamond"/>
              </a:rPr>
              <a:t>manufacturer’s brands.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especially true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supermarkets.</a:t>
            </a:r>
            <a:endParaRPr sz="1167">
              <a:latin typeface="Garamond"/>
              <a:cs typeface="Garamond"/>
            </a:endParaRPr>
          </a:p>
          <a:p>
            <a:pPr marL="572281">
              <a:spcBef>
                <a:spcPts val="758"/>
              </a:spcBef>
              <a:tabLst>
                <a:tab pos="900709" algn="l"/>
              </a:tabLst>
            </a:pPr>
            <a:r>
              <a:rPr sz="1167" b="1" dirty="0">
                <a:latin typeface="Garamond"/>
                <a:cs typeface="Garamond"/>
              </a:rPr>
              <a:t>v.	</a:t>
            </a:r>
            <a:r>
              <a:rPr sz="1167" b="1" spc="-5" dirty="0">
                <a:latin typeface="Garamond"/>
                <a:cs typeface="Garamond"/>
              </a:rPr>
              <a:t>Branding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four choices when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comes to </a:t>
            </a:r>
            <a:r>
              <a:rPr sz="1167" b="1" spc="-5" dirty="0">
                <a:latin typeface="Garamond"/>
                <a:cs typeface="Garamond"/>
              </a:rPr>
              <a:t>brand </a:t>
            </a:r>
            <a:r>
              <a:rPr sz="1167" b="1" dirty="0">
                <a:latin typeface="Garamond"/>
                <a:cs typeface="Garamond"/>
              </a:rPr>
              <a:t>strategy</a:t>
            </a:r>
            <a:r>
              <a:rPr sz="1167" dirty="0">
                <a:latin typeface="Garamond"/>
                <a:cs typeface="Garamond"/>
              </a:rPr>
              <a:t>.  </a:t>
            </a:r>
            <a:r>
              <a:rPr sz="1167" spc="-5" dirty="0">
                <a:latin typeface="Garamond"/>
                <a:cs typeface="Garamond"/>
              </a:rPr>
              <a:t>It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can: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7461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Introduce </a:t>
            </a:r>
            <a:r>
              <a:rPr sz="1167" i="1" spc="-5" dirty="0">
                <a:latin typeface="Garamond"/>
                <a:cs typeface="Garamond"/>
              </a:rPr>
              <a:t>line extensions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brand names are </a:t>
            </a:r>
            <a:r>
              <a:rPr sz="1167" dirty="0">
                <a:latin typeface="Garamond"/>
                <a:cs typeface="Garamond"/>
              </a:rPr>
              <a:t>extended to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forms, sizes, and  flavors </a:t>
            </a:r>
            <a:r>
              <a:rPr sz="1167" spc="-5" dirty="0">
                <a:latin typeface="Garamond"/>
                <a:cs typeface="Garamond"/>
              </a:rPr>
              <a:t>of an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category. A company </a:t>
            </a:r>
            <a:r>
              <a:rPr sz="1167" spc="-5" dirty="0">
                <a:latin typeface="Garamond"/>
                <a:cs typeface="Garamond"/>
              </a:rPr>
              <a:t>might introduce line </a:t>
            </a:r>
            <a:r>
              <a:rPr sz="1167" dirty="0">
                <a:latin typeface="Garamond"/>
                <a:cs typeface="Garamond"/>
              </a:rPr>
              <a:t>extensions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low-cost,  </a:t>
            </a:r>
            <a:r>
              <a:rPr sz="1167" dirty="0">
                <a:latin typeface="Garamond"/>
                <a:cs typeface="Garamond"/>
              </a:rPr>
              <a:t>low-risk way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introducing </a:t>
            </a:r>
            <a:r>
              <a:rPr sz="1167" spc="-5" dirty="0">
                <a:latin typeface="Garamond"/>
                <a:cs typeface="Garamond"/>
              </a:rPr>
              <a:t>new products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to:</a:t>
            </a:r>
            <a:endParaRPr sz="1167">
              <a:latin typeface="Garamond"/>
              <a:cs typeface="Garamond"/>
            </a:endParaRPr>
          </a:p>
          <a:p>
            <a:pPr marL="605000" marR="2840414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Meet consumer </a:t>
            </a:r>
            <a:r>
              <a:rPr sz="1167" dirty="0">
                <a:latin typeface="Garamond"/>
                <a:cs typeface="Garamond"/>
              </a:rPr>
              <a:t>desires for variety.  </a:t>
            </a:r>
            <a:r>
              <a:rPr sz="1167" spc="-5" dirty="0">
                <a:latin typeface="Garamond"/>
                <a:cs typeface="Garamond"/>
              </a:rPr>
              <a:t>b). Meet </a:t>
            </a:r>
            <a:r>
              <a:rPr sz="1167" dirty="0">
                <a:latin typeface="Garamond"/>
                <a:cs typeface="Garamond"/>
              </a:rPr>
              <a:t>excess </a:t>
            </a:r>
            <a:r>
              <a:rPr sz="1167" spc="-5" dirty="0">
                <a:latin typeface="Garamond"/>
                <a:cs typeface="Garamond"/>
              </a:rPr>
              <a:t>manufacturing </a:t>
            </a:r>
            <a:r>
              <a:rPr sz="1167" dirty="0">
                <a:latin typeface="Garamond"/>
                <a:cs typeface="Garamond"/>
              </a:rPr>
              <a:t>capacity.  c). simply command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shelf space.  Risks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605000" marR="1720546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An overextended brand might lose its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meaning.  b). Can </a:t>
            </a:r>
            <a:r>
              <a:rPr sz="1167" dirty="0">
                <a:latin typeface="Garamond"/>
                <a:cs typeface="Garamond"/>
              </a:rPr>
              <a:t>cause consumer frustration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confusion.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755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Introduce </a:t>
            </a:r>
            <a:r>
              <a:rPr sz="1167" i="1" spc="-5" dirty="0">
                <a:latin typeface="Garamond"/>
                <a:cs typeface="Garamond"/>
              </a:rPr>
              <a:t>brand extensions</a:t>
            </a:r>
            <a:r>
              <a:rPr sz="1167" spc="-5" dirty="0">
                <a:latin typeface="Garamond"/>
                <a:cs typeface="Garamond"/>
              </a:rPr>
              <a:t>. Existing brand names are </a:t>
            </a:r>
            <a:r>
              <a:rPr sz="1167" dirty="0">
                <a:latin typeface="Garamond"/>
                <a:cs typeface="Garamond"/>
              </a:rPr>
              <a:t>extended to </a:t>
            </a:r>
            <a:r>
              <a:rPr sz="1167" spc="-5" dirty="0">
                <a:latin typeface="Garamond"/>
                <a:cs typeface="Garamond"/>
              </a:rPr>
              <a:t>new or modified  product </a:t>
            </a:r>
            <a:r>
              <a:rPr sz="1167" dirty="0">
                <a:latin typeface="Garamond"/>
                <a:cs typeface="Garamond"/>
              </a:rPr>
              <a:t>categories.  </a:t>
            </a:r>
            <a:r>
              <a:rPr sz="1167" spc="-5" dirty="0">
                <a:latin typeface="Garamond"/>
                <a:cs typeface="Garamond"/>
              </a:rPr>
              <a:t>Advantages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605000" marR="1499536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Helps </a:t>
            </a:r>
            <a:r>
              <a:rPr sz="1167" dirty="0">
                <a:latin typeface="Garamond"/>
                <a:cs typeface="Garamond"/>
              </a:rPr>
              <a:t>a company enter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categories more easily.  </a:t>
            </a:r>
            <a:r>
              <a:rPr sz="1167" spc="-5" dirty="0">
                <a:latin typeface="Garamond"/>
                <a:cs typeface="Garamond"/>
              </a:rPr>
              <a:t>b).  Aids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new product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recognition.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c).  Saves </a:t>
            </a:r>
            <a:r>
              <a:rPr sz="1167" spc="-5" dirty="0">
                <a:latin typeface="Garamond"/>
                <a:cs typeface="Garamond"/>
              </a:rPr>
              <a:t>on high advertising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cost.</a:t>
            </a:r>
            <a:endParaRPr sz="1167">
              <a:latin typeface="Garamond"/>
              <a:cs typeface="Garamond"/>
            </a:endParaRPr>
          </a:p>
          <a:p>
            <a:pPr marL="12347" marR="20372" indent="370408" algn="just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684020" algn="l"/>
              </a:tabLst>
            </a:pPr>
            <a:r>
              <a:rPr sz="1167" dirty="0">
                <a:latin typeface="Garamond"/>
                <a:cs typeface="Garamond"/>
              </a:rPr>
              <a:t>Introduce </a:t>
            </a:r>
            <a:r>
              <a:rPr sz="1167" b="1" spc="-5" dirty="0">
                <a:latin typeface="Garamond"/>
                <a:cs typeface="Garamond"/>
              </a:rPr>
              <a:t>multibrands</a:t>
            </a:r>
            <a:r>
              <a:rPr sz="1167" i="1" spc="-5" dirty="0">
                <a:latin typeface="Garamond"/>
                <a:cs typeface="Garamond"/>
              </a:rPr>
              <a:t>. </a:t>
            </a:r>
            <a:r>
              <a:rPr sz="1167" spc="-5" dirty="0">
                <a:latin typeface="Garamond"/>
                <a:cs typeface="Garamond"/>
              </a:rPr>
              <a:t>New brand names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introduced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product  </a:t>
            </a:r>
            <a:r>
              <a:rPr sz="1167" dirty="0">
                <a:latin typeface="Garamond"/>
                <a:cs typeface="Garamond"/>
              </a:rPr>
              <a:t>category.  </a:t>
            </a:r>
            <a:r>
              <a:rPr sz="1167" spc="-5" dirty="0">
                <a:latin typeface="Garamond"/>
                <a:cs typeface="Garamond"/>
              </a:rPr>
              <a:t>Advantages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605000" lvl="1">
              <a:lnSpc>
                <a:spcPts val="1240"/>
              </a:lnSpc>
              <a:buAutoNum type="alphaLcParenR"/>
              <a:tabLst>
                <a:tab pos="814898" algn="l"/>
              </a:tabLst>
            </a:pPr>
            <a:r>
              <a:rPr sz="1167" dirty="0">
                <a:latin typeface="Garamond"/>
                <a:cs typeface="Garamond"/>
              </a:rPr>
              <a:t>They gain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shelf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space.</a:t>
            </a:r>
            <a:endParaRPr sz="1167">
              <a:latin typeface="Garamond"/>
              <a:cs typeface="Garamond"/>
            </a:endParaRPr>
          </a:p>
          <a:p>
            <a:pPr marL="855643" lvl="1" indent="-250643">
              <a:lnSpc>
                <a:spcPts val="1312"/>
              </a:lnSpc>
              <a:buAutoNum type="alphaLcParenR"/>
              <a:tabLst>
                <a:tab pos="856259" algn="l"/>
              </a:tabLst>
            </a:pPr>
            <a:r>
              <a:rPr sz="1167" spc="-5" dirty="0">
                <a:latin typeface="Garamond"/>
                <a:cs typeface="Garamond"/>
              </a:rPr>
              <a:t>Offering </a:t>
            </a:r>
            <a:r>
              <a:rPr sz="1167" dirty="0">
                <a:latin typeface="Garamond"/>
                <a:cs typeface="Garamond"/>
              </a:rPr>
              <a:t>several brands to capture “brand switchers.”   The company can  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establish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flanker </a:t>
            </a:r>
            <a:r>
              <a:rPr sz="1167" b="1" dirty="0">
                <a:latin typeface="Garamond"/>
                <a:cs typeface="Garamond"/>
              </a:rPr>
              <a:t>or </a:t>
            </a:r>
            <a:r>
              <a:rPr sz="1167" b="1" spc="-5" dirty="0">
                <a:latin typeface="Garamond"/>
                <a:cs typeface="Garamond"/>
              </a:rPr>
              <a:t>fighter brands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protect </a:t>
            </a:r>
            <a:r>
              <a:rPr sz="1167" dirty="0">
                <a:latin typeface="Garamond"/>
                <a:cs typeface="Garamond"/>
              </a:rPr>
              <a:t>its major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brand.</a:t>
            </a:r>
            <a:endParaRPr sz="1167">
              <a:latin typeface="Garamond"/>
              <a:cs typeface="Garamond"/>
            </a:endParaRPr>
          </a:p>
          <a:p>
            <a:pPr marL="605000" marR="1247041" lvl="1">
              <a:lnSpc>
                <a:spcPts val="1312"/>
              </a:lnSpc>
              <a:spcBef>
                <a:spcPts val="73"/>
              </a:spcBef>
              <a:buAutoNum type="alphaLcParenR" startAt="3"/>
              <a:tabLst>
                <a:tab pos="816750" algn="l"/>
              </a:tabLst>
            </a:pPr>
            <a:r>
              <a:rPr sz="1167" spc="-5" dirty="0">
                <a:latin typeface="Garamond"/>
                <a:cs typeface="Garamond"/>
              </a:rPr>
              <a:t>It helps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healthy </a:t>
            </a:r>
            <a:r>
              <a:rPr sz="1167" dirty="0">
                <a:latin typeface="Garamond"/>
                <a:cs typeface="Garamond"/>
              </a:rPr>
              <a:t>competition within the </a:t>
            </a:r>
            <a:r>
              <a:rPr sz="1167" spc="-5" dirty="0">
                <a:latin typeface="Garamond"/>
                <a:cs typeface="Garamond"/>
              </a:rPr>
              <a:t>organization.  Drawbacks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a).  Each brand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only obtain </a:t>
            </a:r>
            <a:r>
              <a:rPr sz="1167" dirty="0">
                <a:latin typeface="Garamond"/>
                <a:cs typeface="Garamond"/>
              </a:rPr>
              <a:t>a small market share </a:t>
            </a:r>
            <a:r>
              <a:rPr sz="1167" spc="-5" dirty="0">
                <a:latin typeface="Garamond"/>
                <a:cs typeface="Garamond"/>
              </a:rPr>
              <a:t>and be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unprofitable.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312"/>
              </a:lnSpc>
              <a:buAutoNum type="arabicParenR" startAt="4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Introduce </a:t>
            </a:r>
            <a:r>
              <a:rPr sz="1167" b="1" spc="-5" dirty="0">
                <a:latin typeface="Garamond"/>
                <a:cs typeface="Garamond"/>
              </a:rPr>
              <a:t>new brands</a:t>
            </a:r>
            <a:r>
              <a:rPr sz="1167" spc="-5" dirty="0">
                <a:latin typeface="Garamond"/>
                <a:cs typeface="Garamond"/>
              </a:rPr>
              <a:t>.  New brand names in new </a:t>
            </a:r>
            <a:r>
              <a:rPr sz="1167" dirty="0">
                <a:latin typeface="Garamond"/>
                <a:cs typeface="Garamond"/>
              </a:rPr>
              <a:t>categories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introduced.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Advantage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lvl="1" indent="593270">
              <a:lnSpc>
                <a:spcPts val="1312"/>
              </a:lnSpc>
              <a:buAutoNum type="alphaLcParenR"/>
              <a:tabLst>
                <a:tab pos="816132" algn="l"/>
              </a:tabLst>
            </a:pP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move </a:t>
            </a:r>
            <a:r>
              <a:rPr sz="1167" spc="-5" dirty="0">
                <a:latin typeface="Garamond"/>
                <a:cs typeface="Garamond"/>
              </a:rPr>
              <a:t>away </a:t>
            </a:r>
            <a:r>
              <a:rPr sz="1167" dirty="0">
                <a:latin typeface="Garamond"/>
                <a:cs typeface="Garamond"/>
              </a:rPr>
              <a:t>from a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that is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failing.</a:t>
            </a:r>
            <a:endParaRPr sz="1167">
              <a:latin typeface="Garamond"/>
              <a:cs typeface="Garamond"/>
            </a:endParaRPr>
          </a:p>
          <a:p>
            <a:pPr marL="12347" marR="19138" lvl="1" indent="592653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853173" algn="l"/>
              </a:tabLst>
            </a:pPr>
            <a:r>
              <a:rPr sz="1167" spc="-5" dirty="0">
                <a:latin typeface="Garamond"/>
                <a:cs typeface="Garamond"/>
              </a:rPr>
              <a:t>Can </a:t>
            </a:r>
            <a:r>
              <a:rPr sz="1167" dirty="0">
                <a:latin typeface="Garamond"/>
                <a:cs typeface="Garamond"/>
              </a:rPr>
              <a:t>get </a:t>
            </a:r>
            <a:r>
              <a:rPr sz="1167" spc="-5" dirty="0">
                <a:latin typeface="Garamond"/>
                <a:cs typeface="Garamond"/>
              </a:rPr>
              <a:t>new brands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categories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corporate </a:t>
            </a:r>
            <a:r>
              <a:rPr sz="1167" spc="-5" dirty="0">
                <a:latin typeface="Garamond"/>
                <a:cs typeface="Garamond"/>
              </a:rPr>
              <a:t>acquisitions. </a:t>
            </a:r>
            <a:r>
              <a:rPr sz="1167" dirty="0">
                <a:latin typeface="Garamond"/>
                <a:cs typeface="Garamond"/>
              </a:rPr>
              <a:t>Some companies  </a:t>
            </a:r>
            <a:r>
              <a:rPr sz="1167" spc="-5" dirty="0">
                <a:latin typeface="Garamond"/>
                <a:cs typeface="Garamond"/>
              </a:rPr>
              <a:t>are now pursuing </a:t>
            </a:r>
            <a:r>
              <a:rPr sz="1167" b="1" spc="-5" dirty="0">
                <a:latin typeface="Garamond"/>
                <a:cs typeface="Garamond"/>
              </a:rPr>
              <a:t>mega brand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Drawbacks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a).  </a:t>
            </a:r>
            <a:r>
              <a:rPr sz="1167" dirty="0">
                <a:latin typeface="Garamond"/>
                <a:cs typeface="Garamond"/>
              </a:rPr>
              <a:t>Spreading </a:t>
            </a:r>
            <a:r>
              <a:rPr sz="1167" spc="-5" dirty="0">
                <a:latin typeface="Garamond"/>
                <a:cs typeface="Garamond"/>
              </a:rPr>
              <a:t>resources </a:t>
            </a:r>
            <a:r>
              <a:rPr sz="1167" dirty="0">
                <a:latin typeface="Garamond"/>
                <a:cs typeface="Garamond"/>
              </a:rPr>
              <a:t>too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thin.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/>
            <a:r>
              <a:rPr sz="1167" b="1" dirty="0">
                <a:latin typeface="Garamond"/>
                <a:cs typeface="Garamond"/>
              </a:rPr>
              <a:t>c) </a:t>
            </a:r>
            <a:r>
              <a:rPr sz="1167" b="1" spc="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Packaging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Packaging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designing </a:t>
            </a:r>
            <a:r>
              <a:rPr sz="1167" spc="-5" dirty="0">
                <a:latin typeface="Garamond"/>
                <a:cs typeface="Garamond"/>
              </a:rPr>
              <a:t>and producing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container or </a:t>
            </a:r>
            <a:r>
              <a:rPr sz="1167" dirty="0">
                <a:latin typeface="Garamond"/>
                <a:cs typeface="Garamond"/>
              </a:rPr>
              <a:t>wrapper for a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package  may include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primary </a:t>
            </a:r>
            <a:r>
              <a:rPr sz="1167" dirty="0">
                <a:latin typeface="Garamond"/>
                <a:cs typeface="Garamond"/>
              </a:rPr>
              <a:t>container (the tube </a:t>
            </a:r>
            <a:r>
              <a:rPr sz="1167" spc="-5" dirty="0">
                <a:latin typeface="Garamond"/>
                <a:cs typeface="Garamond"/>
              </a:rPr>
              <a:t>holding Colgate </a:t>
            </a:r>
            <a:r>
              <a:rPr sz="1167" dirty="0">
                <a:latin typeface="Garamond"/>
                <a:cs typeface="Garamond"/>
              </a:rPr>
              <a:t>toothpaste); a </a:t>
            </a:r>
            <a:r>
              <a:rPr sz="1167" spc="-5" dirty="0">
                <a:latin typeface="Garamond"/>
                <a:cs typeface="Garamond"/>
              </a:rPr>
              <a:t>secondary  package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thrown </a:t>
            </a:r>
            <a:r>
              <a:rPr sz="1167" spc="-5" dirty="0">
                <a:latin typeface="Garamond"/>
                <a:cs typeface="Garamond"/>
              </a:rPr>
              <a:t>away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product is about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(the cardboard </a:t>
            </a:r>
            <a:r>
              <a:rPr sz="1167" spc="-5" dirty="0">
                <a:latin typeface="Garamond"/>
                <a:cs typeface="Garamond"/>
              </a:rPr>
              <a:t>box </a:t>
            </a:r>
            <a:r>
              <a:rPr sz="1167" dirty="0">
                <a:latin typeface="Garamond"/>
                <a:cs typeface="Garamond"/>
              </a:rPr>
              <a:t>containing  the tube </a:t>
            </a:r>
            <a:r>
              <a:rPr sz="1167" spc="-5" dirty="0">
                <a:latin typeface="Garamond"/>
                <a:cs typeface="Garamond"/>
              </a:rPr>
              <a:t>of Colgate); and </a:t>
            </a:r>
            <a:r>
              <a:rPr sz="1167" dirty="0">
                <a:latin typeface="Garamond"/>
                <a:cs typeface="Garamond"/>
              </a:rPr>
              <a:t>the shipping </a:t>
            </a:r>
            <a:r>
              <a:rPr sz="1167" spc="-5" dirty="0">
                <a:latin typeface="Garamond"/>
                <a:cs typeface="Garamond"/>
              </a:rPr>
              <a:t>package necessary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store, identify, and </a:t>
            </a:r>
            <a:r>
              <a:rPr sz="1167" dirty="0">
                <a:latin typeface="Garamond"/>
                <a:cs typeface="Garamond"/>
              </a:rPr>
              <a:t>ship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(a  corrugated </a:t>
            </a:r>
            <a:r>
              <a:rPr sz="1167" spc="-5" dirty="0">
                <a:latin typeface="Garamond"/>
                <a:cs typeface="Garamond"/>
              </a:rPr>
              <a:t>box </a:t>
            </a:r>
            <a:r>
              <a:rPr sz="1167" dirty="0">
                <a:latin typeface="Garamond"/>
                <a:cs typeface="Garamond"/>
              </a:rPr>
              <a:t>carrying six dozen </a:t>
            </a:r>
            <a:r>
              <a:rPr sz="1167" spc="-5" dirty="0">
                <a:latin typeface="Garamond"/>
                <a:cs typeface="Garamond"/>
              </a:rPr>
              <a:t>tubes of Colgate toothpaste). </a:t>
            </a:r>
            <a:r>
              <a:rPr sz="1167" dirty="0">
                <a:latin typeface="Garamond"/>
                <a:cs typeface="Garamond"/>
              </a:rPr>
              <a:t>Labeling, </a:t>
            </a:r>
            <a:r>
              <a:rPr sz="1167" spc="-5" dirty="0">
                <a:latin typeface="Garamond"/>
                <a:cs typeface="Garamond"/>
              </a:rPr>
              <a:t>printed </a:t>
            </a:r>
            <a:r>
              <a:rPr sz="1167" dirty="0">
                <a:latin typeface="Garamond"/>
                <a:cs typeface="Garamond"/>
              </a:rPr>
              <a:t>information  </a:t>
            </a:r>
            <a:r>
              <a:rPr sz="1167" spc="-5" dirty="0">
                <a:latin typeface="Garamond"/>
                <a:cs typeface="Garamond"/>
              </a:rPr>
              <a:t>appearing on or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package,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also part of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packaging.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Traditionally, the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was to </a:t>
            </a:r>
            <a:r>
              <a:rPr sz="1167" spc="-5" dirty="0">
                <a:latin typeface="Garamond"/>
                <a:cs typeface="Garamond"/>
              </a:rPr>
              <a:t>contain and protect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In  recent </a:t>
            </a:r>
            <a:r>
              <a:rPr sz="1167" dirty="0">
                <a:latin typeface="Garamond"/>
                <a:cs typeface="Garamond"/>
              </a:rPr>
              <a:t>times, </a:t>
            </a:r>
            <a:r>
              <a:rPr sz="1167" spc="-5" dirty="0">
                <a:latin typeface="Garamond"/>
                <a:cs typeface="Garamond"/>
              </a:rPr>
              <a:t>however, numerous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have made packaging an important marketing </a:t>
            </a:r>
            <a:r>
              <a:rPr sz="1167" dirty="0">
                <a:latin typeface="Garamond"/>
                <a:cs typeface="Garamond"/>
              </a:rPr>
              <a:t>tool.  </a:t>
            </a:r>
            <a:r>
              <a:rPr sz="1167" spc="-5" dirty="0">
                <a:latin typeface="Garamond"/>
                <a:cs typeface="Garamond"/>
              </a:rPr>
              <a:t>Increased competition </a:t>
            </a:r>
            <a:r>
              <a:rPr sz="1167" dirty="0">
                <a:latin typeface="Garamond"/>
                <a:cs typeface="Garamond"/>
              </a:rPr>
              <a:t>and clutter </a:t>
            </a:r>
            <a:r>
              <a:rPr sz="1167" spc="-5" dirty="0">
                <a:latin typeface="Garamond"/>
                <a:cs typeface="Garamond"/>
              </a:rPr>
              <a:t>on retail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shelves means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packages must now perform  many </a:t>
            </a:r>
            <a:r>
              <a:rPr sz="1167" dirty="0">
                <a:latin typeface="Garamond"/>
                <a:cs typeface="Garamond"/>
              </a:rPr>
              <a:t>sales tasks—from </a:t>
            </a:r>
            <a:r>
              <a:rPr sz="1167" spc="-5" dirty="0">
                <a:latin typeface="Garamond"/>
                <a:cs typeface="Garamond"/>
              </a:rPr>
              <a:t>attracting attention,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describing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sale.  Companies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realizing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power of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packaging </a:t>
            </a:r>
            <a:r>
              <a:rPr sz="1167" dirty="0">
                <a:latin typeface="Garamond"/>
                <a:cs typeface="Garamond"/>
              </a:rPr>
              <a:t>to create </a:t>
            </a:r>
            <a:r>
              <a:rPr sz="1167" spc="-5" dirty="0">
                <a:latin typeface="Garamond"/>
                <a:cs typeface="Garamond"/>
              </a:rPr>
              <a:t>instant consumer recognition of 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or brand. Developing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new product requires making many  decisions. </a:t>
            </a:r>
            <a:r>
              <a:rPr sz="1167" dirty="0">
                <a:latin typeface="Garamond"/>
                <a:cs typeface="Garamond"/>
              </a:rPr>
              <a:t>First, 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establish the </a:t>
            </a:r>
            <a:r>
              <a:rPr sz="1167" i="1" spc="-5" dirty="0">
                <a:latin typeface="Garamond"/>
                <a:cs typeface="Garamond"/>
              </a:rPr>
              <a:t>packaging concept, </a:t>
            </a:r>
            <a:r>
              <a:rPr sz="1167" dirty="0">
                <a:latin typeface="Garamond"/>
                <a:cs typeface="Garamond"/>
              </a:rPr>
              <a:t>which states what the </a:t>
            </a:r>
            <a:r>
              <a:rPr sz="1167" spc="-5" dirty="0">
                <a:latin typeface="Garamond"/>
                <a:cs typeface="Garamond"/>
              </a:rPr>
              <a:t>package 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i="1" spc="-5" dirty="0">
                <a:latin typeface="Garamond"/>
                <a:cs typeface="Garamond"/>
              </a:rPr>
              <a:t>be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i="1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Should it mainly </a:t>
            </a:r>
            <a:r>
              <a:rPr sz="1167" spc="-5" dirty="0">
                <a:latin typeface="Garamond"/>
                <a:cs typeface="Garamond"/>
              </a:rPr>
              <a:t>offer product protection, </a:t>
            </a:r>
            <a:r>
              <a:rPr sz="1167" dirty="0">
                <a:latin typeface="Garamond"/>
                <a:cs typeface="Garamond"/>
              </a:rPr>
              <a:t>introduce a </a:t>
            </a:r>
            <a:r>
              <a:rPr sz="1167" spc="-5" dirty="0">
                <a:latin typeface="Garamond"/>
                <a:cs typeface="Garamond"/>
              </a:rPr>
              <a:t>new  dispensing method, </a:t>
            </a:r>
            <a:r>
              <a:rPr sz="1167" dirty="0">
                <a:latin typeface="Garamond"/>
                <a:cs typeface="Garamond"/>
              </a:rPr>
              <a:t>suggest certain qualities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or </a:t>
            </a:r>
            <a:r>
              <a:rPr sz="1167" dirty="0">
                <a:latin typeface="Garamond"/>
                <a:cs typeface="Garamond"/>
              </a:rPr>
              <a:t>something else? </a:t>
            </a:r>
            <a:r>
              <a:rPr sz="1167" spc="-5" dirty="0">
                <a:latin typeface="Garamond"/>
                <a:cs typeface="Garamond"/>
              </a:rPr>
              <a:t>Decisions </a:t>
            </a:r>
            <a:r>
              <a:rPr sz="1167" dirty="0">
                <a:latin typeface="Garamond"/>
                <a:cs typeface="Garamond"/>
              </a:rPr>
              <a:t>then  </a:t>
            </a:r>
            <a:r>
              <a:rPr sz="1167" spc="-5" dirty="0">
                <a:latin typeface="Garamond"/>
                <a:cs typeface="Garamond"/>
              </a:rPr>
              <a:t>must be made on </a:t>
            </a:r>
            <a:r>
              <a:rPr sz="1167" dirty="0">
                <a:latin typeface="Garamond"/>
                <a:cs typeface="Garamond"/>
              </a:rPr>
              <a:t>specific elements of the </a:t>
            </a:r>
            <a:r>
              <a:rPr sz="1167" spc="-5" dirty="0">
                <a:latin typeface="Garamond"/>
                <a:cs typeface="Garamond"/>
              </a:rPr>
              <a:t>package,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size, shape, </a:t>
            </a:r>
            <a:r>
              <a:rPr sz="1167" spc="-5" dirty="0">
                <a:latin typeface="Garamond"/>
                <a:cs typeface="Garamond"/>
              </a:rPr>
              <a:t>materials, </a:t>
            </a:r>
            <a:r>
              <a:rPr sz="1167" dirty="0">
                <a:latin typeface="Garamond"/>
                <a:cs typeface="Garamond"/>
              </a:rPr>
              <a:t>color, text, </a:t>
            </a:r>
            <a:r>
              <a:rPr sz="1167" spc="-5" dirty="0">
                <a:latin typeface="Garamond"/>
                <a:cs typeface="Garamond"/>
              </a:rPr>
              <a:t>and  brand mark. </a:t>
            </a:r>
            <a:r>
              <a:rPr sz="1167" dirty="0">
                <a:latin typeface="Garamond"/>
                <a:cs typeface="Garamond"/>
              </a:rPr>
              <a:t>These elements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work together to support the </a:t>
            </a:r>
            <a:r>
              <a:rPr sz="1167" spc="-5" dirty="0">
                <a:latin typeface="Garamond"/>
                <a:cs typeface="Garamond"/>
              </a:rPr>
              <a:t>product's position and marketing  </a:t>
            </a:r>
            <a:r>
              <a:rPr sz="1167" dirty="0">
                <a:latin typeface="Garamond"/>
                <a:cs typeface="Garamond"/>
              </a:rPr>
              <a:t>strategy. The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consistent with 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advertising, </a:t>
            </a:r>
            <a:r>
              <a:rPr sz="1167" spc="-5" dirty="0">
                <a:latin typeface="Garamond"/>
                <a:cs typeface="Garamond"/>
              </a:rPr>
              <a:t>pricing,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distribution.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5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414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spcBef>
                <a:spcPts val="796"/>
              </a:spcBef>
              <a:buAutoNum type="alphaLcParenR" startAt="4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Labeling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Labels </a:t>
            </a:r>
            <a:r>
              <a:rPr sz="1167" spc="-5" dirty="0">
                <a:latin typeface="Garamond"/>
                <a:cs typeface="Garamond"/>
              </a:rPr>
              <a:t>may range </a:t>
            </a:r>
            <a:r>
              <a:rPr sz="1167" dirty="0">
                <a:latin typeface="Garamond"/>
                <a:cs typeface="Garamond"/>
              </a:rPr>
              <a:t>from simple tags </a:t>
            </a:r>
            <a:r>
              <a:rPr sz="1167" spc="-5" dirty="0">
                <a:latin typeface="Garamond"/>
                <a:cs typeface="Garamond"/>
              </a:rPr>
              <a:t>attached </a:t>
            </a:r>
            <a:r>
              <a:rPr sz="1167" dirty="0">
                <a:latin typeface="Garamond"/>
                <a:cs typeface="Garamond"/>
              </a:rPr>
              <a:t>to products to </a:t>
            </a:r>
            <a:r>
              <a:rPr sz="1167" spc="-5" dirty="0">
                <a:latin typeface="Garamond"/>
                <a:cs typeface="Garamond"/>
              </a:rPr>
              <a:t>complex </a:t>
            </a:r>
            <a:r>
              <a:rPr sz="1167" dirty="0">
                <a:latin typeface="Garamond"/>
                <a:cs typeface="Garamond"/>
              </a:rPr>
              <a:t>graphics that </a:t>
            </a:r>
            <a:r>
              <a:rPr sz="1167" spc="-5" dirty="0">
                <a:latin typeface="Garamond"/>
                <a:cs typeface="Garamond"/>
              </a:rPr>
              <a:t>are part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package.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several functions.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very least,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label identifies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or  brand,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name </a:t>
            </a:r>
            <a:r>
              <a:rPr sz="1167" dirty="0">
                <a:latin typeface="Garamond"/>
                <a:cs typeface="Garamond"/>
              </a:rPr>
              <a:t>Sunkist stamped </a:t>
            </a:r>
            <a:r>
              <a:rPr sz="1167" spc="-5" dirty="0">
                <a:latin typeface="Garamond"/>
                <a:cs typeface="Garamond"/>
              </a:rPr>
              <a:t>on oranges. </a:t>
            </a:r>
            <a:r>
              <a:rPr sz="1167" dirty="0">
                <a:latin typeface="Garamond"/>
                <a:cs typeface="Garamond"/>
              </a:rPr>
              <a:t>The label might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describe </a:t>
            </a:r>
            <a:r>
              <a:rPr sz="1167" spc="-5" dirty="0">
                <a:latin typeface="Garamond"/>
                <a:cs typeface="Garamond"/>
              </a:rPr>
              <a:t>several </a:t>
            </a:r>
            <a:r>
              <a:rPr sz="1167" dirty="0">
                <a:latin typeface="Garamond"/>
                <a:cs typeface="Garamond"/>
              </a:rPr>
              <a:t>things 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product—who made it,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was </a:t>
            </a:r>
            <a:r>
              <a:rPr sz="1167" spc="-5" dirty="0">
                <a:latin typeface="Garamond"/>
                <a:cs typeface="Garamond"/>
              </a:rPr>
              <a:t>made,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was </a:t>
            </a:r>
            <a:r>
              <a:rPr sz="1167" spc="-5" dirty="0">
                <a:latin typeface="Garamond"/>
                <a:cs typeface="Garamond"/>
              </a:rPr>
              <a:t>made, its </a:t>
            </a:r>
            <a:r>
              <a:rPr sz="1167" dirty="0">
                <a:latin typeface="Garamond"/>
                <a:cs typeface="Garamond"/>
              </a:rPr>
              <a:t>contents, how </a:t>
            </a: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used, </a:t>
            </a:r>
            <a:r>
              <a:rPr sz="1167" spc="-5" dirty="0">
                <a:latin typeface="Garamond"/>
                <a:cs typeface="Garamond"/>
              </a:rPr>
              <a:t>and how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safely. Finally, the </a:t>
            </a:r>
            <a:r>
              <a:rPr sz="1167" spc="-5" dirty="0">
                <a:latin typeface="Garamond"/>
                <a:cs typeface="Garamond"/>
              </a:rPr>
              <a:t>label might promote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attractive  </a:t>
            </a:r>
            <a:r>
              <a:rPr sz="1167" dirty="0">
                <a:latin typeface="Garamond"/>
                <a:cs typeface="Garamond"/>
              </a:rPr>
              <a:t>graphics.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arenR" startAt="5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Support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Services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service is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element </a:t>
            </a:r>
            <a:r>
              <a:rPr sz="1167" spc="-5" dirty="0">
                <a:latin typeface="Garamond"/>
                <a:cs typeface="Garamond"/>
              </a:rPr>
              <a:t>of product </a:t>
            </a:r>
            <a:r>
              <a:rPr sz="1167" dirty="0">
                <a:latin typeface="Garamond"/>
                <a:cs typeface="Garamond"/>
              </a:rPr>
              <a:t>strategy. A </a:t>
            </a:r>
            <a:r>
              <a:rPr sz="1167" spc="-5" dirty="0">
                <a:latin typeface="Garamond"/>
                <a:cs typeface="Garamond"/>
              </a:rPr>
              <a:t>company's offer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marketplace 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includes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services, </a:t>
            </a:r>
            <a:r>
              <a:rPr sz="1167" dirty="0">
                <a:latin typeface="Garamond"/>
                <a:cs typeface="Garamond"/>
              </a:rPr>
              <a:t>which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minor or </a:t>
            </a:r>
            <a:r>
              <a:rPr sz="1167" dirty="0">
                <a:latin typeface="Garamond"/>
                <a:cs typeface="Garamond"/>
              </a:rPr>
              <a:t>a major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the total </a:t>
            </a:r>
            <a:r>
              <a:rPr sz="1167" spc="-5" dirty="0">
                <a:latin typeface="Garamond"/>
                <a:cs typeface="Garamond"/>
              </a:rPr>
              <a:t>offer. </a:t>
            </a:r>
            <a:r>
              <a:rPr sz="1167" dirty="0">
                <a:latin typeface="Garamond"/>
                <a:cs typeface="Garamond"/>
              </a:rPr>
              <a:t>Later in the  chapter, we will discuss services </a:t>
            </a:r>
            <a:r>
              <a:rPr sz="1167" spc="-5" dirty="0">
                <a:latin typeface="Garamond"/>
                <a:cs typeface="Garamond"/>
              </a:rPr>
              <a:t>as products </a:t>
            </a:r>
            <a:r>
              <a:rPr sz="1167" dirty="0">
                <a:latin typeface="Garamond"/>
                <a:cs typeface="Garamond"/>
              </a:rPr>
              <a:t>in themselves. </a:t>
            </a:r>
            <a:r>
              <a:rPr sz="1167" spc="-5" dirty="0">
                <a:latin typeface="Garamond"/>
                <a:cs typeface="Garamond"/>
              </a:rPr>
              <a:t>Here, </a:t>
            </a:r>
            <a:r>
              <a:rPr sz="1167" dirty="0">
                <a:latin typeface="Garamond"/>
                <a:cs typeface="Garamond"/>
              </a:rPr>
              <a:t>we discuss </a:t>
            </a:r>
            <a:r>
              <a:rPr sz="1167" i="1" spc="-5" dirty="0">
                <a:latin typeface="Garamond"/>
                <a:cs typeface="Garamond"/>
              </a:rPr>
              <a:t>product support services</a:t>
            </a:r>
            <a:r>
              <a:rPr sz="1167" spc="-5" dirty="0">
                <a:latin typeface="Garamond"/>
                <a:cs typeface="Garamond"/>
              </a:rPr>
              <a:t>—  </a:t>
            </a:r>
            <a:r>
              <a:rPr sz="1167" dirty="0">
                <a:latin typeface="Garamond"/>
                <a:cs typeface="Garamond"/>
              </a:rPr>
              <a:t>services that </a:t>
            </a:r>
            <a:r>
              <a:rPr sz="1167" spc="-5" dirty="0">
                <a:latin typeface="Garamond"/>
                <a:cs typeface="Garamond"/>
              </a:rPr>
              <a:t>augment actual products. More and more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support  services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major tool in gaining competitive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advantage.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design its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support </a:t>
            </a:r>
            <a:r>
              <a:rPr sz="1167" spc="-5" dirty="0">
                <a:latin typeface="Garamond"/>
                <a:cs typeface="Garamond"/>
              </a:rPr>
              <a:t>services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profitably meet </a:t>
            </a:r>
            <a:r>
              <a:rPr sz="1167" dirty="0">
                <a:latin typeface="Garamond"/>
                <a:cs typeface="Garamond"/>
              </a:rPr>
              <a:t>the needs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target  customers. The first step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survey customers </a:t>
            </a:r>
            <a:r>
              <a:rPr sz="1167" spc="-5" dirty="0">
                <a:latin typeface="Garamond"/>
                <a:cs typeface="Garamond"/>
              </a:rPr>
              <a:t>periodically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current services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ideas for </a:t>
            </a:r>
            <a:r>
              <a:rPr sz="1167" spc="-5" dirty="0">
                <a:latin typeface="Garamond"/>
                <a:cs typeface="Garamond"/>
              </a:rPr>
              <a:t>new ones.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Cadillac holds regular </a:t>
            </a:r>
            <a:r>
              <a:rPr sz="1167" dirty="0">
                <a:latin typeface="Garamond"/>
                <a:cs typeface="Garamond"/>
              </a:rPr>
              <a:t>focus group interviews with  </a:t>
            </a:r>
            <a:r>
              <a:rPr sz="1167" spc="-5" dirty="0">
                <a:latin typeface="Garamond"/>
                <a:cs typeface="Garamond"/>
              </a:rPr>
              <a:t>owners and </a:t>
            </a:r>
            <a:r>
              <a:rPr sz="1167" dirty="0">
                <a:latin typeface="Garamond"/>
                <a:cs typeface="Garamond"/>
              </a:rPr>
              <a:t>carefully watches </a:t>
            </a:r>
            <a:r>
              <a:rPr sz="1167" spc="-5" dirty="0">
                <a:latin typeface="Garamond"/>
                <a:cs typeface="Garamond"/>
              </a:rPr>
              <a:t>complaints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come </a:t>
            </a:r>
            <a:r>
              <a:rPr sz="1167" dirty="0">
                <a:latin typeface="Garamond"/>
                <a:cs typeface="Garamond"/>
              </a:rPr>
              <a:t>into its dealerships. From this careful  </a:t>
            </a:r>
            <a:r>
              <a:rPr sz="1167" spc="-5" dirty="0">
                <a:latin typeface="Garamond"/>
                <a:cs typeface="Garamond"/>
              </a:rPr>
              <a:t>monitoring, Cadillac has learned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buyers are very </a:t>
            </a:r>
            <a:r>
              <a:rPr sz="1167" dirty="0">
                <a:latin typeface="Garamond"/>
                <a:cs typeface="Garamond"/>
              </a:rPr>
              <a:t>upset </a:t>
            </a:r>
            <a:r>
              <a:rPr sz="1167" spc="-5" dirty="0">
                <a:latin typeface="Garamond"/>
                <a:cs typeface="Garamond"/>
              </a:rPr>
              <a:t>by repairs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not done </a:t>
            </a:r>
            <a:r>
              <a:rPr sz="1167" dirty="0">
                <a:latin typeface="Garamond"/>
                <a:cs typeface="Garamond"/>
              </a:rPr>
              <a:t>correctly  the first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time.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has assessed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value of </a:t>
            </a:r>
            <a:r>
              <a:rPr sz="1167" dirty="0">
                <a:latin typeface="Garamond"/>
                <a:cs typeface="Garamond"/>
              </a:rPr>
              <a:t>various support services to customers, it must </a:t>
            </a:r>
            <a:r>
              <a:rPr sz="1167" spc="-5" dirty="0">
                <a:latin typeface="Garamond"/>
                <a:cs typeface="Garamond"/>
              </a:rPr>
              <a:t>next  assess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of providing </a:t>
            </a:r>
            <a:r>
              <a:rPr sz="1167" dirty="0">
                <a:latin typeface="Garamond"/>
                <a:cs typeface="Garamond"/>
              </a:rPr>
              <a:t>these services. It can then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package of </a:t>
            </a:r>
            <a:r>
              <a:rPr sz="1167" dirty="0">
                <a:latin typeface="Garamond"/>
                <a:cs typeface="Garamond"/>
              </a:rPr>
              <a:t>services that will </a:t>
            </a:r>
            <a:r>
              <a:rPr sz="1167" spc="-5" dirty="0">
                <a:latin typeface="Garamond"/>
                <a:cs typeface="Garamond"/>
              </a:rPr>
              <a:t>both  delight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yield </a:t>
            </a:r>
            <a:r>
              <a:rPr sz="1167" spc="-5" dirty="0">
                <a:latin typeface="Garamond"/>
                <a:cs typeface="Garamond"/>
              </a:rPr>
              <a:t>profits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900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62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Within </a:t>
            </a:r>
            <a:r>
              <a:rPr sz="1167" dirty="0">
                <a:latin typeface="Garamond"/>
                <a:cs typeface="Garamond"/>
              </a:rPr>
              <a:t>the organization, </a:t>
            </a:r>
            <a:r>
              <a:rPr sz="1167" spc="-5" dirty="0">
                <a:latin typeface="Garamond"/>
                <a:cs typeface="Garamond"/>
              </a:rPr>
              <a:t>buying activity </a:t>
            </a:r>
            <a:r>
              <a:rPr sz="1167" dirty="0">
                <a:latin typeface="Garamond"/>
                <a:cs typeface="Garamond"/>
              </a:rPr>
              <a:t>consists of two </a:t>
            </a:r>
            <a:r>
              <a:rPr sz="1167" spc="-5" dirty="0">
                <a:latin typeface="Garamond"/>
                <a:cs typeface="Garamond"/>
              </a:rPr>
              <a:t>major parts: </a:t>
            </a:r>
            <a:r>
              <a:rPr sz="1167" dirty="0">
                <a:latin typeface="Garamond"/>
                <a:cs typeface="Garamond"/>
              </a:rPr>
              <a:t>the buying center, </a:t>
            </a:r>
            <a:r>
              <a:rPr sz="1167" spc="-5" dirty="0">
                <a:latin typeface="Garamond"/>
                <a:cs typeface="Garamond"/>
              </a:rPr>
              <a:t>made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of 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people involved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decision,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decision 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model </a:t>
            </a:r>
            <a:r>
              <a:rPr sz="1167" dirty="0">
                <a:latin typeface="Garamond"/>
                <a:cs typeface="Garamond"/>
              </a:rPr>
              <a:t>shows  that 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and the </a:t>
            </a:r>
            <a:r>
              <a:rPr sz="1167" spc="-5" dirty="0">
                <a:latin typeface="Garamond"/>
                <a:cs typeface="Garamond"/>
              </a:rPr>
              <a:t>buying decision process are </a:t>
            </a:r>
            <a:r>
              <a:rPr sz="1167" dirty="0">
                <a:latin typeface="Garamond"/>
                <a:cs typeface="Garamond"/>
              </a:rPr>
              <a:t>influenced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internal </a:t>
            </a:r>
            <a:r>
              <a:rPr sz="1167" spc="-5" dirty="0">
                <a:latin typeface="Garamond"/>
                <a:cs typeface="Garamond"/>
              </a:rPr>
              <a:t>organizational,  interpersonal, and individual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by </a:t>
            </a:r>
            <a:r>
              <a:rPr sz="1167" dirty="0">
                <a:latin typeface="Garamond"/>
                <a:cs typeface="Garamond"/>
              </a:rPr>
              <a:t>external environmental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factors.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Major Types </a:t>
            </a:r>
            <a:r>
              <a:rPr sz="1167" b="1" spc="-5" dirty="0">
                <a:latin typeface="Garamond"/>
                <a:cs typeface="Garamond"/>
              </a:rPr>
              <a:t>of Buying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Situations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three major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buying </a:t>
            </a:r>
            <a:r>
              <a:rPr sz="1167" dirty="0">
                <a:latin typeface="Garamond"/>
                <a:cs typeface="Garamond"/>
              </a:rPr>
              <a:t>situations. </a:t>
            </a:r>
            <a:r>
              <a:rPr sz="1167" spc="-5" dirty="0">
                <a:latin typeface="Garamond"/>
                <a:cs typeface="Garamond"/>
              </a:rPr>
              <a:t>At one </a:t>
            </a:r>
            <a:r>
              <a:rPr sz="1167" dirty="0">
                <a:latin typeface="Garamond"/>
                <a:cs typeface="Garamond"/>
              </a:rPr>
              <a:t>extreme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straight rebuy, </a:t>
            </a:r>
            <a:r>
              <a:rPr sz="1167" dirty="0">
                <a:latin typeface="Garamond"/>
                <a:cs typeface="Garamond"/>
              </a:rPr>
              <a:t>which is a  </a:t>
            </a:r>
            <a:r>
              <a:rPr sz="1167" spc="-5" dirty="0">
                <a:latin typeface="Garamond"/>
                <a:cs typeface="Garamond"/>
              </a:rPr>
              <a:t>fairly routine decision.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extreme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new task,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call for thorough </a:t>
            </a:r>
            <a:r>
              <a:rPr sz="1167" spc="-5" dirty="0">
                <a:latin typeface="Garamond"/>
                <a:cs typeface="Garamond"/>
              </a:rPr>
              <a:t>research. 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middle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modified </a:t>
            </a:r>
            <a:r>
              <a:rPr sz="1167" i="1" spc="-5" dirty="0">
                <a:latin typeface="Garamond"/>
                <a:cs typeface="Garamond"/>
              </a:rPr>
              <a:t>rebuy,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some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research.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straight rebuy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reorders </a:t>
            </a:r>
            <a:r>
              <a:rPr sz="1167" dirty="0">
                <a:latin typeface="Garamond"/>
                <a:cs typeface="Garamond"/>
              </a:rPr>
              <a:t>something without </a:t>
            </a:r>
            <a:r>
              <a:rPr sz="1167" spc="-5" dirty="0">
                <a:latin typeface="Garamond"/>
                <a:cs typeface="Garamond"/>
              </a:rPr>
              <a:t>any </a:t>
            </a:r>
            <a:r>
              <a:rPr sz="1167" dirty="0">
                <a:latin typeface="Garamond"/>
                <a:cs typeface="Garamond"/>
              </a:rPr>
              <a:t>modifications. It is usually </a:t>
            </a:r>
            <a:r>
              <a:rPr sz="1167" spc="-5" dirty="0">
                <a:latin typeface="Garamond"/>
                <a:cs typeface="Garamond"/>
              </a:rPr>
              <a:t>handled 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routine basis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purchasing </a:t>
            </a:r>
            <a:r>
              <a:rPr sz="1167" dirty="0">
                <a:latin typeface="Garamond"/>
                <a:cs typeface="Garamond"/>
              </a:rPr>
              <a:t>department. Based </a:t>
            </a:r>
            <a:r>
              <a:rPr sz="1167" spc="-5" dirty="0">
                <a:latin typeface="Garamond"/>
                <a:cs typeface="Garamond"/>
              </a:rPr>
              <a:t>on past buying </a:t>
            </a:r>
            <a:r>
              <a:rPr sz="1167" dirty="0">
                <a:latin typeface="Garamond"/>
                <a:cs typeface="Garamond"/>
              </a:rPr>
              <a:t>satisfaction, the buyer  simply chooses from the various suppliers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list. "In" suppliers </a:t>
            </a:r>
            <a:r>
              <a:rPr sz="1167" dirty="0">
                <a:latin typeface="Garamond"/>
                <a:cs typeface="Garamond"/>
              </a:rPr>
              <a:t>try to </a:t>
            </a:r>
            <a:r>
              <a:rPr sz="1167" spc="-5" dirty="0">
                <a:latin typeface="Garamond"/>
                <a:cs typeface="Garamond"/>
              </a:rPr>
              <a:t>maintain product and  </a:t>
            </a:r>
            <a:r>
              <a:rPr sz="1167" dirty="0">
                <a:latin typeface="Garamond"/>
                <a:cs typeface="Garamond"/>
              </a:rPr>
              <a:t>service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quality.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modified rebuy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wants to </a:t>
            </a:r>
            <a:r>
              <a:rPr sz="1167" spc="-5" dirty="0">
                <a:latin typeface="Garamond"/>
                <a:cs typeface="Garamond"/>
              </a:rPr>
              <a:t>modify product </a:t>
            </a:r>
            <a:r>
              <a:rPr sz="1167" dirty="0">
                <a:latin typeface="Garamond"/>
                <a:cs typeface="Garamond"/>
              </a:rPr>
              <a:t>specifications,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terms,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suppliers.  The modified </a:t>
            </a:r>
            <a:r>
              <a:rPr sz="1167" spc="-5" dirty="0">
                <a:latin typeface="Garamond"/>
                <a:cs typeface="Garamond"/>
              </a:rPr>
              <a:t>rebuy </a:t>
            </a:r>
            <a:r>
              <a:rPr sz="1167" dirty="0">
                <a:latin typeface="Garamond"/>
                <a:cs typeface="Garamond"/>
              </a:rPr>
              <a:t>usually involves more decision </a:t>
            </a:r>
            <a:r>
              <a:rPr sz="1167" spc="-5" dirty="0">
                <a:latin typeface="Garamond"/>
                <a:cs typeface="Garamond"/>
              </a:rPr>
              <a:t>participants </a:t>
            </a:r>
            <a:r>
              <a:rPr sz="1167" dirty="0">
                <a:latin typeface="Garamond"/>
                <a:cs typeface="Garamond"/>
              </a:rPr>
              <a:t>than the straight </a:t>
            </a:r>
            <a:r>
              <a:rPr sz="1167" spc="-5" dirty="0">
                <a:latin typeface="Garamond"/>
                <a:cs typeface="Garamond"/>
              </a:rPr>
              <a:t>rebuy. </a:t>
            </a:r>
            <a:r>
              <a:rPr sz="1167" dirty="0">
                <a:latin typeface="Garamond"/>
                <a:cs typeface="Garamond"/>
              </a:rPr>
              <a:t>The in  suppliers </a:t>
            </a:r>
            <a:r>
              <a:rPr sz="1167" spc="-5" dirty="0">
                <a:latin typeface="Garamond"/>
                <a:cs typeface="Garamond"/>
              </a:rPr>
              <a:t>may become nervous and </a:t>
            </a:r>
            <a:r>
              <a:rPr sz="1167" dirty="0">
                <a:latin typeface="Garamond"/>
                <a:cs typeface="Garamond"/>
              </a:rPr>
              <a:t>feel </a:t>
            </a:r>
            <a:r>
              <a:rPr sz="1167" spc="-5" dirty="0">
                <a:latin typeface="Garamond"/>
                <a:cs typeface="Garamond"/>
              </a:rPr>
              <a:t>pressured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foot forward to </a:t>
            </a:r>
            <a:r>
              <a:rPr sz="1167" spc="-5" dirty="0">
                <a:latin typeface="Garamond"/>
                <a:cs typeface="Garamond"/>
              </a:rPr>
              <a:t>protect an  account. </a:t>
            </a:r>
            <a:r>
              <a:rPr sz="1167" dirty="0">
                <a:latin typeface="Garamond"/>
                <a:cs typeface="Garamond"/>
              </a:rPr>
              <a:t>Out suppliers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see the </a:t>
            </a:r>
            <a:r>
              <a:rPr sz="1167" spc="-5" dirty="0">
                <a:latin typeface="Garamond"/>
                <a:cs typeface="Garamond"/>
              </a:rPr>
              <a:t>modified rebuy </a:t>
            </a:r>
            <a:r>
              <a:rPr sz="1167" dirty="0">
                <a:latin typeface="Garamond"/>
                <a:cs typeface="Garamond"/>
              </a:rPr>
              <a:t>situation </a:t>
            </a:r>
            <a:r>
              <a:rPr sz="1167" spc="-5" dirty="0">
                <a:latin typeface="Garamond"/>
                <a:cs typeface="Garamond"/>
              </a:rPr>
              <a:t>as an opportunity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 offer and </a:t>
            </a:r>
            <a:r>
              <a:rPr sz="1167" dirty="0">
                <a:latin typeface="Garamond"/>
                <a:cs typeface="Garamond"/>
              </a:rPr>
              <a:t>gain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service </a:t>
            </a:r>
            <a:r>
              <a:rPr sz="1167" dirty="0">
                <a:latin typeface="Garamond"/>
                <a:cs typeface="Garamond"/>
              </a:rPr>
              <a:t>for the first time faces a </a:t>
            </a:r>
            <a:r>
              <a:rPr sz="1167" b="1" dirty="0">
                <a:latin typeface="Garamond"/>
                <a:cs typeface="Garamond"/>
              </a:rPr>
              <a:t>new-task </a:t>
            </a:r>
            <a:r>
              <a:rPr sz="1167" dirty="0">
                <a:latin typeface="Garamond"/>
                <a:cs typeface="Garamond"/>
              </a:rPr>
              <a:t>situation.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such cases,  the greater the cost </a:t>
            </a:r>
            <a:r>
              <a:rPr sz="1167" spc="-5" dirty="0">
                <a:latin typeface="Garamond"/>
                <a:cs typeface="Garamond"/>
              </a:rPr>
              <a:t>or risk,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decision participants and </a:t>
            </a:r>
            <a:r>
              <a:rPr sz="1167" dirty="0">
                <a:latin typeface="Garamond"/>
                <a:cs typeface="Garamond"/>
              </a:rPr>
              <a:t>the greater their  efforts to collect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new-task </a:t>
            </a:r>
            <a:r>
              <a:rPr sz="1167" dirty="0">
                <a:latin typeface="Garamond"/>
                <a:cs typeface="Garamond"/>
              </a:rPr>
              <a:t>situation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marketer's </a:t>
            </a:r>
            <a:r>
              <a:rPr sz="1167" dirty="0">
                <a:latin typeface="Garamond"/>
                <a:cs typeface="Garamond"/>
              </a:rPr>
              <a:t>greatest </a:t>
            </a:r>
            <a:r>
              <a:rPr sz="1167" spc="-5" dirty="0">
                <a:latin typeface="Garamond"/>
                <a:cs typeface="Garamond"/>
              </a:rPr>
              <a:t>opportunity  and </a:t>
            </a:r>
            <a:r>
              <a:rPr sz="1167" dirty="0">
                <a:latin typeface="Garamond"/>
                <a:cs typeface="Garamond"/>
              </a:rPr>
              <a:t>challenge. The </a:t>
            </a:r>
            <a:r>
              <a:rPr sz="1167" spc="-5" dirty="0">
                <a:latin typeface="Garamond"/>
                <a:cs typeface="Garamond"/>
              </a:rPr>
              <a:t>marketer not only </a:t>
            </a:r>
            <a:r>
              <a:rPr sz="1167" dirty="0">
                <a:latin typeface="Garamond"/>
                <a:cs typeface="Garamond"/>
              </a:rPr>
              <a:t>tries to </a:t>
            </a:r>
            <a:r>
              <a:rPr sz="1167" spc="-5" dirty="0">
                <a:latin typeface="Garamond"/>
                <a:cs typeface="Garamond"/>
              </a:rPr>
              <a:t>reach as many </a:t>
            </a:r>
            <a:r>
              <a:rPr sz="1167" dirty="0">
                <a:latin typeface="Garamond"/>
                <a:cs typeface="Garamond"/>
              </a:rPr>
              <a:t>key </a:t>
            </a:r>
            <a:r>
              <a:rPr sz="1167" spc="-5" dirty="0">
                <a:latin typeface="Garamond"/>
                <a:cs typeface="Garamond"/>
              </a:rPr>
              <a:t>buying influences as </a:t>
            </a:r>
            <a:r>
              <a:rPr sz="1167" dirty="0">
                <a:latin typeface="Garamond"/>
                <a:cs typeface="Garamond"/>
              </a:rPr>
              <a:t>possible </a:t>
            </a:r>
            <a:r>
              <a:rPr sz="1167" spc="-5" dirty="0">
                <a:latin typeface="Garamond"/>
                <a:cs typeface="Garamond"/>
              </a:rPr>
              <a:t>but  also provides help and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makes </a:t>
            </a:r>
            <a:r>
              <a:rPr sz="1167" dirty="0">
                <a:latin typeface="Garamond"/>
                <a:cs typeface="Garamond"/>
              </a:rPr>
              <a:t>the fewest decisions in the </a:t>
            </a:r>
            <a:r>
              <a:rPr sz="1167" spc="-5" dirty="0">
                <a:latin typeface="Garamond"/>
                <a:cs typeface="Garamond"/>
              </a:rPr>
              <a:t>straight rebuy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new-task decision. 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new-task </a:t>
            </a:r>
            <a:r>
              <a:rPr sz="1167" dirty="0">
                <a:latin typeface="Garamond"/>
                <a:cs typeface="Garamond"/>
              </a:rPr>
              <a:t>situation, the </a:t>
            </a:r>
            <a:r>
              <a:rPr sz="1167" spc="-5" dirty="0">
                <a:latin typeface="Garamond"/>
                <a:cs typeface="Garamond"/>
              </a:rPr>
              <a:t>buyer must decide on product </a:t>
            </a:r>
            <a:r>
              <a:rPr sz="1167" dirty="0">
                <a:latin typeface="Garamond"/>
                <a:cs typeface="Garamond"/>
              </a:rPr>
              <a:t>specifications, suppliers, </a:t>
            </a:r>
            <a:r>
              <a:rPr sz="1167" spc="-5" dirty="0">
                <a:latin typeface="Garamond"/>
                <a:cs typeface="Garamond"/>
              </a:rPr>
              <a:t>price limits,  payment terms, order </a:t>
            </a:r>
            <a:r>
              <a:rPr sz="1167" dirty="0">
                <a:latin typeface="Garamond"/>
                <a:cs typeface="Garamond"/>
              </a:rPr>
              <a:t>quantities, </a:t>
            </a:r>
            <a:r>
              <a:rPr sz="1167" spc="-5" dirty="0">
                <a:latin typeface="Garamond"/>
                <a:cs typeface="Garamond"/>
              </a:rPr>
              <a:t>delivery </a:t>
            </a:r>
            <a:r>
              <a:rPr sz="1167" dirty="0">
                <a:latin typeface="Garamond"/>
                <a:cs typeface="Garamond"/>
              </a:rPr>
              <a:t>times,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 terms. The </a:t>
            </a:r>
            <a:r>
              <a:rPr sz="1167" spc="-5" dirty="0">
                <a:latin typeface="Garamond"/>
                <a:cs typeface="Garamond"/>
              </a:rPr>
              <a:t>order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decisions  </a:t>
            </a:r>
            <a:r>
              <a:rPr sz="1167" dirty="0">
                <a:latin typeface="Garamond"/>
                <a:cs typeface="Garamond"/>
              </a:rPr>
              <a:t>varies with each situation, </a:t>
            </a:r>
            <a:r>
              <a:rPr sz="1167" spc="-5" dirty="0">
                <a:latin typeface="Garamond"/>
                <a:cs typeface="Garamond"/>
              </a:rPr>
              <a:t>and different decision participants </a:t>
            </a:r>
            <a:r>
              <a:rPr sz="1167" dirty="0">
                <a:latin typeface="Garamond"/>
                <a:cs typeface="Garamond"/>
              </a:rPr>
              <a:t>influence each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choice.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Participants </a:t>
            </a:r>
            <a:r>
              <a:rPr sz="1167" b="1" spc="-5" dirty="0">
                <a:latin typeface="Garamond"/>
                <a:cs typeface="Garamond"/>
              </a:rPr>
              <a:t>in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Business Buying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decision-making unit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buying organization </a:t>
            </a:r>
            <a:r>
              <a:rPr sz="1167" dirty="0">
                <a:latin typeface="Garamond"/>
                <a:cs typeface="Garamond"/>
              </a:rPr>
              <a:t>is called its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center: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individuals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units that </a:t>
            </a:r>
            <a:r>
              <a:rPr sz="1167" spc="-5" dirty="0">
                <a:latin typeface="Garamond"/>
                <a:cs typeface="Garamond"/>
              </a:rPr>
              <a:t>participate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decision-making 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</a:t>
            </a:r>
            <a:r>
              <a:rPr sz="1167" spc="-5" dirty="0">
                <a:latin typeface="Garamond"/>
                <a:cs typeface="Garamond"/>
              </a:rPr>
              <a:t>includes all  </a:t>
            </a:r>
            <a:r>
              <a:rPr sz="1167" dirty="0">
                <a:latin typeface="Garamond"/>
                <a:cs typeface="Garamond"/>
              </a:rPr>
              <a:t>members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play any of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roles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 decision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 marL="456837" marR="19138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Users </a:t>
            </a:r>
            <a:r>
              <a:rPr sz="1167" spc="-5" dirty="0">
                <a:latin typeface="Garamond"/>
                <a:cs typeface="Garamond"/>
              </a:rPr>
              <a:t>are members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who will </a:t>
            </a:r>
            <a:r>
              <a:rPr sz="1167" spc="-5" dirty="0">
                <a:latin typeface="Garamond"/>
                <a:cs typeface="Garamond"/>
              </a:rPr>
              <a:t>use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</a:t>
            </a:r>
            <a:r>
              <a:rPr sz="1167" spc="-5" dirty="0">
                <a:latin typeface="Garamond"/>
                <a:cs typeface="Garamond"/>
              </a:rPr>
              <a:t>In many </a:t>
            </a:r>
            <a:r>
              <a:rPr sz="1167" dirty="0">
                <a:latin typeface="Garamond"/>
                <a:cs typeface="Garamond"/>
              </a:rPr>
              <a:t>cases,  users </a:t>
            </a:r>
            <a:r>
              <a:rPr sz="1167" spc="-5" dirty="0">
                <a:latin typeface="Garamond"/>
                <a:cs typeface="Garamond"/>
              </a:rPr>
              <a:t>initiate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proposal and help define product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specifications.</a:t>
            </a:r>
            <a:endParaRPr sz="1167">
              <a:latin typeface="Garamond"/>
              <a:cs typeface="Garamond"/>
            </a:endParaRPr>
          </a:p>
          <a:p>
            <a:pPr marL="456837" marR="18520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Influencers </a:t>
            </a:r>
            <a:r>
              <a:rPr sz="1167" spc="-5" dirty="0">
                <a:latin typeface="Garamond"/>
                <a:cs typeface="Garamond"/>
              </a:rPr>
              <a:t>often help define </a:t>
            </a:r>
            <a:r>
              <a:rPr sz="1167" dirty="0">
                <a:latin typeface="Garamond"/>
                <a:cs typeface="Garamond"/>
              </a:rPr>
              <a:t>specifications </a:t>
            </a:r>
            <a:r>
              <a:rPr sz="1167" spc="-5" dirty="0">
                <a:latin typeface="Garamond"/>
                <a:cs typeface="Garamond"/>
              </a:rPr>
              <a:t>and also provide </a:t>
            </a:r>
            <a:r>
              <a:rPr sz="1167" dirty="0">
                <a:latin typeface="Garamond"/>
                <a:cs typeface="Garamond"/>
              </a:rPr>
              <a:t>information for evaluating  </a:t>
            </a:r>
            <a:r>
              <a:rPr sz="1167" spc="-5" dirty="0">
                <a:latin typeface="Garamond"/>
                <a:cs typeface="Garamond"/>
              </a:rPr>
              <a:t>alternatives.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personnel are particularly </a:t>
            </a:r>
            <a:r>
              <a:rPr sz="1167" dirty="0">
                <a:latin typeface="Garamond"/>
                <a:cs typeface="Garamond"/>
              </a:rPr>
              <a:t>important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influencers.</a:t>
            </a:r>
            <a:endParaRPr sz="1167">
              <a:latin typeface="Garamond"/>
              <a:cs typeface="Garamond"/>
            </a:endParaRPr>
          </a:p>
          <a:p>
            <a:pPr marL="456837" marR="18520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Buyers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formal </a:t>
            </a:r>
            <a:r>
              <a:rPr sz="1167" spc="-5" dirty="0">
                <a:latin typeface="Garamond"/>
                <a:cs typeface="Garamond"/>
              </a:rPr>
              <a:t>authority </a:t>
            </a:r>
            <a:r>
              <a:rPr sz="1167" dirty="0">
                <a:latin typeface="Garamond"/>
                <a:cs typeface="Garamond"/>
              </a:rPr>
              <a:t>to select the supplier </a:t>
            </a:r>
            <a:r>
              <a:rPr sz="1167" spc="-5" dirty="0">
                <a:latin typeface="Garamond"/>
                <a:cs typeface="Garamond"/>
              </a:rPr>
              <a:t>and arrange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 purchase. </a:t>
            </a:r>
            <a:r>
              <a:rPr sz="1167" dirty="0">
                <a:latin typeface="Garamond"/>
                <a:cs typeface="Garamond"/>
              </a:rPr>
              <a:t>Buyers  </a:t>
            </a:r>
            <a:r>
              <a:rPr sz="1167" spc="-5" dirty="0">
                <a:latin typeface="Garamond"/>
                <a:cs typeface="Garamond"/>
              </a:rPr>
              <a:t>may help shape product </a:t>
            </a:r>
            <a:r>
              <a:rPr sz="1167" dirty="0">
                <a:latin typeface="Garamond"/>
                <a:cs typeface="Garamond"/>
              </a:rPr>
              <a:t>specifications,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major role is in </a:t>
            </a:r>
            <a:r>
              <a:rPr sz="1167" dirty="0">
                <a:latin typeface="Garamond"/>
                <a:cs typeface="Garamond"/>
              </a:rPr>
              <a:t>selecting vendors </a:t>
            </a:r>
            <a:r>
              <a:rPr sz="1167" spc="-5" dirty="0">
                <a:latin typeface="Garamond"/>
                <a:cs typeface="Garamond"/>
              </a:rPr>
              <a:t>and  negotiating. In more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purchases, buyers might include high-level officers  participating </a:t>
            </a:r>
            <a:r>
              <a:rPr sz="1167" dirty="0">
                <a:latin typeface="Garamond"/>
                <a:cs typeface="Garamond"/>
              </a:rPr>
              <a:t>in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negotiations.</a:t>
            </a:r>
            <a:endParaRPr sz="1167">
              <a:latin typeface="Garamond"/>
              <a:cs typeface="Garamond"/>
            </a:endParaRPr>
          </a:p>
          <a:p>
            <a:pPr marL="456837" marR="20372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Deciders </a:t>
            </a:r>
            <a:r>
              <a:rPr sz="1167" dirty="0">
                <a:latin typeface="Garamond"/>
                <a:cs typeface="Garamond"/>
              </a:rPr>
              <a:t>have formal </a:t>
            </a:r>
            <a:r>
              <a:rPr sz="1167" spc="-5" dirty="0">
                <a:latin typeface="Garamond"/>
                <a:cs typeface="Garamond"/>
              </a:rPr>
              <a:t>or informal power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select or approve </a:t>
            </a:r>
            <a:r>
              <a:rPr sz="1167" dirty="0">
                <a:latin typeface="Garamond"/>
                <a:cs typeface="Garamond"/>
              </a:rPr>
              <a:t>the final suppliers. </a:t>
            </a:r>
            <a:r>
              <a:rPr sz="1167" spc="-5" dirty="0">
                <a:latin typeface="Garamond"/>
                <a:cs typeface="Garamond"/>
              </a:rPr>
              <a:t>In  routine buying,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buyers are often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deciders, or at least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approvers.</a:t>
            </a:r>
            <a:endParaRPr sz="1167">
              <a:latin typeface="Garamond"/>
              <a:cs typeface="Garamond"/>
            </a:endParaRPr>
          </a:p>
          <a:p>
            <a:pPr marL="456837" marR="19755" indent="-222245" algn="just">
              <a:lnSpc>
                <a:spcPts val="131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Gatekeepers </a:t>
            </a:r>
            <a:r>
              <a:rPr sz="1167" dirty="0">
                <a:latin typeface="Garamond"/>
                <a:cs typeface="Garamond"/>
              </a:rPr>
              <a:t>control the flow </a:t>
            </a:r>
            <a:r>
              <a:rPr sz="1167" spc="-5" dirty="0">
                <a:latin typeface="Garamond"/>
                <a:cs typeface="Garamond"/>
              </a:rPr>
              <a:t>of 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others.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purchasing agents  often have authority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prevent salespersons </a:t>
            </a:r>
            <a:r>
              <a:rPr sz="1167" dirty="0">
                <a:latin typeface="Garamond"/>
                <a:cs typeface="Garamond"/>
              </a:rPr>
              <a:t>from seeing users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deciders. </a:t>
            </a:r>
            <a:r>
              <a:rPr sz="1167" spc="-5" dirty="0">
                <a:latin typeface="Garamond"/>
                <a:cs typeface="Garamond"/>
              </a:rPr>
              <a:t>Other  </a:t>
            </a:r>
            <a:r>
              <a:rPr sz="1167" dirty="0">
                <a:latin typeface="Garamond"/>
                <a:cs typeface="Garamond"/>
              </a:rPr>
              <a:t>gatekeepers include technical </a:t>
            </a:r>
            <a:r>
              <a:rPr sz="1167" spc="-5" dirty="0">
                <a:latin typeface="Garamond"/>
                <a:cs typeface="Garamond"/>
              </a:rPr>
              <a:t>personnel and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personal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secretaries.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</a:t>
            </a:r>
            <a:r>
              <a:rPr sz="1167" spc="-5" dirty="0">
                <a:latin typeface="Garamond"/>
                <a:cs typeface="Garamond"/>
              </a:rPr>
              <a:t>is not </a:t>
            </a:r>
            <a:r>
              <a:rPr sz="1167" dirty="0">
                <a:latin typeface="Garamond"/>
                <a:cs typeface="Garamond"/>
              </a:rPr>
              <a:t>a fixed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formally </a:t>
            </a:r>
            <a:r>
              <a:rPr sz="1167" spc="-5" dirty="0">
                <a:latin typeface="Garamond"/>
                <a:cs typeface="Garamond"/>
              </a:rPr>
              <a:t>identified </a:t>
            </a:r>
            <a:r>
              <a:rPr sz="1167" dirty="0">
                <a:latin typeface="Garamond"/>
                <a:cs typeface="Garamond"/>
              </a:rPr>
              <a:t>unit within the </a:t>
            </a:r>
            <a:r>
              <a:rPr sz="1167" spc="-5" dirty="0">
                <a:latin typeface="Garamond"/>
                <a:cs typeface="Garamond"/>
              </a:rPr>
              <a:t>buying organization. It is </a:t>
            </a:r>
            <a:r>
              <a:rPr sz="1167" dirty="0">
                <a:latin typeface="Garamond"/>
                <a:cs typeface="Garamond"/>
              </a:rPr>
              <a:t>a  set </a:t>
            </a:r>
            <a:r>
              <a:rPr sz="1167" spc="-5" dirty="0">
                <a:latin typeface="Garamond"/>
                <a:cs typeface="Garamond"/>
              </a:rPr>
              <a:t>of buying roles assumed by different people for different purchases. Within </a:t>
            </a:r>
            <a:r>
              <a:rPr sz="1167" dirty="0">
                <a:latin typeface="Garamond"/>
                <a:cs typeface="Garamond"/>
              </a:rPr>
              <a:t>the organization,  the size </a:t>
            </a:r>
            <a:r>
              <a:rPr sz="1167" spc="-5" dirty="0">
                <a:latin typeface="Garamond"/>
                <a:cs typeface="Garamond"/>
              </a:rPr>
              <a:t>and makeup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will vary for different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for different </a:t>
            </a:r>
            <a:r>
              <a:rPr sz="1167" spc="-5" dirty="0">
                <a:latin typeface="Garamond"/>
                <a:cs typeface="Garamond"/>
              </a:rPr>
              <a:t>buying  </a:t>
            </a:r>
            <a:r>
              <a:rPr sz="1167" dirty="0">
                <a:latin typeface="Garamond"/>
                <a:cs typeface="Garamond"/>
              </a:rPr>
              <a:t>situations. Business marketers working in global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may face even greater levels </a:t>
            </a:r>
            <a:r>
              <a:rPr sz="1167" spc="-5" dirty="0">
                <a:latin typeface="Garamond"/>
                <a:cs typeface="Garamond"/>
              </a:rPr>
              <a:t>of buying  </a:t>
            </a:r>
            <a:r>
              <a:rPr sz="1167" dirty="0">
                <a:latin typeface="Garamond"/>
                <a:cs typeface="Garamond"/>
              </a:rPr>
              <a:t>center </a:t>
            </a:r>
            <a:r>
              <a:rPr sz="1167" spc="-5" dirty="0">
                <a:latin typeface="Garamond"/>
                <a:cs typeface="Garamond"/>
              </a:rPr>
              <a:t>influence. </a:t>
            </a:r>
            <a:r>
              <a:rPr sz="1167" dirty="0">
                <a:latin typeface="Garamond"/>
                <a:cs typeface="Garamond"/>
              </a:rPr>
              <a:t>The buying center concept </a:t>
            </a:r>
            <a:r>
              <a:rPr sz="1167" spc="-5" dirty="0">
                <a:latin typeface="Garamond"/>
                <a:cs typeface="Garamond"/>
              </a:rPr>
              <a:t>presents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major marketing </a:t>
            </a:r>
            <a:r>
              <a:rPr sz="1167" dirty="0">
                <a:latin typeface="Garamond"/>
                <a:cs typeface="Garamond"/>
              </a:rPr>
              <a:t>challenge. The </a:t>
            </a:r>
            <a:r>
              <a:rPr sz="1167" spc="-5" dirty="0">
                <a:latin typeface="Garamond"/>
                <a:cs typeface="Garamond"/>
              </a:rPr>
              <a:t>business  marketer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participates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decision,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participant's relative influence, and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what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2282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297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evaluation criteria each </a:t>
            </a:r>
            <a:r>
              <a:rPr sz="1167" spc="-5" dirty="0">
                <a:latin typeface="Garamond"/>
                <a:cs typeface="Garamond"/>
              </a:rPr>
              <a:t>decision participant </a:t>
            </a:r>
            <a:r>
              <a:rPr sz="1167" dirty="0">
                <a:latin typeface="Garamond"/>
                <a:cs typeface="Garamond"/>
              </a:rPr>
              <a:t>uses. 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usually includes some </a:t>
            </a:r>
            <a:r>
              <a:rPr sz="1167" spc="-5" dirty="0">
                <a:latin typeface="Garamond"/>
                <a:cs typeface="Garamond"/>
              </a:rPr>
              <a:t>obvious  participants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involved </a:t>
            </a:r>
            <a:r>
              <a:rPr sz="1167" dirty="0">
                <a:latin typeface="Garamond"/>
                <a:cs typeface="Garamond"/>
              </a:rPr>
              <a:t>formally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327"/>
              </a:lnSpc>
              <a:tabLst>
                <a:tab pos="641424" algn="l"/>
              </a:tabLst>
            </a:pPr>
            <a:r>
              <a:rPr sz="1167" b="1" spc="-5" dirty="0">
                <a:latin typeface="Garamond"/>
                <a:cs typeface="Garamond"/>
              </a:rPr>
              <a:t>d.	</a:t>
            </a:r>
            <a:r>
              <a:rPr sz="1167" b="1" dirty="0">
                <a:latin typeface="Garamond"/>
                <a:cs typeface="Garamond"/>
              </a:rPr>
              <a:t>Major </a:t>
            </a:r>
            <a:r>
              <a:rPr sz="1167" b="1" spc="-5" dirty="0">
                <a:latin typeface="Garamond"/>
                <a:cs typeface="Garamond"/>
              </a:rPr>
              <a:t>Influences on Business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Buyers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buyers are </a:t>
            </a:r>
            <a:r>
              <a:rPr sz="1167" dirty="0">
                <a:latin typeface="Garamond"/>
                <a:cs typeface="Garamond"/>
              </a:rPr>
              <a:t>subject to </a:t>
            </a:r>
            <a:r>
              <a:rPr sz="1167" spc="-5" dirty="0">
                <a:latin typeface="Garamond"/>
                <a:cs typeface="Garamond"/>
              </a:rPr>
              <a:t>many influences when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buying decisions. Some  marketers assume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major influences are </a:t>
            </a:r>
            <a:r>
              <a:rPr sz="1167" dirty="0">
                <a:latin typeface="Garamond"/>
                <a:cs typeface="Garamond"/>
              </a:rPr>
              <a:t>economic. They think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will favor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supplier  who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lowest price 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product 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service. They concentrate </a:t>
            </a:r>
            <a:r>
              <a:rPr sz="1167" spc="-5" dirty="0">
                <a:latin typeface="Garamond"/>
                <a:cs typeface="Garamond"/>
              </a:rPr>
              <a:t>on offering  </a:t>
            </a:r>
            <a:r>
              <a:rPr sz="1167" dirty="0">
                <a:latin typeface="Garamond"/>
                <a:cs typeface="Garamond"/>
              </a:rPr>
              <a:t>strong economic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buyers. However, business buyers actually respond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economic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personal factors. Far from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cold, </a:t>
            </a:r>
            <a:r>
              <a:rPr sz="1167" spc="-5" dirty="0">
                <a:latin typeface="Garamond"/>
                <a:cs typeface="Garamond"/>
              </a:rPr>
              <a:t>calculating, and impersonal, business buyers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human  and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well. They </a:t>
            </a:r>
            <a:r>
              <a:rPr sz="1167" spc="-5" dirty="0">
                <a:latin typeface="Garamond"/>
                <a:cs typeface="Garamond"/>
              </a:rPr>
              <a:t>react </a:t>
            </a:r>
            <a:r>
              <a:rPr sz="1167" dirty="0">
                <a:latin typeface="Garamond"/>
                <a:cs typeface="Garamond"/>
              </a:rPr>
              <a:t>to both </a:t>
            </a:r>
            <a:r>
              <a:rPr sz="1167" spc="-5" dirty="0">
                <a:latin typeface="Garamond"/>
                <a:cs typeface="Garamond"/>
              </a:rPr>
              <a:t>reason 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emotion.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Today, most </a:t>
            </a:r>
            <a:r>
              <a:rPr sz="1167" spc="-5" dirty="0">
                <a:latin typeface="Garamond"/>
                <a:cs typeface="Garamond"/>
              </a:rPr>
              <a:t>business-to-business marketers recognize </a:t>
            </a:r>
            <a:r>
              <a:rPr sz="1167" dirty="0">
                <a:latin typeface="Garamond"/>
                <a:cs typeface="Garamond"/>
              </a:rPr>
              <a:t>that emotion </a:t>
            </a:r>
            <a:r>
              <a:rPr sz="1167" spc="-5" dirty="0">
                <a:latin typeface="Garamond"/>
                <a:cs typeface="Garamond"/>
              </a:rPr>
              <a:t>plays an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in  </a:t>
            </a:r>
            <a:r>
              <a:rPr sz="1167" spc="-5" dirty="0">
                <a:latin typeface="Garamond"/>
                <a:cs typeface="Garamond"/>
              </a:rPr>
              <a:t>business buying </a:t>
            </a:r>
            <a:r>
              <a:rPr sz="1167" dirty="0">
                <a:latin typeface="Garamond"/>
                <a:cs typeface="Garamond"/>
              </a:rPr>
              <a:t>decisions. </a:t>
            </a: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suppliers'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are very similar, </a:t>
            </a:r>
            <a:r>
              <a:rPr sz="1167" spc="-5" dirty="0">
                <a:latin typeface="Garamond"/>
                <a:cs typeface="Garamond"/>
              </a:rPr>
              <a:t>business buyers have little basis  </a:t>
            </a:r>
            <a:r>
              <a:rPr sz="1167" dirty="0">
                <a:latin typeface="Garamond"/>
                <a:cs typeface="Garamond"/>
              </a:rPr>
              <a:t>for strictly </a:t>
            </a:r>
            <a:r>
              <a:rPr sz="1167" spc="-5" dirty="0">
                <a:latin typeface="Garamond"/>
                <a:cs typeface="Garamond"/>
              </a:rPr>
              <a:t>rational </a:t>
            </a:r>
            <a:r>
              <a:rPr sz="1167" dirty="0">
                <a:latin typeface="Garamond"/>
                <a:cs typeface="Garamond"/>
              </a:rPr>
              <a:t>choice. Because they can </a:t>
            </a:r>
            <a:r>
              <a:rPr sz="1167" spc="-5" dirty="0">
                <a:latin typeface="Garamond"/>
                <a:cs typeface="Garamond"/>
              </a:rPr>
              <a:t>meet organizational </a:t>
            </a:r>
            <a:r>
              <a:rPr sz="1167" dirty="0">
                <a:latin typeface="Garamond"/>
                <a:cs typeface="Garamond"/>
              </a:rPr>
              <a:t>goals with </a:t>
            </a:r>
            <a:r>
              <a:rPr sz="1167" spc="-5" dirty="0">
                <a:latin typeface="Garamond"/>
                <a:cs typeface="Garamond"/>
              </a:rPr>
              <a:t>any supplier, buyers 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allow personal </a:t>
            </a:r>
            <a:r>
              <a:rPr sz="1167" dirty="0">
                <a:latin typeface="Garamond"/>
                <a:cs typeface="Garamond"/>
              </a:rPr>
              <a:t>factors to </a:t>
            </a:r>
            <a:r>
              <a:rPr sz="1167" spc="-5" dirty="0">
                <a:latin typeface="Garamond"/>
                <a:cs typeface="Garamond"/>
              </a:rPr>
              <a:t>play </a:t>
            </a:r>
            <a:r>
              <a:rPr sz="1167" dirty="0">
                <a:latin typeface="Garamond"/>
                <a:cs typeface="Garamond"/>
              </a:rPr>
              <a:t>a larger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in their decisions.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when competing 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differ greatly, business </a:t>
            </a:r>
            <a:r>
              <a:rPr sz="1167" spc="-5" dirty="0">
                <a:latin typeface="Garamond"/>
                <a:cs typeface="Garamond"/>
              </a:rPr>
              <a:t>buyers are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accountable </a:t>
            </a:r>
            <a:r>
              <a:rPr sz="1167" dirty="0">
                <a:latin typeface="Garamond"/>
                <a:cs typeface="Garamond"/>
              </a:rPr>
              <a:t>for their choice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more 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to economic factors. Figure lists various groups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influences </a:t>
            </a:r>
            <a:r>
              <a:rPr sz="1167" spc="-5" dirty="0">
                <a:latin typeface="Garamond"/>
                <a:cs typeface="Garamond"/>
              </a:rPr>
              <a:t>on business buyers—  </a:t>
            </a:r>
            <a:r>
              <a:rPr sz="1167" dirty="0">
                <a:latin typeface="Garamond"/>
                <a:cs typeface="Garamond"/>
              </a:rPr>
              <a:t>environmental, </a:t>
            </a:r>
            <a:r>
              <a:rPr sz="1167" spc="-5" dirty="0">
                <a:latin typeface="Garamond"/>
                <a:cs typeface="Garamond"/>
              </a:rPr>
              <a:t>organizational, </a:t>
            </a:r>
            <a:r>
              <a:rPr sz="1167" dirty="0">
                <a:latin typeface="Garamond"/>
                <a:cs typeface="Garamond"/>
              </a:rPr>
              <a:t>interpersonal,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individual.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352" y="6387570"/>
            <a:ext cx="5716764" cy="2904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551"/>
            <a:r>
              <a:rPr sz="1167" b="1" dirty="0">
                <a:latin typeface="Garamond"/>
                <a:cs typeface="Garamond"/>
              </a:rPr>
              <a:t>Major </a:t>
            </a:r>
            <a:r>
              <a:rPr sz="1167" b="1" spc="-5" dirty="0">
                <a:latin typeface="Garamond"/>
                <a:cs typeface="Garamond"/>
              </a:rPr>
              <a:t>Influences on Business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Buyers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Environmental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buyers are influenced heavily by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current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expected </a:t>
            </a:r>
            <a:r>
              <a:rPr sz="1167" i="1" dirty="0">
                <a:latin typeface="Garamond"/>
                <a:cs typeface="Garamond"/>
              </a:rPr>
              <a:t>economic environment, 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level of primary demand, </a:t>
            </a:r>
            <a:r>
              <a:rPr sz="1167" dirty="0">
                <a:latin typeface="Garamond"/>
                <a:cs typeface="Garamond"/>
              </a:rPr>
              <a:t>the economic </a:t>
            </a:r>
            <a:r>
              <a:rPr sz="1167" spc="-5" dirty="0">
                <a:latin typeface="Garamond"/>
                <a:cs typeface="Garamond"/>
              </a:rPr>
              <a:t>outlook, and </a:t>
            </a:r>
            <a:r>
              <a:rPr sz="1167" dirty="0">
                <a:latin typeface="Garamond"/>
                <a:cs typeface="Garamond"/>
              </a:rPr>
              <a:t>the cost </a:t>
            </a:r>
            <a:r>
              <a:rPr sz="1167" spc="-5" dirty="0">
                <a:latin typeface="Garamond"/>
                <a:cs typeface="Garamond"/>
              </a:rPr>
              <a:t>of money. As </a:t>
            </a:r>
            <a:r>
              <a:rPr sz="1167" dirty="0">
                <a:latin typeface="Garamond"/>
                <a:cs typeface="Garamond"/>
              </a:rPr>
              <a:t>economic  uncertainty </a:t>
            </a:r>
            <a:r>
              <a:rPr sz="1167" spc="-5" dirty="0">
                <a:latin typeface="Garamond"/>
                <a:cs typeface="Garamond"/>
              </a:rPr>
              <a:t>rises, business buyers </a:t>
            </a:r>
            <a:r>
              <a:rPr sz="1167" dirty="0">
                <a:latin typeface="Garamond"/>
                <a:cs typeface="Garamond"/>
              </a:rPr>
              <a:t>cut </a:t>
            </a:r>
            <a:r>
              <a:rPr sz="1167" spc="-5" dirty="0">
                <a:latin typeface="Garamond"/>
                <a:cs typeface="Garamond"/>
              </a:rPr>
              <a:t>back on new investments and attempt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their  inventories.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 increasingly important </a:t>
            </a:r>
            <a:r>
              <a:rPr sz="1167" dirty="0">
                <a:latin typeface="Garamond"/>
                <a:cs typeface="Garamond"/>
              </a:rPr>
              <a:t>environmental factor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shortages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key </a:t>
            </a:r>
            <a:r>
              <a:rPr sz="1167" spc="-5" dirty="0">
                <a:latin typeface="Garamond"/>
                <a:cs typeface="Garamond"/>
              </a:rPr>
              <a:t>materials. 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now  are more </a:t>
            </a:r>
            <a:r>
              <a:rPr sz="1167" dirty="0">
                <a:latin typeface="Garamond"/>
                <a:cs typeface="Garamond"/>
              </a:rPr>
              <a:t>willing to </a:t>
            </a:r>
            <a:r>
              <a:rPr sz="1167" spc="-5" dirty="0">
                <a:latin typeface="Garamond"/>
                <a:cs typeface="Garamond"/>
              </a:rPr>
              <a:t>buy and hold larger inventories of </a:t>
            </a:r>
            <a:r>
              <a:rPr sz="1167" dirty="0">
                <a:latin typeface="Garamond"/>
                <a:cs typeface="Garamond"/>
              </a:rPr>
              <a:t>scarce </a:t>
            </a:r>
            <a:r>
              <a:rPr sz="1167" spc="-5" dirty="0">
                <a:latin typeface="Garamond"/>
                <a:cs typeface="Garamond"/>
              </a:rPr>
              <a:t>materials </a:t>
            </a:r>
            <a:r>
              <a:rPr sz="1167" dirty="0">
                <a:latin typeface="Garamond"/>
                <a:cs typeface="Garamond"/>
              </a:rPr>
              <a:t>to ensure </a:t>
            </a:r>
            <a:r>
              <a:rPr sz="1167" spc="-5" dirty="0">
                <a:latin typeface="Garamond"/>
                <a:cs typeface="Garamond"/>
              </a:rPr>
              <a:t>adequate </a:t>
            </a:r>
            <a:r>
              <a:rPr sz="1167" dirty="0">
                <a:latin typeface="Garamond"/>
                <a:cs typeface="Garamond"/>
              </a:rPr>
              <a:t>supply.  Business </a:t>
            </a:r>
            <a:r>
              <a:rPr sz="1167" spc="-5" dirty="0">
                <a:latin typeface="Garamond"/>
                <a:cs typeface="Garamond"/>
              </a:rPr>
              <a:t>buyers also are affected by </a:t>
            </a:r>
            <a:r>
              <a:rPr sz="1167" dirty="0">
                <a:latin typeface="Garamond"/>
                <a:cs typeface="Garamond"/>
              </a:rPr>
              <a:t>technological, </a:t>
            </a:r>
            <a:r>
              <a:rPr sz="1167" spc="-5" dirty="0">
                <a:latin typeface="Garamond"/>
                <a:cs typeface="Garamond"/>
              </a:rPr>
              <a:t>political, and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developments in </a:t>
            </a:r>
            <a:r>
              <a:rPr sz="1167" dirty="0">
                <a:latin typeface="Garamond"/>
                <a:cs typeface="Garamond"/>
              </a:rPr>
              <a:t>the  environment. </a:t>
            </a:r>
            <a:r>
              <a:rPr sz="1167" spc="-5" dirty="0">
                <a:latin typeface="Garamond"/>
                <a:cs typeface="Garamond"/>
              </a:rPr>
              <a:t>Culture and </a:t>
            </a:r>
            <a:r>
              <a:rPr sz="1167" dirty="0">
                <a:latin typeface="Garamond"/>
                <a:cs typeface="Garamond"/>
              </a:rPr>
              <a:t>customs can strongly </a:t>
            </a:r>
            <a:r>
              <a:rPr sz="1167" spc="-5" dirty="0">
                <a:latin typeface="Garamond"/>
                <a:cs typeface="Garamond"/>
              </a:rPr>
              <a:t>influence business buyer reactions </a:t>
            </a:r>
            <a:r>
              <a:rPr sz="1167" dirty="0">
                <a:latin typeface="Garamond"/>
                <a:cs typeface="Garamond"/>
              </a:rPr>
              <a:t>to the  </a:t>
            </a:r>
            <a:r>
              <a:rPr sz="1167" spc="-5" dirty="0">
                <a:latin typeface="Garamond"/>
                <a:cs typeface="Garamond"/>
              </a:rPr>
              <a:t>marketer's behavior and </a:t>
            </a:r>
            <a:r>
              <a:rPr sz="1167" dirty="0">
                <a:latin typeface="Garamond"/>
                <a:cs typeface="Garamond"/>
              </a:rPr>
              <a:t>strategies, especially in the international marketing environment. The  </a:t>
            </a:r>
            <a:r>
              <a:rPr sz="1167" spc="-5" dirty="0">
                <a:latin typeface="Garamond"/>
                <a:cs typeface="Garamond"/>
              </a:rPr>
              <a:t>business marketer must </a:t>
            </a:r>
            <a:r>
              <a:rPr sz="1167" dirty="0">
                <a:latin typeface="Garamond"/>
                <a:cs typeface="Garamond"/>
              </a:rPr>
              <a:t>watch these factors, </a:t>
            </a:r>
            <a:r>
              <a:rPr sz="1167" spc="-5" dirty="0">
                <a:latin typeface="Garamond"/>
                <a:cs typeface="Garamond"/>
              </a:rPr>
              <a:t>determine how </a:t>
            </a:r>
            <a:r>
              <a:rPr sz="1167" dirty="0">
                <a:latin typeface="Garamond"/>
                <a:cs typeface="Garamond"/>
              </a:rPr>
              <a:t>they will </a:t>
            </a:r>
            <a:r>
              <a:rPr sz="1167" spc="-5" dirty="0">
                <a:latin typeface="Garamond"/>
                <a:cs typeface="Garamond"/>
              </a:rPr>
              <a:t>affect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buyer, and </a:t>
            </a:r>
            <a:r>
              <a:rPr sz="1167" dirty="0">
                <a:latin typeface="Garamond"/>
                <a:cs typeface="Garamond"/>
              </a:rPr>
              <a:t>try to  turn these challenges </a:t>
            </a:r>
            <a:r>
              <a:rPr sz="1167" spc="-5" dirty="0">
                <a:latin typeface="Garamond"/>
                <a:cs typeface="Garamond"/>
              </a:rPr>
              <a:t>into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opportunities.</a:t>
            </a:r>
            <a:endParaRPr sz="1167">
              <a:latin typeface="Garamond"/>
              <a:cs typeface="Garamond"/>
            </a:endParaRPr>
          </a:p>
          <a:p>
            <a:pPr marL="642041" indent="-407449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641424" algn="l"/>
                <a:tab pos="642041" algn="l"/>
              </a:tabLst>
            </a:pPr>
            <a:r>
              <a:rPr sz="1167" b="1" dirty="0">
                <a:latin typeface="Garamond"/>
                <a:cs typeface="Garamond"/>
              </a:rPr>
              <a:t>Organizational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buying </a:t>
            </a:r>
            <a:r>
              <a:rPr sz="1167" spc="-5" dirty="0">
                <a:latin typeface="Garamond"/>
                <a:cs typeface="Garamond"/>
              </a:rPr>
              <a:t>organization has its own objectives, </a:t>
            </a:r>
            <a:r>
              <a:rPr sz="1167" dirty="0">
                <a:latin typeface="Garamond"/>
                <a:cs typeface="Garamond"/>
              </a:rPr>
              <a:t>policies, </a:t>
            </a:r>
            <a:r>
              <a:rPr sz="1167" spc="-5" dirty="0">
                <a:latin typeface="Garamond"/>
                <a:cs typeface="Garamond"/>
              </a:rPr>
              <a:t>procedures, </a:t>
            </a:r>
            <a:r>
              <a:rPr sz="1167" dirty="0">
                <a:latin typeface="Garamond"/>
                <a:cs typeface="Garamond"/>
              </a:rPr>
              <a:t>structure,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systems. The 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marketer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must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know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i="1" dirty="0">
                <a:latin typeface="Garamond"/>
                <a:cs typeface="Garamond"/>
              </a:rPr>
              <a:t>organizational</a:t>
            </a:r>
            <a:r>
              <a:rPr sz="1167" i="1" spc="83" dirty="0">
                <a:latin typeface="Garamond"/>
                <a:cs typeface="Garamond"/>
              </a:rPr>
              <a:t> </a:t>
            </a:r>
            <a:r>
              <a:rPr sz="1167" i="1" dirty="0">
                <a:latin typeface="Garamond"/>
                <a:cs typeface="Garamond"/>
              </a:rPr>
              <a:t>factors</a:t>
            </a:r>
            <a:r>
              <a:rPr sz="1167" i="1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thoroughly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Questions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such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1257" y="3875404"/>
            <a:ext cx="5447348" cy="242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1986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82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99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arise: How many people are involved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decision? Who are </a:t>
            </a:r>
            <a:r>
              <a:rPr sz="1167" dirty="0">
                <a:latin typeface="Garamond"/>
                <a:cs typeface="Garamond"/>
              </a:rPr>
              <a:t>they? </a:t>
            </a:r>
            <a:r>
              <a:rPr sz="1167" spc="-5" dirty="0">
                <a:latin typeface="Garamond"/>
                <a:cs typeface="Garamond"/>
              </a:rPr>
              <a:t>What are </a:t>
            </a:r>
            <a:r>
              <a:rPr sz="1167" dirty="0">
                <a:latin typeface="Garamond"/>
                <a:cs typeface="Garamond"/>
              </a:rPr>
              <a:t>their  evaluative criteria? </a:t>
            </a:r>
            <a:r>
              <a:rPr sz="1167" spc="-5" dirty="0">
                <a:latin typeface="Garamond"/>
                <a:cs typeface="Garamond"/>
              </a:rPr>
              <a:t>What </a:t>
            </a:r>
            <a:r>
              <a:rPr sz="1167" dirty="0">
                <a:latin typeface="Garamond"/>
                <a:cs typeface="Garamond"/>
              </a:rPr>
              <a:t>are the </a:t>
            </a:r>
            <a:r>
              <a:rPr sz="1167" spc="-5" dirty="0">
                <a:latin typeface="Garamond"/>
                <a:cs typeface="Garamond"/>
              </a:rPr>
              <a:t>company's policies and limits on its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buyers?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Interpersonal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usually </a:t>
            </a:r>
            <a:r>
              <a:rPr sz="1167" spc="-5" dirty="0">
                <a:latin typeface="Garamond"/>
                <a:cs typeface="Garamond"/>
              </a:rPr>
              <a:t>includes many participants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other. The business  </a:t>
            </a:r>
            <a:r>
              <a:rPr sz="1167" dirty="0">
                <a:latin typeface="Garamond"/>
                <a:cs typeface="Garamond"/>
              </a:rPr>
              <a:t>marketer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finds it difficult to determine what kinds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i="1" spc="-5" dirty="0">
                <a:latin typeface="Garamond"/>
                <a:cs typeface="Garamond"/>
              </a:rPr>
              <a:t>interpersonal factors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dynamics  </a:t>
            </a:r>
            <a:r>
              <a:rPr sz="1167" dirty="0">
                <a:latin typeface="Garamond"/>
                <a:cs typeface="Garamond"/>
              </a:rPr>
              <a:t>enter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process. </a:t>
            </a:r>
            <a:r>
              <a:rPr sz="1167" dirty="0">
                <a:latin typeface="Garamond"/>
                <a:cs typeface="Garamond"/>
              </a:rPr>
              <a:t>Participants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have </a:t>
            </a:r>
            <a:r>
              <a:rPr sz="1167" spc="-5" dirty="0">
                <a:latin typeface="Garamond"/>
                <a:cs typeface="Garamond"/>
              </a:rPr>
              <a:t>influence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decision because </a:t>
            </a:r>
            <a:r>
              <a:rPr sz="1167" dirty="0">
                <a:latin typeface="Garamond"/>
                <a:cs typeface="Garamond"/>
              </a:rPr>
              <a:t>they  control </a:t>
            </a:r>
            <a:r>
              <a:rPr sz="1167" spc="-5" dirty="0">
                <a:latin typeface="Garamond"/>
                <a:cs typeface="Garamond"/>
              </a:rPr>
              <a:t>rewards and punishments, are </a:t>
            </a:r>
            <a:r>
              <a:rPr sz="1167" dirty="0">
                <a:latin typeface="Garamond"/>
                <a:cs typeface="Garamond"/>
              </a:rPr>
              <a:t>well liked,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special </a:t>
            </a:r>
            <a:r>
              <a:rPr sz="1167" spc="-5" dirty="0">
                <a:latin typeface="Garamond"/>
                <a:cs typeface="Garamond"/>
              </a:rPr>
              <a:t>expertise, or have </a:t>
            </a:r>
            <a:r>
              <a:rPr sz="1167" dirty="0">
                <a:latin typeface="Garamond"/>
                <a:cs typeface="Garamond"/>
              </a:rPr>
              <a:t>a special  </a:t>
            </a:r>
            <a:r>
              <a:rPr sz="1167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other important participants. </a:t>
            </a:r>
            <a:r>
              <a:rPr sz="1167" dirty="0">
                <a:latin typeface="Garamond"/>
                <a:cs typeface="Garamond"/>
              </a:rPr>
              <a:t>Interpersonal factors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very subtle.  </a:t>
            </a:r>
            <a:r>
              <a:rPr sz="1167" spc="-5" dirty="0">
                <a:latin typeface="Garamond"/>
                <a:cs typeface="Garamond"/>
              </a:rPr>
              <a:t>Whenever possible, business </a:t>
            </a:r>
            <a:r>
              <a:rPr sz="1167" dirty="0">
                <a:latin typeface="Garamond"/>
                <a:cs typeface="Garamond"/>
              </a:rPr>
              <a:t>marketers must try to understand these factors </a:t>
            </a:r>
            <a:r>
              <a:rPr sz="1167" spc="-5" dirty="0">
                <a:latin typeface="Garamond"/>
                <a:cs typeface="Garamond"/>
              </a:rPr>
              <a:t>and design </a:t>
            </a:r>
            <a:r>
              <a:rPr sz="1167" dirty="0">
                <a:latin typeface="Garamond"/>
                <a:cs typeface="Garamond"/>
              </a:rPr>
              <a:t>strategies  that take them </a:t>
            </a:r>
            <a:r>
              <a:rPr sz="1167" spc="-5" dirty="0">
                <a:latin typeface="Garamond"/>
                <a:cs typeface="Garamond"/>
              </a:rPr>
              <a:t>into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account.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Individual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Each participant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buying decision process brings in personal motives, perceptions,  and preferences. </a:t>
            </a:r>
            <a:r>
              <a:rPr sz="1167" dirty="0">
                <a:latin typeface="Garamond"/>
                <a:cs typeface="Garamond"/>
              </a:rPr>
              <a:t>These individual factors </a:t>
            </a:r>
            <a:r>
              <a:rPr sz="1167" spc="-5" dirty="0">
                <a:latin typeface="Garamond"/>
                <a:cs typeface="Garamond"/>
              </a:rPr>
              <a:t>are affected by personal </a:t>
            </a:r>
            <a:r>
              <a:rPr sz="1167" dirty="0">
                <a:latin typeface="Garamond"/>
                <a:cs typeface="Garamond"/>
              </a:rPr>
              <a:t>characteristics such </a:t>
            </a:r>
            <a:r>
              <a:rPr sz="1167" spc="-5" dirty="0">
                <a:latin typeface="Garamond"/>
                <a:cs typeface="Garamond"/>
              </a:rPr>
              <a:t>as age,  income, </a:t>
            </a:r>
            <a:r>
              <a:rPr sz="1167" dirty="0">
                <a:latin typeface="Garamond"/>
                <a:cs typeface="Garamond"/>
              </a:rPr>
              <a:t>education, </a:t>
            </a:r>
            <a:r>
              <a:rPr sz="1167" spc="-5" dirty="0">
                <a:latin typeface="Garamond"/>
                <a:cs typeface="Garamond"/>
              </a:rPr>
              <a:t>professional identification, personality, and attitudes </a:t>
            </a:r>
            <a:r>
              <a:rPr sz="1167" dirty="0">
                <a:latin typeface="Garamond"/>
                <a:cs typeface="Garamond"/>
              </a:rPr>
              <a:t>toward </a:t>
            </a:r>
            <a:r>
              <a:rPr sz="1167" spc="-5" dirty="0">
                <a:latin typeface="Garamond"/>
                <a:cs typeface="Garamond"/>
              </a:rPr>
              <a:t>risk. Also, buyers  have different buying styles. Some may be technical </a:t>
            </a:r>
            <a:r>
              <a:rPr sz="1167" dirty="0">
                <a:latin typeface="Garamond"/>
                <a:cs typeface="Garamond"/>
              </a:rPr>
              <a:t>types who </a:t>
            </a:r>
            <a:r>
              <a:rPr sz="1167" spc="-5" dirty="0">
                <a:latin typeface="Garamond"/>
                <a:cs typeface="Garamond"/>
              </a:rPr>
              <a:t>make in-depth analyses of 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proposals before </a:t>
            </a:r>
            <a:r>
              <a:rPr sz="1167" dirty="0">
                <a:latin typeface="Garamond"/>
                <a:cs typeface="Garamond"/>
              </a:rPr>
              <a:t>choosing a supplier. </a:t>
            </a:r>
            <a:r>
              <a:rPr sz="1167" spc="-5" dirty="0">
                <a:latin typeface="Garamond"/>
                <a:cs typeface="Garamond"/>
              </a:rPr>
              <a:t>Other buyers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intuitive </a:t>
            </a:r>
            <a:r>
              <a:rPr sz="1167" spc="-5" dirty="0">
                <a:latin typeface="Garamond"/>
                <a:cs typeface="Garamond"/>
              </a:rPr>
              <a:t>negotiators </a:t>
            </a:r>
            <a:r>
              <a:rPr sz="1167" dirty="0">
                <a:latin typeface="Garamond"/>
                <a:cs typeface="Garamond"/>
              </a:rPr>
              <a:t>who  </a:t>
            </a:r>
            <a:r>
              <a:rPr sz="1167" spc="-5" dirty="0">
                <a:latin typeface="Garamond"/>
                <a:cs typeface="Garamond"/>
              </a:rPr>
              <a:t>are adept </a:t>
            </a:r>
            <a:r>
              <a:rPr sz="1167" dirty="0">
                <a:latin typeface="Garamond"/>
                <a:cs typeface="Garamond"/>
              </a:rPr>
              <a:t>at </a:t>
            </a:r>
            <a:r>
              <a:rPr sz="1167" spc="-5" dirty="0">
                <a:latin typeface="Garamond"/>
                <a:cs typeface="Garamond"/>
              </a:rPr>
              <a:t>pitting </a:t>
            </a:r>
            <a:r>
              <a:rPr sz="1167" dirty="0">
                <a:latin typeface="Garamond"/>
                <a:cs typeface="Garamond"/>
              </a:rPr>
              <a:t>the sellers </a:t>
            </a:r>
            <a:r>
              <a:rPr sz="1167" spc="-5" dirty="0">
                <a:latin typeface="Garamond"/>
                <a:cs typeface="Garamond"/>
              </a:rPr>
              <a:t>against one another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best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deal.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4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Business Buying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eight 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buying process. 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face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new-task buying situation  </a:t>
            </a:r>
            <a:r>
              <a:rPr sz="1167" dirty="0">
                <a:latin typeface="Garamond"/>
                <a:cs typeface="Garamond"/>
              </a:rPr>
              <a:t>usually go through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process. </a:t>
            </a:r>
            <a:r>
              <a:rPr sz="1167" dirty="0">
                <a:latin typeface="Garamond"/>
                <a:cs typeface="Garamond"/>
              </a:rPr>
              <a:t>Buyers making modified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straight </a:t>
            </a:r>
            <a:r>
              <a:rPr sz="1167" spc="-5" dirty="0">
                <a:latin typeface="Garamond"/>
                <a:cs typeface="Garamond"/>
              </a:rPr>
              <a:t>rebuys </a:t>
            </a:r>
            <a:r>
              <a:rPr sz="1167" dirty="0">
                <a:latin typeface="Garamond"/>
                <a:cs typeface="Garamond"/>
              </a:rPr>
              <a:t>may  skip 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stages.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will examine these </a:t>
            </a:r>
            <a:r>
              <a:rPr sz="1167" spc="-5" dirty="0">
                <a:latin typeface="Garamond"/>
                <a:cs typeface="Garamond"/>
              </a:rPr>
              <a:t>steps </a:t>
            </a:r>
            <a:r>
              <a:rPr sz="1167" dirty="0">
                <a:latin typeface="Garamond"/>
                <a:cs typeface="Garamond"/>
              </a:rPr>
              <a:t>for the typical </a:t>
            </a:r>
            <a:r>
              <a:rPr sz="1167" spc="-5" dirty="0">
                <a:latin typeface="Garamond"/>
                <a:cs typeface="Garamond"/>
              </a:rPr>
              <a:t>new-task buying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situation.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Problem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Recognition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 begins </a:t>
            </a:r>
            <a:r>
              <a:rPr sz="1167" dirty="0">
                <a:latin typeface="Garamond"/>
                <a:cs typeface="Garamond"/>
              </a:rPr>
              <a:t>when someone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company recognizes a </a:t>
            </a:r>
            <a:r>
              <a:rPr sz="1167" spc="-5" dirty="0">
                <a:latin typeface="Garamond"/>
                <a:cs typeface="Garamond"/>
              </a:rPr>
              <a:t>problem or need </a:t>
            </a:r>
            <a:r>
              <a:rPr sz="1167" dirty="0">
                <a:latin typeface="Garamond"/>
                <a:cs typeface="Garamond"/>
              </a:rPr>
              <a:t>that can  </a:t>
            </a:r>
            <a:r>
              <a:rPr sz="1167" spc="-5" dirty="0">
                <a:latin typeface="Garamond"/>
                <a:cs typeface="Garamond"/>
              </a:rPr>
              <a:t>be met by acquiring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specific product or service. </a:t>
            </a:r>
            <a:r>
              <a:rPr sz="1167" dirty="0">
                <a:latin typeface="Garamond"/>
                <a:cs typeface="Garamond"/>
              </a:rPr>
              <a:t>Problem </a:t>
            </a:r>
            <a:r>
              <a:rPr sz="1167" spc="-5" dirty="0">
                <a:latin typeface="Garamond"/>
                <a:cs typeface="Garamond"/>
              </a:rPr>
              <a:t>recognition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result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internal or  </a:t>
            </a:r>
            <a:r>
              <a:rPr sz="1167" dirty="0">
                <a:latin typeface="Garamond"/>
                <a:cs typeface="Garamond"/>
              </a:rPr>
              <a:t>external stimuli. </a:t>
            </a:r>
            <a:r>
              <a:rPr sz="1167" spc="-5" dirty="0">
                <a:latin typeface="Garamond"/>
                <a:cs typeface="Garamond"/>
              </a:rPr>
              <a:t>Internally,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may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launch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requires new  production </a:t>
            </a:r>
            <a:r>
              <a:rPr sz="1167" dirty="0">
                <a:latin typeface="Garamond"/>
                <a:cs typeface="Garamond"/>
              </a:rPr>
              <a:t>equipment and </a:t>
            </a:r>
            <a:r>
              <a:rPr sz="1167" spc="-5" dirty="0">
                <a:latin typeface="Garamond"/>
                <a:cs typeface="Garamond"/>
              </a:rPr>
              <a:t>materials. 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machine may break down and need new parts. </a:t>
            </a:r>
            <a:r>
              <a:rPr sz="1167" dirty="0">
                <a:latin typeface="Garamond"/>
                <a:cs typeface="Garamond"/>
              </a:rPr>
              <a:t>Perhaps  a </a:t>
            </a:r>
            <a:r>
              <a:rPr sz="1167" spc="-5" dirty="0">
                <a:latin typeface="Garamond"/>
                <a:cs typeface="Garamond"/>
              </a:rPr>
              <a:t>purchasing </a:t>
            </a:r>
            <a:r>
              <a:rPr sz="1167" dirty="0">
                <a:latin typeface="Garamond"/>
                <a:cs typeface="Garamond"/>
              </a:rPr>
              <a:t>manager is unhappy with a current supplier's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quality, service, </a:t>
            </a:r>
            <a:r>
              <a:rPr sz="1167" spc="-5" dirty="0">
                <a:latin typeface="Garamond"/>
                <a:cs typeface="Garamond"/>
              </a:rPr>
              <a:t>or prices.  Externally,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may </a:t>
            </a:r>
            <a:r>
              <a:rPr sz="1167" dirty="0">
                <a:latin typeface="Garamond"/>
                <a:cs typeface="Garamond"/>
              </a:rPr>
              <a:t>get some new </a:t>
            </a:r>
            <a:r>
              <a:rPr sz="1167" spc="-5" dirty="0">
                <a:latin typeface="Garamond"/>
                <a:cs typeface="Garamond"/>
              </a:rPr>
              <a:t>ideas at </a:t>
            </a:r>
            <a:r>
              <a:rPr sz="1167" dirty="0">
                <a:latin typeface="Garamond"/>
                <a:cs typeface="Garamond"/>
              </a:rPr>
              <a:t>a trade show, see </a:t>
            </a:r>
            <a:r>
              <a:rPr sz="1167" spc="-5" dirty="0">
                <a:latin typeface="Garamond"/>
                <a:cs typeface="Garamond"/>
              </a:rPr>
              <a:t>an ad,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spc="-5" dirty="0">
                <a:latin typeface="Garamond"/>
                <a:cs typeface="Garamond"/>
              </a:rPr>
              <a:t>receive </a:t>
            </a:r>
            <a:r>
              <a:rPr sz="1167" dirty="0">
                <a:latin typeface="Garamond"/>
                <a:cs typeface="Garamond"/>
              </a:rPr>
              <a:t>a call from a  salesperson who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product 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lower price. In </a:t>
            </a:r>
            <a:r>
              <a:rPr sz="1167" dirty="0">
                <a:latin typeface="Garamond"/>
                <a:cs typeface="Garamond"/>
              </a:rPr>
              <a:t>fact,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advertising, business  marketers often alert </a:t>
            </a:r>
            <a:r>
              <a:rPr sz="1167" dirty="0">
                <a:latin typeface="Garamond"/>
                <a:cs typeface="Garamond"/>
              </a:rPr>
              <a:t>customers to </a:t>
            </a:r>
            <a:r>
              <a:rPr sz="1167" spc="-5" dirty="0">
                <a:latin typeface="Garamond"/>
                <a:cs typeface="Garamond"/>
              </a:rPr>
              <a:t>potential problems and </a:t>
            </a:r>
            <a:r>
              <a:rPr sz="1167" dirty="0">
                <a:latin typeface="Garamond"/>
                <a:cs typeface="Garamond"/>
              </a:rPr>
              <a:t>then show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provide  </a:t>
            </a:r>
            <a:r>
              <a:rPr sz="1167" dirty="0">
                <a:latin typeface="Garamond"/>
                <a:cs typeface="Garamond"/>
              </a:rPr>
              <a:t>solutions.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General </a:t>
            </a:r>
            <a:r>
              <a:rPr sz="1167" b="1" dirty="0">
                <a:latin typeface="Garamond"/>
                <a:cs typeface="Garamond"/>
              </a:rPr>
              <a:t>Need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Description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Having recognized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need,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next prepares </a:t>
            </a:r>
            <a:r>
              <a:rPr sz="1167" dirty="0">
                <a:latin typeface="Garamond"/>
                <a:cs typeface="Garamond"/>
              </a:rPr>
              <a:t>a general </a:t>
            </a:r>
            <a:r>
              <a:rPr sz="1167" spc="-5" dirty="0">
                <a:latin typeface="Garamond"/>
                <a:cs typeface="Garamond"/>
              </a:rPr>
              <a:t>need description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 characteristics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quantity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needed item. </a:t>
            </a:r>
            <a:r>
              <a:rPr sz="1167" dirty="0">
                <a:latin typeface="Garamond"/>
                <a:cs typeface="Garamond"/>
              </a:rPr>
              <a:t>For standard </a:t>
            </a:r>
            <a:r>
              <a:rPr sz="1167" spc="-5" dirty="0">
                <a:latin typeface="Garamond"/>
                <a:cs typeface="Garamond"/>
              </a:rPr>
              <a:t>items,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 presents </a:t>
            </a:r>
            <a:r>
              <a:rPr sz="1167" dirty="0">
                <a:latin typeface="Garamond"/>
                <a:cs typeface="Garamond"/>
              </a:rPr>
              <a:t>few  </a:t>
            </a:r>
            <a:r>
              <a:rPr sz="1167" spc="-5" dirty="0">
                <a:latin typeface="Garamond"/>
                <a:cs typeface="Garamond"/>
              </a:rPr>
              <a:t>problems. </a:t>
            </a:r>
            <a:r>
              <a:rPr sz="1167" dirty="0">
                <a:latin typeface="Garamond"/>
                <a:cs typeface="Garamond"/>
              </a:rPr>
              <a:t>For complex </a:t>
            </a:r>
            <a:r>
              <a:rPr sz="1167" spc="-5" dirty="0">
                <a:latin typeface="Garamond"/>
                <a:cs typeface="Garamond"/>
              </a:rPr>
              <a:t>items, however,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may have </a:t>
            </a:r>
            <a:r>
              <a:rPr sz="1167" dirty="0">
                <a:latin typeface="Garamond"/>
                <a:cs typeface="Garamond"/>
              </a:rPr>
              <a:t>to work with </a:t>
            </a:r>
            <a:r>
              <a:rPr sz="1167" spc="-5" dirty="0">
                <a:latin typeface="Garamond"/>
                <a:cs typeface="Garamond"/>
              </a:rPr>
              <a:t>others—engineers,  </a:t>
            </a:r>
            <a:r>
              <a:rPr sz="1167" dirty="0">
                <a:latin typeface="Garamond"/>
                <a:cs typeface="Garamond"/>
              </a:rPr>
              <a:t>users, consultants—to </a:t>
            </a:r>
            <a:r>
              <a:rPr sz="1167" spc="-5" dirty="0">
                <a:latin typeface="Garamond"/>
                <a:cs typeface="Garamond"/>
              </a:rPr>
              <a:t>define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item. </a:t>
            </a:r>
            <a:r>
              <a:rPr sz="1167" dirty="0">
                <a:latin typeface="Garamond"/>
                <a:cs typeface="Garamond"/>
              </a:rPr>
              <a:t>The team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rank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of reliability,  durability, price, and other attributes desired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item. 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phase,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alert business marketer 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buyers define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needs and provide information about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different  product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characteristics.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Specification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organization next develops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item's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specifications,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with the  </a:t>
            </a:r>
            <a:r>
              <a:rPr sz="1167" spc="-5" dirty="0">
                <a:latin typeface="Garamond"/>
                <a:cs typeface="Garamond"/>
              </a:rPr>
              <a:t>help of </a:t>
            </a:r>
            <a:r>
              <a:rPr sz="1167" dirty="0">
                <a:latin typeface="Garamond"/>
                <a:cs typeface="Garamond"/>
              </a:rPr>
              <a:t>a value </a:t>
            </a:r>
            <a:r>
              <a:rPr sz="1167" spc="-5" dirty="0">
                <a:latin typeface="Garamond"/>
                <a:cs typeface="Garamond"/>
              </a:rPr>
              <a:t>analysis </a:t>
            </a:r>
            <a:r>
              <a:rPr sz="1167" dirty="0">
                <a:latin typeface="Garamond"/>
                <a:cs typeface="Garamond"/>
              </a:rPr>
              <a:t>engineering team. </a:t>
            </a:r>
            <a:r>
              <a:rPr sz="1167" spc="-5" dirty="0">
                <a:latin typeface="Garamond"/>
                <a:cs typeface="Garamond"/>
              </a:rPr>
              <a:t>Value analysis is an approach </a:t>
            </a:r>
            <a:r>
              <a:rPr sz="1167" dirty="0">
                <a:latin typeface="Garamond"/>
                <a:cs typeface="Garamond"/>
              </a:rPr>
              <a:t>to cost </a:t>
            </a:r>
            <a:r>
              <a:rPr sz="1167" spc="-5" dirty="0">
                <a:latin typeface="Garamond"/>
                <a:cs typeface="Garamond"/>
              </a:rPr>
              <a:t>reduction in </a:t>
            </a:r>
            <a:r>
              <a:rPr sz="1167" dirty="0">
                <a:latin typeface="Garamond"/>
                <a:cs typeface="Garamond"/>
              </a:rPr>
              <a:t>which  components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studied carefully to determine if </a:t>
            </a:r>
            <a:r>
              <a:rPr sz="1167" spc="-5" dirty="0">
                <a:latin typeface="Garamond"/>
                <a:cs typeface="Garamond"/>
              </a:rPr>
              <a:t>they </a:t>
            </a:r>
            <a:r>
              <a:rPr sz="1167" dirty="0">
                <a:latin typeface="Garamond"/>
                <a:cs typeface="Garamond"/>
              </a:rPr>
              <a:t>can be </a:t>
            </a:r>
            <a:r>
              <a:rPr sz="1167" spc="-5" dirty="0">
                <a:latin typeface="Garamond"/>
                <a:cs typeface="Garamond"/>
              </a:rPr>
              <a:t>redesigned, </a:t>
            </a:r>
            <a:r>
              <a:rPr sz="1167" dirty="0">
                <a:latin typeface="Garamond"/>
                <a:cs typeface="Garamond"/>
              </a:rPr>
              <a:t>standardized, </a:t>
            </a:r>
            <a:r>
              <a:rPr sz="1167" spc="-5" dirty="0">
                <a:latin typeface="Garamond"/>
                <a:cs typeface="Garamond"/>
              </a:rPr>
              <a:t>or made by  less </a:t>
            </a:r>
            <a:r>
              <a:rPr sz="1167" dirty="0">
                <a:latin typeface="Garamond"/>
                <a:cs typeface="Garamond"/>
              </a:rPr>
              <a:t>costly </a:t>
            </a:r>
            <a:r>
              <a:rPr sz="1167" spc="-5" dirty="0">
                <a:latin typeface="Garamond"/>
                <a:cs typeface="Garamond"/>
              </a:rPr>
              <a:t>methods of production. </a:t>
            </a:r>
            <a:r>
              <a:rPr sz="1167" dirty="0">
                <a:latin typeface="Garamond"/>
                <a:cs typeface="Garamond"/>
              </a:rPr>
              <a:t>The team </a:t>
            </a:r>
            <a:r>
              <a:rPr sz="1167" spc="-5" dirty="0">
                <a:latin typeface="Garamond"/>
                <a:cs typeface="Garamond"/>
              </a:rPr>
              <a:t>decides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product </a:t>
            </a:r>
            <a:r>
              <a:rPr sz="1167" dirty="0">
                <a:latin typeface="Garamond"/>
                <a:cs typeface="Garamond"/>
              </a:rPr>
              <a:t>characteristics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specifies them </a:t>
            </a:r>
            <a:r>
              <a:rPr sz="1167" spc="-5" dirty="0">
                <a:latin typeface="Garamond"/>
                <a:cs typeface="Garamond"/>
              </a:rPr>
              <a:t>accordingly. </a:t>
            </a:r>
            <a:r>
              <a:rPr sz="1167" dirty="0">
                <a:latin typeface="Garamond"/>
                <a:cs typeface="Garamond"/>
              </a:rPr>
              <a:t>Sellers, too, can use value </a:t>
            </a:r>
            <a:r>
              <a:rPr sz="1167" spc="-5" dirty="0">
                <a:latin typeface="Garamond"/>
                <a:cs typeface="Garamond"/>
              </a:rPr>
              <a:t>analysis as </a:t>
            </a:r>
            <a:r>
              <a:rPr sz="1167" dirty="0">
                <a:latin typeface="Garamond"/>
                <a:cs typeface="Garamond"/>
              </a:rPr>
              <a:t>a tool 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secure a </a:t>
            </a:r>
            <a:r>
              <a:rPr sz="1167" spc="-5" dirty="0">
                <a:latin typeface="Garamond"/>
                <a:cs typeface="Garamond"/>
              </a:rPr>
              <a:t>new  account. </a:t>
            </a:r>
            <a:r>
              <a:rPr sz="1167" dirty="0">
                <a:latin typeface="Garamond"/>
                <a:cs typeface="Garamond"/>
              </a:rPr>
              <a:t>By showing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make an object, </a:t>
            </a:r>
            <a:r>
              <a:rPr sz="1167" dirty="0">
                <a:latin typeface="Garamond"/>
                <a:cs typeface="Garamond"/>
              </a:rPr>
              <a:t>outside sellers can turn </a:t>
            </a:r>
            <a:r>
              <a:rPr sz="1167" spc="-5" dirty="0">
                <a:latin typeface="Garamond"/>
                <a:cs typeface="Garamond"/>
              </a:rPr>
              <a:t>straight rebuy  </a:t>
            </a:r>
            <a:r>
              <a:rPr sz="1167" dirty="0">
                <a:latin typeface="Garamond"/>
                <a:cs typeface="Garamond"/>
              </a:rPr>
              <a:t>situations </a:t>
            </a:r>
            <a:r>
              <a:rPr sz="1167" spc="-5" dirty="0">
                <a:latin typeface="Garamond"/>
                <a:cs typeface="Garamond"/>
              </a:rPr>
              <a:t>into new-task </a:t>
            </a:r>
            <a:r>
              <a:rPr sz="1167" dirty="0">
                <a:latin typeface="Garamond"/>
                <a:cs typeface="Garamond"/>
              </a:rPr>
              <a:t>situations that give them a chance to obtain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 startAt="4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Supplier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Search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now </a:t>
            </a:r>
            <a:r>
              <a:rPr sz="1167" dirty="0">
                <a:latin typeface="Garamond"/>
                <a:cs typeface="Garamond"/>
              </a:rPr>
              <a:t>conducts a supplier search to find the </a:t>
            </a:r>
            <a:r>
              <a:rPr sz="1167" spc="-5" dirty="0">
                <a:latin typeface="Garamond"/>
                <a:cs typeface="Garamond"/>
              </a:rPr>
              <a:t>best vendors. The buyer </a:t>
            </a:r>
            <a:r>
              <a:rPr sz="1167" dirty="0">
                <a:latin typeface="Garamond"/>
                <a:cs typeface="Garamond"/>
              </a:rPr>
              <a:t>can compile a </a:t>
            </a:r>
            <a:r>
              <a:rPr sz="1167" spc="-5" dirty="0">
                <a:latin typeface="Garamond"/>
                <a:cs typeface="Garamond"/>
              </a:rPr>
              <a:t>small  list of </a:t>
            </a:r>
            <a:r>
              <a:rPr sz="1167" dirty="0">
                <a:latin typeface="Garamond"/>
                <a:cs typeface="Garamond"/>
              </a:rPr>
              <a:t>qualified suppliers </a:t>
            </a:r>
            <a:r>
              <a:rPr sz="1167" spc="-5" dirty="0">
                <a:latin typeface="Garamond"/>
                <a:cs typeface="Garamond"/>
              </a:rPr>
              <a:t>by reviewing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directories, doing </a:t>
            </a:r>
            <a:r>
              <a:rPr sz="1167" dirty="0">
                <a:latin typeface="Garamond"/>
                <a:cs typeface="Garamond"/>
              </a:rPr>
              <a:t>a computer </a:t>
            </a:r>
            <a:r>
              <a:rPr sz="1167" spc="-5" dirty="0">
                <a:latin typeface="Garamond"/>
                <a:cs typeface="Garamond"/>
              </a:rPr>
              <a:t>search, or phoning other  </a:t>
            </a:r>
            <a:r>
              <a:rPr sz="1167" dirty="0">
                <a:latin typeface="Garamond"/>
                <a:cs typeface="Garamond"/>
              </a:rPr>
              <a:t>companies for </a:t>
            </a:r>
            <a:r>
              <a:rPr sz="1167" spc="-5" dirty="0">
                <a:latin typeface="Garamond"/>
                <a:cs typeface="Garamond"/>
              </a:rPr>
              <a:t>recommendations. Today, more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more companies are turning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0306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685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find suppliers. For </a:t>
            </a:r>
            <a:r>
              <a:rPr sz="1167" spc="-5" dirty="0">
                <a:latin typeface="Garamond"/>
                <a:cs typeface="Garamond"/>
              </a:rPr>
              <a:t>marketers,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leveled </a:t>
            </a:r>
            <a:r>
              <a:rPr sz="1167" spc="-5" dirty="0">
                <a:latin typeface="Garamond"/>
                <a:cs typeface="Garamond"/>
              </a:rPr>
              <a:t>the playing field—smaller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 same  </a:t>
            </a:r>
            <a:r>
              <a:rPr sz="1167" spc="-5" dirty="0">
                <a:latin typeface="Garamond"/>
                <a:cs typeface="Garamond"/>
              </a:rPr>
              <a:t>advantages </a:t>
            </a:r>
            <a:r>
              <a:rPr sz="1167" dirty="0">
                <a:latin typeface="Garamond"/>
                <a:cs typeface="Garamond"/>
              </a:rPr>
              <a:t>as </a:t>
            </a:r>
            <a:r>
              <a:rPr sz="1167" spc="-5" dirty="0">
                <a:latin typeface="Garamond"/>
                <a:cs typeface="Garamond"/>
              </a:rPr>
              <a:t>larger ones and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listed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online </a:t>
            </a:r>
            <a:r>
              <a:rPr sz="1167" dirty="0">
                <a:latin typeface="Garamond"/>
                <a:cs typeface="Garamond"/>
              </a:rPr>
              <a:t>catalogs for a </a:t>
            </a:r>
            <a:r>
              <a:rPr sz="1167" spc="-5" dirty="0">
                <a:latin typeface="Garamond"/>
                <a:cs typeface="Garamond"/>
              </a:rPr>
              <a:t>nominal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fee: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task,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complex and </a:t>
            </a:r>
            <a:r>
              <a:rPr sz="1167" dirty="0">
                <a:latin typeface="Garamond"/>
                <a:cs typeface="Garamond"/>
              </a:rPr>
              <a:t>costly the </a:t>
            </a:r>
            <a:r>
              <a:rPr sz="1167" spc="-5" dirty="0">
                <a:latin typeface="Garamond"/>
                <a:cs typeface="Garamond"/>
              </a:rPr>
              <a:t>item, </a:t>
            </a:r>
            <a:r>
              <a:rPr sz="1167" dirty="0">
                <a:latin typeface="Garamond"/>
                <a:cs typeface="Garamond"/>
              </a:rPr>
              <a:t>the greater the </a:t>
            </a:r>
            <a:r>
              <a:rPr sz="1167" spc="-5" dirty="0">
                <a:latin typeface="Garamond"/>
                <a:cs typeface="Garamond"/>
              </a:rPr>
              <a:t>amount of  </a:t>
            </a:r>
            <a:r>
              <a:rPr sz="1167" dirty="0">
                <a:latin typeface="Garamond"/>
                <a:cs typeface="Garamond"/>
              </a:rPr>
              <a:t>time 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will spend searching for suppliers. The supplier's task is to get listed in major  </a:t>
            </a:r>
            <a:r>
              <a:rPr sz="1167" spc="-5" dirty="0">
                <a:latin typeface="Garamond"/>
                <a:cs typeface="Garamond"/>
              </a:rPr>
              <a:t>directories and build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reputation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marketplace. Salespeople </a:t>
            </a:r>
            <a:r>
              <a:rPr sz="1167" dirty="0">
                <a:latin typeface="Garamond"/>
                <a:cs typeface="Garamond"/>
              </a:rPr>
              <a:t>should watch for  companies in 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searching for suppliers </a:t>
            </a:r>
            <a:r>
              <a:rPr sz="1167" spc="-5" dirty="0">
                <a:latin typeface="Garamond"/>
                <a:cs typeface="Garamond"/>
              </a:rPr>
              <a:t>and make </a:t>
            </a:r>
            <a:r>
              <a:rPr sz="1167" dirty="0">
                <a:latin typeface="Garamond"/>
                <a:cs typeface="Garamond"/>
              </a:rPr>
              <a:t>certain that their firm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considered.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5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Proposal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Solicitation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proposal </a:t>
            </a:r>
            <a:r>
              <a:rPr sz="1167" dirty="0">
                <a:latin typeface="Garamond"/>
                <a:cs typeface="Garamond"/>
              </a:rPr>
              <a:t>solicitation stage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buying process,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invites qualified  suppliers to submit </a:t>
            </a:r>
            <a:r>
              <a:rPr sz="1167" spc="-5" dirty="0">
                <a:latin typeface="Garamond"/>
                <a:cs typeface="Garamond"/>
              </a:rPr>
              <a:t>proposals.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response, </a:t>
            </a:r>
            <a:r>
              <a:rPr sz="1167" dirty="0">
                <a:latin typeface="Garamond"/>
                <a:cs typeface="Garamond"/>
              </a:rPr>
              <a:t>some suppliers will send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catalog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a  salesperson.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item is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expensive, 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will usually </a:t>
            </a:r>
            <a:r>
              <a:rPr sz="1167" spc="-5" dirty="0">
                <a:latin typeface="Garamond"/>
                <a:cs typeface="Garamond"/>
              </a:rPr>
              <a:t>require  detailed </a:t>
            </a:r>
            <a:r>
              <a:rPr sz="1167" dirty="0">
                <a:latin typeface="Garamond"/>
                <a:cs typeface="Garamond"/>
              </a:rPr>
              <a:t>written </a:t>
            </a:r>
            <a:r>
              <a:rPr sz="1167" spc="-5" dirty="0">
                <a:latin typeface="Garamond"/>
                <a:cs typeface="Garamond"/>
              </a:rPr>
              <a:t>proposals or </a:t>
            </a:r>
            <a:r>
              <a:rPr sz="1167" dirty="0">
                <a:latin typeface="Garamond"/>
                <a:cs typeface="Garamond"/>
              </a:rPr>
              <a:t>formal </a:t>
            </a:r>
            <a:r>
              <a:rPr sz="1167" spc="-5" dirty="0">
                <a:latin typeface="Garamond"/>
                <a:cs typeface="Garamond"/>
              </a:rPr>
              <a:t>presentations </a:t>
            </a:r>
            <a:r>
              <a:rPr sz="1167" dirty="0">
                <a:latin typeface="Garamond"/>
                <a:cs typeface="Garamond"/>
              </a:rPr>
              <a:t>from each </a:t>
            </a:r>
            <a:r>
              <a:rPr sz="1167" spc="-5" dirty="0">
                <a:latin typeface="Garamond"/>
                <a:cs typeface="Garamond"/>
              </a:rPr>
              <a:t>potential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supplier.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Business marketers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skilled in </a:t>
            </a:r>
            <a:r>
              <a:rPr sz="1167" spc="-5" dirty="0">
                <a:latin typeface="Garamond"/>
                <a:cs typeface="Garamond"/>
              </a:rPr>
              <a:t>researching, writing, and presenting proposals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response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buyer proposal </a:t>
            </a:r>
            <a:r>
              <a:rPr sz="1167" dirty="0">
                <a:latin typeface="Garamond"/>
                <a:cs typeface="Garamond"/>
              </a:rPr>
              <a:t>solicitations. Proposals should </a:t>
            </a:r>
            <a:r>
              <a:rPr sz="1167" spc="-5" dirty="0">
                <a:latin typeface="Garamond"/>
                <a:cs typeface="Garamond"/>
              </a:rPr>
              <a:t>be marketing documents, not just </a:t>
            </a:r>
            <a:r>
              <a:rPr sz="1167" dirty="0">
                <a:latin typeface="Garamond"/>
                <a:cs typeface="Garamond"/>
              </a:rPr>
              <a:t>technical  </a:t>
            </a:r>
            <a:r>
              <a:rPr sz="1167" spc="-5" dirty="0">
                <a:latin typeface="Garamond"/>
                <a:cs typeface="Garamond"/>
              </a:rPr>
              <a:t>documents. </a:t>
            </a:r>
            <a:r>
              <a:rPr sz="1167" dirty="0">
                <a:latin typeface="Garamond"/>
                <a:cs typeface="Garamond"/>
              </a:rPr>
              <a:t>Presentations should </a:t>
            </a:r>
            <a:r>
              <a:rPr sz="1167" spc="-5" dirty="0">
                <a:latin typeface="Garamond"/>
                <a:cs typeface="Garamond"/>
              </a:rPr>
              <a:t>inspire confidence and should make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marketer's </a:t>
            </a:r>
            <a:r>
              <a:rPr sz="1167" dirty="0">
                <a:latin typeface="Garamond"/>
                <a:cs typeface="Garamond"/>
              </a:rPr>
              <a:t>company  stand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from the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6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Supplier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Selection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members of </a:t>
            </a:r>
            <a:r>
              <a:rPr sz="1167" dirty="0">
                <a:latin typeface="Garamond"/>
                <a:cs typeface="Garamond"/>
              </a:rPr>
              <a:t>the buying center </a:t>
            </a:r>
            <a:r>
              <a:rPr sz="1167" spc="-5" dirty="0">
                <a:latin typeface="Garamond"/>
                <a:cs typeface="Garamond"/>
              </a:rPr>
              <a:t>now review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proposals and select </a:t>
            </a:r>
            <a:r>
              <a:rPr sz="1167" dirty="0">
                <a:latin typeface="Garamond"/>
                <a:cs typeface="Garamond"/>
              </a:rPr>
              <a:t>a supplier or suppliers.  During </a:t>
            </a:r>
            <a:r>
              <a:rPr sz="1167" spc="-5" dirty="0">
                <a:latin typeface="Garamond"/>
                <a:cs typeface="Garamond"/>
              </a:rPr>
              <a:t>supplier </a:t>
            </a:r>
            <a:r>
              <a:rPr sz="1167" dirty="0">
                <a:latin typeface="Garamond"/>
                <a:cs typeface="Garamond"/>
              </a:rPr>
              <a:t>selection, 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will draw up a list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desired supplier  </a:t>
            </a:r>
            <a:r>
              <a:rPr sz="1167" spc="-5" dirty="0">
                <a:latin typeface="Garamond"/>
                <a:cs typeface="Garamond"/>
              </a:rPr>
              <a:t>attributes </a:t>
            </a:r>
            <a:r>
              <a:rPr sz="1167" dirty="0">
                <a:latin typeface="Garamond"/>
                <a:cs typeface="Garamond"/>
              </a:rPr>
              <a:t>and their </a:t>
            </a:r>
            <a:r>
              <a:rPr sz="1167" spc="-5" dirty="0">
                <a:latin typeface="Garamond"/>
                <a:cs typeface="Garamond"/>
              </a:rPr>
              <a:t>relative importance. In one </a:t>
            </a:r>
            <a:r>
              <a:rPr sz="1167" dirty="0">
                <a:latin typeface="Garamond"/>
                <a:cs typeface="Garamond"/>
              </a:rPr>
              <a:t>survey, </a:t>
            </a:r>
            <a:r>
              <a:rPr sz="1167" spc="-5" dirty="0">
                <a:latin typeface="Garamond"/>
                <a:cs typeface="Garamond"/>
              </a:rPr>
              <a:t>purchasing </a:t>
            </a:r>
            <a:r>
              <a:rPr sz="1167" dirty="0">
                <a:latin typeface="Garamond"/>
                <a:cs typeface="Garamond"/>
              </a:rPr>
              <a:t>executives listed the following  </a:t>
            </a:r>
            <a:r>
              <a:rPr sz="1167" spc="-5" dirty="0">
                <a:latin typeface="Garamond"/>
                <a:cs typeface="Garamond"/>
              </a:rPr>
              <a:t>attributes as most important in influencing the relationship between </a:t>
            </a:r>
            <a:r>
              <a:rPr sz="1167" dirty="0">
                <a:latin typeface="Garamond"/>
                <a:cs typeface="Garamond"/>
              </a:rPr>
              <a:t>supplier </a:t>
            </a:r>
            <a:r>
              <a:rPr sz="1167" spc="-5" dirty="0">
                <a:latin typeface="Garamond"/>
                <a:cs typeface="Garamond"/>
              </a:rPr>
              <a:t>and customer: </a:t>
            </a:r>
            <a:r>
              <a:rPr sz="1167" dirty="0">
                <a:latin typeface="Garamond"/>
                <a:cs typeface="Garamond"/>
              </a:rPr>
              <a:t>quality 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on-time delivery, </a:t>
            </a:r>
            <a:r>
              <a:rPr sz="1167" dirty="0">
                <a:latin typeface="Garamond"/>
                <a:cs typeface="Garamond"/>
              </a:rPr>
              <a:t>ethical corporate </a:t>
            </a:r>
            <a:r>
              <a:rPr sz="1167" spc="-5" dirty="0">
                <a:latin typeface="Garamond"/>
                <a:cs typeface="Garamond"/>
              </a:rPr>
              <a:t>behavior, honest </a:t>
            </a:r>
            <a:r>
              <a:rPr sz="1167" dirty="0">
                <a:latin typeface="Garamond"/>
                <a:cs typeface="Garamond"/>
              </a:rPr>
              <a:t>communication,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prices. Other </a:t>
            </a:r>
            <a:r>
              <a:rPr sz="1167" dirty="0">
                <a:latin typeface="Garamond"/>
                <a:cs typeface="Garamond"/>
              </a:rPr>
              <a:t>important factors include </a:t>
            </a:r>
            <a:r>
              <a:rPr sz="1167" spc="-5" dirty="0">
                <a:latin typeface="Garamond"/>
                <a:cs typeface="Garamond"/>
              </a:rPr>
              <a:t>repair and </a:t>
            </a:r>
            <a:r>
              <a:rPr sz="1167" dirty="0">
                <a:latin typeface="Garamond"/>
                <a:cs typeface="Garamond"/>
              </a:rPr>
              <a:t>servicing capabilities, technical aid  </a:t>
            </a:r>
            <a:r>
              <a:rPr sz="1167" spc="-5" dirty="0">
                <a:latin typeface="Garamond"/>
                <a:cs typeface="Garamond"/>
              </a:rPr>
              <a:t>and advice, </a:t>
            </a:r>
            <a:r>
              <a:rPr sz="1167" dirty="0">
                <a:latin typeface="Garamond"/>
                <a:cs typeface="Garamond"/>
              </a:rPr>
              <a:t>geographic location, </a:t>
            </a:r>
            <a:r>
              <a:rPr sz="1167" spc="-5" dirty="0">
                <a:latin typeface="Garamond"/>
                <a:cs typeface="Garamond"/>
              </a:rPr>
              <a:t>performance history, and reputation.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members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 </a:t>
            </a:r>
            <a:r>
              <a:rPr sz="1167" dirty="0">
                <a:latin typeface="Garamond"/>
                <a:cs typeface="Garamond"/>
              </a:rPr>
              <a:t>center will </a:t>
            </a:r>
            <a:r>
              <a:rPr sz="1167" spc="-5" dirty="0">
                <a:latin typeface="Garamond"/>
                <a:cs typeface="Garamond"/>
              </a:rPr>
              <a:t>rate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attributes and </a:t>
            </a:r>
            <a:r>
              <a:rPr sz="1167" dirty="0">
                <a:latin typeface="Garamond"/>
                <a:cs typeface="Garamond"/>
              </a:rPr>
              <a:t>identify the </a:t>
            </a:r>
            <a:r>
              <a:rPr sz="1167" spc="-5" dirty="0">
                <a:latin typeface="Garamond"/>
                <a:cs typeface="Garamond"/>
              </a:rPr>
              <a:t>best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suppliers.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selection </a:t>
            </a:r>
            <a:r>
              <a:rPr sz="1167" spc="-5" dirty="0">
                <a:latin typeface="Garamond"/>
                <a:cs typeface="Garamond"/>
              </a:rPr>
              <a:t>process, buying centers must decide how many </a:t>
            </a:r>
            <a:r>
              <a:rPr sz="1167" dirty="0">
                <a:latin typeface="Garamond"/>
                <a:cs typeface="Garamond"/>
              </a:rPr>
              <a:t>suppliers to use.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past, many companies preferred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supplier </a:t>
            </a:r>
            <a:r>
              <a:rPr sz="1167" spc="-5" dirty="0">
                <a:latin typeface="Garamond"/>
                <a:cs typeface="Garamond"/>
              </a:rPr>
              <a:t>base </a:t>
            </a:r>
            <a:r>
              <a:rPr sz="1167" dirty="0">
                <a:latin typeface="Garamond"/>
                <a:cs typeface="Garamond"/>
              </a:rPr>
              <a:t>to ensure </a:t>
            </a:r>
            <a:r>
              <a:rPr sz="1167" spc="-5" dirty="0">
                <a:latin typeface="Garamond"/>
                <a:cs typeface="Garamond"/>
              </a:rPr>
              <a:t>adequate </a:t>
            </a:r>
            <a:r>
              <a:rPr sz="1167" dirty="0">
                <a:latin typeface="Garamond"/>
                <a:cs typeface="Garamond"/>
              </a:rPr>
              <a:t>supplies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obtain 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concessions. These companies would </a:t>
            </a:r>
            <a:r>
              <a:rPr sz="1167" spc="-5" dirty="0">
                <a:latin typeface="Garamond"/>
                <a:cs typeface="Garamond"/>
              </a:rPr>
              <a:t>insist on annual </a:t>
            </a:r>
            <a:r>
              <a:rPr sz="1167" dirty="0">
                <a:latin typeface="Garamond"/>
                <a:cs typeface="Garamond"/>
              </a:rPr>
              <a:t>negotiations for contract </a:t>
            </a:r>
            <a:r>
              <a:rPr sz="1167" spc="-5" dirty="0">
                <a:latin typeface="Garamond"/>
                <a:cs typeface="Garamond"/>
              </a:rPr>
              <a:t>renewal </a:t>
            </a:r>
            <a:r>
              <a:rPr sz="1167" dirty="0">
                <a:latin typeface="Garamond"/>
                <a:cs typeface="Garamond"/>
              </a:rPr>
              <a:t>and  would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shift the </a:t>
            </a:r>
            <a:r>
              <a:rPr sz="1167" spc="-5" dirty="0">
                <a:latin typeface="Garamond"/>
                <a:cs typeface="Garamond"/>
              </a:rPr>
              <a:t>amount of business </a:t>
            </a:r>
            <a:r>
              <a:rPr sz="1167" dirty="0">
                <a:latin typeface="Garamond"/>
                <a:cs typeface="Garamond"/>
              </a:rPr>
              <a:t>they gave to each supplier from year to year.  </a:t>
            </a:r>
            <a:r>
              <a:rPr sz="1167" spc="-5" dirty="0">
                <a:latin typeface="Garamond"/>
                <a:cs typeface="Garamond"/>
              </a:rPr>
              <a:t>Increasingly, however, </a:t>
            </a:r>
            <a:r>
              <a:rPr sz="1167" dirty="0">
                <a:latin typeface="Garamond"/>
                <a:cs typeface="Garamond"/>
              </a:rPr>
              <a:t>companies are </a:t>
            </a:r>
            <a:r>
              <a:rPr sz="1167" spc="-5" dirty="0">
                <a:latin typeface="Garamond"/>
                <a:cs typeface="Garamond"/>
              </a:rPr>
              <a:t>reducing the number of </a:t>
            </a:r>
            <a:r>
              <a:rPr sz="1167" dirty="0">
                <a:latin typeface="Garamond"/>
                <a:cs typeface="Garamond"/>
              </a:rPr>
              <a:t>suppliers. There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even a trend  toward single sourcing, using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supplier. With single sourcing there </a:t>
            </a:r>
            <a:r>
              <a:rPr sz="1167" spc="-5" dirty="0">
                <a:latin typeface="Garamond"/>
                <a:cs typeface="Garamond"/>
              </a:rPr>
              <a:t>is only one </a:t>
            </a:r>
            <a:r>
              <a:rPr sz="1167" dirty="0">
                <a:latin typeface="Garamond"/>
                <a:cs typeface="Garamond"/>
              </a:rPr>
              <a:t>supplier to  </a:t>
            </a:r>
            <a:r>
              <a:rPr sz="1167" spc="-5" dirty="0">
                <a:latin typeface="Garamond"/>
                <a:cs typeface="Garamond"/>
              </a:rPr>
              <a:t>handle and </a:t>
            </a:r>
            <a:r>
              <a:rPr sz="1167" dirty="0">
                <a:latin typeface="Garamond"/>
                <a:cs typeface="Garamond"/>
              </a:rPr>
              <a:t>it is easier to control </a:t>
            </a:r>
            <a:r>
              <a:rPr sz="1167" spc="-5" dirty="0">
                <a:latin typeface="Garamond"/>
                <a:cs typeface="Garamond"/>
              </a:rPr>
              <a:t>newsprint </a:t>
            </a:r>
            <a:r>
              <a:rPr sz="1167" dirty="0">
                <a:latin typeface="Garamond"/>
                <a:cs typeface="Garamond"/>
              </a:rPr>
              <a:t>inventories. </a:t>
            </a:r>
            <a:r>
              <a:rPr sz="1167" spc="-5" dirty="0">
                <a:latin typeface="Garamond"/>
                <a:cs typeface="Garamond"/>
              </a:rPr>
              <a:t>Using one </a:t>
            </a:r>
            <a:r>
              <a:rPr sz="1167" dirty="0">
                <a:latin typeface="Garamond"/>
                <a:cs typeface="Garamond"/>
              </a:rPr>
              <a:t>source </a:t>
            </a:r>
            <a:r>
              <a:rPr sz="1167" spc="-5" dirty="0">
                <a:latin typeface="Garamond"/>
                <a:cs typeface="Garamond"/>
              </a:rPr>
              <a:t>not only </a:t>
            </a:r>
            <a:r>
              <a:rPr sz="1167" dirty="0">
                <a:latin typeface="Garamond"/>
                <a:cs typeface="Garamond"/>
              </a:rPr>
              <a:t>can translate  </a:t>
            </a:r>
            <a:r>
              <a:rPr sz="1167" spc="-5" dirty="0">
                <a:latin typeface="Garamond"/>
                <a:cs typeface="Garamond"/>
              </a:rPr>
              <a:t>into more consistent product performance, but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also allows press rooms </a:t>
            </a:r>
            <a:r>
              <a:rPr sz="1167" dirty="0">
                <a:latin typeface="Garamond"/>
                <a:cs typeface="Garamond"/>
              </a:rPr>
              <a:t>to configure themselves  for </a:t>
            </a:r>
            <a:r>
              <a:rPr sz="1167" spc="-5" dirty="0">
                <a:latin typeface="Garamond"/>
                <a:cs typeface="Garamond"/>
              </a:rPr>
              <a:t>one particular </a:t>
            </a:r>
            <a:r>
              <a:rPr sz="1167" dirty="0">
                <a:latin typeface="Garamond"/>
                <a:cs typeface="Garamond"/>
              </a:rPr>
              <a:t>kind </a:t>
            </a:r>
            <a:r>
              <a:rPr sz="1167" spc="-5" dirty="0">
                <a:latin typeface="Garamond"/>
                <a:cs typeface="Garamond"/>
              </a:rPr>
              <a:t>of newsprint rather </a:t>
            </a:r>
            <a:r>
              <a:rPr sz="1167" dirty="0">
                <a:latin typeface="Garamond"/>
                <a:cs typeface="Garamond"/>
              </a:rPr>
              <a:t>than changing </a:t>
            </a:r>
            <a:r>
              <a:rPr sz="1167" spc="-5" dirty="0">
                <a:latin typeface="Garamond"/>
                <a:cs typeface="Garamond"/>
              </a:rPr>
              <a:t>presses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papers </a:t>
            </a:r>
            <a:r>
              <a:rPr sz="1167" dirty="0">
                <a:latin typeface="Garamond"/>
                <a:cs typeface="Garamond"/>
              </a:rPr>
              <a:t>with different  </a:t>
            </a:r>
            <a:r>
              <a:rPr sz="1167" spc="-5" dirty="0">
                <a:latin typeface="Garamond"/>
                <a:cs typeface="Garamond"/>
              </a:rPr>
              <a:t>attributes.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companies, however, are </a:t>
            </a:r>
            <a:r>
              <a:rPr sz="1167" dirty="0">
                <a:latin typeface="Garamond"/>
                <a:cs typeface="Garamond"/>
              </a:rPr>
              <a:t>still </a:t>
            </a:r>
            <a:r>
              <a:rPr sz="1167" spc="-5" dirty="0">
                <a:latin typeface="Garamond"/>
                <a:cs typeface="Garamond"/>
              </a:rPr>
              <a:t>reluctant </a:t>
            </a:r>
            <a:r>
              <a:rPr sz="1167" dirty="0">
                <a:latin typeface="Garamond"/>
                <a:cs typeface="Garamond"/>
              </a:rPr>
              <a:t>to use single sourcing. They fear that they </a:t>
            </a:r>
            <a:r>
              <a:rPr sz="1167" spc="-5" dirty="0">
                <a:latin typeface="Garamond"/>
                <a:cs typeface="Garamond"/>
              </a:rPr>
              <a:t>may  become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dependent on </a:t>
            </a:r>
            <a:r>
              <a:rPr sz="1167" dirty="0">
                <a:latin typeface="Garamond"/>
                <a:cs typeface="Garamond"/>
              </a:rPr>
              <a:t>the single supplier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that the single-source supplier </a:t>
            </a:r>
            <a:r>
              <a:rPr sz="1167" spc="-5" dirty="0">
                <a:latin typeface="Garamond"/>
                <a:cs typeface="Garamond"/>
              </a:rPr>
              <a:t>may become </a:t>
            </a:r>
            <a:r>
              <a:rPr sz="1167" dirty="0">
                <a:latin typeface="Garamond"/>
                <a:cs typeface="Garamond"/>
              </a:rPr>
              <a:t>too  comfortable in the </a:t>
            </a:r>
            <a:r>
              <a:rPr sz="1167" spc="-5" dirty="0">
                <a:latin typeface="Garamond"/>
                <a:cs typeface="Garamond"/>
              </a:rPr>
              <a:t>relationship and </a:t>
            </a:r>
            <a:r>
              <a:rPr sz="1167" dirty="0">
                <a:latin typeface="Garamond"/>
                <a:cs typeface="Garamond"/>
              </a:rPr>
              <a:t>lose its </a:t>
            </a:r>
            <a:r>
              <a:rPr sz="1167" spc="-5" dirty="0">
                <a:latin typeface="Garamond"/>
                <a:cs typeface="Garamond"/>
              </a:rPr>
              <a:t>competitive </a:t>
            </a:r>
            <a:r>
              <a:rPr sz="1167" dirty="0">
                <a:latin typeface="Garamond"/>
                <a:cs typeface="Garamond"/>
              </a:rPr>
              <a:t>edge. </a:t>
            </a:r>
            <a:r>
              <a:rPr sz="1167" spc="-5" dirty="0">
                <a:latin typeface="Garamond"/>
                <a:cs typeface="Garamond"/>
              </a:rPr>
              <a:t>Some marketers have developed  programs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address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concerns.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7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Order-Routine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Specification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now </a:t>
            </a:r>
            <a:r>
              <a:rPr sz="1167" spc="-5" dirty="0">
                <a:latin typeface="Garamond"/>
                <a:cs typeface="Garamond"/>
              </a:rPr>
              <a:t>prepares an order-routine specification. </a:t>
            </a:r>
            <a:r>
              <a:rPr sz="1167" dirty="0">
                <a:latin typeface="Garamond"/>
                <a:cs typeface="Garamond"/>
              </a:rPr>
              <a:t>It includes the final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with the chosen  supplier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and lists items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technical specifications, </a:t>
            </a:r>
            <a:r>
              <a:rPr sz="1167" dirty="0">
                <a:latin typeface="Garamond"/>
                <a:cs typeface="Garamond"/>
              </a:rPr>
              <a:t>quantity </a:t>
            </a:r>
            <a:r>
              <a:rPr sz="1167" spc="-5" dirty="0">
                <a:latin typeface="Garamond"/>
                <a:cs typeface="Garamond"/>
              </a:rPr>
              <a:t>needed, </a:t>
            </a:r>
            <a:r>
              <a:rPr sz="1167" dirty="0">
                <a:latin typeface="Garamond"/>
                <a:cs typeface="Garamond"/>
              </a:rPr>
              <a:t>expected time  </a:t>
            </a:r>
            <a:r>
              <a:rPr sz="1167" spc="-5" dirty="0">
                <a:latin typeface="Garamond"/>
                <a:cs typeface="Garamond"/>
              </a:rPr>
              <a:t>of delivery, return policies, and </a:t>
            </a:r>
            <a:r>
              <a:rPr sz="1167" dirty="0">
                <a:latin typeface="Garamond"/>
                <a:cs typeface="Garamond"/>
              </a:rPr>
              <a:t>warranties. </a:t>
            </a:r>
            <a:r>
              <a:rPr sz="1167" spc="-5" dirty="0">
                <a:latin typeface="Garamond"/>
                <a:cs typeface="Garamond"/>
              </a:rPr>
              <a:t>In the </a:t>
            </a:r>
            <a:r>
              <a:rPr sz="1167" dirty="0">
                <a:latin typeface="Garamond"/>
                <a:cs typeface="Garamond"/>
              </a:rPr>
              <a:t>case </a:t>
            </a:r>
            <a:r>
              <a:rPr sz="1167" spc="-5" dirty="0">
                <a:latin typeface="Garamond"/>
                <a:cs typeface="Garamond"/>
              </a:rPr>
              <a:t>of maintenance, repair, and operating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items.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8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Performance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Review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stage, the </a:t>
            </a:r>
            <a:r>
              <a:rPr sz="1167" spc="-5" dirty="0">
                <a:latin typeface="Garamond"/>
                <a:cs typeface="Garamond"/>
              </a:rPr>
              <a:t>buyer reviews </a:t>
            </a:r>
            <a:r>
              <a:rPr sz="1167" dirty="0">
                <a:latin typeface="Garamond"/>
                <a:cs typeface="Garamond"/>
              </a:rPr>
              <a:t>supplier </a:t>
            </a:r>
            <a:r>
              <a:rPr sz="1167" spc="-5" dirty="0">
                <a:latin typeface="Garamond"/>
                <a:cs typeface="Garamond"/>
              </a:rPr>
              <a:t>performance.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may </a:t>
            </a:r>
            <a:r>
              <a:rPr sz="1167" dirty="0">
                <a:latin typeface="Garamond"/>
                <a:cs typeface="Garamond"/>
              </a:rPr>
              <a:t>contact users </a:t>
            </a:r>
            <a:r>
              <a:rPr sz="1167" spc="-5" dirty="0">
                <a:latin typeface="Garamond"/>
                <a:cs typeface="Garamond"/>
              </a:rPr>
              <a:t>and ask </a:t>
            </a:r>
            <a:r>
              <a:rPr sz="1167" dirty="0">
                <a:latin typeface="Garamond"/>
                <a:cs typeface="Garamond"/>
              </a:rPr>
              <a:t>them  to </a:t>
            </a:r>
            <a:r>
              <a:rPr sz="1167" spc="-5" dirty="0">
                <a:latin typeface="Garamond"/>
                <a:cs typeface="Garamond"/>
              </a:rPr>
              <a:t>rate </a:t>
            </a:r>
            <a:r>
              <a:rPr sz="1167" dirty="0">
                <a:latin typeface="Garamond"/>
                <a:cs typeface="Garamond"/>
              </a:rPr>
              <a:t>their satisfaction. The </a:t>
            </a:r>
            <a:r>
              <a:rPr sz="1167" spc="-5" dirty="0">
                <a:latin typeface="Garamond"/>
                <a:cs typeface="Garamond"/>
              </a:rPr>
              <a:t>performance review may lead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continue, modify, or 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drop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13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33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arrangement.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seller's job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monitor </a:t>
            </a:r>
            <a:r>
              <a:rPr sz="1167" dirty="0">
                <a:latin typeface="Garamond"/>
                <a:cs typeface="Garamond"/>
              </a:rPr>
              <a:t>the same factors 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to make sure  that the seller is giving the expected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We have described </a:t>
            </a:r>
            <a:r>
              <a:rPr sz="1167" dirty="0">
                <a:latin typeface="Garamond"/>
                <a:cs typeface="Garamond"/>
              </a:rPr>
              <a:t>the stages that </a:t>
            </a:r>
            <a:r>
              <a:rPr sz="1167" spc="-5" dirty="0">
                <a:latin typeface="Garamond"/>
                <a:cs typeface="Garamond"/>
              </a:rPr>
              <a:t>typically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occur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new-task buying </a:t>
            </a:r>
            <a:r>
              <a:rPr sz="1167" dirty="0">
                <a:latin typeface="Garamond"/>
                <a:cs typeface="Garamond"/>
              </a:rPr>
              <a:t>situation. The eight-  stage </a:t>
            </a:r>
            <a:r>
              <a:rPr sz="1167" spc="-5" dirty="0">
                <a:latin typeface="Garamond"/>
                <a:cs typeface="Garamond"/>
              </a:rPr>
              <a:t>model provides </a:t>
            </a:r>
            <a:r>
              <a:rPr sz="1167" dirty="0">
                <a:latin typeface="Garamond"/>
                <a:cs typeface="Garamond"/>
              </a:rPr>
              <a:t>a simple view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buying decision 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actual process is  </a:t>
            </a:r>
            <a:r>
              <a:rPr sz="1167" dirty="0">
                <a:latin typeface="Garamond"/>
                <a:cs typeface="Garamond"/>
              </a:rPr>
              <a:t>usually much more complex. In the modified </a:t>
            </a:r>
            <a:r>
              <a:rPr sz="1167" spc="-5" dirty="0">
                <a:latin typeface="Garamond"/>
                <a:cs typeface="Garamond"/>
              </a:rPr>
              <a:t>rebuy or </a:t>
            </a:r>
            <a:r>
              <a:rPr sz="1167" dirty="0">
                <a:latin typeface="Garamond"/>
                <a:cs typeface="Garamond"/>
              </a:rPr>
              <a:t>straight </a:t>
            </a:r>
            <a:r>
              <a:rPr sz="1167" spc="-5" dirty="0">
                <a:latin typeface="Garamond"/>
                <a:cs typeface="Garamond"/>
              </a:rPr>
              <a:t>rebuy </a:t>
            </a:r>
            <a:r>
              <a:rPr sz="1167" dirty="0">
                <a:latin typeface="Garamond"/>
                <a:cs typeface="Garamond"/>
              </a:rPr>
              <a:t>situation, 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 stages would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compressed </a:t>
            </a:r>
            <a:r>
              <a:rPr sz="1167" spc="-5" dirty="0">
                <a:latin typeface="Garamond"/>
                <a:cs typeface="Garamond"/>
              </a:rPr>
              <a:t>or bypassed. Each organization buys in its own </a:t>
            </a:r>
            <a:r>
              <a:rPr sz="1167" dirty="0">
                <a:latin typeface="Garamond"/>
                <a:cs typeface="Garamond"/>
              </a:rPr>
              <a:t>way,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buying  </a:t>
            </a:r>
            <a:r>
              <a:rPr sz="1167" dirty="0">
                <a:latin typeface="Garamond"/>
                <a:cs typeface="Garamond"/>
              </a:rPr>
              <a:t>situation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unique </a:t>
            </a:r>
            <a:r>
              <a:rPr sz="1167" spc="-5" dirty="0">
                <a:latin typeface="Garamond"/>
                <a:cs typeface="Garamond"/>
              </a:rPr>
              <a:t>requirements.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center </a:t>
            </a:r>
            <a:r>
              <a:rPr sz="1167" spc="-5" dirty="0">
                <a:latin typeface="Garamond"/>
                <a:cs typeface="Garamond"/>
              </a:rPr>
              <a:t>participants may be </a:t>
            </a:r>
            <a:r>
              <a:rPr sz="1167" dirty="0">
                <a:latin typeface="Garamond"/>
                <a:cs typeface="Garamond"/>
              </a:rPr>
              <a:t>involved </a:t>
            </a:r>
            <a:r>
              <a:rPr sz="1167" spc="-5" dirty="0">
                <a:latin typeface="Garamond"/>
                <a:cs typeface="Garamond"/>
              </a:rPr>
              <a:t>at  </a:t>
            </a:r>
            <a:r>
              <a:rPr sz="1167" dirty="0">
                <a:latin typeface="Garamond"/>
                <a:cs typeface="Garamond"/>
              </a:rPr>
              <a:t>different 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process. Although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buying process </a:t>
            </a:r>
            <a:r>
              <a:rPr sz="1167" dirty="0">
                <a:latin typeface="Garamond"/>
                <a:cs typeface="Garamond"/>
              </a:rPr>
              <a:t>steps usually do </a:t>
            </a:r>
            <a:r>
              <a:rPr sz="1167" spc="-5" dirty="0">
                <a:latin typeface="Garamond"/>
                <a:cs typeface="Garamond"/>
              </a:rPr>
              <a:t>occur, buyers </a:t>
            </a:r>
            <a:r>
              <a:rPr sz="1167" dirty="0">
                <a:latin typeface="Garamond"/>
                <a:cs typeface="Garamond"/>
              </a:rPr>
              <a:t>do  </a:t>
            </a:r>
            <a:r>
              <a:rPr sz="1167" spc="-5" dirty="0">
                <a:latin typeface="Garamond"/>
                <a:cs typeface="Garamond"/>
              </a:rPr>
              <a:t>not always </a:t>
            </a:r>
            <a:r>
              <a:rPr sz="1167" dirty="0">
                <a:latin typeface="Garamond"/>
                <a:cs typeface="Garamond"/>
              </a:rPr>
              <a:t>follow them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order, and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add other </a:t>
            </a:r>
            <a:r>
              <a:rPr sz="1167" dirty="0">
                <a:latin typeface="Garamond"/>
                <a:cs typeface="Garamond"/>
              </a:rPr>
              <a:t>steps. </a:t>
            </a:r>
            <a:r>
              <a:rPr sz="1167" spc="-5" dirty="0">
                <a:latin typeface="Garamond"/>
                <a:cs typeface="Garamond"/>
              </a:rPr>
              <a:t>Often, buyers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repeat  </a:t>
            </a:r>
            <a:r>
              <a:rPr sz="1167" dirty="0">
                <a:latin typeface="Garamond"/>
                <a:cs typeface="Garamond"/>
              </a:rPr>
              <a:t>certain 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 startAt="5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Institutional and Government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So far,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discussion </a:t>
            </a:r>
            <a:r>
              <a:rPr sz="1167" spc="-5" dirty="0">
                <a:latin typeface="Garamond"/>
                <a:cs typeface="Garamond"/>
              </a:rPr>
              <a:t>of organizational buying has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largely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behavior of  business buyers. Much of </a:t>
            </a:r>
            <a:r>
              <a:rPr sz="1167" dirty="0">
                <a:latin typeface="Garamond"/>
                <a:cs typeface="Garamond"/>
              </a:rPr>
              <a:t>this discussion </a:t>
            </a:r>
            <a:r>
              <a:rPr sz="1167" spc="-5" dirty="0">
                <a:latin typeface="Garamond"/>
                <a:cs typeface="Garamond"/>
              </a:rPr>
              <a:t>also applies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buying practices of </a:t>
            </a:r>
            <a:r>
              <a:rPr sz="1167" dirty="0">
                <a:latin typeface="Garamond"/>
                <a:cs typeface="Garamond"/>
              </a:rPr>
              <a:t>institutional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organizations. However, </a:t>
            </a:r>
            <a:r>
              <a:rPr sz="1167" dirty="0">
                <a:latin typeface="Garamond"/>
                <a:cs typeface="Garamond"/>
              </a:rPr>
              <a:t>these two </a:t>
            </a:r>
            <a:r>
              <a:rPr sz="1167" spc="-5" dirty="0">
                <a:latin typeface="Garamond"/>
                <a:cs typeface="Garamond"/>
              </a:rPr>
              <a:t>nonbusiness markets have additional  </a:t>
            </a:r>
            <a:r>
              <a:rPr sz="1167" dirty="0">
                <a:latin typeface="Garamond"/>
                <a:cs typeface="Garamond"/>
              </a:rPr>
              <a:t>characteristics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needs.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final section, we </a:t>
            </a:r>
            <a:r>
              <a:rPr sz="1167" spc="-5" dirty="0">
                <a:latin typeface="Garamond"/>
                <a:cs typeface="Garamond"/>
              </a:rPr>
              <a:t>address </a:t>
            </a:r>
            <a:r>
              <a:rPr sz="1167" dirty="0">
                <a:latin typeface="Garamond"/>
                <a:cs typeface="Garamond"/>
              </a:rPr>
              <a:t>the special features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institutional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government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Institutional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institutional market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schools, </a:t>
            </a:r>
            <a:r>
              <a:rPr sz="1167" spc="-5" dirty="0">
                <a:latin typeface="Garamond"/>
                <a:cs typeface="Garamond"/>
              </a:rPr>
              <a:t>hospitals, nursing homes, prisons, and other  institutions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to </a:t>
            </a:r>
            <a:r>
              <a:rPr sz="1167" spc="-5" dirty="0">
                <a:latin typeface="Garamond"/>
                <a:cs typeface="Garamond"/>
              </a:rPr>
              <a:t>people in </a:t>
            </a:r>
            <a:r>
              <a:rPr sz="1167" dirty="0">
                <a:latin typeface="Garamond"/>
                <a:cs typeface="Garamond"/>
              </a:rPr>
              <a:t>their care. </a:t>
            </a:r>
            <a:r>
              <a:rPr sz="1167" spc="-5" dirty="0">
                <a:latin typeface="Garamond"/>
                <a:cs typeface="Garamond"/>
              </a:rPr>
              <a:t>Institutions differ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one  another </a:t>
            </a:r>
            <a:r>
              <a:rPr sz="1167" dirty="0">
                <a:latin typeface="Garamond"/>
                <a:cs typeface="Garamond"/>
              </a:rPr>
              <a:t>in their sponsors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 their </a:t>
            </a:r>
            <a:r>
              <a:rPr sz="1167" spc="-5" dirty="0">
                <a:latin typeface="Garamond"/>
                <a:cs typeface="Garamond"/>
              </a:rPr>
              <a:t>objectives. Many institutional markets are characterized by  </a:t>
            </a:r>
            <a:r>
              <a:rPr sz="1167" dirty="0">
                <a:latin typeface="Garamond"/>
                <a:cs typeface="Garamond"/>
              </a:rPr>
              <a:t>low </a:t>
            </a:r>
            <a:r>
              <a:rPr sz="1167" spc="-5" dirty="0">
                <a:latin typeface="Garamond"/>
                <a:cs typeface="Garamond"/>
              </a:rPr>
              <a:t>budgets and </a:t>
            </a:r>
            <a:r>
              <a:rPr sz="1167" dirty="0">
                <a:latin typeface="Garamond"/>
                <a:cs typeface="Garamond"/>
              </a:rPr>
              <a:t>captive </a:t>
            </a:r>
            <a:r>
              <a:rPr sz="1167" spc="-5" dirty="0">
                <a:latin typeface="Garamond"/>
                <a:cs typeface="Garamond"/>
              </a:rPr>
              <a:t>patrons.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hospital patients have </a:t>
            </a:r>
            <a:r>
              <a:rPr sz="1167" dirty="0">
                <a:latin typeface="Garamond"/>
                <a:cs typeface="Garamond"/>
              </a:rPr>
              <a:t>little choice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to eat  whatever food the </a:t>
            </a:r>
            <a:r>
              <a:rPr sz="1167" spc="-5" dirty="0">
                <a:latin typeface="Garamond"/>
                <a:cs typeface="Garamond"/>
              </a:rPr>
              <a:t>hospital </a:t>
            </a:r>
            <a:r>
              <a:rPr sz="1167" dirty="0">
                <a:latin typeface="Garamond"/>
                <a:cs typeface="Garamond"/>
              </a:rPr>
              <a:t>supplies. A </a:t>
            </a:r>
            <a:r>
              <a:rPr sz="1167" spc="-5" dirty="0">
                <a:latin typeface="Garamond"/>
                <a:cs typeface="Garamond"/>
              </a:rPr>
              <a:t>hospital-purchasing agent has </a:t>
            </a:r>
            <a:r>
              <a:rPr sz="1167" dirty="0">
                <a:latin typeface="Garamond"/>
                <a:cs typeface="Garamond"/>
              </a:rPr>
              <a:t>to decide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quality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food 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patients. </a:t>
            </a:r>
            <a:r>
              <a:rPr sz="1167" dirty="0">
                <a:latin typeface="Garamond"/>
                <a:cs typeface="Garamond"/>
              </a:rPr>
              <a:t>Because the food </a:t>
            </a:r>
            <a:r>
              <a:rPr sz="1167" spc="-5" dirty="0">
                <a:latin typeface="Garamond"/>
                <a:cs typeface="Garamond"/>
              </a:rPr>
              <a:t>is provided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a total service </a:t>
            </a:r>
            <a:r>
              <a:rPr sz="1167" spc="-5" dirty="0">
                <a:latin typeface="Garamond"/>
                <a:cs typeface="Garamond"/>
              </a:rPr>
              <a:t>package,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buying objective is not profit. Nor is </a:t>
            </a:r>
            <a:r>
              <a:rPr sz="1167" dirty="0">
                <a:latin typeface="Garamond"/>
                <a:cs typeface="Garamond"/>
              </a:rPr>
              <a:t>strict cost </a:t>
            </a:r>
            <a:r>
              <a:rPr sz="1167" spc="-5" dirty="0">
                <a:latin typeface="Garamond"/>
                <a:cs typeface="Garamond"/>
              </a:rPr>
              <a:t>minimization </a:t>
            </a:r>
            <a:r>
              <a:rPr sz="1167" dirty="0">
                <a:latin typeface="Garamond"/>
                <a:cs typeface="Garamond"/>
              </a:rPr>
              <a:t>the goal—patients </a:t>
            </a:r>
            <a:r>
              <a:rPr sz="1167" spc="-5" dirty="0">
                <a:latin typeface="Garamond"/>
                <a:cs typeface="Garamond"/>
              </a:rPr>
              <a:t>receiving poor-  </a:t>
            </a:r>
            <a:r>
              <a:rPr sz="1167" dirty="0">
                <a:latin typeface="Garamond"/>
                <a:cs typeface="Garamond"/>
              </a:rPr>
              <a:t>quality food will complain to </a:t>
            </a:r>
            <a:r>
              <a:rPr sz="1167" spc="-5" dirty="0">
                <a:latin typeface="Garamond"/>
                <a:cs typeface="Garamond"/>
              </a:rPr>
              <a:t>others and </a:t>
            </a:r>
            <a:r>
              <a:rPr sz="1167" dirty="0">
                <a:latin typeface="Garamond"/>
                <a:cs typeface="Garamond"/>
              </a:rPr>
              <a:t>damage the </a:t>
            </a:r>
            <a:r>
              <a:rPr sz="1167" spc="-5" dirty="0">
                <a:latin typeface="Garamond"/>
                <a:cs typeface="Garamond"/>
              </a:rPr>
              <a:t>hospital's reputation. </a:t>
            </a:r>
            <a:r>
              <a:rPr sz="1167" dirty="0">
                <a:latin typeface="Garamond"/>
                <a:cs typeface="Garamond"/>
              </a:rPr>
              <a:t>Thus, the hospital-  </a:t>
            </a:r>
            <a:r>
              <a:rPr sz="1167" spc="-5" dirty="0">
                <a:latin typeface="Garamond"/>
                <a:cs typeface="Garamond"/>
              </a:rPr>
              <a:t>purchasing agent must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institutional-food </a:t>
            </a:r>
            <a:r>
              <a:rPr sz="1167" dirty="0">
                <a:latin typeface="Garamond"/>
                <a:cs typeface="Garamond"/>
              </a:rPr>
              <a:t>vendors whose quality </a:t>
            </a:r>
            <a:r>
              <a:rPr sz="1167" spc="-5" dirty="0">
                <a:latin typeface="Garamond"/>
                <a:cs typeface="Garamond"/>
              </a:rPr>
              <a:t>meets or </a:t>
            </a:r>
            <a:r>
              <a:rPr sz="1167" dirty="0">
                <a:latin typeface="Garamond"/>
                <a:cs typeface="Garamond"/>
              </a:rPr>
              <a:t>exceeds a  certain </a:t>
            </a:r>
            <a:r>
              <a:rPr sz="1167" spc="-5" dirty="0">
                <a:latin typeface="Garamond"/>
                <a:cs typeface="Garamond"/>
              </a:rPr>
              <a:t>minimum standard and </a:t>
            </a:r>
            <a:r>
              <a:rPr sz="1167" dirty="0">
                <a:latin typeface="Garamond"/>
                <a:cs typeface="Garamond"/>
              </a:rPr>
              <a:t>whose </a:t>
            </a:r>
            <a:r>
              <a:rPr sz="1167" spc="-5" dirty="0">
                <a:latin typeface="Garamond"/>
                <a:cs typeface="Garamond"/>
              </a:rPr>
              <a:t>prices are low. Many marketers </a:t>
            </a:r>
            <a:r>
              <a:rPr sz="1167" dirty="0">
                <a:latin typeface="Garamond"/>
                <a:cs typeface="Garamond"/>
              </a:rPr>
              <a:t>set up separate </a:t>
            </a:r>
            <a:r>
              <a:rPr sz="1167" spc="-5" dirty="0">
                <a:latin typeface="Garamond"/>
                <a:cs typeface="Garamond"/>
              </a:rPr>
              <a:t>divisions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special characteristics </a:t>
            </a:r>
            <a:r>
              <a:rPr sz="1167" spc="-5" dirty="0">
                <a:latin typeface="Garamond"/>
                <a:cs typeface="Garamond"/>
              </a:rPr>
              <a:t>and needs of institutional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AutoNum type="alphaLcPeriod" startAt="2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Government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government </a:t>
            </a:r>
            <a:r>
              <a:rPr sz="1167" spc="-5" dirty="0">
                <a:latin typeface="Garamond"/>
                <a:cs typeface="Garamond"/>
              </a:rPr>
              <a:t>market offers large opportunities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companies, </a:t>
            </a:r>
            <a:r>
              <a:rPr sz="1167" spc="-5" dirty="0">
                <a:latin typeface="Garamond"/>
                <a:cs typeface="Garamond"/>
              </a:rPr>
              <a:t>both big and </a:t>
            </a:r>
            <a:r>
              <a:rPr sz="1167" dirty="0">
                <a:latin typeface="Garamond"/>
                <a:cs typeface="Garamond"/>
              </a:rPr>
              <a:t>small. </a:t>
            </a:r>
            <a:r>
              <a:rPr sz="1167" spc="-5" dirty="0">
                <a:latin typeface="Garamond"/>
                <a:cs typeface="Garamond"/>
              </a:rPr>
              <a:t>In  most countries, </a:t>
            </a: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organizations are </a:t>
            </a:r>
            <a:r>
              <a:rPr sz="1167" dirty="0">
                <a:latin typeface="Garamond"/>
                <a:cs typeface="Garamond"/>
              </a:rPr>
              <a:t>major </a:t>
            </a:r>
            <a:r>
              <a:rPr sz="1167" spc="-5" dirty="0">
                <a:latin typeface="Garamond"/>
                <a:cs typeface="Garamond"/>
              </a:rPr>
              <a:t>buyers of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services. Government  </a:t>
            </a:r>
            <a:r>
              <a:rPr sz="1167" spc="-5" dirty="0">
                <a:latin typeface="Garamond"/>
                <a:cs typeface="Garamond"/>
              </a:rPr>
              <a:t>buying and business buying are </a:t>
            </a:r>
            <a:r>
              <a:rPr sz="1167" dirty="0">
                <a:latin typeface="Garamond"/>
                <a:cs typeface="Garamond"/>
              </a:rPr>
              <a:t>similar </a:t>
            </a:r>
            <a:r>
              <a:rPr sz="1167" spc="-5" dirty="0">
                <a:latin typeface="Garamond"/>
                <a:cs typeface="Garamond"/>
              </a:rPr>
              <a:t>in many ways. </a:t>
            </a:r>
            <a:r>
              <a:rPr sz="1167" dirty="0">
                <a:latin typeface="Garamond"/>
                <a:cs typeface="Garamond"/>
              </a:rPr>
              <a:t>But there </a:t>
            </a:r>
            <a:r>
              <a:rPr sz="1167" spc="-5" dirty="0">
                <a:latin typeface="Garamond"/>
                <a:cs typeface="Garamond"/>
              </a:rPr>
              <a:t>are also differences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must be  </a:t>
            </a:r>
            <a:r>
              <a:rPr sz="1167" dirty="0">
                <a:latin typeface="Garamond"/>
                <a:cs typeface="Garamond"/>
              </a:rPr>
              <a:t>understood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companies that wish to sell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to governments. To succeed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 government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sellers </a:t>
            </a:r>
            <a:r>
              <a:rPr sz="1167" spc="-5" dirty="0">
                <a:latin typeface="Garamond"/>
                <a:cs typeface="Garamond"/>
              </a:rPr>
              <a:t>must locate </a:t>
            </a:r>
            <a:r>
              <a:rPr sz="1167" dirty="0">
                <a:latin typeface="Garamond"/>
                <a:cs typeface="Garamond"/>
              </a:rPr>
              <a:t>key </a:t>
            </a:r>
            <a:r>
              <a:rPr sz="1167" spc="-5" dirty="0">
                <a:latin typeface="Garamond"/>
                <a:cs typeface="Garamond"/>
              </a:rPr>
              <a:t>decision makers, </a:t>
            </a:r>
            <a:r>
              <a:rPr sz="1167" dirty="0">
                <a:latin typeface="Garamond"/>
                <a:cs typeface="Garamond"/>
              </a:rPr>
              <a:t>identify the factors that </a:t>
            </a:r>
            <a:r>
              <a:rPr sz="1167" spc="-5" dirty="0">
                <a:latin typeface="Garamond"/>
                <a:cs typeface="Garamond"/>
              </a:rPr>
              <a:t>affect  buyer behavior, and </a:t>
            </a:r>
            <a:r>
              <a:rPr sz="1167" dirty="0">
                <a:latin typeface="Garamond"/>
                <a:cs typeface="Garamond"/>
              </a:rPr>
              <a:t>understand the </a:t>
            </a:r>
            <a:r>
              <a:rPr sz="1167" spc="-5" dirty="0">
                <a:latin typeface="Garamond"/>
                <a:cs typeface="Garamond"/>
              </a:rPr>
              <a:t>buying decision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organizations </a:t>
            </a:r>
            <a:r>
              <a:rPr sz="1167" dirty="0">
                <a:latin typeface="Garamond"/>
                <a:cs typeface="Garamond"/>
              </a:rPr>
              <a:t>typically </a:t>
            </a:r>
            <a:r>
              <a:rPr sz="1167" spc="-5" dirty="0">
                <a:latin typeface="Garamond"/>
                <a:cs typeface="Garamond"/>
              </a:rPr>
              <a:t>require suppliers </a:t>
            </a:r>
            <a:r>
              <a:rPr sz="1167" dirty="0">
                <a:latin typeface="Garamond"/>
                <a:cs typeface="Garamond"/>
              </a:rPr>
              <a:t>to submit </a:t>
            </a:r>
            <a:r>
              <a:rPr sz="1167" spc="-5" dirty="0">
                <a:latin typeface="Garamond"/>
                <a:cs typeface="Garamond"/>
              </a:rPr>
              <a:t>bids, and normally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award </a:t>
            </a:r>
            <a:r>
              <a:rPr sz="1167" dirty="0">
                <a:latin typeface="Garamond"/>
                <a:cs typeface="Garamond"/>
              </a:rPr>
              <a:t>the  contract to the </a:t>
            </a:r>
            <a:r>
              <a:rPr sz="1167" spc="-5" dirty="0">
                <a:latin typeface="Garamond"/>
                <a:cs typeface="Garamond"/>
              </a:rPr>
              <a:t>lowest bidder. In some </a:t>
            </a:r>
            <a:r>
              <a:rPr sz="1167" dirty="0">
                <a:latin typeface="Garamond"/>
                <a:cs typeface="Garamond"/>
              </a:rPr>
              <a:t>cases, the government unit will </a:t>
            </a:r>
            <a:r>
              <a:rPr sz="1167" spc="-5" dirty="0">
                <a:latin typeface="Garamond"/>
                <a:cs typeface="Garamond"/>
              </a:rPr>
              <a:t>make allowance </a:t>
            </a:r>
            <a:r>
              <a:rPr sz="1167" dirty="0">
                <a:latin typeface="Garamond"/>
                <a:cs typeface="Garamond"/>
              </a:rPr>
              <a:t>for the  supplier's superior </a:t>
            </a:r>
            <a:r>
              <a:rPr sz="1167" spc="-5" dirty="0">
                <a:latin typeface="Garamond"/>
                <a:cs typeface="Garamond"/>
              </a:rPr>
              <a:t>quality or reputation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completing </a:t>
            </a:r>
            <a:r>
              <a:rPr sz="1167" dirty="0">
                <a:latin typeface="Garamond"/>
                <a:cs typeface="Garamond"/>
              </a:rPr>
              <a:t>contracts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time.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that  sell to the government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been marketing oriented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number of reasons. </a:t>
            </a:r>
            <a:r>
              <a:rPr sz="1167" dirty="0">
                <a:latin typeface="Garamond"/>
                <a:cs typeface="Garamond"/>
              </a:rPr>
              <a:t>Total  government spending is determined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elected </a:t>
            </a:r>
            <a:r>
              <a:rPr sz="1167" spc="-5" dirty="0">
                <a:latin typeface="Garamond"/>
                <a:cs typeface="Garamond"/>
              </a:rPr>
              <a:t>officials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by any marketing </a:t>
            </a:r>
            <a:r>
              <a:rPr sz="1167" dirty="0">
                <a:latin typeface="Garamond"/>
                <a:cs typeface="Garamond"/>
              </a:rPr>
              <a:t>effort to 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market. Government buying has emphasized price, making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invest </a:t>
            </a:r>
            <a:r>
              <a:rPr sz="1167" dirty="0">
                <a:latin typeface="Garamond"/>
                <a:cs typeface="Garamond"/>
              </a:rPr>
              <a:t>their  effort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technology to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down. When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characteristics are </a:t>
            </a:r>
            <a:r>
              <a:rPr sz="1167" dirty="0">
                <a:latin typeface="Garamond"/>
                <a:cs typeface="Garamond"/>
              </a:rPr>
              <a:t>specified carefully,  </a:t>
            </a:r>
            <a:r>
              <a:rPr sz="1167" spc="-5" dirty="0">
                <a:latin typeface="Garamond"/>
                <a:cs typeface="Garamond"/>
              </a:rPr>
              <a:t>product differentiation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factor. </a:t>
            </a:r>
            <a:r>
              <a:rPr sz="1167" dirty="0">
                <a:latin typeface="Garamond"/>
                <a:cs typeface="Garamond"/>
              </a:rPr>
              <a:t>Nor do </a:t>
            </a:r>
            <a:r>
              <a:rPr sz="1167" spc="-5" dirty="0">
                <a:latin typeface="Garamond"/>
                <a:cs typeface="Garamond"/>
              </a:rPr>
              <a:t>advertising or personal </a:t>
            </a:r>
            <a:r>
              <a:rPr sz="1167" dirty="0">
                <a:latin typeface="Garamond"/>
                <a:cs typeface="Garamond"/>
              </a:rPr>
              <a:t>selling matter  much in winning </a:t>
            </a:r>
            <a:r>
              <a:rPr sz="1167" spc="-5" dirty="0">
                <a:latin typeface="Garamond"/>
                <a:cs typeface="Garamond"/>
              </a:rPr>
              <a:t>bids on an open-bid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basis.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3083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71181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u="sng" dirty="0">
                <a:latin typeface="Garamond"/>
                <a:cs typeface="Garamond"/>
              </a:rPr>
              <a:t>Key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Terms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392131"/>
            <a:ext cx="11760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Business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6853" y="1406948"/>
            <a:ext cx="43807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business market </a:t>
            </a:r>
            <a:r>
              <a:rPr sz="1167" spc="-5" dirty="0">
                <a:latin typeface="Garamond"/>
                <a:cs typeface="Garamond"/>
              </a:rPr>
              <a:t>includes </a:t>
            </a:r>
            <a:r>
              <a:rPr sz="1167" dirty="0">
                <a:latin typeface="Garamond"/>
                <a:cs typeface="Garamond"/>
              </a:rPr>
              <a:t>firms that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produce products and services </a:t>
            </a:r>
            <a:r>
              <a:rPr sz="1167" dirty="0">
                <a:latin typeface="Garamond"/>
                <a:cs typeface="Garamond"/>
              </a:rPr>
              <a:t>to sell to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1892194"/>
            <a:ext cx="10112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Straight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Re-buy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6853" y="1892194"/>
            <a:ext cx="328065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reorders </a:t>
            </a:r>
            <a:r>
              <a:rPr sz="1167" dirty="0">
                <a:latin typeface="Garamond"/>
                <a:cs typeface="Garamond"/>
              </a:rPr>
              <a:t>something without </a:t>
            </a:r>
            <a:r>
              <a:rPr sz="1167" spc="-5" dirty="0">
                <a:latin typeface="Garamond"/>
                <a:cs typeface="Garamond"/>
              </a:rPr>
              <a:t>any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modifications.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2225569"/>
            <a:ext cx="109087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Modified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Re-buy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6853" y="2240385"/>
            <a:ext cx="438202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wants to </a:t>
            </a:r>
            <a:r>
              <a:rPr sz="1167" spc="-5" dirty="0">
                <a:latin typeface="Garamond"/>
                <a:cs typeface="Garamond"/>
              </a:rPr>
              <a:t>modify product </a:t>
            </a:r>
            <a:r>
              <a:rPr sz="1167" dirty="0">
                <a:latin typeface="Garamond"/>
                <a:cs typeface="Garamond"/>
              </a:rPr>
              <a:t>specifications,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terms,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suppliers.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2725631"/>
            <a:ext cx="5714912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345199" algn="l"/>
              </a:tabLst>
            </a:pPr>
            <a:r>
              <a:rPr sz="1167" b="1" dirty="0">
                <a:latin typeface="Garamond"/>
                <a:cs typeface="Garamond"/>
              </a:rPr>
              <a:t>New</a:t>
            </a:r>
            <a:r>
              <a:rPr sz="1167" b="1" spc="-5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Task</a:t>
            </a:r>
            <a:r>
              <a:rPr sz="1167" b="1" spc="-5" dirty="0">
                <a:latin typeface="Garamond"/>
                <a:cs typeface="Garamond"/>
              </a:rPr>
              <a:t> Buying	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12"/>
              </a:lnSpc>
              <a:tabLst>
                <a:tab pos="493260" algn="l"/>
              </a:tabLst>
            </a:pPr>
            <a:r>
              <a:rPr sz="1167" b="1" spc="-5" dirty="0">
                <a:latin typeface="Garamond"/>
                <a:cs typeface="Garamond"/>
              </a:rPr>
              <a:t>Users	</a:t>
            </a:r>
            <a:r>
              <a:rPr sz="1167" spc="-5" dirty="0">
                <a:latin typeface="Garamond"/>
                <a:cs typeface="Garamond"/>
              </a:rPr>
              <a:t>are members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who will use </a:t>
            </a:r>
            <a:r>
              <a:rPr sz="1167" spc="-5" dirty="0">
                <a:latin typeface="Garamond"/>
                <a:cs typeface="Garamond"/>
              </a:rPr>
              <a:t>the product or </a:t>
            </a:r>
            <a:r>
              <a:rPr sz="1167" dirty="0">
                <a:latin typeface="Garamond"/>
                <a:cs typeface="Garamond"/>
              </a:rPr>
              <a:t>service. In many 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cases,</a:t>
            </a:r>
            <a:r>
              <a:rPr sz="1167" spc="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users  </a:t>
            </a:r>
            <a:r>
              <a:rPr sz="1167" spc="-5" dirty="0">
                <a:latin typeface="Garamond"/>
                <a:cs typeface="Garamond"/>
              </a:rPr>
              <a:t>initiate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proposal and help </a:t>
            </a:r>
            <a:r>
              <a:rPr sz="1167" dirty="0">
                <a:latin typeface="Garamond"/>
                <a:cs typeface="Garamond"/>
              </a:rPr>
              <a:t>define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specifications.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3559069"/>
            <a:ext cx="73219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Inf</a:t>
            </a:r>
            <a:r>
              <a:rPr sz="1167" b="1" dirty="0">
                <a:latin typeface="Garamond"/>
                <a:cs typeface="Garamond"/>
              </a:rPr>
              <a:t>l</a:t>
            </a:r>
            <a:r>
              <a:rPr sz="1167" b="1" spc="-5" dirty="0">
                <a:latin typeface="Garamond"/>
                <a:cs typeface="Garamond"/>
              </a:rPr>
              <a:t>uencers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2353" y="3573885"/>
            <a:ext cx="482714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Often help define </a:t>
            </a:r>
            <a:r>
              <a:rPr sz="1167" dirty="0">
                <a:latin typeface="Garamond"/>
                <a:cs typeface="Garamond"/>
              </a:rPr>
              <a:t>specifications </a:t>
            </a:r>
            <a:r>
              <a:rPr sz="1167" spc="-5" dirty="0">
                <a:latin typeface="Garamond"/>
                <a:cs typeface="Garamond"/>
              </a:rPr>
              <a:t>and also provide information </a:t>
            </a:r>
            <a:r>
              <a:rPr sz="1167" dirty="0">
                <a:latin typeface="Garamond"/>
                <a:cs typeface="Garamond"/>
              </a:rPr>
              <a:t>for evaluating  </a:t>
            </a:r>
            <a:r>
              <a:rPr sz="1167" spc="-5" dirty="0">
                <a:latin typeface="Garamond"/>
                <a:cs typeface="Garamond"/>
              </a:rPr>
              <a:t>alternatives.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personnel are particularly </a:t>
            </a:r>
            <a:r>
              <a:rPr sz="1167" dirty="0">
                <a:latin typeface="Garamond"/>
                <a:cs typeface="Garamond"/>
              </a:rPr>
              <a:t>important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influencers.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52" y="4059132"/>
            <a:ext cx="4586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Buyers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2353" y="4059132"/>
            <a:ext cx="428942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formal </a:t>
            </a:r>
            <a:r>
              <a:rPr sz="1167" spc="-5" dirty="0">
                <a:latin typeface="Garamond"/>
                <a:cs typeface="Garamond"/>
              </a:rPr>
              <a:t>authority </a:t>
            </a:r>
            <a:r>
              <a:rPr sz="1167" dirty="0">
                <a:latin typeface="Garamond"/>
                <a:cs typeface="Garamond"/>
              </a:rPr>
              <a:t>to select the supplier </a:t>
            </a:r>
            <a:r>
              <a:rPr sz="1167" spc="-5" dirty="0">
                <a:latin typeface="Garamond"/>
                <a:cs typeface="Garamond"/>
              </a:rPr>
              <a:t>and arrange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352" y="4392507"/>
            <a:ext cx="5846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Deciders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9350" y="4392507"/>
            <a:ext cx="40616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formal </a:t>
            </a:r>
            <a:r>
              <a:rPr sz="1167" spc="-5" dirty="0">
                <a:latin typeface="Garamond"/>
                <a:cs typeface="Garamond"/>
              </a:rPr>
              <a:t>or informal power </a:t>
            </a:r>
            <a:r>
              <a:rPr sz="1167" dirty="0">
                <a:latin typeface="Garamond"/>
                <a:cs typeface="Garamond"/>
              </a:rPr>
              <a:t>to select </a:t>
            </a:r>
            <a:r>
              <a:rPr sz="1167" spc="-5" dirty="0">
                <a:latin typeface="Garamond"/>
                <a:cs typeface="Garamond"/>
              </a:rPr>
              <a:t>or approve </a:t>
            </a:r>
            <a:r>
              <a:rPr sz="1167" dirty="0">
                <a:latin typeface="Garamond"/>
                <a:cs typeface="Garamond"/>
              </a:rPr>
              <a:t>the final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suppliers.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352" y="4725882"/>
            <a:ext cx="80133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Gatekeepers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2353" y="4725882"/>
            <a:ext cx="24169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control the flow </a:t>
            </a:r>
            <a:r>
              <a:rPr sz="1167" spc="-5" dirty="0">
                <a:latin typeface="Garamond"/>
                <a:cs typeface="Garamond"/>
              </a:rPr>
              <a:t>of information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9212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6443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17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Lesson emphasizes the key steps </a:t>
            </a:r>
            <a:r>
              <a:rPr sz="1167" spc="-5" dirty="0">
                <a:latin typeface="Garamond"/>
                <a:cs typeface="Garamond"/>
              </a:rPr>
              <a:t>in: market </a:t>
            </a:r>
            <a:r>
              <a:rPr sz="1167" dirty="0">
                <a:latin typeface="Garamond"/>
                <a:cs typeface="Garamond"/>
              </a:rPr>
              <a:t>segmentation;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targeting, </a:t>
            </a:r>
            <a:r>
              <a:rPr sz="1167" spc="-5" dirty="0">
                <a:latin typeface="Garamond"/>
                <a:cs typeface="Garamond"/>
              </a:rPr>
              <a:t>and market  positioning. Market </a:t>
            </a:r>
            <a:r>
              <a:rPr sz="1167" dirty="0">
                <a:latin typeface="Garamond"/>
                <a:cs typeface="Garamond"/>
              </a:rPr>
              <a:t>segmentation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a method to </a:t>
            </a:r>
            <a:r>
              <a:rPr sz="1167" spc="-5" dirty="0">
                <a:latin typeface="Garamond"/>
                <a:cs typeface="Garamond"/>
              </a:rPr>
              <a:t>divide or </a:t>
            </a:r>
            <a:r>
              <a:rPr sz="1167" dirty="0">
                <a:latin typeface="Garamond"/>
                <a:cs typeface="Garamond"/>
              </a:rPr>
              <a:t>segment the </a:t>
            </a:r>
            <a:r>
              <a:rPr sz="1167" spc="-5" dirty="0">
                <a:latin typeface="Garamond"/>
                <a:cs typeface="Garamond"/>
              </a:rPr>
              <a:t>market into narrow  </a:t>
            </a:r>
            <a:r>
              <a:rPr sz="1167" dirty="0">
                <a:latin typeface="Garamond"/>
                <a:cs typeface="Garamond"/>
              </a:rPr>
              <a:t>segments (using a 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different meaningful variables. Today we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discussing the major  variables 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segment the consumer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0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MARKET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of buyers, and buyers differ in </a:t>
            </a:r>
            <a:r>
              <a:rPr sz="1167" dirty="0">
                <a:latin typeface="Garamond"/>
                <a:cs typeface="Garamond"/>
              </a:rPr>
              <a:t>one </a:t>
            </a:r>
            <a:r>
              <a:rPr sz="1167" spc="-5" dirty="0">
                <a:latin typeface="Garamond"/>
                <a:cs typeface="Garamond"/>
              </a:rPr>
              <a:t>or more </a:t>
            </a:r>
            <a:r>
              <a:rPr sz="1167" dirty="0">
                <a:latin typeface="Garamond"/>
                <a:cs typeface="Garamond"/>
              </a:rPr>
              <a:t>ways. They </a:t>
            </a:r>
            <a:r>
              <a:rPr sz="1167" spc="-5" dirty="0">
                <a:latin typeface="Garamond"/>
                <a:cs typeface="Garamond"/>
              </a:rPr>
              <a:t>may differ in </a:t>
            </a:r>
            <a:r>
              <a:rPr sz="1167" dirty="0">
                <a:latin typeface="Garamond"/>
                <a:cs typeface="Garamond"/>
              </a:rPr>
              <a:t>their wants,  </a:t>
            </a:r>
            <a:r>
              <a:rPr sz="1167" spc="-5" dirty="0">
                <a:latin typeface="Garamond"/>
                <a:cs typeface="Garamond"/>
              </a:rPr>
              <a:t>resources, locations, </a:t>
            </a:r>
            <a:r>
              <a:rPr sz="1167" dirty="0">
                <a:latin typeface="Garamond"/>
                <a:cs typeface="Garamond"/>
              </a:rPr>
              <a:t>buying </a:t>
            </a:r>
            <a:r>
              <a:rPr sz="1167" spc="-5" dirty="0">
                <a:latin typeface="Garamond"/>
                <a:cs typeface="Garamond"/>
              </a:rPr>
              <a:t>attitudes, and buying </a:t>
            </a:r>
            <a:r>
              <a:rPr sz="1167" dirty="0">
                <a:latin typeface="Garamond"/>
                <a:cs typeface="Garamond"/>
              </a:rPr>
              <a:t>practices. </a:t>
            </a:r>
            <a:r>
              <a:rPr sz="1167" spc="-5" dirty="0">
                <a:latin typeface="Garamond"/>
                <a:cs typeface="Garamond"/>
              </a:rPr>
              <a:t>Through market segmentation,  </a:t>
            </a:r>
            <a:r>
              <a:rPr sz="1167" dirty="0">
                <a:latin typeface="Garamond"/>
                <a:cs typeface="Garamond"/>
              </a:rPr>
              <a:t>companies divide </a:t>
            </a:r>
            <a:r>
              <a:rPr sz="1167" spc="-5" dirty="0">
                <a:latin typeface="Garamond"/>
                <a:cs typeface="Garamond"/>
              </a:rPr>
              <a:t>large, heterogeneous markets </a:t>
            </a:r>
            <a:r>
              <a:rPr sz="1167" dirty="0">
                <a:latin typeface="Garamond"/>
                <a:cs typeface="Garamond"/>
              </a:rPr>
              <a:t>into smaller segments that can </a:t>
            </a:r>
            <a:r>
              <a:rPr sz="1167" spc="-5" dirty="0">
                <a:latin typeface="Garamond"/>
                <a:cs typeface="Garamond"/>
              </a:rPr>
              <a:t>be reached more  </a:t>
            </a:r>
            <a:r>
              <a:rPr sz="1167" dirty="0">
                <a:latin typeface="Garamond"/>
                <a:cs typeface="Garamond"/>
              </a:rPr>
              <a:t>efficiently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effectively with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that </a:t>
            </a:r>
            <a:r>
              <a:rPr sz="1167" spc="-5" dirty="0">
                <a:latin typeface="Garamond"/>
                <a:cs typeface="Garamond"/>
              </a:rPr>
              <a:t>match </a:t>
            </a:r>
            <a:r>
              <a:rPr sz="1167" dirty="0">
                <a:latin typeface="Garamond"/>
                <a:cs typeface="Garamond"/>
              </a:rPr>
              <a:t>their unique </a:t>
            </a:r>
            <a:r>
              <a:rPr sz="1167" spc="-5" dirty="0">
                <a:latin typeface="Garamond"/>
                <a:cs typeface="Garamond"/>
              </a:rPr>
              <a:t>needs. Companies  </a:t>
            </a:r>
            <a:r>
              <a:rPr sz="1167" dirty="0">
                <a:latin typeface="Garamond"/>
                <a:cs typeface="Garamond"/>
              </a:rPr>
              <a:t>today </a:t>
            </a:r>
            <a:r>
              <a:rPr sz="1167" spc="-5" dirty="0">
                <a:latin typeface="Garamond"/>
                <a:cs typeface="Garamond"/>
              </a:rPr>
              <a:t>recognize </a:t>
            </a:r>
            <a:r>
              <a:rPr sz="1167" dirty="0">
                <a:latin typeface="Garamond"/>
                <a:cs typeface="Garamond"/>
              </a:rPr>
              <a:t>that they cannot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all buyers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marketplace, or at least not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all buyers  in </a:t>
            </a:r>
            <a:r>
              <a:rPr sz="1167" dirty="0">
                <a:latin typeface="Garamond"/>
                <a:cs typeface="Garamond"/>
              </a:rPr>
              <a:t>the same way. Buyers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numerous, </a:t>
            </a:r>
            <a:r>
              <a:rPr sz="1167" dirty="0">
                <a:latin typeface="Garamond"/>
                <a:cs typeface="Garamond"/>
              </a:rPr>
              <a:t>too widely scattered,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too varied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needs and  buying practices. Moreover, </a:t>
            </a:r>
            <a:r>
              <a:rPr sz="1167" dirty="0">
                <a:latin typeface="Garamond"/>
                <a:cs typeface="Garamond"/>
              </a:rPr>
              <a:t>the companies </a:t>
            </a:r>
            <a:r>
              <a:rPr sz="1167" spc="-5" dirty="0">
                <a:latin typeface="Garamond"/>
                <a:cs typeface="Garamond"/>
              </a:rPr>
              <a:t>themselves </a:t>
            </a:r>
            <a:r>
              <a:rPr sz="1167" dirty="0">
                <a:latin typeface="Garamond"/>
                <a:cs typeface="Garamond"/>
              </a:rPr>
              <a:t>vary widely in their </a:t>
            </a:r>
            <a:r>
              <a:rPr sz="1167" spc="-5" dirty="0">
                <a:latin typeface="Garamond"/>
                <a:cs typeface="Garamond"/>
              </a:rPr>
              <a:t>abilities </a:t>
            </a:r>
            <a:r>
              <a:rPr sz="1167" dirty="0">
                <a:latin typeface="Garamond"/>
                <a:cs typeface="Garamond"/>
              </a:rPr>
              <a:t>to serve 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trying </a:t>
            </a:r>
            <a:r>
              <a:rPr sz="1167" dirty="0">
                <a:latin typeface="Garamond"/>
                <a:cs typeface="Garamond"/>
              </a:rPr>
              <a:t>to compete </a:t>
            </a:r>
            <a:r>
              <a:rPr sz="1167" spc="-5" dirty="0">
                <a:latin typeface="Garamond"/>
                <a:cs typeface="Garamond"/>
              </a:rPr>
              <a:t>in an </a:t>
            </a:r>
            <a:r>
              <a:rPr sz="1167" dirty="0">
                <a:latin typeface="Garamond"/>
                <a:cs typeface="Garamond"/>
              </a:rPr>
              <a:t>entire </a:t>
            </a:r>
            <a:r>
              <a:rPr sz="1167" spc="-5" dirty="0">
                <a:latin typeface="Garamond"/>
                <a:cs typeface="Garamond"/>
              </a:rPr>
              <a:t>market, sometimes  against </a:t>
            </a:r>
            <a:r>
              <a:rPr sz="1167" dirty="0">
                <a:latin typeface="Garamond"/>
                <a:cs typeface="Garamond"/>
              </a:rPr>
              <a:t>superior competitors, each </a:t>
            </a:r>
            <a:r>
              <a:rPr sz="1167" spc="-5" dirty="0">
                <a:latin typeface="Garamond"/>
                <a:cs typeface="Garamond"/>
              </a:rPr>
              <a:t>company must identify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that it can serve  </a:t>
            </a:r>
            <a:r>
              <a:rPr sz="1167" spc="-5" dirty="0">
                <a:latin typeface="Garamond"/>
                <a:cs typeface="Garamond"/>
              </a:rPr>
              <a:t>best and </a:t>
            </a:r>
            <a:r>
              <a:rPr sz="1167" dirty="0">
                <a:latin typeface="Garamond"/>
                <a:cs typeface="Garamond"/>
              </a:rPr>
              <a:t>most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profitably.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more </a:t>
            </a:r>
            <a:r>
              <a:rPr sz="1167" dirty="0">
                <a:latin typeface="Garamond"/>
                <a:cs typeface="Garamond"/>
              </a:rPr>
              <a:t>selective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customers with whom they wish to connect.  </a:t>
            </a:r>
            <a:r>
              <a:rPr sz="1167" spc="-5" dirty="0">
                <a:latin typeface="Garamond"/>
                <a:cs typeface="Garamond"/>
              </a:rPr>
              <a:t>Most have moved away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mass marketing and </a:t>
            </a:r>
            <a:r>
              <a:rPr sz="1167" dirty="0">
                <a:latin typeface="Garamond"/>
                <a:cs typeface="Garamond"/>
              </a:rPr>
              <a:t>toward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segmentation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targeting—  identifying market segments, selecting </a:t>
            </a:r>
            <a:r>
              <a:rPr sz="1167" spc="-5" dirty="0">
                <a:latin typeface="Garamond"/>
                <a:cs typeface="Garamond"/>
              </a:rPr>
              <a:t>one or more of them, and developing products and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programs </a:t>
            </a:r>
            <a:r>
              <a:rPr sz="1167" dirty="0">
                <a:latin typeface="Garamond"/>
                <a:cs typeface="Garamond"/>
              </a:rPr>
              <a:t>tailored to each. Instead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scattering their marketing efforts firms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focusing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interest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values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create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best.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Steps in </a:t>
            </a:r>
            <a:r>
              <a:rPr sz="1167" b="1" dirty="0">
                <a:latin typeface="Garamond"/>
                <a:cs typeface="Garamond"/>
              </a:rPr>
              <a:t>Target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Figure shows the three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steps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marketing.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b="1" spc="-5" dirty="0">
                <a:latin typeface="Garamond"/>
                <a:cs typeface="Garamond"/>
              </a:rPr>
              <a:t>market segmentation</a:t>
            </a:r>
            <a:r>
              <a:rPr sz="1167" spc="-5" dirty="0">
                <a:latin typeface="Garamond"/>
                <a:cs typeface="Garamond"/>
              </a:rPr>
              <a:t>—  dividing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into smaller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of buyers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distinct needs, characteristics,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spc="-5" dirty="0">
                <a:latin typeface="Garamond"/>
                <a:cs typeface="Garamond"/>
              </a:rPr>
              <a:t>behaviors 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might require </a:t>
            </a:r>
            <a:r>
              <a:rPr sz="1167" dirty="0">
                <a:latin typeface="Garamond"/>
                <a:cs typeface="Garamond"/>
              </a:rPr>
              <a:t>separate </a:t>
            </a:r>
            <a:r>
              <a:rPr sz="1167" spc="-5" dirty="0">
                <a:latin typeface="Garamond"/>
                <a:cs typeface="Garamond"/>
              </a:rPr>
              <a:t>products or marketing mixes.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identifies different </a:t>
            </a:r>
            <a:r>
              <a:rPr sz="1167" dirty="0">
                <a:latin typeface="Garamond"/>
                <a:cs typeface="Garamond"/>
              </a:rPr>
              <a:t>ways to  segment the </a:t>
            </a:r>
            <a:r>
              <a:rPr sz="1167" spc="-5" dirty="0">
                <a:latin typeface="Garamond"/>
                <a:cs typeface="Garamond"/>
              </a:rPr>
              <a:t>market and develops profiles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resulting market </a:t>
            </a:r>
            <a:r>
              <a:rPr sz="1167" dirty="0">
                <a:latin typeface="Garamond"/>
                <a:cs typeface="Garamond"/>
              </a:rPr>
              <a:t>segments. The second step </a:t>
            </a:r>
            <a:r>
              <a:rPr sz="1167" spc="-5" dirty="0">
                <a:latin typeface="Garamond"/>
                <a:cs typeface="Garamond"/>
              </a:rPr>
              <a:t>is  market </a:t>
            </a:r>
            <a:r>
              <a:rPr sz="1167" b="1" spc="-5" dirty="0">
                <a:latin typeface="Garamond"/>
                <a:cs typeface="Garamond"/>
              </a:rPr>
              <a:t>targeting</a:t>
            </a:r>
            <a:r>
              <a:rPr sz="1167" spc="-5" dirty="0">
                <a:latin typeface="Garamond"/>
                <a:cs typeface="Garamond"/>
              </a:rPr>
              <a:t>—evaluating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segment's </a:t>
            </a:r>
            <a:r>
              <a:rPr sz="1167" spc="-5" dirty="0">
                <a:latin typeface="Garamond"/>
                <a:cs typeface="Garamond"/>
              </a:rPr>
              <a:t>attractiveness and selecting one or more 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 to enter. The third step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positioning</a:t>
            </a:r>
            <a:r>
              <a:rPr sz="1167" spc="-5" dirty="0">
                <a:latin typeface="Garamond"/>
                <a:cs typeface="Garamond"/>
              </a:rPr>
              <a:t>—setting </a:t>
            </a:r>
            <a:r>
              <a:rPr sz="1167" dirty="0">
                <a:latin typeface="Garamond"/>
                <a:cs typeface="Garamond"/>
              </a:rPr>
              <a:t>the competitive 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creating a </a:t>
            </a:r>
            <a:r>
              <a:rPr sz="1167" spc="-5" dirty="0">
                <a:latin typeface="Garamond"/>
                <a:cs typeface="Garamond"/>
              </a:rPr>
              <a:t>detailed </a:t>
            </a:r>
            <a:r>
              <a:rPr sz="1167" dirty="0">
                <a:latin typeface="Garamond"/>
                <a:cs typeface="Garamond"/>
              </a:rPr>
              <a:t>marketing mix.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discuss each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steps  in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turn.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U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Levels </a:t>
            </a:r>
            <a:r>
              <a:rPr sz="1167" b="1" dirty="0">
                <a:latin typeface="Garamond"/>
                <a:cs typeface="Garamond"/>
              </a:rPr>
              <a:t>of Market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Because </a:t>
            </a:r>
            <a:r>
              <a:rPr sz="1167" spc="-5" dirty="0">
                <a:latin typeface="Garamond"/>
                <a:cs typeface="Garamond"/>
              </a:rPr>
              <a:t>buyers have </a:t>
            </a:r>
            <a:r>
              <a:rPr sz="1167" dirty="0">
                <a:latin typeface="Garamond"/>
                <a:cs typeface="Garamond"/>
              </a:rPr>
              <a:t>unique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wants, each </a:t>
            </a:r>
            <a:r>
              <a:rPr sz="1167" spc="-5" dirty="0">
                <a:latin typeface="Garamond"/>
                <a:cs typeface="Garamond"/>
              </a:rPr>
              <a:t>buyer is potentially </a:t>
            </a:r>
            <a:r>
              <a:rPr sz="1167" dirty="0">
                <a:latin typeface="Garamond"/>
                <a:cs typeface="Garamond"/>
              </a:rPr>
              <a:t>a separate </a:t>
            </a:r>
            <a:r>
              <a:rPr sz="1167" spc="-5" dirty="0">
                <a:latin typeface="Garamond"/>
                <a:cs typeface="Garamond"/>
              </a:rPr>
              <a:t>market. Ideally,  </a:t>
            </a:r>
            <a:r>
              <a:rPr sz="1167" dirty="0">
                <a:latin typeface="Garamond"/>
                <a:cs typeface="Garamond"/>
              </a:rPr>
              <a:t>then,   a   seller   might   design   a </a:t>
            </a:r>
            <a:r>
              <a:rPr sz="1167" spc="27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separate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7463260"/>
            <a:ext cx="59884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 However,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79" y="7463260"/>
            <a:ext cx="52846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 marR="4939" indent="-1852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program  although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370" y="7463260"/>
            <a:ext cx="116002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510" marR="4939" indent="-27781">
              <a:lnSpc>
                <a:spcPts val="1312"/>
              </a:lnSpc>
              <a:tabLst>
                <a:tab pos="359913" algn="l"/>
                <a:tab pos="534005" algn="l"/>
                <a:tab pos="793908" algn="l"/>
              </a:tabLst>
            </a:pPr>
            <a:r>
              <a:rPr sz="1167" dirty="0">
                <a:latin typeface="Garamond"/>
                <a:cs typeface="Garamond"/>
              </a:rPr>
              <a:t>for	each	</a:t>
            </a:r>
            <a:r>
              <a:rPr sz="1167" spc="-5" dirty="0">
                <a:latin typeface="Garamond"/>
                <a:cs typeface="Garamond"/>
              </a:rPr>
              <a:t>buyer.  </a:t>
            </a:r>
            <a:r>
              <a:rPr sz="1167" dirty="0">
                <a:latin typeface="Garamond"/>
                <a:cs typeface="Garamond"/>
              </a:rPr>
              <a:t>some		com</a:t>
            </a:r>
            <a:r>
              <a:rPr sz="1167" spc="-5" dirty="0">
                <a:latin typeface="Garamond"/>
                <a:cs typeface="Garamond"/>
              </a:rPr>
              <a:t>panies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7796636"/>
            <a:ext cx="2576248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attempt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serve buyers </a:t>
            </a:r>
            <a:r>
              <a:rPr sz="1167" dirty="0">
                <a:latin typeface="Garamond"/>
                <a:cs typeface="Garamond"/>
              </a:rPr>
              <a:t>individually, many 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face larger </a:t>
            </a:r>
            <a:r>
              <a:rPr sz="1167" spc="-5" dirty="0">
                <a:latin typeface="Garamond"/>
                <a:cs typeface="Garamond"/>
              </a:rPr>
              <a:t>numbers of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buyers  and do not </a:t>
            </a:r>
            <a:r>
              <a:rPr sz="1167" dirty="0">
                <a:latin typeface="Garamond"/>
                <a:cs typeface="Garamond"/>
              </a:rPr>
              <a:t>find complete segmentation  worthwhile. Instead, they look for </a:t>
            </a:r>
            <a:r>
              <a:rPr sz="1167" spc="-5" dirty="0">
                <a:latin typeface="Garamond"/>
                <a:cs typeface="Garamond"/>
              </a:rPr>
              <a:t>broader  </a:t>
            </a:r>
            <a:r>
              <a:rPr sz="1167" dirty="0">
                <a:latin typeface="Garamond"/>
                <a:cs typeface="Garamond"/>
              </a:rPr>
              <a:t>classes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buyers who differ in their </a:t>
            </a:r>
            <a:r>
              <a:rPr sz="1167" spc="-5" dirty="0">
                <a:latin typeface="Garamond"/>
                <a:cs typeface="Garamond"/>
              </a:rPr>
              <a:t>product  needs or </a:t>
            </a:r>
            <a:r>
              <a:rPr sz="1167" dirty="0">
                <a:latin typeface="Garamond"/>
                <a:cs typeface="Garamond"/>
              </a:rPr>
              <a:t>buying </a:t>
            </a:r>
            <a:r>
              <a:rPr sz="1167" spc="-5" dirty="0">
                <a:latin typeface="Garamond"/>
                <a:cs typeface="Garamond"/>
              </a:rPr>
              <a:t>responses. </a:t>
            </a:r>
            <a:r>
              <a:rPr sz="1167" dirty="0">
                <a:latin typeface="Garamond"/>
                <a:cs typeface="Garamond"/>
              </a:rPr>
              <a:t>Thus, market  </a:t>
            </a:r>
            <a:r>
              <a:rPr sz="1167" spc="-5" dirty="0">
                <a:latin typeface="Garamond"/>
                <a:cs typeface="Garamond"/>
              </a:rPr>
              <a:t>segmentation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carried out at </a:t>
            </a:r>
            <a:r>
              <a:rPr sz="1167" dirty="0">
                <a:latin typeface="Garamond"/>
                <a:cs typeface="Garamond"/>
              </a:rPr>
              <a:t>several  different     levels.     Figure     shows    </a:t>
            </a:r>
            <a:r>
              <a:rPr sz="1167" spc="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9130135"/>
            <a:ext cx="171626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companies can </a:t>
            </a:r>
            <a:r>
              <a:rPr sz="1167" spc="-5" dirty="0">
                <a:latin typeface="Garamond"/>
                <a:cs typeface="Garamond"/>
              </a:rPr>
              <a:t>practice no  </a:t>
            </a:r>
            <a:r>
              <a:rPr sz="1167" dirty="0">
                <a:latin typeface="Garamond"/>
                <a:cs typeface="Garamond"/>
              </a:rPr>
              <a:t>(mass  </a:t>
            </a:r>
            <a:r>
              <a:rPr sz="1167" spc="-5" dirty="0">
                <a:latin typeface="Garamond"/>
                <a:cs typeface="Garamond"/>
              </a:rPr>
              <a:t>marketing), 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complete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3238" y="9130135"/>
            <a:ext cx="79022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segmentation  segmentation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021" y="239966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72651" y="2678959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378200" y="732398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378200" y="733361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78200" y="734324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378200" y="735361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378200" y="736398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378200" y="737362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378200" y="738325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378200" y="73932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78200" y="74032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378201" y="7408440"/>
          <a:ext cx="3010870" cy="2114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814">
                <a:tc gridSpan="3"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Market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Segmentation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63830" marR="416559" indent="-133350">
                        <a:lnSpc>
                          <a:spcPct val="1022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164465" algn="l"/>
                        </a:tabLst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bases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segmenting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market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63830" indent="-133350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rabicPeriod"/>
                        <a:tabLst>
                          <a:tab pos="164465" algn="l"/>
                        </a:tabLst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Develop segment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profiles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815">
                      <a:solidFill>
                        <a:srgbClr val="BD2405"/>
                      </a:solidFill>
                      <a:prstDash val="solid"/>
                    </a:lnL>
                    <a:lnT w="19811">
                      <a:solidFill>
                        <a:srgbClr val="721603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771603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 gridSpan="5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1429">
                      <a:solidFill>
                        <a:srgbClr val="FFFFFF"/>
                      </a:solidFill>
                      <a:prstDash val="solid"/>
                    </a:lnT>
                    <a:lnB w="10668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10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8">
                      <a:solidFill>
                        <a:srgbClr val="FFFFFF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Market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Targeting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63830" marR="447040" indent="-132715">
                        <a:lnSpc>
                          <a:spcPct val="102800"/>
                        </a:lnSpc>
                        <a:buAutoNum type="arabicPeriod" startAt="3"/>
                        <a:tabLst>
                          <a:tab pos="163830" algn="l"/>
                        </a:tabLst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Develop measure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segment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attractiveness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63195" indent="-132080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rabicPeriod" startAt="3"/>
                        <a:tabLst>
                          <a:tab pos="163830" algn="l"/>
                        </a:tabLst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Select target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segments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8">
                      <a:solidFill>
                        <a:srgbClr val="FFFFFF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8">
                      <a:solidFill>
                        <a:srgbClr val="FFFFFF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 gridSpan="5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1429">
                      <a:solidFill>
                        <a:srgbClr val="FFFFFF"/>
                      </a:solidFill>
                      <a:prstDash val="solid"/>
                    </a:lnT>
                    <a:lnB w="16001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495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6001">
                      <a:solidFill>
                        <a:srgbClr val="FFFFFF"/>
                      </a:solidFill>
                      <a:prstDash val="solid"/>
                    </a:lnT>
                    <a:lnB w="10667">
                      <a:solidFill>
                        <a:srgbClr val="6F150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7375">
                        <a:lnSpc>
                          <a:spcPts val="1235"/>
                        </a:lnSpc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Market</a:t>
                      </a:r>
                      <a:r>
                        <a:rPr sz="1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positioning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63830" marR="876300" indent="-132715">
                        <a:lnSpc>
                          <a:spcPts val="1110"/>
                        </a:lnSpc>
                        <a:spcBef>
                          <a:spcPts val="35"/>
                        </a:spcBef>
                        <a:buAutoNum type="arabicPeriod" startAt="5"/>
                        <a:tabLst>
                          <a:tab pos="165100" algn="l"/>
                        </a:tabLst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Develop positioning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target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segments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63830" indent="-132715">
                        <a:lnSpc>
                          <a:spcPts val="1070"/>
                        </a:lnSpc>
                        <a:buAutoNum type="arabicPeriod" startAt="5"/>
                        <a:tabLst>
                          <a:tab pos="164465" algn="l"/>
                        </a:tabLst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Develop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marketing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mix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segment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6001">
                      <a:solidFill>
                        <a:srgbClr val="FFFFFF"/>
                      </a:solidFill>
                      <a:prstDash val="solid"/>
                    </a:lnT>
                    <a:lnB w="10667">
                      <a:solidFill>
                        <a:srgbClr val="6F1503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8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5704</Words>
  <Application>Microsoft Office PowerPoint</Application>
  <PresentationFormat>Custom</PresentationFormat>
  <Paragraphs>625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