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75" r:id="rId21"/>
    <p:sldId id="276" r:id="rId22"/>
    <p:sldId id="277" r:id="rId23"/>
    <p:sldId id="278" r:id="rId24"/>
    <p:sldId id="279" r:id="rId25"/>
    <p:sldId id="280" r:id="rId2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1" id="{94B0F8AE-95A4-4774-9117-4A544FC51799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22" id="{FB4E06B6-9BDA-4AD5-A311-0FDC7B142EBD}">
          <p14:sldIdLst>
            <p14:sldId id="287"/>
            <p14:sldId id="288"/>
            <p14:sldId id="289"/>
            <p14:sldId id="290"/>
          </p14:sldIdLst>
        </p14:section>
        <p14:section name="23" id="{3B461C72-21D2-4F5A-BB90-65C739AED093}">
          <p14:sldIdLst>
            <p14:sldId id="291"/>
            <p14:sldId id="292"/>
          </p14:sldIdLst>
        </p14:section>
        <p14:section name="24" id="{BAE8EAE4-8C95-4882-8978-A4E58837701C}">
          <p14:sldIdLst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25" id="{7A24020A-FBEE-4582-A529-23D5A5167F70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100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5529" cy="3228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21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 last </a:t>
            </a:r>
            <a:r>
              <a:rPr sz="1167" dirty="0">
                <a:latin typeface="Garamond"/>
                <a:cs typeface="Garamond"/>
              </a:rPr>
              <a:t>Lesson we </a:t>
            </a:r>
            <a:r>
              <a:rPr sz="1167" spc="-5" dirty="0">
                <a:latin typeface="Garamond"/>
                <a:cs typeface="Garamond"/>
              </a:rPr>
              <a:t>discussed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concept regarding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individual decisions 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like  product attributes, </a:t>
            </a:r>
            <a:r>
              <a:rPr sz="1167" dirty="0">
                <a:latin typeface="Garamond"/>
                <a:cs typeface="Garamond"/>
              </a:rPr>
              <a:t>labeling </a:t>
            </a:r>
            <a:r>
              <a:rPr sz="1167" spc="-5" dirty="0">
                <a:latin typeface="Garamond"/>
                <a:cs typeface="Garamond"/>
              </a:rPr>
              <a:t>and packaging. Today </a:t>
            </a:r>
            <a:r>
              <a:rPr sz="1167" dirty="0">
                <a:latin typeface="Garamond"/>
                <a:cs typeface="Garamond"/>
              </a:rPr>
              <a:t>we will continue the </a:t>
            </a:r>
            <a:r>
              <a:rPr sz="1167" spc="-5" dirty="0">
                <a:latin typeface="Garamond"/>
                <a:cs typeface="Garamond"/>
              </a:rPr>
              <a:t>same </a:t>
            </a:r>
            <a:r>
              <a:rPr sz="1167" dirty="0">
                <a:latin typeface="Garamond"/>
                <a:cs typeface="Garamond"/>
              </a:rPr>
              <a:t>topic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will discuss  the </a:t>
            </a:r>
            <a:r>
              <a:rPr sz="1167" spc="-5" dirty="0">
                <a:latin typeface="Garamond"/>
                <a:cs typeface="Garamond"/>
              </a:rPr>
              <a:t>process of new product development again </a:t>
            </a:r>
            <a:r>
              <a:rPr sz="1167" dirty="0">
                <a:latin typeface="Garamond"/>
                <a:cs typeface="Garamond"/>
              </a:rPr>
              <a:t>as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well.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Font typeface="Courier New"/>
              <a:buChar char="o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PRODUCT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56"/>
              </a:lnSpc>
              <a:buFont typeface="Courier New"/>
              <a:buChar char="o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NEW </a:t>
            </a:r>
            <a:r>
              <a:rPr sz="1167" b="1" spc="-5" dirty="0">
                <a:latin typeface="Garamond"/>
                <a:cs typeface="Garamond"/>
              </a:rPr>
              <a:t>PRODUCT DEVELOPMENT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233975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A.  </a:t>
            </a:r>
            <a:r>
              <a:rPr sz="1167" b="1" dirty="0">
                <a:latin typeface="Garamond"/>
                <a:cs typeface="Garamond"/>
              </a:rPr>
              <a:t>Product </a:t>
            </a:r>
            <a:r>
              <a:rPr sz="1167" b="1" spc="-5" dirty="0">
                <a:latin typeface="Garamond"/>
                <a:cs typeface="Garamond"/>
              </a:rPr>
              <a:t>Line</a:t>
            </a:r>
            <a:r>
              <a:rPr sz="1167" b="1" spc="15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We have looked at product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decisions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branding, packaging, </a:t>
            </a:r>
            <a:r>
              <a:rPr sz="1167" dirty="0">
                <a:latin typeface="Garamond"/>
                <a:cs typeface="Garamond"/>
              </a:rPr>
              <a:t>labeling,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support  services for </a:t>
            </a:r>
            <a:r>
              <a:rPr sz="1167" spc="-5" dirty="0">
                <a:latin typeface="Garamond"/>
                <a:cs typeface="Garamond"/>
              </a:rPr>
              <a:t>individual products and </a:t>
            </a:r>
            <a:r>
              <a:rPr sz="1167" dirty="0">
                <a:latin typeface="Garamond"/>
                <a:cs typeface="Garamond"/>
              </a:rPr>
              <a:t>services. But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calls for </a:t>
            </a:r>
            <a:r>
              <a:rPr sz="1167" spc="-5" dirty="0">
                <a:latin typeface="Garamond"/>
                <a:cs typeface="Garamond"/>
              </a:rPr>
              <a:t>building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 line.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line is </a:t>
            </a:r>
            <a:r>
              <a:rPr sz="1167" dirty="0">
                <a:latin typeface="Garamond"/>
                <a:cs typeface="Garamond"/>
              </a:rPr>
              <a:t>a group </a:t>
            </a:r>
            <a:r>
              <a:rPr sz="1167" spc="-5" dirty="0">
                <a:latin typeface="Garamond"/>
                <a:cs typeface="Garamond"/>
              </a:rPr>
              <a:t>of products </a:t>
            </a:r>
            <a:r>
              <a:rPr sz="1167" dirty="0">
                <a:latin typeface="Garamond"/>
                <a:cs typeface="Garamond"/>
              </a:rPr>
              <a:t>that are closely </a:t>
            </a:r>
            <a:r>
              <a:rPr sz="1167" spc="-5" dirty="0">
                <a:latin typeface="Garamond"/>
                <a:cs typeface="Garamond"/>
              </a:rPr>
              <a:t>related because </a:t>
            </a:r>
            <a:r>
              <a:rPr sz="1167" dirty="0">
                <a:latin typeface="Garamond"/>
                <a:cs typeface="Garamond"/>
              </a:rPr>
              <a:t>they function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similar  manner,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sold to the same </a:t>
            </a:r>
            <a:r>
              <a:rPr sz="1167" spc="-5" dirty="0">
                <a:latin typeface="Garamond"/>
                <a:cs typeface="Garamond"/>
              </a:rPr>
              <a:t>customer </a:t>
            </a:r>
            <a:r>
              <a:rPr sz="1167" dirty="0">
                <a:latin typeface="Garamond"/>
                <a:cs typeface="Garamond"/>
              </a:rPr>
              <a:t>groups, </a:t>
            </a:r>
            <a:r>
              <a:rPr sz="1167" spc="-5" dirty="0">
                <a:latin typeface="Garamond"/>
                <a:cs typeface="Garamond"/>
              </a:rPr>
              <a:t>are marketed </a:t>
            </a:r>
            <a:r>
              <a:rPr sz="1167" dirty="0">
                <a:latin typeface="Garamond"/>
                <a:cs typeface="Garamond"/>
              </a:rPr>
              <a:t>through the </a:t>
            </a:r>
            <a:r>
              <a:rPr sz="1167" spc="-5" dirty="0">
                <a:latin typeface="Garamond"/>
                <a:cs typeface="Garamond"/>
              </a:rPr>
              <a:t>same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outlets, or  </a:t>
            </a:r>
            <a:r>
              <a:rPr sz="1167" dirty="0">
                <a:latin typeface="Garamond"/>
                <a:cs typeface="Garamond"/>
              </a:rPr>
              <a:t>fall within given </a:t>
            </a:r>
            <a:r>
              <a:rPr sz="1167" spc="-5" dirty="0">
                <a:latin typeface="Garamond"/>
                <a:cs typeface="Garamond"/>
              </a:rPr>
              <a:t>price ranges. </a:t>
            </a:r>
            <a:r>
              <a:rPr sz="1167" dirty="0">
                <a:latin typeface="Garamond"/>
                <a:cs typeface="Garamond"/>
              </a:rPr>
              <a:t>For example, Nike </a:t>
            </a:r>
            <a:r>
              <a:rPr sz="1167" spc="-5" dirty="0">
                <a:latin typeface="Garamond"/>
                <a:cs typeface="Garamond"/>
              </a:rPr>
              <a:t>produces </a:t>
            </a:r>
            <a:r>
              <a:rPr sz="1167" dirty="0">
                <a:latin typeface="Garamond"/>
                <a:cs typeface="Garamond"/>
              </a:rPr>
              <a:t>several lines </a:t>
            </a:r>
            <a:r>
              <a:rPr sz="1167" spc="-5" dirty="0">
                <a:latin typeface="Garamond"/>
                <a:cs typeface="Garamond"/>
              </a:rPr>
              <a:t>of athletic </a:t>
            </a:r>
            <a:r>
              <a:rPr sz="1167" dirty="0">
                <a:latin typeface="Garamond"/>
                <a:cs typeface="Garamond"/>
              </a:rPr>
              <a:t>shoes </a:t>
            </a:r>
            <a:r>
              <a:rPr sz="1167" spc="-5" dirty="0">
                <a:latin typeface="Garamond"/>
                <a:cs typeface="Garamond"/>
              </a:rPr>
              <a:t>and  Motorola  produces  </a:t>
            </a:r>
            <a:r>
              <a:rPr sz="1167" dirty="0">
                <a:latin typeface="Garamond"/>
                <a:cs typeface="Garamond"/>
              </a:rPr>
              <a:t>several  lines  </a:t>
            </a:r>
            <a:r>
              <a:rPr sz="1167" spc="-5" dirty="0">
                <a:latin typeface="Garamond"/>
                <a:cs typeface="Garamond"/>
              </a:rPr>
              <a:t>of  telecommunications  products.  In  developing  product 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line</a:t>
            </a:r>
            <a:endParaRPr sz="1167">
              <a:latin typeface="Garamond"/>
              <a:cs typeface="Garamond"/>
            </a:endParaRPr>
          </a:p>
          <a:p>
            <a:pPr marL="4012756" marR="5556" algn="r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strategies, </a:t>
            </a:r>
            <a:r>
              <a:rPr sz="1167" spc="-5" dirty="0">
                <a:latin typeface="Garamond"/>
                <a:cs typeface="Garamond"/>
              </a:rPr>
              <a:t>marketers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face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number  of  </a:t>
            </a:r>
            <a:r>
              <a:rPr sz="1167" dirty="0">
                <a:latin typeface="Garamond"/>
                <a:cs typeface="Garamond"/>
              </a:rPr>
              <a:t>tough</a:t>
            </a:r>
            <a:r>
              <a:rPr sz="1167" spc="24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decisions.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9353" y="4225820"/>
            <a:ext cx="171379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6954" algn="l"/>
                <a:tab pos="887127" algn="l"/>
                <a:tab pos="1495832" algn="l"/>
              </a:tabLst>
            </a:pPr>
            <a:r>
              <a:rPr sz="1167" dirty="0">
                <a:latin typeface="Garamond"/>
                <a:cs typeface="Garamond"/>
              </a:rPr>
              <a:t>The	major	</a:t>
            </a:r>
            <a:r>
              <a:rPr sz="1167" spc="-5" dirty="0">
                <a:latin typeface="Garamond"/>
                <a:cs typeface="Garamond"/>
              </a:rPr>
              <a:t>produc</a:t>
            </a:r>
            <a:r>
              <a:rPr sz="1167" dirty="0">
                <a:latin typeface="Garamond"/>
                <a:cs typeface="Garamond"/>
              </a:rPr>
              <a:t>t	line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9353" y="4407324"/>
            <a:ext cx="1715029" cy="1514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decision involves </a:t>
            </a:r>
            <a:r>
              <a:rPr sz="1167" spc="-5" dirty="0">
                <a:latin typeface="Garamond"/>
                <a:cs typeface="Garamond"/>
              </a:rPr>
              <a:t>product  line length—the number of  items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line.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line is </a:t>
            </a:r>
            <a:r>
              <a:rPr sz="1167" dirty="0">
                <a:latin typeface="Garamond"/>
                <a:cs typeface="Garamond"/>
              </a:rPr>
              <a:t>too short </a:t>
            </a:r>
            <a:r>
              <a:rPr sz="1167" spc="-5" dirty="0">
                <a:latin typeface="Garamond"/>
                <a:cs typeface="Garamond"/>
              </a:rPr>
              <a:t>if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manager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increase profits  by adding items;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line is  </a:t>
            </a:r>
            <a:r>
              <a:rPr sz="1167" dirty="0">
                <a:latin typeface="Garamond"/>
                <a:cs typeface="Garamond"/>
              </a:rPr>
              <a:t>too long if </a:t>
            </a: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dirty="0">
                <a:latin typeface="Garamond"/>
                <a:cs typeface="Garamond"/>
              </a:rPr>
              <a:t>manager can  increase </a:t>
            </a:r>
            <a:r>
              <a:rPr sz="1167" spc="-5" dirty="0">
                <a:latin typeface="Garamond"/>
                <a:cs typeface="Garamond"/>
              </a:rPr>
              <a:t>profits by </a:t>
            </a:r>
            <a:r>
              <a:rPr sz="1167" dirty="0">
                <a:latin typeface="Garamond"/>
                <a:cs typeface="Garamond"/>
              </a:rPr>
              <a:t>dropping  </a:t>
            </a:r>
            <a:r>
              <a:rPr sz="1167" spc="-5" dirty="0">
                <a:latin typeface="Garamond"/>
                <a:cs typeface="Garamond"/>
              </a:rPr>
              <a:t>items.   Company </a:t>
            </a:r>
            <a:r>
              <a:rPr sz="1167" spc="22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9353" y="5892695"/>
            <a:ext cx="171441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29056" algn="l"/>
                <a:tab pos="1177281" algn="l"/>
              </a:tabLst>
            </a:pP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dirty="0">
                <a:latin typeface="Garamond"/>
                <a:cs typeface="Garamond"/>
              </a:rPr>
              <a:t>d	</a:t>
            </a:r>
            <a:r>
              <a:rPr sz="1167" spc="-5" dirty="0">
                <a:latin typeface="Garamond"/>
                <a:cs typeface="Garamond"/>
              </a:rPr>
              <a:t>resource</a:t>
            </a:r>
            <a:r>
              <a:rPr sz="1167" dirty="0">
                <a:latin typeface="Garamond"/>
                <a:cs typeface="Garamond"/>
              </a:rPr>
              <a:t>s	influence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9353" y="6074199"/>
            <a:ext cx="1715029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line length. Product  lines tend to lengthen </a:t>
            </a:r>
            <a:r>
              <a:rPr sz="1167" spc="-5" dirty="0">
                <a:latin typeface="Garamond"/>
                <a:cs typeface="Garamond"/>
              </a:rPr>
              <a:t>over  </a:t>
            </a:r>
            <a:r>
              <a:rPr sz="1167" dirty="0">
                <a:latin typeface="Garamond"/>
                <a:cs typeface="Garamond"/>
              </a:rPr>
              <a:t>time. The sales force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distributors may </a:t>
            </a:r>
            <a:r>
              <a:rPr sz="1167" spc="-5" dirty="0">
                <a:latin typeface="Garamond"/>
                <a:cs typeface="Garamond"/>
              </a:rPr>
              <a:t>pressure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852" y="6740949"/>
            <a:ext cx="5716147" cy="2844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product manager </a:t>
            </a: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complete </a:t>
            </a:r>
            <a:r>
              <a:rPr sz="1167" spc="-5" dirty="0">
                <a:latin typeface="Garamond"/>
                <a:cs typeface="Garamond"/>
              </a:rPr>
              <a:t>line </a:t>
            </a:r>
            <a:r>
              <a:rPr sz="1167" dirty="0">
                <a:latin typeface="Garamond"/>
                <a:cs typeface="Garamond"/>
              </a:rPr>
              <a:t>to satisfy their </a:t>
            </a:r>
            <a:r>
              <a:rPr sz="1167" spc="-5" dirty="0">
                <a:latin typeface="Garamond"/>
                <a:cs typeface="Garamond"/>
              </a:rPr>
              <a:t>customers. Or,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manager </a:t>
            </a:r>
            <a:r>
              <a:rPr sz="1167" dirty="0">
                <a:latin typeface="Garamond"/>
                <a:cs typeface="Garamond"/>
              </a:rPr>
              <a:t>may want to  </a:t>
            </a:r>
            <a:r>
              <a:rPr sz="1167" spc="-5" dirty="0">
                <a:latin typeface="Garamond"/>
                <a:cs typeface="Garamond"/>
              </a:rPr>
              <a:t>add items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product line </a:t>
            </a:r>
            <a:r>
              <a:rPr sz="1167" dirty="0">
                <a:latin typeface="Garamond"/>
                <a:cs typeface="Garamond"/>
              </a:rPr>
              <a:t>to create growth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and profits. However, 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manager adds  </a:t>
            </a:r>
            <a:r>
              <a:rPr sz="1167" dirty="0">
                <a:latin typeface="Garamond"/>
                <a:cs typeface="Garamond"/>
              </a:rPr>
              <a:t>items, several costs </a:t>
            </a:r>
            <a:r>
              <a:rPr sz="1167" spc="-5" dirty="0">
                <a:latin typeface="Garamond"/>
                <a:cs typeface="Garamond"/>
              </a:rPr>
              <a:t>rise: </a:t>
            </a:r>
            <a:r>
              <a:rPr sz="1167" dirty="0">
                <a:latin typeface="Garamond"/>
                <a:cs typeface="Garamond"/>
              </a:rPr>
              <a:t>design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engineering costs, </a:t>
            </a:r>
            <a:r>
              <a:rPr sz="1167" spc="-5" dirty="0">
                <a:latin typeface="Garamond"/>
                <a:cs typeface="Garamond"/>
              </a:rPr>
              <a:t>inventory </a:t>
            </a:r>
            <a:r>
              <a:rPr sz="1167" dirty="0">
                <a:latin typeface="Garamond"/>
                <a:cs typeface="Garamond"/>
              </a:rPr>
              <a:t>costs, </a:t>
            </a:r>
            <a:r>
              <a:rPr sz="1167" spc="-5" dirty="0">
                <a:latin typeface="Garamond"/>
                <a:cs typeface="Garamond"/>
              </a:rPr>
              <a:t>manufacturing </a:t>
            </a:r>
            <a:r>
              <a:rPr sz="1167" dirty="0">
                <a:latin typeface="Garamond"/>
                <a:cs typeface="Garamond"/>
              </a:rPr>
              <a:t>changeover  costs, transportation costs, </a:t>
            </a:r>
            <a:r>
              <a:rPr sz="1167" spc="-5" dirty="0">
                <a:latin typeface="Garamond"/>
                <a:cs typeface="Garamond"/>
              </a:rPr>
              <a:t>and promotional </a:t>
            </a:r>
            <a:r>
              <a:rPr sz="1167" dirty="0">
                <a:latin typeface="Garamond"/>
                <a:cs typeface="Garamond"/>
              </a:rPr>
              <a:t>costs to </a:t>
            </a:r>
            <a:r>
              <a:rPr sz="1167" spc="-5" dirty="0">
                <a:latin typeface="Garamond"/>
                <a:cs typeface="Garamond"/>
              </a:rPr>
              <a:t>introduce new items. Eventually </a:t>
            </a:r>
            <a:r>
              <a:rPr sz="1167" dirty="0">
                <a:latin typeface="Garamond"/>
                <a:cs typeface="Garamond"/>
              </a:rPr>
              <a:t>top  </a:t>
            </a:r>
            <a:r>
              <a:rPr sz="1167" spc="-5" dirty="0">
                <a:latin typeface="Garamond"/>
                <a:cs typeface="Garamond"/>
              </a:rPr>
              <a:t>management </a:t>
            </a:r>
            <a:r>
              <a:rPr sz="1167" dirty="0">
                <a:latin typeface="Garamond"/>
                <a:cs typeface="Garamond"/>
              </a:rPr>
              <a:t>calls a </a:t>
            </a:r>
            <a:r>
              <a:rPr sz="1167" spc="-5" dirty="0">
                <a:latin typeface="Garamond"/>
                <a:cs typeface="Garamond"/>
              </a:rPr>
              <a:t>halt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mushrooming product line. Unnecessary </a:t>
            </a:r>
            <a:r>
              <a:rPr sz="1167" dirty="0">
                <a:latin typeface="Garamond"/>
                <a:cs typeface="Garamond"/>
              </a:rPr>
              <a:t>or unprofitable </a:t>
            </a:r>
            <a:r>
              <a:rPr sz="1167" spc="-5" dirty="0">
                <a:latin typeface="Garamond"/>
                <a:cs typeface="Garamond"/>
              </a:rPr>
              <a:t>items </a:t>
            </a:r>
            <a:r>
              <a:rPr sz="1167" dirty="0">
                <a:latin typeface="Garamond"/>
                <a:cs typeface="Garamond"/>
              </a:rPr>
              <a:t>will  </a:t>
            </a:r>
            <a:r>
              <a:rPr sz="1167" spc="-5" dirty="0">
                <a:latin typeface="Garamond"/>
                <a:cs typeface="Garamond"/>
              </a:rPr>
              <a:t>be pruned </a:t>
            </a:r>
            <a:r>
              <a:rPr sz="1167" dirty="0">
                <a:latin typeface="Garamond"/>
                <a:cs typeface="Garamond"/>
              </a:rPr>
              <a:t>from the </a:t>
            </a:r>
            <a:r>
              <a:rPr sz="1167" spc="-5" dirty="0">
                <a:latin typeface="Garamond"/>
                <a:cs typeface="Garamond"/>
              </a:rPr>
              <a:t>line 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effort to increase </a:t>
            </a:r>
            <a:r>
              <a:rPr sz="1167" spc="-5" dirty="0">
                <a:latin typeface="Garamond"/>
                <a:cs typeface="Garamond"/>
              </a:rPr>
              <a:t>overall profitability.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pattern of  </a:t>
            </a:r>
            <a:r>
              <a:rPr sz="1167" dirty="0">
                <a:latin typeface="Garamond"/>
                <a:cs typeface="Garamond"/>
              </a:rPr>
              <a:t>uncontrolled </a:t>
            </a:r>
            <a:r>
              <a:rPr sz="1167" spc="-5" dirty="0">
                <a:latin typeface="Garamond"/>
                <a:cs typeface="Garamond"/>
              </a:rPr>
              <a:t>product line </a:t>
            </a:r>
            <a:r>
              <a:rPr sz="1167" dirty="0">
                <a:latin typeface="Garamond"/>
                <a:cs typeface="Garamond"/>
              </a:rPr>
              <a:t>growth followed </a:t>
            </a:r>
            <a:r>
              <a:rPr sz="1167" spc="-5" dirty="0">
                <a:latin typeface="Garamond"/>
                <a:cs typeface="Garamond"/>
              </a:rPr>
              <a:t>by heavy pruning is </a:t>
            </a:r>
            <a:r>
              <a:rPr sz="1167" dirty="0">
                <a:latin typeface="Garamond"/>
                <a:cs typeface="Garamond"/>
              </a:rPr>
              <a:t>typical </a:t>
            </a:r>
            <a:r>
              <a:rPr sz="1167" spc="-5" dirty="0">
                <a:latin typeface="Garamond"/>
                <a:cs typeface="Garamond"/>
              </a:rPr>
              <a:t>and may repeat </a:t>
            </a:r>
            <a:r>
              <a:rPr sz="1167" dirty="0">
                <a:latin typeface="Garamond"/>
                <a:cs typeface="Garamond"/>
              </a:rPr>
              <a:t>itself </a:t>
            </a:r>
            <a:r>
              <a:rPr sz="1167" spc="-5" dirty="0">
                <a:latin typeface="Garamond"/>
                <a:cs typeface="Garamond"/>
              </a:rPr>
              <a:t>many  </a:t>
            </a:r>
            <a:r>
              <a:rPr sz="1167" dirty="0">
                <a:latin typeface="Garamond"/>
                <a:cs typeface="Garamond"/>
              </a:rPr>
              <a:t>times.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must manage its product lines carefully. </a:t>
            </a:r>
            <a:r>
              <a:rPr sz="1167" dirty="0">
                <a:latin typeface="Garamond"/>
                <a:cs typeface="Garamond"/>
              </a:rPr>
              <a:t>It can systematically increase the length of  </a:t>
            </a:r>
            <a:r>
              <a:rPr sz="1167" spc="-5" dirty="0">
                <a:latin typeface="Garamond"/>
                <a:cs typeface="Garamond"/>
              </a:rPr>
              <a:t>its product line in </a:t>
            </a:r>
            <a:r>
              <a:rPr sz="1167" dirty="0">
                <a:latin typeface="Garamond"/>
                <a:cs typeface="Garamond"/>
              </a:rPr>
              <a:t>two ways: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stretching </a:t>
            </a:r>
            <a:r>
              <a:rPr sz="1167" spc="-5" dirty="0">
                <a:latin typeface="Garamond"/>
                <a:cs typeface="Garamond"/>
              </a:rPr>
              <a:t>its line and by </a:t>
            </a:r>
            <a:r>
              <a:rPr sz="1167" dirty="0">
                <a:latin typeface="Garamond"/>
                <a:cs typeface="Garamond"/>
              </a:rPr>
              <a:t>filling </a:t>
            </a:r>
            <a:r>
              <a:rPr sz="1167" spc="-5" dirty="0">
                <a:latin typeface="Garamond"/>
                <a:cs typeface="Garamond"/>
              </a:rPr>
              <a:t>its line. </a:t>
            </a:r>
            <a:r>
              <a:rPr sz="1167" dirty="0">
                <a:latin typeface="Garamond"/>
                <a:cs typeface="Garamond"/>
              </a:rPr>
              <a:t>Product </a:t>
            </a:r>
            <a:r>
              <a:rPr sz="1167" spc="-5" dirty="0">
                <a:latin typeface="Garamond"/>
                <a:cs typeface="Garamond"/>
              </a:rPr>
              <a:t>line </a:t>
            </a:r>
            <a:r>
              <a:rPr sz="1167" dirty="0">
                <a:latin typeface="Garamond"/>
                <a:cs typeface="Garamond"/>
              </a:rPr>
              <a:t>stretching  stretches </a:t>
            </a:r>
            <a:r>
              <a:rPr sz="1167" spc="-5" dirty="0">
                <a:latin typeface="Garamond"/>
                <a:cs typeface="Garamond"/>
              </a:rPr>
              <a:t>its </a:t>
            </a:r>
            <a:r>
              <a:rPr sz="1167" dirty="0">
                <a:latin typeface="Garamond"/>
                <a:cs typeface="Garamond"/>
              </a:rPr>
              <a:t>line </a:t>
            </a:r>
            <a:r>
              <a:rPr sz="1167" spc="-5" dirty="0">
                <a:latin typeface="Garamond"/>
                <a:cs typeface="Garamond"/>
              </a:rPr>
              <a:t>downward, </a:t>
            </a:r>
            <a:r>
              <a:rPr sz="1167" dirty="0">
                <a:latin typeface="Garamond"/>
                <a:cs typeface="Garamond"/>
              </a:rPr>
              <a:t>upward, </a:t>
            </a:r>
            <a:r>
              <a:rPr sz="1167" spc="-5" dirty="0">
                <a:latin typeface="Garamond"/>
                <a:cs typeface="Garamond"/>
              </a:rPr>
              <a:t>or both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ways.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initially locate at </a:t>
            </a:r>
            <a:r>
              <a:rPr sz="1167" dirty="0">
                <a:latin typeface="Garamond"/>
                <a:cs typeface="Garamond"/>
              </a:rPr>
              <a:t>the upper end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and later stretch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lines  downward.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company may </a:t>
            </a:r>
            <a:r>
              <a:rPr sz="1167" dirty="0">
                <a:latin typeface="Garamond"/>
                <a:cs typeface="Garamond"/>
              </a:rPr>
              <a:t>stretch </a:t>
            </a:r>
            <a:r>
              <a:rPr sz="1167" spc="-5" dirty="0">
                <a:latin typeface="Garamond"/>
                <a:cs typeface="Garamond"/>
              </a:rPr>
              <a:t>downward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plug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 hole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otherwise </a:t>
            </a:r>
            <a:r>
              <a:rPr sz="1167" dirty="0">
                <a:latin typeface="Garamond"/>
                <a:cs typeface="Garamond"/>
              </a:rPr>
              <a:t>would </a:t>
            </a:r>
            <a:r>
              <a:rPr sz="1167" spc="-5" dirty="0">
                <a:latin typeface="Garamond"/>
                <a:cs typeface="Garamond"/>
              </a:rPr>
              <a:t>attract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competitor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respond </a:t>
            </a:r>
            <a:r>
              <a:rPr sz="1167" dirty="0">
                <a:latin typeface="Garamond"/>
                <a:cs typeface="Garamond"/>
              </a:rPr>
              <a:t>to a competitor's </a:t>
            </a:r>
            <a:r>
              <a:rPr sz="1167" spc="-5" dirty="0">
                <a:latin typeface="Garamond"/>
                <a:cs typeface="Garamond"/>
              </a:rPr>
              <a:t>attack on </a:t>
            </a:r>
            <a:r>
              <a:rPr sz="1167" dirty="0">
                <a:latin typeface="Garamond"/>
                <a:cs typeface="Garamond"/>
              </a:rPr>
              <a:t>the upper end. </a:t>
            </a:r>
            <a:r>
              <a:rPr sz="1167" spc="-5" dirty="0">
                <a:latin typeface="Garamond"/>
                <a:cs typeface="Garamond"/>
              </a:rPr>
              <a:t>Or it may add low-end  products because </a:t>
            </a:r>
            <a:r>
              <a:rPr sz="1167" dirty="0">
                <a:latin typeface="Garamond"/>
                <a:cs typeface="Garamond"/>
              </a:rPr>
              <a:t>it finds faster growth taking </a:t>
            </a:r>
            <a:r>
              <a:rPr sz="1167" spc="-5" dirty="0">
                <a:latin typeface="Garamond"/>
                <a:cs typeface="Garamond"/>
              </a:rPr>
              <a:t>place </a:t>
            </a:r>
            <a:r>
              <a:rPr sz="1167" dirty="0">
                <a:latin typeface="Garamond"/>
                <a:cs typeface="Garamond"/>
              </a:rPr>
              <a:t>in the low-end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segments.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8963" y="2185563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600074" y="2623397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711199" y="400838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295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711199" y="402023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711199" y="4025794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711199" y="4037648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711199" y="4050242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711199" y="406839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711199" y="4073948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711199" y="4085802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711199" y="4098395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711199" y="411654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711199" y="412802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2191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303501" y="4140253"/>
            <a:ext cx="297568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562" y="0"/>
                </a:lnTo>
              </a:path>
            </a:pathLst>
          </a:custGeom>
          <a:ln w="12953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711199" y="4140253"/>
            <a:ext cx="292012" cy="0"/>
          </a:xfrm>
          <a:custGeom>
            <a:avLst/>
            <a:gdLst/>
            <a:ahLst/>
            <a:cxnLst/>
            <a:rect l="l" t="t" r="r" b="b"/>
            <a:pathLst>
              <a:path w="300355">
                <a:moveTo>
                  <a:pt x="0" y="0"/>
                </a:moveTo>
                <a:lnTo>
                  <a:pt x="300227" y="0"/>
                </a:lnTo>
              </a:path>
            </a:pathLst>
          </a:custGeom>
          <a:ln w="12953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303501" y="4152106"/>
            <a:ext cx="297568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562" y="0"/>
                </a:lnTo>
              </a:path>
            </a:pathLst>
          </a:custGeom>
          <a:ln w="11429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711199" y="4152106"/>
            <a:ext cx="292012" cy="0"/>
          </a:xfrm>
          <a:custGeom>
            <a:avLst/>
            <a:gdLst/>
            <a:ahLst/>
            <a:cxnLst/>
            <a:rect l="l" t="t" r="r" b="b"/>
            <a:pathLst>
              <a:path w="300355">
                <a:moveTo>
                  <a:pt x="0" y="0"/>
                </a:moveTo>
                <a:lnTo>
                  <a:pt x="300227" y="0"/>
                </a:lnTo>
              </a:path>
            </a:pathLst>
          </a:custGeom>
          <a:ln w="11429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711199" y="4157663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711199" y="4170257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711199" y="4182109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711199" y="420025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711199" y="4205817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711199" y="4218411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711199" y="4230263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711199" y="424841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711199" y="4253971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711199" y="4266564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2"/>
                </a:moveTo>
                <a:lnTo>
                  <a:pt x="4000500" y="12192"/>
                </a:lnTo>
                <a:lnTo>
                  <a:pt x="40005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711199" y="4278419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711199" y="429656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711199" y="4302124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711199" y="4314719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711199" y="433212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711199" y="4337684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711199" y="4350278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711199" y="436287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711199" y="4380283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711199" y="4385838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711199" y="4398434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711199" y="4411028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711199" y="442843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711199" y="4433993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711199" y="4446588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711199" y="446473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711199" y="447029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2"/>
                </a:moveTo>
                <a:lnTo>
                  <a:pt x="4000500" y="12192"/>
                </a:lnTo>
                <a:lnTo>
                  <a:pt x="40005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711199" y="4482148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711199" y="4494742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711199" y="4507335"/>
            <a:ext cx="3889375" cy="11113"/>
          </a:xfrm>
          <a:custGeom>
            <a:avLst/>
            <a:gdLst/>
            <a:ahLst/>
            <a:cxnLst/>
            <a:rect l="l" t="t" r="r" b="b"/>
            <a:pathLst>
              <a:path w="4000500" h="11429">
                <a:moveTo>
                  <a:pt x="0" y="11430"/>
                </a:moveTo>
                <a:lnTo>
                  <a:pt x="4000500" y="11430"/>
                </a:lnTo>
                <a:lnTo>
                  <a:pt x="40005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711199" y="4518448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711199" y="4530302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711199" y="4542895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711199" y="456104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711199" y="456660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711199" y="4578455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711199" y="459660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711199" y="4602163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711199" y="4614757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711199" y="4626609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711199" y="464475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711199" y="4650317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711199" y="4662910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F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711199" y="4674763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711199" y="469291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711199" y="4698471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711199" y="4711065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711199" y="4722919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711199" y="474106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711199" y="4746624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711199" y="4759219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711199" y="477662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711199" y="4782184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711199" y="4794778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711199" y="480737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711199" y="4824783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711199" y="483663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2953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2241756" y="4842934"/>
            <a:ext cx="2358937" cy="12965"/>
          </a:xfrm>
          <a:custGeom>
            <a:avLst/>
            <a:gdLst/>
            <a:ahLst/>
            <a:cxnLst/>
            <a:rect l="l" t="t" r="r" b="b"/>
            <a:pathLst>
              <a:path w="2426335" h="13335">
                <a:moveTo>
                  <a:pt x="0" y="12953"/>
                </a:moveTo>
                <a:lnTo>
                  <a:pt x="2426213" y="12953"/>
                </a:lnTo>
                <a:lnTo>
                  <a:pt x="242621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711199" y="4842934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2241756" y="4855528"/>
            <a:ext cx="2358937" cy="12347"/>
          </a:xfrm>
          <a:custGeom>
            <a:avLst/>
            <a:gdLst/>
            <a:ahLst/>
            <a:cxnLst/>
            <a:rect l="l" t="t" r="r" b="b"/>
            <a:pathLst>
              <a:path w="2426335" h="12700">
                <a:moveTo>
                  <a:pt x="0" y="12191"/>
                </a:moveTo>
                <a:lnTo>
                  <a:pt x="2426213" y="12191"/>
                </a:lnTo>
                <a:lnTo>
                  <a:pt x="242621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711199" y="4855528"/>
            <a:ext cx="486481" cy="12347"/>
          </a:xfrm>
          <a:custGeom>
            <a:avLst/>
            <a:gdLst/>
            <a:ahLst/>
            <a:cxnLst/>
            <a:rect l="l" t="t" r="r" b="b"/>
            <a:pathLst>
              <a:path w="500380" h="12700">
                <a:moveTo>
                  <a:pt x="0" y="12191"/>
                </a:moveTo>
                <a:lnTo>
                  <a:pt x="499872" y="12191"/>
                </a:lnTo>
                <a:lnTo>
                  <a:pt x="4998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3350774" y="4872937"/>
            <a:ext cx="1250156" cy="0"/>
          </a:xfrm>
          <a:custGeom>
            <a:avLst/>
            <a:gdLst/>
            <a:ahLst/>
            <a:cxnLst/>
            <a:rect l="l" t="t" r="r" b="b"/>
            <a:pathLst>
              <a:path w="1285875">
                <a:moveTo>
                  <a:pt x="0" y="0"/>
                </a:moveTo>
                <a:lnTo>
                  <a:pt x="1285509" y="0"/>
                </a:lnTo>
              </a:path>
            </a:pathLst>
          </a:custGeom>
          <a:ln w="1142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2276581" y="4872937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7" y="0"/>
                </a:lnTo>
              </a:path>
            </a:pathLst>
          </a:custGeom>
          <a:ln w="1142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711199" y="4872937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1142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4439053" y="4878493"/>
            <a:ext cx="161749" cy="12965"/>
          </a:xfrm>
          <a:custGeom>
            <a:avLst/>
            <a:gdLst/>
            <a:ahLst/>
            <a:cxnLst/>
            <a:rect l="l" t="t" r="r" b="b"/>
            <a:pathLst>
              <a:path w="166370" h="13335">
                <a:moveTo>
                  <a:pt x="0" y="12953"/>
                </a:moveTo>
                <a:lnTo>
                  <a:pt x="166136" y="12953"/>
                </a:lnTo>
                <a:lnTo>
                  <a:pt x="16613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3350773" y="4884789"/>
            <a:ext cx="134585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7919" y="0"/>
                </a:lnTo>
              </a:path>
            </a:pathLst>
          </a:custGeom>
          <a:ln w="12953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2276581" y="4878493"/>
            <a:ext cx="153106" cy="12965"/>
          </a:xfrm>
          <a:custGeom>
            <a:avLst/>
            <a:gdLst/>
            <a:ahLst/>
            <a:cxnLst/>
            <a:rect l="l" t="t" r="r" b="b"/>
            <a:pathLst>
              <a:path w="157480" h="13335">
                <a:moveTo>
                  <a:pt x="0" y="12953"/>
                </a:moveTo>
                <a:lnTo>
                  <a:pt x="156967" y="12953"/>
                </a:lnTo>
                <a:lnTo>
                  <a:pt x="15696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711199" y="4878493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4439053" y="4891088"/>
            <a:ext cx="161749" cy="12965"/>
          </a:xfrm>
          <a:custGeom>
            <a:avLst/>
            <a:gdLst/>
            <a:ahLst/>
            <a:cxnLst/>
            <a:rect l="l" t="t" r="r" b="b"/>
            <a:pathLst>
              <a:path w="166370" h="13335">
                <a:moveTo>
                  <a:pt x="0" y="12953"/>
                </a:moveTo>
                <a:lnTo>
                  <a:pt x="166136" y="12953"/>
                </a:lnTo>
                <a:lnTo>
                  <a:pt x="16613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3384867" y="4897384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51" y="0"/>
                </a:lnTo>
              </a:path>
            </a:pathLst>
          </a:custGeom>
          <a:ln w="12953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2276581" y="4891088"/>
            <a:ext cx="153106" cy="12965"/>
          </a:xfrm>
          <a:custGeom>
            <a:avLst/>
            <a:gdLst/>
            <a:ahLst/>
            <a:cxnLst/>
            <a:rect l="l" t="t" r="r" b="b"/>
            <a:pathLst>
              <a:path w="157480" h="13335">
                <a:moveTo>
                  <a:pt x="0" y="12953"/>
                </a:moveTo>
                <a:lnTo>
                  <a:pt x="156967" y="12953"/>
                </a:lnTo>
                <a:lnTo>
                  <a:pt x="15696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711199" y="4891088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4473892" y="4909238"/>
            <a:ext cx="127176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302" y="0"/>
                </a:lnTo>
              </a:path>
            </a:pathLst>
          </a:custGeom>
          <a:ln w="1142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3384867" y="4909238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51" y="0"/>
                </a:lnTo>
              </a:path>
            </a:pathLst>
          </a:custGeom>
          <a:ln w="1142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2276581" y="4909238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7" y="0"/>
                </a:lnTo>
              </a:path>
            </a:pathLst>
          </a:custGeom>
          <a:ln w="1142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711199" y="4909238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1142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4473892" y="4914794"/>
            <a:ext cx="127176" cy="12347"/>
          </a:xfrm>
          <a:custGeom>
            <a:avLst/>
            <a:gdLst/>
            <a:ahLst/>
            <a:cxnLst/>
            <a:rect l="l" t="t" r="r" b="b"/>
            <a:pathLst>
              <a:path w="130810" h="12700">
                <a:moveTo>
                  <a:pt x="0" y="12191"/>
                </a:moveTo>
                <a:lnTo>
                  <a:pt x="130302" y="12191"/>
                </a:lnTo>
                <a:lnTo>
                  <a:pt x="13030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3384867" y="4914794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51" y="12191"/>
                </a:lnTo>
                <a:lnTo>
                  <a:pt x="10285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2276581" y="4914794"/>
            <a:ext cx="153106" cy="12347"/>
          </a:xfrm>
          <a:custGeom>
            <a:avLst/>
            <a:gdLst/>
            <a:ahLst/>
            <a:cxnLst/>
            <a:rect l="l" t="t" r="r" b="b"/>
            <a:pathLst>
              <a:path w="157480" h="12700">
                <a:moveTo>
                  <a:pt x="0" y="12191"/>
                </a:moveTo>
                <a:lnTo>
                  <a:pt x="156967" y="12191"/>
                </a:lnTo>
                <a:lnTo>
                  <a:pt x="15696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711199" y="4914794"/>
            <a:ext cx="486481" cy="12347"/>
          </a:xfrm>
          <a:custGeom>
            <a:avLst/>
            <a:gdLst/>
            <a:ahLst/>
            <a:cxnLst/>
            <a:rect l="l" t="t" r="r" b="b"/>
            <a:pathLst>
              <a:path w="500380" h="12700">
                <a:moveTo>
                  <a:pt x="0" y="12191"/>
                </a:moveTo>
                <a:lnTo>
                  <a:pt x="499872" y="12191"/>
                </a:lnTo>
                <a:lnTo>
                  <a:pt x="4998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4473892" y="4926648"/>
            <a:ext cx="127176" cy="12965"/>
          </a:xfrm>
          <a:custGeom>
            <a:avLst/>
            <a:gdLst/>
            <a:ahLst/>
            <a:cxnLst/>
            <a:rect l="l" t="t" r="r" b="b"/>
            <a:pathLst>
              <a:path w="130810" h="13335">
                <a:moveTo>
                  <a:pt x="0" y="12953"/>
                </a:moveTo>
                <a:lnTo>
                  <a:pt x="130302" y="12953"/>
                </a:lnTo>
                <a:lnTo>
                  <a:pt x="13030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3384867" y="4926648"/>
            <a:ext cx="100013" cy="12965"/>
          </a:xfrm>
          <a:custGeom>
            <a:avLst/>
            <a:gdLst/>
            <a:ahLst/>
            <a:cxnLst/>
            <a:rect l="l" t="t" r="r" b="b"/>
            <a:pathLst>
              <a:path w="102870" h="13335">
                <a:moveTo>
                  <a:pt x="0" y="12953"/>
                </a:moveTo>
                <a:lnTo>
                  <a:pt x="102851" y="12953"/>
                </a:lnTo>
                <a:lnTo>
                  <a:pt x="10285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2276581" y="4926648"/>
            <a:ext cx="153106" cy="12965"/>
          </a:xfrm>
          <a:custGeom>
            <a:avLst/>
            <a:gdLst/>
            <a:ahLst/>
            <a:cxnLst/>
            <a:rect l="l" t="t" r="r" b="b"/>
            <a:pathLst>
              <a:path w="157480" h="13335">
                <a:moveTo>
                  <a:pt x="0" y="12953"/>
                </a:moveTo>
                <a:lnTo>
                  <a:pt x="156967" y="12953"/>
                </a:lnTo>
                <a:lnTo>
                  <a:pt x="15696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711199" y="4926648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4473892" y="4939242"/>
            <a:ext cx="127176" cy="12965"/>
          </a:xfrm>
          <a:custGeom>
            <a:avLst/>
            <a:gdLst/>
            <a:ahLst/>
            <a:cxnLst/>
            <a:rect l="l" t="t" r="r" b="b"/>
            <a:pathLst>
              <a:path w="130810" h="13335">
                <a:moveTo>
                  <a:pt x="0" y="12953"/>
                </a:moveTo>
                <a:lnTo>
                  <a:pt x="130302" y="12953"/>
                </a:lnTo>
                <a:lnTo>
                  <a:pt x="13030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3384867" y="4939242"/>
            <a:ext cx="100013" cy="12965"/>
          </a:xfrm>
          <a:custGeom>
            <a:avLst/>
            <a:gdLst/>
            <a:ahLst/>
            <a:cxnLst/>
            <a:rect l="l" t="t" r="r" b="b"/>
            <a:pathLst>
              <a:path w="102870" h="13335">
                <a:moveTo>
                  <a:pt x="0" y="12953"/>
                </a:moveTo>
                <a:lnTo>
                  <a:pt x="102851" y="12953"/>
                </a:lnTo>
                <a:lnTo>
                  <a:pt x="10285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2276581" y="4939242"/>
            <a:ext cx="153106" cy="12965"/>
          </a:xfrm>
          <a:custGeom>
            <a:avLst/>
            <a:gdLst/>
            <a:ahLst/>
            <a:cxnLst/>
            <a:rect l="l" t="t" r="r" b="b"/>
            <a:pathLst>
              <a:path w="157480" h="13335">
                <a:moveTo>
                  <a:pt x="0" y="12953"/>
                </a:moveTo>
                <a:lnTo>
                  <a:pt x="156967" y="12953"/>
                </a:lnTo>
                <a:lnTo>
                  <a:pt x="15696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711199" y="4939242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4473892" y="4957392"/>
            <a:ext cx="127176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302" y="0"/>
                </a:lnTo>
              </a:path>
            </a:pathLst>
          </a:custGeom>
          <a:ln w="1142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3384867" y="4957392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51" y="0"/>
                </a:lnTo>
              </a:path>
            </a:pathLst>
          </a:custGeom>
          <a:ln w="1142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2276581" y="4957392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7" y="0"/>
                </a:lnTo>
              </a:path>
            </a:pathLst>
          </a:custGeom>
          <a:ln w="1142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711199" y="4957392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1142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4473892" y="4962948"/>
            <a:ext cx="127176" cy="12347"/>
          </a:xfrm>
          <a:custGeom>
            <a:avLst/>
            <a:gdLst/>
            <a:ahLst/>
            <a:cxnLst/>
            <a:rect l="l" t="t" r="r" b="b"/>
            <a:pathLst>
              <a:path w="130810" h="12700">
                <a:moveTo>
                  <a:pt x="0" y="12191"/>
                </a:moveTo>
                <a:lnTo>
                  <a:pt x="130302" y="12191"/>
                </a:lnTo>
                <a:lnTo>
                  <a:pt x="13030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3384867" y="4962948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51" y="12191"/>
                </a:lnTo>
                <a:lnTo>
                  <a:pt x="10285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2276581" y="4962948"/>
            <a:ext cx="153106" cy="12347"/>
          </a:xfrm>
          <a:custGeom>
            <a:avLst/>
            <a:gdLst/>
            <a:ahLst/>
            <a:cxnLst/>
            <a:rect l="l" t="t" r="r" b="b"/>
            <a:pathLst>
              <a:path w="157480" h="12700">
                <a:moveTo>
                  <a:pt x="0" y="12191"/>
                </a:moveTo>
                <a:lnTo>
                  <a:pt x="156967" y="12191"/>
                </a:lnTo>
                <a:lnTo>
                  <a:pt x="15696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711199" y="4962948"/>
            <a:ext cx="486481" cy="12347"/>
          </a:xfrm>
          <a:custGeom>
            <a:avLst/>
            <a:gdLst/>
            <a:ahLst/>
            <a:cxnLst/>
            <a:rect l="l" t="t" r="r" b="b"/>
            <a:pathLst>
              <a:path w="500380" h="12700">
                <a:moveTo>
                  <a:pt x="0" y="12191"/>
                </a:moveTo>
                <a:lnTo>
                  <a:pt x="499872" y="12191"/>
                </a:lnTo>
                <a:lnTo>
                  <a:pt x="4998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4473892" y="4974802"/>
            <a:ext cx="127176" cy="12965"/>
          </a:xfrm>
          <a:custGeom>
            <a:avLst/>
            <a:gdLst/>
            <a:ahLst/>
            <a:cxnLst/>
            <a:rect l="l" t="t" r="r" b="b"/>
            <a:pathLst>
              <a:path w="130810" h="13335">
                <a:moveTo>
                  <a:pt x="0" y="12953"/>
                </a:moveTo>
                <a:lnTo>
                  <a:pt x="130302" y="12953"/>
                </a:lnTo>
                <a:lnTo>
                  <a:pt x="13030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3384867" y="4974802"/>
            <a:ext cx="100013" cy="12965"/>
          </a:xfrm>
          <a:custGeom>
            <a:avLst/>
            <a:gdLst/>
            <a:ahLst/>
            <a:cxnLst/>
            <a:rect l="l" t="t" r="r" b="b"/>
            <a:pathLst>
              <a:path w="102870" h="13335">
                <a:moveTo>
                  <a:pt x="0" y="12953"/>
                </a:moveTo>
                <a:lnTo>
                  <a:pt x="102851" y="12953"/>
                </a:lnTo>
                <a:lnTo>
                  <a:pt x="10285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2276581" y="4974802"/>
            <a:ext cx="153106" cy="12965"/>
          </a:xfrm>
          <a:custGeom>
            <a:avLst/>
            <a:gdLst/>
            <a:ahLst/>
            <a:cxnLst/>
            <a:rect l="l" t="t" r="r" b="b"/>
            <a:pathLst>
              <a:path w="157480" h="13335">
                <a:moveTo>
                  <a:pt x="0" y="12953"/>
                </a:moveTo>
                <a:lnTo>
                  <a:pt x="156967" y="12953"/>
                </a:lnTo>
                <a:lnTo>
                  <a:pt x="15696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711199" y="4974802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4473892" y="4987395"/>
            <a:ext cx="127176" cy="12965"/>
          </a:xfrm>
          <a:custGeom>
            <a:avLst/>
            <a:gdLst/>
            <a:ahLst/>
            <a:cxnLst/>
            <a:rect l="l" t="t" r="r" b="b"/>
            <a:pathLst>
              <a:path w="130810" h="13335">
                <a:moveTo>
                  <a:pt x="0" y="12953"/>
                </a:moveTo>
                <a:lnTo>
                  <a:pt x="130302" y="12953"/>
                </a:lnTo>
                <a:lnTo>
                  <a:pt x="13030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3384867" y="4987395"/>
            <a:ext cx="100013" cy="12965"/>
          </a:xfrm>
          <a:custGeom>
            <a:avLst/>
            <a:gdLst/>
            <a:ahLst/>
            <a:cxnLst/>
            <a:rect l="l" t="t" r="r" b="b"/>
            <a:pathLst>
              <a:path w="102870" h="13335">
                <a:moveTo>
                  <a:pt x="0" y="12953"/>
                </a:moveTo>
                <a:lnTo>
                  <a:pt x="102851" y="12953"/>
                </a:lnTo>
                <a:lnTo>
                  <a:pt x="10285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2276581" y="4987395"/>
            <a:ext cx="153106" cy="12965"/>
          </a:xfrm>
          <a:custGeom>
            <a:avLst/>
            <a:gdLst/>
            <a:ahLst/>
            <a:cxnLst/>
            <a:rect l="l" t="t" r="r" b="b"/>
            <a:pathLst>
              <a:path w="157480" h="13335">
                <a:moveTo>
                  <a:pt x="0" y="12953"/>
                </a:moveTo>
                <a:lnTo>
                  <a:pt x="156967" y="12953"/>
                </a:lnTo>
                <a:lnTo>
                  <a:pt x="15696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711199" y="4987395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4473892" y="5005545"/>
            <a:ext cx="127176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302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3384867" y="5005545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51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2276581" y="5005545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7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711199" y="5005545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4473892" y="5011103"/>
            <a:ext cx="127176" cy="12347"/>
          </a:xfrm>
          <a:custGeom>
            <a:avLst/>
            <a:gdLst/>
            <a:ahLst/>
            <a:cxnLst/>
            <a:rect l="l" t="t" r="r" b="b"/>
            <a:pathLst>
              <a:path w="130810" h="12700">
                <a:moveTo>
                  <a:pt x="0" y="12191"/>
                </a:moveTo>
                <a:lnTo>
                  <a:pt x="130302" y="12191"/>
                </a:lnTo>
                <a:lnTo>
                  <a:pt x="13030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3384867" y="5011103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51" y="12191"/>
                </a:lnTo>
                <a:lnTo>
                  <a:pt x="10285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2276581" y="5011103"/>
            <a:ext cx="153106" cy="12347"/>
          </a:xfrm>
          <a:custGeom>
            <a:avLst/>
            <a:gdLst/>
            <a:ahLst/>
            <a:cxnLst/>
            <a:rect l="l" t="t" r="r" b="b"/>
            <a:pathLst>
              <a:path w="157480" h="12700">
                <a:moveTo>
                  <a:pt x="0" y="12191"/>
                </a:moveTo>
                <a:lnTo>
                  <a:pt x="156967" y="12191"/>
                </a:lnTo>
                <a:lnTo>
                  <a:pt x="15696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711199" y="5011103"/>
            <a:ext cx="486481" cy="12347"/>
          </a:xfrm>
          <a:custGeom>
            <a:avLst/>
            <a:gdLst/>
            <a:ahLst/>
            <a:cxnLst/>
            <a:rect l="l" t="t" r="r" b="b"/>
            <a:pathLst>
              <a:path w="500380" h="12700">
                <a:moveTo>
                  <a:pt x="0" y="12191"/>
                </a:moveTo>
                <a:lnTo>
                  <a:pt x="499872" y="12191"/>
                </a:lnTo>
                <a:lnTo>
                  <a:pt x="4998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4473892" y="5022955"/>
            <a:ext cx="127176" cy="12965"/>
          </a:xfrm>
          <a:custGeom>
            <a:avLst/>
            <a:gdLst/>
            <a:ahLst/>
            <a:cxnLst/>
            <a:rect l="l" t="t" r="r" b="b"/>
            <a:pathLst>
              <a:path w="130810" h="13335">
                <a:moveTo>
                  <a:pt x="0" y="12953"/>
                </a:moveTo>
                <a:lnTo>
                  <a:pt x="130302" y="12953"/>
                </a:lnTo>
                <a:lnTo>
                  <a:pt x="13030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3384867" y="5022955"/>
            <a:ext cx="100013" cy="12965"/>
          </a:xfrm>
          <a:custGeom>
            <a:avLst/>
            <a:gdLst/>
            <a:ahLst/>
            <a:cxnLst/>
            <a:rect l="l" t="t" r="r" b="b"/>
            <a:pathLst>
              <a:path w="102870" h="13335">
                <a:moveTo>
                  <a:pt x="0" y="12953"/>
                </a:moveTo>
                <a:lnTo>
                  <a:pt x="102851" y="12953"/>
                </a:lnTo>
                <a:lnTo>
                  <a:pt x="10285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2276581" y="5022955"/>
            <a:ext cx="153106" cy="12965"/>
          </a:xfrm>
          <a:custGeom>
            <a:avLst/>
            <a:gdLst/>
            <a:ahLst/>
            <a:cxnLst/>
            <a:rect l="l" t="t" r="r" b="b"/>
            <a:pathLst>
              <a:path w="157480" h="13335">
                <a:moveTo>
                  <a:pt x="0" y="12953"/>
                </a:moveTo>
                <a:lnTo>
                  <a:pt x="156967" y="12953"/>
                </a:lnTo>
                <a:lnTo>
                  <a:pt x="15696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711199" y="5022955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4473892" y="5041106"/>
            <a:ext cx="127176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302" y="0"/>
                </a:lnTo>
              </a:path>
            </a:pathLst>
          </a:custGeom>
          <a:ln w="11429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3384867" y="5041106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51" y="0"/>
                </a:lnTo>
              </a:path>
            </a:pathLst>
          </a:custGeom>
          <a:ln w="11429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2276581" y="5041106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7" y="0"/>
                </a:lnTo>
              </a:path>
            </a:pathLst>
          </a:custGeom>
          <a:ln w="11429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711199" y="5041106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11429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4473892" y="5046663"/>
            <a:ext cx="127176" cy="12965"/>
          </a:xfrm>
          <a:custGeom>
            <a:avLst/>
            <a:gdLst/>
            <a:ahLst/>
            <a:cxnLst/>
            <a:rect l="l" t="t" r="r" b="b"/>
            <a:pathLst>
              <a:path w="130810" h="13335">
                <a:moveTo>
                  <a:pt x="0" y="12953"/>
                </a:moveTo>
                <a:lnTo>
                  <a:pt x="130302" y="12953"/>
                </a:lnTo>
                <a:lnTo>
                  <a:pt x="13030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3384867" y="5046663"/>
            <a:ext cx="100013" cy="12965"/>
          </a:xfrm>
          <a:custGeom>
            <a:avLst/>
            <a:gdLst/>
            <a:ahLst/>
            <a:cxnLst/>
            <a:rect l="l" t="t" r="r" b="b"/>
            <a:pathLst>
              <a:path w="102870" h="13335">
                <a:moveTo>
                  <a:pt x="0" y="12953"/>
                </a:moveTo>
                <a:lnTo>
                  <a:pt x="102851" y="12953"/>
                </a:lnTo>
                <a:lnTo>
                  <a:pt x="10285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2276581" y="5046663"/>
            <a:ext cx="153106" cy="12965"/>
          </a:xfrm>
          <a:custGeom>
            <a:avLst/>
            <a:gdLst/>
            <a:ahLst/>
            <a:cxnLst/>
            <a:rect l="l" t="t" r="r" b="b"/>
            <a:pathLst>
              <a:path w="157480" h="13335">
                <a:moveTo>
                  <a:pt x="0" y="12953"/>
                </a:moveTo>
                <a:lnTo>
                  <a:pt x="156967" y="12953"/>
                </a:lnTo>
                <a:lnTo>
                  <a:pt x="15696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711199" y="5046663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4473892" y="5059257"/>
            <a:ext cx="127176" cy="12347"/>
          </a:xfrm>
          <a:custGeom>
            <a:avLst/>
            <a:gdLst/>
            <a:ahLst/>
            <a:cxnLst/>
            <a:rect l="l" t="t" r="r" b="b"/>
            <a:pathLst>
              <a:path w="130810" h="12700">
                <a:moveTo>
                  <a:pt x="0" y="12191"/>
                </a:moveTo>
                <a:lnTo>
                  <a:pt x="130302" y="12191"/>
                </a:lnTo>
                <a:lnTo>
                  <a:pt x="13030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3384867" y="5059257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51" y="12191"/>
                </a:lnTo>
                <a:lnTo>
                  <a:pt x="10285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2276581" y="5059257"/>
            <a:ext cx="153106" cy="12347"/>
          </a:xfrm>
          <a:custGeom>
            <a:avLst/>
            <a:gdLst/>
            <a:ahLst/>
            <a:cxnLst/>
            <a:rect l="l" t="t" r="r" b="b"/>
            <a:pathLst>
              <a:path w="157480" h="12700">
                <a:moveTo>
                  <a:pt x="0" y="12191"/>
                </a:moveTo>
                <a:lnTo>
                  <a:pt x="156967" y="12191"/>
                </a:lnTo>
                <a:lnTo>
                  <a:pt x="15696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711199" y="5059257"/>
            <a:ext cx="486481" cy="12347"/>
          </a:xfrm>
          <a:custGeom>
            <a:avLst/>
            <a:gdLst/>
            <a:ahLst/>
            <a:cxnLst/>
            <a:rect l="l" t="t" r="r" b="b"/>
            <a:pathLst>
              <a:path w="500380" h="12700">
                <a:moveTo>
                  <a:pt x="0" y="12191"/>
                </a:moveTo>
                <a:lnTo>
                  <a:pt x="499872" y="12191"/>
                </a:lnTo>
                <a:lnTo>
                  <a:pt x="4998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4473892" y="5071109"/>
            <a:ext cx="127176" cy="12965"/>
          </a:xfrm>
          <a:custGeom>
            <a:avLst/>
            <a:gdLst/>
            <a:ahLst/>
            <a:cxnLst/>
            <a:rect l="l" t="t" r="r" b="b"/>
            <a:pathLst>
              <a:path w="130810" h="13335">
                <a:moveTo>
                  <a:pt x="0" y="12953"/>
                </a:moveTo>
                <a:lnTo>
                  <a:pt x="130302" y="12953"/>
                </a:lnTo>
                <a:lnTo>
                  <a:pt x="13030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3384867" y="5071109"/>
            <a:ext cx="100013" cy="12965"/>
          </a:xfrm>
          <a:custGeom>
            <a:avLst/>
            <a:gdLst/>
            <a:ahLst/>
            <a:cxnLst/>
            <a:rect l="l" t="t" r="r" b="b"/>
            <a:pathLst>
              <a:path w="102870" h="13335">
                <a:moveTo>
                  <a:pt x="0" y="12953"/>
                </a:moveTo>
                <a:lnTo>
                  <a:pt x="102851" y="12953"/>
                </a:lnTo>
                <a:lnTo>
                  <a:pt x="10285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2276581" y="5071109"/>
            <a:ext cx="153106" cy="12965"/>
          </a:xfrm>
          <a:custGeom>
            <a:avLst/>
            <a:gdLst/>
            <a:ahLst/>
            <a:cxnLst/>
            <a:rect l="l" t="t" r="r" b="b"/>
            <a:pathLst>
              <a:path w="157480" h="13335">
                <a:moveTo>
                  <a:pt x="0" y="12953"/>
                </a:moveTo>
                <a:lnTo>
                  <a:pt x="156967" y="12953"/>
                </a:lnTo>
                <a:lnTo>
                  <a:pt x="15696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711199" y="5071109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4473892" y="5089259"/>
            <a:ext cx="127176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302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3384867" y="5089259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51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2276581" y="5089259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7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711199" y="5089259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4473892" y="5094817"/>
            <a:ext cx="127176" cy="12965"/>
          </a:xfrm>
          <a:custGeom>
            <a:avLst/>
            <a:gdLst/>
            <a:ahLst/>
            <a:cxnLst/>
            <a:rect l="l" t="t" r="r" b="b"/>
            <a:pathLst>
              <a:path w="130810" h="13335">
                <a:moveTo>
                  <a:pt x="0" y="12953"/>
                </a:moveTo>
                <a:lnTo>
                  <a:pt x="130302" y="12953"/>
                </a:lnTo>
                <a:lnTo>
                  <a:pt x="13030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3384867" y="5094817"/>
            <a:ext cx="100013" cy="12965"/>
          </a:xfrm>
          <a:custGeom>
            <a:avLst/>
            <a:gdLst/>
            <a:ahLst/>
            <a:cxnLst/>
            <a:rect l="l" t="t" r="r" b="b"/>
            <a:pathLst>
              <a:path w="102870" h="13335">
                <a:moveTo>
                  <a:pt x="0" y="12953"/>
                </a:moveTo>
                <a:lnTo>
                  <a:pt x="102851" y="12953"/>
                </a:lnTo>
                <a:lnTo>
                  <a:pt x="10285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2276581" y="5094817"/>
            <a:ext cx="153106" cy="12965"/>
          </a:xfrm>
          <a:custGeom>
            <a:avLst/>
            <a:gdLst/>
            <a:ahLst/>
            <a:cxnLst/>
            <a:rect l="l" t="t" r="r" b="b"/>
            <a:pathLst>
              <a:path w="157480" h="13335">
                <a:moveTo>
                  <a:pt x="0" y="12953"/>
                </a:moveTo>
                <a:lnTo>
                  <a:pt x="156967" y="12953"/>
                </a:lnTo>
                <a:lnTo>
                  <a:pt x="15696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711199" y="5094817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4473892" y="5107410"/>
            <a:ext cx="127176" cy="12347"/>
          </a:xfrm>
          <a:custGeom>
            <a:avLst/>
            <a:gdLst/>
            <a:ahLst/>
            <a:cxnLst/>
            <a:rect l="l" t="t" r="r" b="b"/>
            <a:pathLst>
              <a:path w="130810" h="12700">
                <a:moveTo>
                  <a:pt x="0" y="12191"/>
                </a:moveTo>
                <a:lnTo>
                  <a:pt x="130302" y="12191"/>
                </a:lnTo>
                <a:lnTo>
                  <a:pt x="13030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3384867" y="5107410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51" y="12191"/>
                </a:lnTo>
                <a:lnTo>
                  <a:pt x="10285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2276581" y="5107410"/>
            <a:ext cx="153106" cy="12347"/>
          </a:xfrm>
          <a:custGeom>
            <a:avLst/>
            <a:gdLst/>
            <a:ahLst/>
            <a:cxnLst/>
            <a:rect l="l" t="t" r="r" b="b"/>
            <a:pathLst>
              <a:path w="157480" h="12700">
                <a:moveTo>
                  <a:pt x="0" y="12191"/>
                </a:moveTo>
                <a:lnTo>
                  <a:pt x="156967" y="12191"/>
                </a:lnTo>
                <a:lnTo>
                  <a:pt x="15696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711199" y="5107410"/>
            <a:ext cx="486481" cy="12347"/>
          </a:xfrm>
          <a:custGeom>
            <a:avLst/>
            <a:gdLst/>
            <a:ahLst/>
            <a:cxnLst/>
            <a:rect l="l" t="t" r="r" b="b"/>
            <a:pathLst>
              <a:path w="500380" h="12700">
                <a:moveTo>
                  <a:pt x="0" y="12191"/>
                </a:moveTo>
                <a:lnTo>
                  <a:pt x="499872" y="12191"/>
                </a:lnTo>
                <a:lnTo>
                  <a:pt x="4998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4473892" y="5119263"/>
            <a:ext cx="127176" cy="12965"/>
          </a:xfrm>
          <a:custGeom>
            <a:avLst/>
            <a:gdLst/>
            <a:ahLst/>
            <a:cxnLst/>
            <a:rect l="l" t="t" r="r" b="b"/>
            <a:pathLst>
              <a:path w="130810" h="13335">
                <a:moveTo>
                  <a:pt x="0" y="12953"/>
                </a:moveTo>
                <a:lnTo>
                  <a:pt x="130302" y="12953"/>
                </a:lnTo>
                <a:lnTo>
                  <a:pt x="13030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3384867" y="5119263"/>
            <a:ext cx="100013" cy="12965"/>
          </a:xfrm>
          <a:custGeom>
            <a:avLst/>
            <a:gdLst/>
            <a:ahLst/>
            <a:cxnLst/>
            <a:rect l="l" t="t" r="r" b="b"/>
            <a:pathLst>
              <a:path w="102870" h="13335">
                <a:moveTo>
                  <a:pt x="0" y="12953"/>
                </a:moveTo>
                <a:lnTo>
                  <a:pt x="102851" y="12953"/>
                </a:lnTo>
                <a:lnTo>
                  <a:pt x="10285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2276581" y="5119263"/>
            <a:ext cx="153106" cy="12965"/>
          </a:xfrm>
          <a:custGeom>
            <a:avLst/>
            <a:gdLst/>
            <a:ahLst/>
            <a:cxnLst/>
            <a:rect l="l" t="t" r="r" b="b"/>
            <a:pathLst>
              <a:path w="157480" h="13335">
                <a:moveTo>
                  <a:pt x="0" y="12953"/>
                </a:moveTo>
                <a:lnTo>
                  <a:pt x="156967" y="12953"/>
                </a:lnTo>
                <a:lnTo>
                  <a:pt x="15696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711199" y="5119263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4473892" y="5137415"/>
            <a:ext cx="127176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302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3384867" y="5137415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51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2276581" y="5137415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7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711199" y="5137415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4473892" y="5142971"/>
            <a:ext cx="127176" cy="12965"/>
          </a:xfrm>
          <a:custGeom>
            <a:avLst/>
            <a:gdLst/>
            <a:ahLst/>
            <a:cxnLst/>
            <a:rect l="l" t="t" r="r" b="b"/>
            <a:pathLst>
              <a:path w="130810" h="13335">
                <a:moveTo>
                  <a:pt x="0" y="12953"/>
                </a:moveTo>
                <a:lnTo>
                  <a:pt x="130302" y="12953"/>
                </a:lnTo>
                <a:lnTo>
                  <a:pt x="13030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3384867" y="5142971"/>
            <a:ext cx="100013" cy="12965"/>
          </a:xfrm>
          <a:custGeom>
            <a:avLst/>
            <a:gdLst/>
            <a:ahLst/>
            <a:cxnLst/>
            <a:rect l="l" t="t" r="r" b="b"/>
            <a:pathLst>
              <a:path w="102870" h="13335">
                <a:moveTo>
                  <a:pt x="0" y="12953"/>
                </a:moveTo>
                <a:lnTo>
                  <a:pt x="102851" y="12953"/>
                </a:lnTo>
                <a:lnTo>
                  <a:pt x="10285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2276581" y="5142971"/>
            <a:ext cx="153106" cy="12965"/>
          </a:xfrm>
          <a:custGeom>
            <a:avLst/>
            <a:gdLst/>
            <a:ahLst/>
            <a:cxnLst/>
            <a:rect l="l" t="t" r="r" b="b"/>
            <a:pathLst>
              <a:path w="157480" h="13335">
                <a:moveTo>
                  <a:pt x="0" y="12953"/>
                </a:moveTo>
                <a:lnTo>
                  <a:pt x="156967" y="12953"/>
                </a:lnTo>
                <a:lnTo>
                  <a:pt x="15696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711199" y="5142971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4473892" y="5155565"/>
            <a:ext cx="127176" cy="12347"/>
          </a:xfrm>
          <a:custGeom>
            <a:avLst/>
            <a:gdLst/>
            <a:ahLst/>
            <a:cxnLst/>
            <a:rect l="l" t="t" r="r" b="b"/>
            <a:pathLst>
              <a:path w="130810" h="12700">
                <a:moveTo>
                  <a:pt x="0" y="12191"/>
                </a:moveTo>
                <a:lnTo>
                  <a:pt x="130302" y="12191"/>
                </a:lnTo>
                <a:lnTo>
                  <a:pt x="13030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3384867" y="5155565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51" y="12191"/>
                </a:lnTo>
                <a:lnTo>
                  <a:pt x="10285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2276581" y="5155565"/>
            <a:ext cx="153106" cy="12347"/>
          </a:xfrm>
          <a:custGeom>
            <a:avLst/>
            <a:gdLst/>
            <a:ahLst/>
            <a:cxnLst/>
            <a:rect l="l" t="t" r="r" b="b"/>
            <a:pathLst>
              <a:path w="157480" h="12700">
                <a:moveTo>
                  <a:pt x="0" y="12191"/>
                </a:moveTo>
                <a:lnTo>
                  <a:pt x="156967" y="12191"/>
                </a:lnTo>
                <a:lnTo>
                  <a:pt x="15696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711199" y="5155565"/>
            <a:ext cx="486481" cy="12347"/>
          </a:xfrm>
          <a:custGeom>
            <a:avLst/>
            <a:gdLst/>
            <a:ahLst/>
            <a:cxnLst/>
            <a:rect l="l" t="t" r="r" b="b"/>
            <a:pathLst>
              <a:path w="500380" h="12700">
                <a:moveTo>
                  <a:pt x="0" y="12191"/>
                </a:moveTo>
                <a:lnTo>
                  <a:pt x="499872" y="12191"/>
                </a:lnTo>
                <a:lnTo>
                  <a:pt x="4998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4473892" y="5167419"/>
            <a:ext cx="127176" cy="12965"/>
          </a:xfrm>
          <a:custGeom>
            <a:avLst/>
            <a:gdLst/>
            <a:ahLst/>
            <a:cxnLst/>
            <a:rect l="l" t="t" r="r" b="b"/>
            <a:pathLst>
              <a:path w="130810" h="13335">
                <a:moveTo>
                  <a:pt x="0" y="12953"/>
                </a:moveTo>
                <a:lnTo>
                  <a:pt x="130302" y="12953"/>
                </a:lnTo>
                <a:lnTo>
                  <a:pt x="13030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3384867" y="5167419"/>
            <a:ext cx="100013" cy="12965"/>
          </a:xfrm>
          <a:custGeom>
            <a:avLst/>
            <a:gdLst/>
            <a:ahLst/>
            <a:cxnLst/>
            <a:rect l="l" t="t" r="r" b="b"/>
            <a:pathLst>
              <a:path w="102870" h="13335">
                <a:moveTo>
                  <a:pt x="0" y="12953"/>
                </a:moveTo>
                <a:lnTo>
                  <a:pt x="102851" y="12953"/>
                </a:lnTo>
                <a:lnTo>
                  <a:pt x="10285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2276581" y="5167419"/>
            <a:ext cx="153106" cy="12965"/>
          </a:xfrm>
          <a:custGeom>
            <a:avLst/>
            <a:gdLst/>
            <a:ahLst/>
            <a:cxnLst/>
            <a:rect l="l" t="t" r="r" b="b"/>
            <a:pathLst>
              <a:path w="157480" h="13335">
                <a:moveTo>
                  <a:pt x="0" y="12953"/>
                </a:moveTo>
                <a:lnTo>
                  <a:pt x="156967" y="12953"/>
                </a:lnTo>
                <a:lnTo>
                  <a:pt x="15696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711199" y="5167419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4473892" y="5185569"/>
            <a:ext cx="127176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302" y="0"/>
                </a:lnTo>
              </a:path>
            </a:pathLst>
          </a:custGeom>
          <a:ln w="11429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3384867" y="5185569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51" y="0"/>
                </a:lnTo>
              </a:path>
            </a:pathLst>
          </a:custGeom>
          <a:ln w="11429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2276581" y="5185569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7" y="0"/>
                </a:lnTo>
              </a:path>
            </a:pathLst>
          </a:custGeom>
          <a:ln w="11429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711199" y="5185569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11429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4473892" y="5191124"/>
            <a:ext cx="127176" cy="12965"/>
          </a:xfrm>
          <a:custGeom>
            <a:avLst/>
            <a:gdLst/>
            <a:ahLst/>
            <a:cxnLst/>
            <a:rect l="l" t="t" r="r" b="b"/>
            <a:pathLst>
              <a:path w="130810" h="13335">
                <a:moveTo>
                  <a:pt x="0" y="12953"/>
                </a:moveTo>
                <a:lnTo>
                  <a:pt x="130302" y="12953"/>
                </a:lnTo>
                <a:lnTo>
                  <a:pt x="13030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3384867" y="5191124"/>
            <a:ext cx="100013" cy="12965"/>
          </a:xfrm>
          <a:custGeom>
            <a:avLst/>
            <a:gdLst/>
            <a:ahLst/>
            <a:cxnLst/>
            <a:rect l="l" t="t" r="r" b="b"/>
            <a:pathLst>
              <a:path w="102870" h="13335">
                <a:moveTo>
                  <a:pt x="0" y="12953"/>
                </a:moveTo>
                <a:lnTo>
                  <a:pt x="102851" y="12953"/>
                </a:lnTo>
                <a:lnTo>
                  <a:pt x="10285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2276581" y="5191124"/>
            <a:ext cx="153106" cy="12965"/>
          </a:xfrm>
          <a:custGeom>
            <a:avLst/>
            <a:gdLst/>
            <a:ahLst/>
            <a:cxnLst/>
            <a:rect l="l" t="t" r="r" b="b"/>
            <a:pathLst>
              <a:path w="157480" h="13335">
                <a:moveTo>
                  <a:pt x="0" y="12953"/>
                </a:moveTo>
                <a:lnTo>
                  <a:pt x="156967" y="12953"/>
                </a:lnTo>
                <a:lnTo>
                  <a:pt x="15696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711199" y="5191124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4473892" y="5203719"/>
            <a:ext cx="127176" cy="12347"/>
          </a:xfrm>
          <a:custGeom>
            <a:avLst/>
            <a:gdLst/>
            <a:ahLst/>
            <a:cxnLst/>
            <a:rect l="l" t="t" r="r" b="b"/>
            <a:pathLst>
              <a:path w="130810" h="12700">
                <a:moveTo>
                  <a:pt x="0" y="12191"/>
                </a:moveTo>
                <a:lnTo>
                  <a:pt x="130302" y="12191"/>
                </a:lnTo>
                <a:lnTo>
                  <a:pt x="13030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3384867" y="5203719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51" y="12191"/>
                </a:lnTo>
                <a:lnTo>
                  <a:pt x="10285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2276581" y="5203719"/>
            <a:ext cx="153106" cy="12347"/>
          </a:xfrm>
          <a:custGeom>
            <a:avLst/>
            <a:gdLst/>
            <a:ahLst/>
            <a:cxnLst/>
            <a:rect l="l" t="t" r="r" b="b"/>
            <a:pathLst>
              <a:path w="157480" h="12700">
                <a:moveTo>
                  <a:pt x="0" y="12191"/>
                </a:moveTo>
                <a:lnTo>
                  <a:pt x="156967" y="12191"/>
                </a:lnTo>
                <a:lnTo>
                  <a:pt x="15696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711199" y="5203719"/>
            <a:ext cx="486481" cy="12347"/>
          </a:xfrm>
          <a:custGeom>
            <a:avLst/>
            <a:gdLst/>
            <a:ahLst/>
            <a:cxnLst/>
            <a:rect l="l" t="t" r="r" b="b"/>
            <a:pathLst>
              <a:path w="500380" h="12700">
                <a:moveTo>
                  <a:pt x="0" y="12191"/>
                </a:moveTo>
                <a:lnTo>
                  <a:pt x="499872" y="12191"/>
                </a:lnTo>
                <a:lnTo>
                  <a:pt x="4998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4473892" y="5221129"/>
            <a:ext cx="127176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302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3384867" y="5221129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51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2276581" y="5221129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7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711199" y="5221129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4473892" y="5226684"/>
            <a:ext cx="127176" cy="12965"/>
          </a:xfrm>
          <a:custGeom>
            <a:avLst/>
            <a:gdLst/>
            <a:ahLst/>
            <a:cxnLst/>
            <a:rect l="l" t="t" r="r" b="b"/>
            <a:pathLst>
              <a:path w="130810" h="13335">
                <a:moveTo>
                  <a:pt x="0" y="12953"/>
                </a:moveTo>
                <a:lnTo>
                  <a:pt x="130302" y="12953"/>
                </a:lnTo>
                <a:lnTo>
                  <a:pt x="13030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3384867" y="5226684"/>
            <a:ext cx="100013" cy="12965"/>
          </a:xfrm>
          <a:custGeom>
            <a:avLst/>
            <a:gdLst/>
            <a:ahLst/>
            <a:cxnLst/>
            <a:rect l="l" t="t" r="r" b="b"/>
            <a:pathLst>
              <a:path w="102870" h="13335">
                <a:moveTo>
                  <a:pt x="0" y="12953"/>
                </a:moveTo>
                <a:lnTo>
                  <a:pt x="102851" y="12953"/>
                </a:lnTo>
                <a:lnTo>
                  <a:pt x="10285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2276581" y="5226684"/>
            <a:ext cx="153106" cy="12965"/>
          </a:xfrm>
          <a:custGeom>
            <a:avLst/>
            <a:gdLst/>
            <a:ahLst/>
            <a:cxnLst/>
            <a:rect l="l" t="t" r="r" b="b"/>
            <a:pathLst>
              <a:path w="157480" h="13335">
                <a:moveTo>
                  <a:pt x="0" y="12953"/>
                </a:moveTo>
                <a:lnTo>
                  <a:pt x="156967" y="12953"/>
                </a:lnTo>
                <a:lnTo>
                  <a:pt x="15696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711199" y="5226684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4473892" y="5239278"/>
            <a:ext cx="127176" cy="12965"/>
          </a:xfrm>
          <a:custGeom>
            <a:avLst/>
            <a:gdLst/>
            <a:ahLst/>
            <a:cxnLst/>
            <a:rect l="l" t="t" r="r" b="b"/>
            <a:pathLst>
              <a:path w="130810" h="13335">
                <a:moveTo>
                  <a:pt x="0" y="12953"/>
                </a:moveTo>
                <a:lnTo>
                  <a:pt x="130302" y="12953"/>
                </a:lnTo>
                <a:lnTo>
                  <a:pt x="13030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3384867" y="5239278"/>
            <a:ext cx="100013" cy="12965"/>
          </a:xfrm>
          <a:custGeom>
            <a:avLst/>
            <a:gdLst/>
            <a:ahLst/>
            <a:cxnLst/>
            <a:rect l="l" t="t" r="r" b="b"/>
            <a:pathLst>
              <a:path w="102870" h="13335">
                <a:moveTo>
                  <a:pt x="0" y="12953"/>
                </a:moveTo>
                <a:lnTo>
                  <a:pt x="102851" y="12953"/>
                </a:lnTo>
                <a:lnTo>
                  <a:pt x="10285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2276581" y="5239278"/>
            <a:ext cx="153106" cy="12965"/>
          </a:xfrm>
          <a:custGeom>
            <a:avLst/>
            <a:gdLst/>
            <a:ahLst/>
            <a:cxnLst/>
            <a:rect l="l" t="t" r="r" b="b"/>
            <a:pathLst>
              <a:path w="157480" h="13335">
                <a:moveTo>
                  <a:pt x="0" y="12953"/>
                </a:moveTo>
                <a:lnTo>
                  <a:pt x="156967" y="12953"/>
                </a:lnTo>
                <a:lnTo>
                  <a:pt x="15696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711199" y="5239278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4473892" y="5251873"/>
            <a:ext cx="127176" cy="12347"/>
          </a:xfrm>
          <a:custGeom>
            <a:avLst/>
            <a:gdLst/>
            <a:ahLst/>
            <a:cxnLst/>
            <a:rect l="l" t="t" r="r" b="b"/>
            <a:pathLst>
              <a:path w="130810" h="12700">
                <a:moveTo>
                  <a:pt x="0" y="12191"/>
                </a:moveTo>
                <a:lnTo>
                  <a:pt x="130302" y="12191"/>
                </a:lnTo>
                <a:lnTo>
                  <a:pt x="13030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3384867" y="5251873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51" y="12191"/>
                </a:lnTo>
                <a:lnTo>
                  <a:pt x="10285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2276581" y="5251873"/>
            <a:ext cx="153106" cy="12347"/>
          </a:xfrm>
          <a:custGeom>
            <a:avLst/>
            <a:gdLst/>
            <a:ahLst/>
            <a:cxnLst/>
            <a:rect l="l" t="t" r="r" b="b"/>
            <a:pathLst>
              <a:path w="157480" h="12700">
                <a:moveTo>
                  <a:pt x="0" y="12191"/>
                </a:moveTo>
                <a:lnTo>
                  <a:pt x="156967" y="12191"/>
                </a:lnTo>
                <a:lnTo>
                  <a:pt x="15696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711199" y="5251873"/>
            <a:ext cx="486481" cy="12347"/>
          </a:xfrm>
          <a:custGeom>
            <a:avLst/>
            <a:gdLst/>
            <a:ahLst/>
            <a:cxnLst/>
            <a:rect l="l" t="t" r="r" b="b"/>
            <a:pathLst>
              <a:path w="500380" h="12700">
                <a:moveTo>
                  <a:pt x="0" y="12191"/>
                </a:moveTo>
                <a:lnTo>
                  <a:pt x="499872" y="12191"/>
                </a:lnTo>
                <a:lnTo>
                  <a:pt x="4998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4473892" y="5269283"/>
            <a:ext cx="127176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302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3384867" y="5269283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51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2276581" y="5269283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7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711199" y="5269283"/>
            <a:ext cx="516114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352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4473892" y="5274838"/>
            <a:ext cx="127176" cy="12965"/>
          </a:xfrm>
          <a:custGeom>
            <a:avLst/>
            <a:gdLst/>
            <a:ahLst/>
            <a:cxnLst/>
            <a:rect l="l" t="t" r="r" b="b"/>
            <a:pathLst>
              <a:path w="130810" h="13335">
                <a:moveTo>
                  <a:pt x="0" y="12953"/>
                </a:moveTo>
                <a:lnTo>
                  <a:pt x="130302" y="12953"/>
                </a:lnTo>
                <a:lnTo>
                  <a:pt x="13030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3384867" y="5274838"/>
            <a:ext cx="100013" cy="12965"/>
          </a:xfrm>
          <a:custGeom>
            <a:avLst/>
            <a:gdLst/>
            <a:ahLst/>
            <a:cxnLst/>
            <a:rect l="l" t="t" r="r" b="b"/>
            <a:pathLst>
              <a:path w="102870" h="13335">
                <a:moveTo>
                  <a:pt x="0" y="12953"/>
                </a:moveTo>
                <a:lnTo>
                  <a:pt x="102851" y="12953"/>
                </a:lnTo>
                <a:lnTo>
                  <a:pt x="10285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2276581" y="5274838"/>
            <a:ext cx="153106" cy="12965"/>
          </a:xfrm>
          <a:custGeom>
            <a:avLst/>
            <a:gdLst/>
            <a:ahLst/>
            <a:cxnLst/>
            <a:rect l="l" t="t" r="r" b="b"/>
            <a:pathLst>
              <a:path w="157480" h="13335">
                <a:moveTo>
                  <a:pt x="0" y="12953"/>
                </a:moveTo>
                <a:lnTo>
                  <a:pt x="156967" y="12953"/>
                </a:lnTo>
                <a:lnTo>
                  <a:pt x="15696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711199" y="5274838"/>
            <a:ext cx="516114" cy="12965"/>
          </a:xfrm>
          <a:custGeom>
            <a:avLst/>
            <a:gdLst/>
            <a:ahLst/>
            <a:cxnLst/>
            <a:rect l="l" t="t" r="r" b="b"/>
            <a:pathLst>
              <a:path w="530860" h="13335">
                <a:moveTo>
                  <a:pt x="0" y="12953"/>
                </a:moveTo>
                <a:lnTo>
                  <a:pt x="530352" y="12953"/>
                </a:lnTo>
                <a:lnTo>
                  <a:pt x="53035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4473892" y="5287434"/>
            <a:ext cx="127176" cy="12965"/>
          </a:xfrm>
          <a:custGeom>
            <a:avLst/>
            <a:gdLst/>
            <a:ahLst/>
            <a:cxnLst/>
            <a:rect l="l" t="t" r="r" b="b"/>
            <a:pathLst>
              <a:path w="130810" h="13335">
                <a:moveTo>
                  <a:pt x="0" y="12953"/>
                </a:moveTo>
                <a:lnTo>
                  <a:pt x="130302" y="12953"/>
                </a:lnTo>
                <a:lnTo>
                  <a:pt x="13030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3384867" y="5287434"/>
            <a:ext cx="100013" cy="12965"/>
          </a:xfrm>
          <a:custGeom>
            <a:avLst/>
            <a:gdLst/>
            <a:ahLst/>
            <a:cxnLst/>
            <a:rect l="l" t="t" r="r" b="b"/>
            <a:pathLst>
              <a:path w="102870" h="13335">
                <a:moveTo>
                  <a:pt x="0" y="12953"/>
                </a:moveTo>
                <a:lnTo>
                  <a:pt x="102851" y="12953"/>
                </a:lnTo>
                <a:lnTo>
                  <a:pt x="10285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2276581" y="5287434"/>
            <a:ext cx="153106" cy="12965"/>
          </a:xfrm>
          <a:custGeom>
            <a:avLst/>
            <a:gdLst/>
            <a:ahLst/>
            <a:cxnLst/>
            <a:rect l="l" t="t" r="r" b="b"/>
            <a:pathLst>
              <a:path w="157480" h="13335">
                <a:moveTo>
                  <a:pt x="0" y="12953"/>
                </a:moveTo>
                <a:lnTo>
                  <a:pt x="156967" y="12953"/>
                </a:lnTo>
                <a:lnTo>
                  <a:pt x="15696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711199" y="5287434"/>
            <a:ext cx="516114" cy="12965"/>
          </a:xfrm>
          <a:custGeom>
            <a:avLst/>
            <a:gdLst/>
            <a:ahLst/>
            <a:cxnLst/>
            <a:rect l="l" t="t" r="r" b="b"/>
            <a:pathLst>
              <a:path w="530860" h="13335">
                <a:moveTo>
                  <a:pt x="0" y="12953"/>
                </a:moveTo>
                <a:lnTo>
                  <a:pt x="530352" y="12953"/>
                </a:lnTo>
                <a:lnTo>
                  <a:pt x="53035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4473892" y="5300028"/>
            <a:ext cx="127176" cy="12347"/>
          </a:xfrm>
          <a:custGeom>
            <a:avLst/>
            <a:gdLst/>
            <a:ahLst/>
            <a:cxnLst/>
            <a:rect l="l" t="t" r="r" b="b"/>
            <a:pathLst>
              <a:path w="130810" h="12700">
                <a:moveTo>
                  <a:pt x="0" y="12191"/>
                </a:moveTo>
                <a:lnTo>
                  <a:pt x="130302" y="12191"/>
                </a:lnTo>
                <a:lnTo>
                  <a:pt x="13030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3384867" y="5300028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51" y="12191"/>
                </a:lnTo>
                <a:lnTo>
                  <a:pt x="10285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711200" y="5305954"/>
            <a:ext cx="1718116" cy="0"/>
          </a:xfrm>
          <a:custGeom>
            <a:avLst/>
            <a:gdLst/>
            <a:ahLst/>
            <a:cxnLst/>
            <a:rect l="l" t="t" r="r" b="b"/>
            <a:pathLst>
              <a:path w="1767205">
                <a:moveTo>
                  <a:pt x="0" y="0"/>
                </a:moveTo>
                <a:lnTo>
                  <a:pt x="1767073" y="0"/>
                </a:lnTo>
              </a:path>
            </a:pathLst>
          </a:custGeom>
          <a:ln w="12191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4473892" y="5317437"/>
            <a:ext cx="127176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302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3384867" y="5317437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51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711200" y="5317437"/>
            <a:ext cx="1718116" cy="0"/>
          </a:xfrm>
          <a:custGeom>
            <a:avLst/>
            <a:gdLst/>
            <a:ahLst/>
            <a:cxnLst/>
            <a:rect l="l" t="t" r="r" b="b"/>
            <a:pathLst>
              <a:path w="1767205">
                <a:moveTo>
                  <a:pt x="0" y="0"/>
                </a:moveTo>
                <a:lnTo>
                  <a:pt x="1767073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4473892" y="5322993"/>
            <a:ext cx="127176" cy="12965"/>
          </a:xfrm>
          <a:custGeom>
            <a:avLst/>
            <a:gdLst/>
            <a:ahLst/>
            <a:cxnLst/>
            <a:rect l="l" t="t" r="r" b="b"/>
            <a:pathLst>
              <a:path w="130810" h="13335">
                <a:moveTo>
                  <a:pt x="0" y="12953"/>
                </a:moveTo>
                <a:lnTo>
                  <a:pt x="130302" y="12953"/>
                </a:lnTo>
                <a:lnTo>
                  <a:pt x="13030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3384867" y="5322993"/>
            <a:ext cx="129646" cy="12965"/>
          </a:xfrm>
          <a:custGeom>
            <a:avLst/>
            <a:gdLst/>
            <a:ahLst/>
            <a:cxnLst/>
            <a:rect l="l" t="t" r="r" b="b"/>
            <a:pathLst>
              <a:path w="133350" h="13335">
                <a:moveTo>
                  <a:pt x="0" y="12953"/>
                </a:moveTo>
                <a:lnTo>
                  <a:pt x="133350" y="12953"/>
                </a:lnTo>
                <a:lnTo>
                  <a:pt x="13335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711200" y="5322993"/>
            <a:ext cx="1747749" cy="12965"/>
          </a:xfrm>
          <a:custGeom>
            <a:avLst/>
            <a:gdLst/>
            <a:ahLst/>
            <a:cxnLst/>
            <a:rect l="l" t="t" r="r" b="b"/>
            <a:pathLst>
              <a:path w="1797685" h="13335">
                <a:moveTo>
                  <a:pt x="0" y="12953"/>
                </a:moveTo>
                <a:lnTo>
                  <a:pt x="1797558" y="12953"/>
                </a:lnTo>
                <a:lnTo>
                  <a:pt x="179755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4473892" y="5335588"/>
            <a:ext cx="127176" cy="12965"/>
          </a:xfrm>
          <a:custGeom>
            <a:avLst/>
            <a:gdLst/>
            <a:ahLst/>
            <a:cxnLst/>
            <a:rect l="l" t="t" r="r" b="b"/>
            <a:pathLst>
              <a:path w="130810" h="13335">
                <a:moveTo>
                  <a:pt x="0" y="12953"/>
                </a:moveTo>
                <a:lnTo>
                  <a:pt x="130302" y="12953"/>
                </a:lnTo>
                <a:lnTo>
                  <a:pt x="13030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3384867" y="5335588"/>
            <a:ext cx="129646" cy="12965"/>
          </a:xfrm>
          <a:custGeom>
            <a:avLst/>
            <a:gdLst/>
            <a:ahLst/>
            <a:cxnLst/>
            <a:rect l="l" t="t" r="r" b="b"/>
            <a:pathLst>
              <a:path w="133350" h="13335">
                <a:moveTo>
                  <a:pt x="0" y="12953"/>
                </a:moveTo>
                <a:lnTo>
                  <a:pt x="133350" y="12953"/>
                </a:lnTo>
                <a:lnTo>
                  <a:pt x="13335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711200" y="5335588"/>
            <a:ext cx="1747749" cy="12965"/>
          </a:xfrm>
          <a:custGeom>
            <a:avLst/>
            <a:gdLst/>
            <a:ahLst/>
            <a:cxnLst/>
            <a:rect l="l" t="t" r="r" b="b"/>
            <a:pathLst>
              <a:path w="1797685" h="13335">
                <a:moveTo>
                  <a:pt x="0" y="12953"/>
                </a:moveTo>
                <a:lnTo>
                  <a:pt x="1797558" y="12953"/>
                </a:lnTo>
                <a:lnTo>
                  <a:pt x="179755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4473892" y="5353738"/>
            <a:ext cx="127176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302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3384867" y="5353738"/>
            <a:ext cx="129646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711200" y="5353738"/>
            <a:ext cx="1747749" cy="0"/>
          </a:xfrm>
          <a:custGeom>
            <a:avLst/>
            <a:gdLst/>
            <a:ahLst/>
            <a:cxnLst/>
            <a:rect l="l" t="t" r="r" b="b"/>
            <a:pathLst>
              <a:path w="1797685">
                <a:moveTo>
                  <a:pt x="0" y="0"/>
                </a:moveTo>
                <a:lnTo>
                  <a:pt x="1797558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711199" y="536522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2191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2235079" y="5371148"/>
            <a:ext cx="2365728" cy="12965"/>
          </a:xfrm>
          <a:custGeom>
            <a:avLst/>
            <a:gdLst/>
            <a:ahLst/>
            <a:cxnLst/>
            <a:rect l="l" t="t" r="r" b="b"/>
            <a:pathLst>
              <a:path w="2433320" h="13335">
                <a:moveTo>
                  <a:pt x="0" y="12953"/>
                </a:moveTo>
                <a:lnTo>
                  <a:pt x="2433080" y="12953"/>
                </a:lnTo>
                <a:lnTo>
                  <a:pt x="243308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711199" y="5371148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59" y="12953"/>
                </a:lnTo>
                <a:lnTo>
                  <a:pt x="499859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2235079" y="5383742"/>
            <a:ext cx="2365728" cy="12965"/>
          </a:xfrm>
          <a:custGeom>
            <a:avLst/>
            <a:gdLst/>
            <a:ahLst/>
            <a:cxnLst/>
            <a:rect l="l" t="t" r="r" b="b"/>
            <a:pathLst>
              <a:path w="2433320" h="13335">
                <a:moveTo>
                  <a:pt x="0" y="12953"/>
                </a:moveTo>
                <a:lnTo>
                  <a:pt x="2433080" y="12953"/>
                </a:lnTo>
                <a:lnTo>
                  <a:pt x="243308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711199" y="5383742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59" y="12953"/>
                </a:lnTo>
                <a:lnTo>
                  <a:pt x="499859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2275099" y="5401892"/>
            <a:ext cx="2325599" cy="0"/>
          </a:xfrm>
          <a:custGeom>
            <a:avLst/>
            <a:gdLst/>
            <a:ahLst/>
            <a:cxnLst/>
            <a:rect l="l" t="t" r="r" b="b"/>
            <a:pathLst>
              <a:path w="2392045">
                <a:moveTo>
                  <a:pt x="0" y="0"/>
                </a:moveTo>
                <a:lnTo>
                  <a:pt x="2391918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711199" y="5401892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59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2275099" y="5407448"/>
            <a:ext cx="2325599" cy="12347"/>
          </a:xfrm>
          <a:custGeom>
            <a:avLst/>
            <a:gdLst/>
            <a:ahLst/>
            <a:cxnLst/>
            <a:rect l="l" t="t" r="r" b="b"/>
            <a:pathLst>
              <a:path w="2392045" h="12700">
                <a:moveTo>
                  <a:pt x="0" y="12191"/>
                </a:moveTo>
                <a:lnTo>
                  <a:pt x="2391918" y="12191"/>
                </a:lnTo>
                <a:lnTo>
                  <a:pt x="239191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711199" y="5407448"/>
            <a:ext cx="486481" cy="12347"/>
          </a:xfrm>
          <a:custGeom>
            <a:avLst/>
            <a:gdLst/>
            <a:ahLst/>
            <a:cxnLst/>
            <a:rect l="l" t="t" r="r" b="b"/>
            <a:pathLst>
              <a:path w="500380" h="12700">
                <a:moveTo>
                  <a:pt x="0" y="12191"/>
                </a:moveTo>
                <a:lnTo>
                  <a:pt x="499859" y="12191"/>
                </a:lnTo>
                <a:lnTo>
                  <a:pt x="4998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2275099" y="5419302"/>
            <a:ext cx="2325599" cy="12965"/>
          </a:xfrm>
          <a:custGeom>
            <a:avLst/>
            <a:gdLst/>
            <a:ahLst/>
            <a:cxnLst/>
            <a:rect l="l" t="t" r="r" b="b"/>
            <a:pathLst>
              <a:path w="2392045" h="13335">
                <a:moveTo>
                  <a:pt x="0" y="12953"/>
                </a:moveTo>
                <a:lnTo>
                  <a:pt x="2391918" y="12953"/>
                </a:lnTo>
                <a:lnTo>
                  <a:pt x="23919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711199" y="5419302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59" y="12953"/>
                </a:lnTo>
                <a:lnTo>
                  <a:pt x="499859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2275099" y="5431895"/>
            <a:ext cx="2325599" cy="12965"/>
          </a:xfrm>
          <a:custGeom>
            <a:avLst/>
            <a:gdLst/>
            <a:ahLst/>
            <a:cxnLst/>
            <a:rect l="l" t="t" r="r" b="b"/>
            <a:pathLst>
              <a:path w="2392045" h="13335">
                <a:moveTo>
                  <a:pt x="0" y="12953"/>
                </a:moveTo>
                <a:lnTo>
                  <a:pt x="2391918" y="12953"/>
                </a:lnTo>
                <a:lnTo>
                  <a:pt x="23919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711199" y="5431895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59" y="12953"/>
                </a:lnTo>
                <a:lnTo>
                  <a:pt x="499859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2275099" y="5450045"/>
            <a:ext cx="2325599" cy="0"/>
          </a:xfrm>
          <a:custGeom>
            <a:avLst/>
            <a:gdLst/>
            <a:ahLst/>
            <a:cxnLst/>
            <a:rect l="l" t="t" r="r" b="b"/>
            <a:pathLst>
              <a:path w="2392045">
                <a:moveTo>
                  <a:pt x="0" y="0"/>
                </a:moveTo>
                <a:lnTo>
                  <a:pt x="2391918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711199" y="5450045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59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2275099" y="5455603"/>
            <a:ext cx="2325599" cy="12347"/>
          </a:xfrm>
          <a:custGeom>
            <a:avLst/>
            <a:gdLst/>
            <a:ahLst/>
            <a:cxnLst/>
            <a:rect l="l" t="t" r="r" b="b"/>
            <a:pathLst>
              <a:path w="2392045" h="12700">
                <a:moveTo>
                  <a:pt x="0" y="12191"/>
                </a:moveTo>
                <a:lnTo>
                  <a:pt x="2391918" y="12191"/>
                </a:lnTo>
                <a:lnTo>
                  <a:pt x="239191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711199" y="5455603"/>
            <a:ext cx="486481" cy="12347"/>
          </a:xfrm>
          <a:custGeom>
            <a:avLst/>
            <a:gdLst/>
            <a:ahLst/>
            <a:cxnLst/>
            <a:rect l="l" t="t" r="r" b="b"/>
            <a:pathLst>
              <a:path w="500380" h="12700">
                <a:moveTo>
                  <a:pt x="0" y="12191"/>
                </a:moveTo>
                <a:lnTo>
                  <a:pt x="499859" y="12191"/>
                </a:lnTo>
                <a:lnTo>
                  <a:pt x="4998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2275099" y="5467455"/>
            <a:ext cx="2325599" cy="12965"/>
          </a:xfrm>
          <a:custGeom>
            <a:avLst/>
            <a:gdLst/>
            <a:ahLst/>
            <a:cxnLst/>
            <a:rect l="l" t="t" r="r" b="b"/>
            <a:pathLst>
              <a:path w="2392045" h="13335">
                <a:moveTo>
                  <a:pt x="0" y="12953"/>
                </a:moveTo>
                <a:lnTo>
                  <a:pt x="2391918" y="12953"/>
                </a:lnTo>
                <a:lnTo>
                  <a:pt x="23919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711199" y="5467455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59" y="12953"/>
                </a:lnTo>
                <a:lnTo>
                  <a:pt x="499859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2275099" y="5485606"/>
            <a:ext cx="2325599" cy="0"/>
          </a:xfrm>
          <a:custGeom>
            <a:avLst/>
            <a:gdLst/>
            <a:ahLst/>
            <a:cxnLst/>
            <a:rect l="l" t="t" r="r" b="b"/>
            <a:pathLst>
              <a:path w="2392045">
                <a:moveTo>
                  <a:pt x="0" y="0"/>
                </a:moveTo>
                <a:lnTo>
                  <a:pt x="2391918" y="0"/>
                </a:lnTo>
              </a:path>
            </a:pathLst>
          </a:custGeom>
          <a:ln w="11429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711199" y="5485606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59" y="0"/>
                </a:lnTo>
              </a:path>
            </a:pathLst>
          </a:custGeom>
          <a:ln w="11429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2275099" y="5491163"/>
            <a:ext cx="2325599" cy="12965"/>
          </a:xfrm>
          <a:custGeom>
            <a:avLst/>
            <a:gdLst/>
            <a:ahLst/>
            <a:cxnLst/>
            <a:rect l="l" t="t" r="r" b="b"/>
            <a:pathLst>
              <a:path w="2392045" h="13335">
                <a:moveTo>
                  <a:pt x="0" y="12953"/>
                </a:moveTo>
                <a:lnTo>
                  <a:pt x="2391918" y="12953"/>
                </a:lnTo>
                <a:lnTo>
                  <a:pt x="23919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711199" y="5491163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59" y="12953"/>
                </a:lnTo>
                <a:lnTo>
                  <a:pt x="499859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2275099" y="5503757"/>
            <a:ext cx="2325599" cy="12347"/>
          </a:xfrm>
          <a:custGeom>
            <a:avLst/>
            <a:gdLst/>
            <a:ahLst/>
            <a:cxnLst/>
            <a:rect l="l" t="t" r="r" b="b"/>
            <a:pathLst>
              <a:path w="2392045" h="12700">
                <a:moveTo>
                  <a:pt x="0" y="12191"/>
                </a:moveTo>
                <a:lnTo>
                  <a:pt x="2391918" y="12191"/>
                </a:lnTo>
                <a:lnTo>
                  <a:pt x="239191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711199" y="5503757"/>
            <a:ext cx="486481" cy="12347"/>
          </a:xfrm>
          <a:custGeom>
            <a:avLst/>
            <a:gdLst/>
            <a:ahLst/>
            <a:cxnLst/>
            <a:rect l="l" t="t" r="r" b="b"/>
            <a:pathLst>
              <a:path w="500380" h="12700">
                <a:moveTo>
                  <a:pt x="0" y="12191"/>
                </a:moveTo>
                <a:lnTo>
                  <a:pt x="499859" y="12191"/>
                </a:lnTo>
                <a:lnTo>
                  <a:pt x="4998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2275099" y="5515609"/>
            <a:ext cx="2325599" cy="12965"/>
          </a:xfrm>
          <a:custGeom>
            <a:avLst/>
            <a:gdLst/>
            <a:ahLst/>
            <a:cxnLst/>
            <a:rect l="l" t="t" r="r" b="b"/>
            <a:pathLst>
              <a:path w="2392045" h="13335">
                <a:moveTo>
                  <a:pt x="0" y="12953"/>
                </a:moveTo>
                <a:lnTo>
                  <a:pt x="2391918" y="12953"/>
                </a:lnTo>
                <a:lnTo>
                  <a:pt x="23919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711199" y="5515609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59" y="12953"/>
                </a:lnTo>
                <a:lnTo>
                  <a:pt x="499859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2275099" y="5533759"/>
            <a:ext cx="2325599" cy="0"/>
          </a:xfrm>
          <a:custGeom>
            <a:avLst/>
            <a:gdLst/>
            <a:ahLst/>
            <a:cxnLst/>
            <a:rect l="l" t="t" r="r" b="b"/>
            <a:pathLst>
              <a:path w="2392045">
                <a:moveTo>
                  <a:pt x="0" y="0"/>
                </a:moveTo>
                <a:lnTo>
                  <a:pt x="2391918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711199" y="5533759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59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2275099" y="5539317"/>
            <a:ext cx="2325599" cy="12965"/>
          </a:xfrm>
          <a:custGeom>
            <a:avLst/>
            <a:gdLst/>
            <a:ahLst/>
            <a:cxnLst/>
            <a:rect l="l" t="t" r="r" b="b"/>
            <a:pathLst>
              <a:path w="2392045" h="13335">
                <a:moveTo>
                  <a:pt x="0" y="12953"/>
                </a:moveTo>
                <a:lnTo>
                  <a:pt x="2391918" y="12953"/>
                </a:lnTo>
                <a:lnTo>
                  <a:pt x="23919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711199" y="5539317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59" y="12953"/>
                </a:lnTo>
                <a:lnTo>
                  <a:pt x="499859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2275099" y="5551910"/>
            <a:ext cx="2325599" cy="12347"/>
          </a:xfrm>
          <a:custGeom>
            <a:avLst/>
            <a:gdLst/>
            <a:ahLst/>
            <a:cxnLst/>
            <a:rect l="l" t="t" r="r" b="b"/>
            <a:pathLst>
              <a:path w="2392045" h="12700">
                <a:moveTo>
                  <a:pt x="0" y="12191"/>
                </a:moveTo>
                <a:lnTo>
                  <a:pt x="2391918" y="12191"/>
                </a:lnTo>
                <a:lnTo>
                  <a:pt x="239191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711199" y="5551910"/>
            <a:ext cx="486481" cy="12347"/>
          </a:xfrm>
          <a:custGeom>
            <a:avLst/>
            <a:gdLst/>
            <a:ahLst/>
            <a:cxnLst/>
            <a:rect l="l" t="t" r="r" b="b"/>
            <a:pathLst>
              <a:path w="500380" h="12700">
                <a:moveTo>
                  <a:pt x="0" y="12191"/>
                </a:moveTo>
                <a:lnTo>
                  <a:pt x="499859" y="12191"/>
                </a:lnTo>
                <a:lnTo>
                  <a:pt x="4998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2275099" y="5563763"/>
            <a:ext cx="2325599" cy="12965"/>
          </a:xfrm>
          <a:custGeom>
            <a:avLst/>
            <a:gdLst/>
            <a:ahLst/>
            <a:cxnLst/>
            <a:rect l="l" t="t" r="r" b="b"/>
            <a:pathLst>
              <a:path w="2392045" h="13335">
                <a:moveTo>
                  <a:pt x="0" y="12953"/>
                </a:moveTo>
                <a:lnTo>
                  <a:pt x="2391918" y="12953"/>
                </a:lnTo>
                <a:lnTo>
                  <a:pt x="23919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711199" y="5563763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59" y="12953"/>
                </a:lnTo>
                <a:lnTo>
                  <a:pt x="499859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2275099" y="5581915"/>
            <a:ext cx="2325599" cy="0"/>
          </a:xfrm>
          <a:custGeom>
            <a:avLst/>
            <a:gdLst/>
            <a:ahLst/>
            <a:cxnLst/>
            <a:rect l="l" t="t" r="r" b="b"/>
            <a:pathLst>
              <a:path w="2392045">
                <a:moveTo>
                  <a:pt x="0" y="0"/>
                </a:moveTo>
                <a:lnTo>
                  <a:pt x="2391918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711199" y="5581915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59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2275099" y="5587471"/>
            <a:ext cx="2325599" cy="12965"/>
          </a:xfrm>
          <a:custGeom>
            <a:avLst/>
            <a:gdLst/>
            <a:ahLst/>
            <a:cxnLst/>
            <a:rect l="l" t="t" r="r" b="b"/>
            <a:pathLst>
              <a:path w="2392045" h="13335">
                <a:moveTo>
                  <a:pt x="0" y="12953"/>
                </a:moveTo>
                <a:lnTo>
                  <a:pt x="2391918" y="12953"/>
                </a:lnTo>
                <a:lnTo>
                  <a:pt x="23919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711199" y="5587471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59" y="12953"/>
                </a:lnTo>
                <a:lnTo>
                  <a:pt x="499859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2275099" y="5600065"/>
            <a:ext cx="2325599" cy="12347"/>
          </a:xfrm>
          <a:custGeom>
            <a:avLst/>
            <a:gdLst/>
            <a:ahLst/>
            <a:cxnLst/>
            <a:rect l="l" t="t" r="r" b="b"/>
            <a:pathLst>
              <a:path w="2392045" h="12700">
                <a:moveTo>
                  <a:pt x="0" y="12191"/>
                </a:moveTo>
                <a:lnTo>
                  <a:pt x="2391918" y="12191"/>
                </a:lnTo>
                <a:lnTo>
                  <a:pt x="239191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711199" y="5600065"/>
            <a:ext cx="486481" cy="12347"/>
          </a:xfrm>
          <a:custGeom>
            <a:avLst/>
            <a:gdLst/>
            <a:ahLst/>
            <a:cxnLst/>
            <a:rect l="l" t="t" r="r" b="b"/>
            <a:pathLst>
              <a:path w="500380" h="12700">
                <a:moveTo>
                  <a:pt x="0" y="12191"/>
                </a:moveTo>
                <a:lnTo>
                  <a:pt x="499859" y="12191"/>
                </a:lnTo>
                <a:lnTo>
                  <a:pt x="4998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2275099" y="5611919"/>
            <a:ext cx="2325599" cy="12965"/>
          </a:xfrm>
          <a:custGeom>
            <a:avLst/>
            <a:gdLst/>
            <a:ahLst/>
            <a:cxnLst/>
            <a:rect l="l" t="t" r="r" b="b"/>
            <a:pathLst>
              <a:path w="2392045" h="13335">
                <a:moveTo>
                  <a:pt x="0" y="12953"/>
                </a:moveTo>
                <a:lnTo>
                  <a:pt x="2391918" y="12953"/>
                </a:lnTo>
                <a:lnTo>
                  <a:pt x="23919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711199" y="5611919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59" y="12953"/>
                </a:lnTo>
                <a:lnTo>
                  <a:pt x="499859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2275099" y="5630069"/>
            <a:ext cx="2325599" cy="0"/>
          </a:xfrm>
          <a:custGeom>
            <a:avLst/>
            <a:gdLst/>
            <a:ahLst/>
            <a:cxnLst/>
            <a:rect l="l" t="t" r="r" b="b"/>
            <a:pathLst>
              <a:path w="2392045">
                <a:moveTo>
                  <a:pt x="0" y="0"/>
                </a:moveTo>
                <a:lnTo>
                  <a:pt x="2391918" y="0"/>
                </a:lnTo>
              </a:path>
            </a:pathLst>
          </a:custGeom>
          <a:ln w="11429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711199" y="5630069"/>
            <a:ext cx="510558" cy="0"/>
          </a:xfrm>
          <a:custGeom>
            <a:avLst/>
            <a:gdLst/>
            <a:ahLst/>
            <a:cxnLst/>
            <a:rect l="l" t="t" r="r" b="b"/>
            <a:pathLst>
              <a:path w="525144">
                <a:moveTo>
                  <a:pt x="0" y="0"/>
                </a:moveTo>
                <a:lnTo>
                  <a:pt x="525018" y="0"/>
                </a:lnTo>
              </a:path>
            </a:pathLst>
          </a:custGeom>
          <a:ln w="11429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2275099" y="5635624"/>
            <a:ext cx="2325599" cy="12965"/>
          </a:xfrm>
          <a:custGeom>
            <a:avLst/>
            <a:gdLst/>
            <a:ahLst/>
            <a:cxnLst/>
            <a:rect l="l" t="t" r="r" b="b"/>
            <a:pathLst>
              <a:path w="2392045" h="13335">
                <a:moveTo>
                  <a:pt x="0" y="12953"/>
                </a:moveTo>
                <a:lnTo>
                  <a:pt x="2391918" y="12953"/>
                </a:lnTo>
                <a:lnTo>
                  <a:pt x="23919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711199" y="5635624"/>
            <a:ext cx="510558" cy="12965"/>
          </a:xfrm>
          <a:custGeom>
            <a:avLst/>
            <a:gdLst/>
            <a:ahLst/>
            <a:cxnLst/>
            <a:rect l="l" t="t" r="r" b="b"/>
            <a:pathLst>
              <a:path w="525144" h="13335">
                <a:moveTo>
                  <a:pt x="0" y="12953"/>
                </a:moveTo>
                <a:lnTo>
                  <a:pt x="525018" y="12953"/>
                </a:lnTo>
                <a:lnTo>
                  <a:pt x="5250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2275099" y="5648219"/>
            <a:ext cx="2325599" cy="12347"/>
          </a:xfrm>
          <a:custGeom>
            <a:avLst/>
            <a:gdLst/>
            <a:ahLst/>
            <a:cxnLst/>
            <a:rect l="l" t="t" r="r" b="b"/>
            <a:pathLst>
              <a:path w="2392045" h="12700">
                <a:moveTo>
                  <a:pt x="0" y="12191"/>
                </a:moveTo>
                <a:lnTo>
                  <a:pt x="2391918" y="12191"/>
                </a:lnTo>
                <a:lnTo>
                  <a:pt x="239191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711199" y="5648219"/>
            <a:ext cx="510558" cy="12347"/>
          </a:xfrm>
          <a:custGeom>
            <a:avLst/>
            <a:gdLst/>
            <a:ahLst/>
            <a:cxnLst/>
            <a:rect l="l" t="t" r="r" b="b"/>
            <a:pathLst>
              <a:path w="525144" h="12700">
                <a:moveTo>
                  <a:pt x="0" y="12191"/>
                </a:moveTo>
                <a:lnTo>
                  <a:pt x="525018" y="12191"/>
                </a:lnTo>
                <a:lnTo>
                  <a:pt x="52501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711199" y="566562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711199" y="5671184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711199" y="5683778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711199" y="569637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2267685" y="5713783"/>
            <a:ext cx="2333008" cy="0"/>
          </a:xfrm>
          <a:custGeom>
            <a:avLst/>
            <a:gdLst/>
            <a:ahLst/>
            <a:cxnLst/>
            <a:rect l="l" t="t" r="r" b="b"/>
            <a:pathLst>
              <a:path w="2399665">
                <a:moveTo>
                  <a:pt x="0" y="0"/>
                </a:moveTo>
                <a:lnTo>
                  <a:pt x="2399543" y="0"/>
                </a:lnTo>
              </a:path>
            </a:pathLst>
          </a:custGeom>
          <a:ln w="1142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711199" y="5713783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1142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2307695" y="5719338"/>
            <a:ext cx="2292879" cy="12965"/>
          </a:xfrm>
          <a:custGeom>
            <a:avLst/>
            <a:gdLst/>
            <a:ahLst/>
            <a:cxnLst/>
            <a:rect l="l" t="t" r="r" b="b"/>
            <a:pathLst>
              <a:path w="2358390" h="13335">
                <a:moveTo>
                  <a:pt x="0" y="12953"/>
                </a:moveTo>
                <a:lnTo>
                  <a:pt x="2358390" y="12953"/>
                </a:lnTo>
                <a:lnTo>
                  <a:pt x="23583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711199" y="5719338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2307695" y="5731934"/>
            <a:ext cx="2292879" cy="12965"/>
          </a:xfrm>
          <a:custGeom>
            <a:avLst/>
            <a:gdLst/>
            <a:ahLst/>
            <a:cxnLst/>
            <a:rect l="l" t="t" r="r" b="b"/>
            <a:pathLst>
              <a:path w="2358390" h="13335">
                <a:moveTo>
                  <a:pt x="0" y="12953"/>
                </a:moveTo>
                <a:lnTo>
                  <a:pt x="2358390" y="12953"/>
                </a:lnTo>
                <a:lnTo>
                  <a:pt x="23583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711199" y="5731934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2307695" y="5744528"/>
            <a:ext cx="2292879" cy="12347"/>
          </a:xfrm>
          <a:custGeom>
            <a:avLst/>
            <a:gdLst/>
            <a:ahLst/>
            <a:cxnLst/>
            <a:rect l="l" t="t" r="r" b="b"/>
            <a:pathLst>
              <a:path w="2358390" h="12700">
                <a:moveTo>
                  <a:pt x="0" y="12191"/>
                </a:moveTo>
                <a:lnTo>
                  <a:pt x="2358390" y="12191"/>
                </a:lnTo>
                <a:lnTo>
                  <a:pt x="23583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711199" y="5744528"/>
            <a:ext cx="486481" cy="12347"/>
          </a:xfrm>
          <a:custGeom>
            <a:avLst/>
            <a:gdLst/>
            <a:ahLst/>
            <a:cxnLst/>
            <a:rect l="l" t="t" r="r" b="b"/>
            <a:pathLst>
              <a:path w="500380" h="12700">
                <a:moveTo>
                  <a:pt x="0" y="12191"/>
                </a:moveTo>
                <a:lnTo>
                  <a:pt x="499872" y="12191"/>
                </a:lnTo>
                <a:lnTo>
                  <a:pt x="4998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2307695" y="5761937"/>
            <a:ext cx="2292879" cy="0"/>
          </a:xfrm>
          <a:custGeom>
            <a:avLst/>
            <a:gdLst/>
            <a:ahLst/>
            <a:cxnLst/>
            <a:rect l="l" t="t" r="r" b="b"/>
            <a:pathLst>
              <a:path w="2358390">
                <a:moveTo>
                  <a:pt x="0" y="0"/>
                </a:moveTo>
                <a:lnTo>
                  <a:pt x="2358390" y="0"/>
                </a:lnTo>
              </a:path>
            </a:pathLst>
          </a:custGeom>
          <a:ln w="1142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711199" y="5761937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1142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2307695" y="5767493"/>
            <a:ext cx="2292879" cy="12965"/>
          </a:xfrm>
          <a:custGeom>
            <a:avLst/>
            <a:gdLst/>
            <a:ahLst/>
            <a:cxnLst/>
            <a:rect l="l" t="t" r="r" b="b"/>
            <a:pathLst>
              <a:path w="2358390" h="13335">
                <a:moveTo>
                  <a:pt x="0" y="12953"/>
                </a:moveTo>
                <a:lnTo>
                  <a:pt x="2358390" y="12953"/>
                </a:lnTo>
                <a:lnTo>
                  <a:pt x="23583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711199" y="5767493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2307695" y="5780088"/>
            <a:ext cx="2292879" cy="12965"/>
          </a:xfrm>
          <a:custGeom>
            <a:avLst/>
            <a:gdLst/>
            <a:ahLst/>
            <a:cxnLst/>
            <a:rect l="l" t="t" r="r" b="b"/>
            <a:pathLst>
              <a:path w="2358390" h="13335">
                <a:moveTo>
                  <a:pt x="0" y="12953"/>
                </a:moveTo>
                <a:lnTo>
                  <a:pt x="2358390" y="12953"/>
                </a:lnTo>
                <a:lnTo>
                  <a:pt x="23583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711199" y="5780088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2307695" y="5798238"/>
            <a:ext cx="2292879" cy="0"/>
          </a:xfrm>
          <a:custGeom>
            <a:avLst/>
            <a:gdLst/>
            <a:ahLst/>
            <a:cxnLst/>
            <a:rect l="l" t="t" r="r" b="b"/>
            <a:pathLst>
              <a:path w="2358390">
                <a:moveTo>
                  <a:pt x="0" y="0"/>
                </a:moveTo>
                <a:lnTo>
                  <a:pt x="2358390" y="0"/>
                </a:lnTo>
              </a:path>
            </a:pathLst>
          </a:custGeom>
          <a:ln w="1142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711199" y="5798238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1142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2307695" y="5803794"/>
            <a:ext cx="2292879" cy="12347"/>
          </a:xfrm>
          <a:custGeom>
            <a:avLst/>
            <a:gdLst/>
            <a:ahLst/>
            <a:cxnLst/>
            <a:rect l="l" t="t" r="r" b="b"/>
            <a:pathLst>
              <a:path w="2358390" h="12700">
                <a:moveTo>
                  <a:pt x="0" y="12191"/>
                </a:moveTo>
                <a:lnTo>
                  <a:pt x="2358390" y="12191"/>
                </a:lnTo>
                <a:lnTo>
                  <a:pt x="23583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711199" y="5803794"/>
            <a:ext cx="486481" cy="12347"/>
          </a:xfrm>
          <a:custGeom>
            <a:avLst/>
            <a:gdLst/>
            <a:ahLst/>
            <a:cxnLst/>
            <a:rect l="l" t="t" r="r" b="b"/>
            <a:pathLst>
              <a:path w="500380" h="12700">
                <a:moveTo>
                  <a:pt x="0" y="12191"/>
                </a:moveTo>
                <a:lnTo>
                  <a:pt x="499872" y="12191"/>
                </a:lnTo>
                <a:lnTo>
                  <a:pt x="4998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2307695" y="5815648"/>
            <a:ext cx="2292879" cy="12965"/>
          </a:xfrm>
          <a:custGeom>
            <a:avLst/>
            <a:gdLst/>
            <a:ahLst/>
            <a:cxnLst/>
            <a:rect l="l" t="t" r="r" b="b"/>
            <a:pathLst>
              <a:path w="2358390" h="13335">
                <a:moveTo>
                  <a:pt x="0" y="12953"/>
                </a:moveTo>
                <a:lnTo>
                  <a:pt x="2358390" y="12953"/>
                </a:lnTo>
                <a:lnTo>
                  <a:pt x="23583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711199" y="5815648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2307695" y="5828242"/>
            <a:ext cx="2292879" cy="12965"/>
          </a:xfrm>
          <a:custGeom>
            <a:avLst/>
            <a:gdLst/>
            <a:ahLst/>
            <a:cxnLst/>
            <a:rect l="l" t="t" r="r" b="b"/>
            <a:pathLst>
              <a:path w="2358390" h="13335">
                <a:moveTo>
                  <a:pt x="0" y="12953"/>
                </a:moveTo>
                <a:lnTo>
                  <a:pt x="2358390" y="12953"/>
                </a:lnTo>
                <a:lnTo>
                  <a:pt x="23583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711199" y="5828242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2307695" y="5846392"/>
            <a:ext cx="2292879" cy="0"/>
          </a:xfrm>
          <a:custGeom>
            <a:avLst/>
            <a:gdLst/>
            <a:ahLst/>
            <a:cxnLst/>
            <a:rect l="l" t="t" r="r" b="b"/>
            <a:pathLst>
              <a:path w="2358390">
                <a:moveTo>
                  <a:pt x="0" y="0"/>
                </a:moveTo>
                <a:lnTo>
                  <a:pt x="2358390" y="0"/>
                </a:lnTo>
              </a:path>
            </a:pathLst>
          </a:custGeom>
          <a:ln w="11429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711199" y="5846392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11429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2307695" y="5851948"/>
            <a:ext cx="2292879" cy="12347"/>
          </a:xfrm>
          <a:custGeom>
            <a:avLst/>
            <a:gdLst/>
            <a:ahLst/>
            <a:cxnLst/>
            <a:rect l="l" t="t" r="r" b="b"/>
            <a:pathLst>
              <a:path w="2358390" h="12700">
                <a:moveTo>
                  <a:pt x="0" y="12191"/>
                </a:moveTo>
                <a:lnTo>
                  <a:pt x="2358390" y="12191"/>
                </a:lnTo>
                <a:lnTo>
                  <a:pt x="23583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711199" y="5851948"/>
            <a:ext cx="486481" cy="12347"/>
          </a:xfrm>
          <a:custGeom>
            <a:avLst/>
            <a:gdLst/>
            <a:ahLst/>
            <a:cxnLst/>
            <a:rect l="l" t="t" r="r" b="b"/>
            <a:pathLst>
              <a:path w="500380" h="12700">
                <a:moveTo>
                  <a:pt x="0" y="12191"/>
                </a:moveTo>
                <a:lnTo>
                  <a:pt x="499872" y="12191"/>
                </a:lnTo>
                <a:lnTo>
                  <a:pt x="4998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/>
          <p:nvPr/>
        </p:nvSpPr>
        <p:spPr>
          <a:xfrm>
            <a:off x="2307695" y="5863802"/>
            <a:ext cx="2292879" cy="12965"/>
          </a:xfrm>
          <a:custGeom>
            <a:avLst/>
            <a:gdLst/>
            <a:ahLst/>
            <a:cxnLst/>
            <a:rect l="l" t="t" r="r" b="b"/>
            <a:pathLst>
              <a:path w="2358390" h="13335">
                <a:moveTo>
                  <a:pt x="0" y="12953"/>
                </a:moveTo>
                <a:lnTo>
                  <a:pt x="2358390" y="12953"/>
                </a:lnTo>
                <a:lnTo>
                  <a:pt x="23583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711199" y="5863802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2307695" y="5876395"/>
            <a:ext cx="2292879" cy="12965"/>
          </a:xfrm>
          <a:custGeom>
            <a:avLst/>
            <a:gdLst/>
            <a:ahLst/>
            <a:cxnLst/>
            <a:rect l="l" t="t" r="r" b="b"/>
            <a:pathLst>
              <a:path w="2358390" h="13335">
                <a:moveTo>
                  <a:pt x="0" y="12953"/>
                </a:moveTo>
                <a:lnTo>
                  <a:pt x="2358390" y="12953"/>
                </a:lnTo>
                <a:lnTo>
                  <a:pt x="23583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711199" y="5876395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/>
          <p:nvPr/>
        </p:nvSpPr>
        <p:spPr>
          <a:xfrm>
            <a:off x="2307695" y="5894545"/>
            <a:ext cx="2292879" cy="0"/>
          </a:xfrm>
          <a:custGeom>
            <a:avLst/>
            <a:gdLst/>
            <a:ahLst/>
            <a:cxnLst/>
            <a:rect l="l" t="t" r="r" b="b"/>
            <a:pathLst>
              <a:path w="2358390">
                <a:moveTo>
                  <a:pt x="0" y="0"/>
                </a:moveTo>
                <a:lnTo>
                  <a:pt x="2358390" y="0"/>
                </a:lnTo>
              </a:path>
            </a:pathLst>
          </a:custGeom>
          <a:ln w="1142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/>
          <p:nvPr/>
        </p:nvSpPr>
        <p:spPr>
          <a:xfrm>
            <a:off x="711199" y="5894545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1142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2307695" y="5900103"/>
            <a:ext cx="2292879" cy="12347"/>
          </a:xfrm>
          <a:custGeom>
            <a:avLst/>
            <a:gdLst/>
            <a:ahLst/>
            <a:cxnLst/>
            <a:rect l="l" t="t" r="r" b="b"/>
            <a:pathLst>
              <a:path w="2358390" h="12700">
                <a:moveTo>
                  <a:pt x="0" y="12191"/>
                </a:moveTo>
                <a:lnTo>
                  <a:pt x="2358390" y="12191"/>
                </a:lnTo>
                <a:lnTo>
                  <a:pt x="23583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/>
          <p:nvPr/>
        </p:nvSpPr>
        <p:spPr>
          <a:xfrm>
            <a:off x="711199" y="5900103"/>
            <a:ext cx="486481" cy="12347"/>
          </a:xfrm>
          <a:custGeom>
            <a:avLst/>
            <a:gdLst/>
            <a:ahLst/>
            <a:cxnLst/>
            <a:rect l="l" t="t" r="r" b="b"/>
            <a:pathLst>
              <a:path w="500380" h="12700">
                <a:moveTo>
                  <a:pt x="0" y="12191"/>
                </a:moveTo>
                <a:lnTo>
                  <a:pt x="499872" y="12191"/>
                </a:lnTo>
                <a:lnTo>
                  <a:pt x="4998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7" name="object 337"/>
          <p:cNvSpPr/>
          <p:nvPr/>
        </p:nvSpPr>
        <p:spPr>
          <a:xfrm>
            <a:off x="2307695" y="5911955"/>
            <a:ext cx="2292879" cy="12965"/>
          </a:xfrm>
          <a:custGeom>
            <a:avLst/>
            <a:gdLst/>
            <a:ahLst/>
            <a:cxnLst/>
            <a:rect l="l" t="t" r="r" b="b"/>
            <a:pathLst>
              <a:path w="2358390" h="13335">
                <a:moveTo>
                  <a:pt x="0" y="12953"/>
                </a:moveTo>
                <a:lnTo>
                  <a:pt x="2358390" y="12953"/>
                </a:lnTo>
                <a:lnTo>
                  <a:pt x="23583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711199" y="5911955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2307695" y="5930106"/>
            <a:ext cx="2292879" cy="0"/>
          </a:xfrm>
          <a:custGeom>
            <a:avLst/>
            <a:gdLst/>
            <a:ahLst/>
            <a:cxnLst/>
            <a:rect l="l" t="t" r="r" b="b"/>
            <a:pathLst>
              <a:path w="2358390">
                <a:moveTo>
                  <a:pt x="0" y="0"/>
                </a:moveTo>
                <a:lnTo>
                  <a:pt x="2358390" y="0"/>
                </a:lnTo>
              </a:path>
            </a:pathLst>
          </a:custGeom>
          <a:ln w="11429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/>
          <p:nvPr/>
        </p:nvSpPr>
        <p:spPr>
          <a:xfrm>
            <a:off x="711199" y="5930106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11429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1" name="object 341"/>
          <p:cNvSpPr/>
          <p:nvPr/>
        </p:nvSpPr>
        <p:spPr>
          <a:xfrm>
            <a:off x="2307695" y="5935663"/>
            <a:ext cx="2292879" cy="12965"/>
          </a:xfrm>
          <a:custGeom>
            <a:avLst/>
            <a:gdLst/>
            <a:ahLst/>
            <a:cxnLst/>
            <a:rect l="l" t="t" r="r" b="b"/>
            <a:pathLst>
              <a:path w="2358390" h="13335">
                <a:moveTo>
                  <a:pt x="0" y="12953"/>
                </a:moveTo>
                <a:lnTo>
                  <a:pt x="2358390" y="12953"/>
                </a:lnTo>
                <a:lnTo>
                  <a:pt x="23583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2" name="object 342"/>
          <p:cNvSpPr/>
          <p:nvPr/>
        </p:nvSpPr>
        <p:spPr>
          <a:xfrm>
            <a:off x="711199" y="5941959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12953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2307695" y="5948257"/>
            <a:ext cx="2292879" cy="12347"/>
          </a:xfrm>
          <a:custGeom>
            <a:avLst/>
            <a:gdLst/>
            <a:ahLst/>
            <a:cxnLst/>
            <a:rect l="l" t="t" r="r" b="b"/>
            <a:pathLst>
              <a:path w="2358390" h="12700">
                <a:moveTo>
                  <a:pt x="0" y="12191"/>
                </a:moveTo>
                <a:lnTo>
                  <a:pt x="2358390" y="12191"/>
                </a:lnTo>
                <a:lnTo>
                  <a:pt x="23583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711199" y="5948257"/>
            <a:ext cx="510558" cy="12347"/>
          </a:xfrm>
          <a:custGeom>
            <a:avLst/>
            <a:gdLst/>
            <a:ahLst/>
            <a:cxnLst/>
            <a:rect l="l" t="t" r="r" b="b"/>
            <a:pathLst>
              <a:path w="525144" h="12700">
                <a:moveTo>
                  <a:pt x="0" y="12191"/>
                </a:moveTo>
                <a:lnTo>
                  <a:pt x="525018" y="12191"/>
                </a:lnTo>
                <a:lnTo>
                  <a:pt x="52501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/>
          <p:nvPr/>
        </p:nvSpPr>
        <p:spPr>
          <a:xfrm>
            <a:off x="2307695" y="5960109"/>
            <a:ext cx="2292879" cy="12965"/>
          </a:xfrm>
          <a:custGeom>
            <a:avLst/>
            <a:gdLst/>
            <a:ahLst/>
            <a:cxnLst/>
            <a:rect l="l" t="t" r="r" b="b"/>
            <a:pathLst>
              <a:path w="2358390" h="13335">
                <a:moveTo>
                  <a:pt x="0" y="12953"/>
                </a:moveTo>
                <a:lnTo>
                  <a:pt x="2358390" y="12953"/>
                </a:lnTo>
                <a:lnTo>
                  <a:pt x="23583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6" name="object 346"/>
          <p:cNvSpPr/>
          <p:nvPr/>
        </p:nvSpPr>
        <p:spPr>
          <a:xfrm>
            <a:off x="711199" y="5960109"/>
            <a:ext cx="510558" cy="12965"/>
          </a:xfrm>
          <a:custGeom>
            <a:avLst/>
            <a:gdLst/>
            <a:ahLst/>
            <a:cxnLst/>
            <a:rect l="l" t="t" r="r" b="b"/>
            <a:pathLst>
              <a:path w="525144" h="13335">
                <a:moveTo>
                  <a:pt x="0" y="12953"/>
                </a:moveTo>
                <a:lnTo>
                  <a:pt x="525018" y="12953"/>
                </a:lnTo>
                <a:lnTo>
                  <a:pt x="5250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7" name="object 347"/>
          <p:cNvSpPr/>
          <p:nvPr/>
        </p:nvSpPr>
        <p:spPr>
          <a:xfrm>
            <a:off x="2307695" y="5978259"/>
            <a:ext cx="2292879" cy="0"/>
          </a:xfrm>
          <a:custGeom>
            <a:avLst/>
            <a:gdLst/>
            <a:ahLst/>
            <a:cxnLst/>
            <a:rect l="l" t="t" r="r" b="b"/>
            <a:pathLst>
              <a:path w="2358390">
                <a:moveTo>
                  <a:pt x="0" y="0"/>
                </a:moveTo>
                <a:lnTo>
                  <a:pt x="2358390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/>
          <p:nvPr/>
        </p:nvSpPr>
        <p:spPr>
          <a:xfrm>
            <a:off x="711199" y="5978259"/>
            <a:ext cx="510558" cy="0"/>
          </a:xfrm>
          <a:custGeom>
            <a:avLst/>
            <a:gdLst/>
            <a:ahLst/>
            <a:cxnLst/>
            <a:rect l="l" t="t" r="r" b="b"/>
            <a:pathLst>
              <a:path w="525144">
                <a:moveTo>
                  <a:pt x="0" y="0"/>
                </a:moveTo>
                <a:lnTo>
                  <a:pt x="525018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9" name="object 349"/>
          <p:cNvSpPr/>
          <p:nvPr/>
        </p:nvSpPr>
        <p:spPr>
          <a:xfrm>
            <a:off x="711199" y="5983817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0" name="object 350"/>
          <p:cNvSpPr/>
          <p:nvPr/>
        </p:nvSpPr>
        <p:spPr>
          <a:xfrm>
            <a:off x="711199" y="5996410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1" name="object 351"/>
          <p:cNvSpPr/>
          <p:nvPr/>
        </p:nvSpPr>
        <p:spPr>
          <a:xfrm>
            <a:off x="711199" y="6008263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2" name="object 352"/>
          <p:cNvSpPr/>
          <p:nvPr/>
        </p:nvSpPr>
        <p:spPr>
          <a:xfrm>
            <a:off x="711199" y="602641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3" name="object 353"/>
          <p:cNvSpPr/>
          <p:nvPr/>
        </p:nvSpPr>
        <p:spPr>
          <a:xfrm>
            <a:off x="2267685" y="6031971"/>
            <a:ext cx="2333008" cy="12965"/>
          </a:xfrm>
          <a:custGeom>
            <a:avLst/>
            <a:gdLst/>
            <a:ahLst/>
            <a:cxnLst/>
            <a:rect l="l" t="t" r="r" b="b"/>
            <a:pathLst>
              <a:path w="2399665" h="13335">
                <a:moveTo>
                  <a:pt x="0" y="12953"/>
                </a:moveTo>
                <a:lnTo>
                  <a:pt x="2399543" y="12953"/>
                </a:lnTo>
                <a:lnTo>
                  <a:pt x="239954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4" name="object 354"/>
          <p:cNvSpPr/>
          <p:nvPr/>
        </p:nvSpPr>
        <p:spPr>
          <a:xfrm>
            <a:off x="711199" y="6031971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5" name="object 355"/>
          <p:cNvSpPr/>
          <p:nvPr/>
        </p:nvSpPr>
        <p:spPr>
          <a:xfrm>
            <a:off x="2267685" y="6044565"/>
            <a:ext cx="2333008" cy="12347"/>
          </a:xfrm>
          <a:custGeom>
            <a:avLst/>
            <a:gdLst/>
            <a:ahLst/>
            <a:cxnLst/>
            <a:rect l="l" t="t" r="r" b="b"/>
            <a:pathLst>
              <a:path w="2399665" h="12700">
                <a:moveTo>
                  <a:pt x="0" y="12191"/>
                </a:moveTo>
                <a:lnTo>
                  <a:pt x="2399543" y="12191"/>
                </a:lnTo>
                <a:lnTo>
                  <a:pt x="239954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6" name="object 356"/>
          <p:cNvSpPr/>
          <p:nvPr/>
        </p:nvSpPr>
        <p:spPr>
          <a:xfrm>
            <a:off x="711199" y="6044565"/>
            <a:ext cx="486481" cy="12347"/>
          </a:xfrm>
          <a:custGeom>
            <a:avLst/>
            <a:gdLst/>
            <a:ahLst/>
            <a:cxnLst/>
            <a:rect l="l" t="t" r="r" b="b"/>
            <a:pathLst>
              <a:path w="500380" h="12700">
                <a:moveTo>
                  <a:pt x="0" y="12191"/>
                </a:moveTo>
                <a:lnTo>
                  <a:pt x="499872" y="12191"/>
                </a:lnTo>
                <a:lnTo>
                  <a:pt x="4998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7" name="object 357"/>
          <p:cNvSpPr/>
          <p:nvPr/>
        </p:nvSpPr>
        <p:spPr>
          <a:xfrm>
            <a:off x="2307695" y="6062714"/>
            <a:ext cx="2292879" cy="0"/>
          </a:xfrm>
          <a:custGeom>
            <a:avLst/>
            <a:gdLst/>
            <a:ahLst/>
            <a:cxnLst/>
            <a:rect l="l" t="t" r="r" b="b"/>
            <a:pathLst>
              <a:path w="2358390">
                <a:moveTo>
                  <a:pt x="0" y="0"/>
                </a:moveTo>
                <a:lnTo>
                  <a:pt x="2358390" y="0"/>
                </a:lnTo>
              </a:path>
            </a:pathLst>
          </a:custGeom>
          <a:ln w="12953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8" name="object 358"/>
          <p:cNvSpPr/>
          <p:nvPr/>
        </p:nvSpPr>
        <p:spPr>
          <a:xfrm>
            <a:off x="711199" y="6056419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9" name="object 359"/>
          <p:cNvSpPr/>
          <p:nvPr/>
        </p:nvSpPr>
        <p:spPr>
          <a:xfrm>
            <a:off x="2307695" y="6074569"/>
            <a:ext cx="2292879" cy="0"/>
          </a:xfrm>
          <a:custGeom>
            <a:avLst/>
            <a:gdLst/>
            <a:ahLst/>
            <a:cxnLst/>
            <a:rect l="l" t="t" r="r" b="b"/>
            <a:pathLst>
              <a:path w="2358390">
                <a:moveTo>
                  <a:pt x="0" y="0"/>
                </a:moveTo>
                <a:lnTo>
                  <a:pt x="2358390" y="0"/>
                </a:lnTo>
              </a:path>
            </a:pathLst>
          </a:custGeom>
          <a:ln w="11429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0" name="object 360"/>
          <p:cNvSpPr/>
          <p:nvPr/>
        </p:nvSpPr>
        <p:spPr>
          <a:xfrm>
            <a:off x="711199" y="6074569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11429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1" name="object 361"/>
          <p:cNvSpPr/>
          <p:nvPr/>
        </p:nvSpPr>
        <p:spPr>
          <a:xfrm>
            <a:off x="2307695" y="6080124"/>
            <a:ext cx="2292879" cy="12965"/>
          </a:xfrm>
          <a:custGeom>
            <a:avLst/>
            <a:gdLst/>
            <a:ahLst/>
            <a:cxnLst/>
            <a:rect l="l" t="t" r="r" b="b"/>
            <a:pathLst>
              <a:path w="2358390" h="13335">
                <a:moveTo>
                  <a:pt x="0" y="12953"/>
                </a:moveTo>
                <a:lnTo>
                  <a:pt x="2358390" y="12953"/>
                </a:lnTo>
                <a:lnTo>
                  <a:pt x="23583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2" name="object 362"/>
          <p:cNvSpPr/>
          <p:nvPr/>
        </p:nvSpPr>
        <p:spPr>
          <a:xfrm>
            <a:off x="711199" y="6080124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3" name="object 363"/>
          <p:cNvSpPr/>
          <p:nvPr/>
        </p:nvSpPr>
        <p:spPr>
          <a:xfrm>
            <a:off x="2307695" y="6092719"/>
            <a:ext cx="2292879" cy="12347"/>
          </a:xfrm>
          <a:custGeom>
            <a:avLst/>
            <a:gdLst/>
            <a:ahLst/>
            <a:cxnLst/>
            <a:rect l="l" t="t" r="r" b="b"/>
            <a:pathLst>
              <a:path w="2358390" h="12700">
                <a:moveTo>
                  <a:pt x="0" y="12191"/>
                </a:moveTo>
                <a:lnTo>
                  <a:pt x="2358390" y="12191"/>
                </a:lnTo>
                <a:lnTo>
                  <a:pt x="23583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4" name="object 364"/>
          <p:cNvSpPr/>
          <p:nvPr/>
        </p:nvSpPr>
        <p:spPr>
          <a:xfrm>
            <a:off x="711199" y="6092719"/>
            <a:ext cx="486481" cy="12347"/>
          </a:xfrm>
          <a:custGeom>
            <a:avLst/>
            <a:gdLst/>
            <a:ahLst/>
            <a:cxnLst/>
            <a:rect l="l" t="t" r="r" b="b"/>
            <a:pathLst>
              <a:path w="500380" h="12700">
                <a:moveTo>
                  <a:pt x="0" y="12191"/>
                </a:moveTo>
                <a:lnTo>
                  <a:pt x="499872" y="12191"/>
                </a:lnTo>
                <a:lnTo>
                  <a:pt x="4998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5" name="object 365"/>
          <p:cNvSpPr/>
          <p:nvPr/>
        </p:nvSpPr>
        <p:spPr>
          <a:xfrm>
            <a:off x="2307695" y="6110129"/>
            <a:ext cx="2292879" cy="0"/>
          </a:xfrm>
          <a:custGeom>
            <a:avLst/>
            <a:gdLst/>
            <a:ahLst/>
            <a:cxnLst/>
            <a:rect l="l" t="t" r="r" b="b"/>
            <a:pathLst>
              <a:path w="2358390">
                <a:moveTo>
                  <a:pt x="0" y="0"/>
                </a:moveTo>
                <a:lnTo>
                  <a:pt x="2358390" y="0"/>
                </a:lnTo>
              </a:path>
            </a:pathLst>
          </a:custGeom>
          <a:ln w="11429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6" name="object 366"/>
          <p:cNvSpPr/>
          <p:nvPr/>
        </p:nvSpPr>
        <p:spPr>
          <a:xfrm>
            <a:off x="711199" y="6110129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11429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7" name="object 367"/>
          <p:cNvSpPr/>
          <p:nvPr/>
        </p:nvSpPr>
        <p:spPr>
          <a:xfrm>
            <a:off x="2307695" y="6115684"/>
            <a:ext cx="2292879" cy="12965"/>
          </a:xfrm>
          <a:custGeom>
            <a:avLst/>
            <a:gdLst/>
            <a:ahLst/>
            <a:cxnLst/>
            <a:rect l="l" t="t" r="r" b="b"/>
            <a:pathLst>
              <a:path w="2358390" h="13335">
                <a:moveTo>
                  <a:pt x="0" y="12953"/>
                </a:moveTo>
                <a:lnTo>
                  <a:pt x="2358390" y="12953"/>
                </a:lnTo>
                <a:lnTo>
                  <a:pt x="23583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8" name="object 368"/>
          <p:cNvSpPr/>
          <p:nvPr/>
        </p:nvSpPr>
        <p:spPr>
          <a:xfrm>
            <a:off x="711199" y="6115684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9" name="object 369"/>
          <p:cNvSpPr/>
          <p:nvPr/>
        </p:nvSpPr>
        <p:spPr>
          <a:xfrm>
            <a:off x="2307695" y="6128278"/>
            <a:ext cx="2292879" cy="12965"/>
          </a:xfrm>
          <a:custGeom>
            <a:avLst/>
            <a:gdLst/>
            <a:ahLst/>
            <a:cxnLst/>
            <a:rect l="l" t="t" r="r" b="b"/>
            <a:pathLst>
              <a:path w="2358390" h="13335">
                <a:moveTo>
                  <a:pt x="0" y="12953"/>
                </a:moveTo>
                <a:lnTo>
                  <a:pt x="2358390" y="12953"/>
                </a:lnTo>
                <a:lnTo>
                  <a:pt x="23583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0" name="object 370"/>
          <p:cNvSpPr/>
          <p:nvPr/>
        </p:nvSpPr>
        <p:spPr>
          <a:xfrm>
            <a:off x="711199" y="6128278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1" name="object 371"/>
          <p:cNvSpPr/>
          <p:nvPr/>
        </p:nvSpPr>
        <p:spPr>
          <a:xfrm>
            <a:off x="2307695" y="6140873"/>
            <a:ext cx="2292879" cy="12347"/>
          </a:xfrm>
          <a:custGeom>
            <a:avLst/>
            <a:gdLst/>
            <a:ahLst/>
            <a:cxnLst/>
            <a:rect l="l" t="t" r="r" b="b"/>
            <a:pathLst>
              <a:path w="2358390" h="12700">
                <a:moveTo>
                  <a:pt x="0" y="12191"/>
                </a:moveTo>
                <a:lnTo>
                  <a:pt x="2358390" y="12191"/>
                </a:lnTo>
                <a:lnTo>
                  <a:pt x="23583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2" name="object 372"/>
          <p:cNvSpPr/>
          <p:nvPr/>
        </p:nvSpPr>
        <p:spPr>
          <a:xfrm>
            <a:off x="711199" y="6140873"/>
            <a:ext cx="486481" cy="12347"/>
          </a:xfrm>
          <a:custGeom>
            <a:avLst/>
            <a:gdLst/>
            <a:ahLst/>
            <a:cxnLst/>
            <a:rect l="l" t="t" r="r" b="b"/>
            <a:pathLst>
              <a:path w="500380" h="12700">
                <a:moveTo>
                  <a:pt x="0" y="12191"/>
                </a:moveTo>
                <a:lnTo>
                  <a:pt x="499872" y="12191"/>
                </a:lnTo>
                <a:lnTo>
                  <a:pt x="4998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3" name="object 373"/>
          <p:cNvSpPr/>
          <p:nvPr/>
        </p:nvSpPr>
        <p:spPr>
          <a:xfrm>
            <a:off x="2307695" y="6158283"/>
            <a:ext cx="2292879" cy="0"/>
          </a:xfrm>
          <a:custGeom>
            <a:avLst/>
            <a:gdLst/>
            <a:ahLst/>
            <a:cxnLst/>
            <a:rect l="l" t="t" r="r" b="b"/>
            <a:pathLst>
              <a:path w="2358390">
                <a:moveTo>
                  <a:pt x="0" y="0"/>
                </a:moveTo>
                <a:lnTo>
                  <a:pt x="2358390" y="0"/>
                </a:lnTo>
              </a:path>
            </a:pathLst>
          </a:custGeom>
          <a:ln w="11429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4" name="object 374"/>
          <p:cNvSpPr/>
          <p:nvPr/>
        </p:nvSpPr>
        <p:spPr>
          <a:xfrm>
            <a:off x="711199" y="6158283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11429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5" name="object 375"/>
          <p:cNvSpPr/>
          <p:nvPr/>
        </p:nvSpPr>
        <p:spPr>
          <a:xfrm>
            <a:off x="2307695" y="6163838"/>
            <a:ext cx="2292879" cy="12965"/>
          </a:xfrm>
          <a:custGeom>
            <a:avLst/>
            <a:gdLst/>
            <a:ahLst/>
            <a:cxnLst/>
            <a:rect l="l" t="t" r="r" b="b"/>
            <a:pathLst>
              <a:path w="2358390" h="13335">
                <a:moveTo>
                  <a:pt x="0" y="12953"/>
                </a:moveTo>
                <a:lnTo>
                  <a:pt x="2358390" y="12953"/>
                </a:lnTo>
                <a:lnTo>
                  <a:pt x="23583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6" name="object 376"/>
          <p:cNvSpPr/>
          <p:nvPr/>
        </p:nvSpPr>
        <p:spPr>
          <a:xfrm>
            <a:off x="711199" y="6163838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7" name="object 377"/>
          <p:cNvSpPr/>
          <p:nvPr/>
        </p:nvSpPr>
        <p:spPr>
          <a:xfrm>
            <a:off x="2307695" y="6176434"/>
            <a:ext cx="2292879" cy="12965"/>
          </a:xfrm>
          <a:custGeom>
            <a:avLst/>
            <a:gdLst/>
            <a:ahLst/>
            <a:cxnLst/>
            <a:rect l="l" t="t" r="r" b="b"/>
            <a:pathLst>
              <a:path w="2358390" h="13335">
                <a:moveTo>
                  <a:pt x="0" y="12953"/>
                </a:moveTo>
                <a:lnTo>
                  <a:pt x="2358390" y="12953"/>
                </a:lnTo>
                <a:lnTo>
                  <a:pt x="23583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8" name="object 378"/>
          <p:cNvSpPr/>
          <p:nvPr/>
        </p:nvSpPr>
        <p:spPr>
          <a:xfrm>
            <a:off x="711199" y="6176434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9" name="object 379"/>
          <p:cNvSpPr/>
          <p:nvPr/>
        </p:nvSpPr>
        <p:spPr>
          <a:xfrm>
            <a:off x="2307695" y="6189028"/>
            <a:ext cx="2292879" cy="12347"/>
          </a:xfrm>
          <a:custGeom>
            <a:avLst/>
            <a:gdLst/>
            <a:ahLst/>
            <a:cxnLst/>
            <a:rect l="l" t="t" r="r" b="b"/>
            <a:pathLst>
              <a:path w="2358390" h="12700">
                <a:moveTo>
                  <a:pt x="0" y="12191"/>
                </a:moveTo>
                <a:lnTo>
                  <a:pt x="2358390" y="12191"/>
                </a:lnTo>
                <a:lnTo>
                  <a:pt x="23583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0" name="object 380"/>
          <p:cNvSpPr/>
          <p:nvPr/>
        </p:nvSpPr>
        <p:spPr>
          <a:xfrm>
            <a:off x="711199" y="6189028"/>
            <a:ext cx="486481" cy="12347"/>
          </a:xfrm>
          <a:custGeom>
            <a:avLst/>
            <a:gdLst/>
            <a:ahLst/>
            <a:cxnLst/>
            <a:rect l="l" t="t" r="r" b="b"/>
            <a:pathLst>
              <a:path w="500380" h="12700">
                <a:moveTo>
                  <a:pt x="0" y="12191"/>
                </a:moveTo>
                <a:lnTo>
                  <a:pt x="499872" y="12191"/>
                </a:lnTo>
                <a:lnTo>
                  <a:pt x="4998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1" name="object 381"/>
          <p:cNvSpPr/>
          <p:nvPr/>
        </p:nvSpPr>
        <p:spPr>
          <a:xfrm>
            <a:off x="2307695" y="6206437"/>
            <a:ext cx="2292879" cy="0"/>
          </a:xfrm>
          <a:custGeom>
            <a:avLst/>
            <a:gdLst/>
            <a:ahLst/>
            <a:cxnLst/>
            <a:rect l="l" t="t" r="r" b="b"/>
            <a:pathLst>
              <a:path w="2358390">
                <a:moveTo>
                  <a:pt x="0" y="0"/>
                </a:moveTo>
                <a:lnTo>
                  <a:pt x="2358390" y="0"/>
                </a:lnTo>
              </a:path>
            </a:pathLst>
          </a:custGeom>
          <a:ln w="11429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2" name="object 382"/>
          <p:cNvSpPr/>
          <p:nvPr/>
        </p:nvSpPr>
        <p:spPr>
          <a:xfrm>
            <a:off x="711199" y="6206437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11429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3" name="object 383"/>
          <p:cNvSpPr/>
          <p:nvPr/>
        </p:nvSpPr>
        <p:spPr>
          <a:xfrm>
            <a:off x="2307695" y="6211993"/>
            <a:ext cx="2292879" cy="12965"/>
          </a:xfrm>
          <a:custGeom>
            <a:avLst/>
            <a:gdLst/>
            <a:ahLst/>
            <a:cxnLst/>
            <a:rect l="l" t="t" r="r" b="b"/>
            <a:pathLst>
              <a:path w="2358390" h="13335">
                <a:moveTo>
                  <a:pt x="0" y="12953"/>
                </a:moveTo>
                <a:lnTo>
                  <a:pt x="2358390" y="12953"/>
                </a:lnTo>
                <a:lnTo>
                  <a:pt x="23583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4" name="object 384"/>
          <p:cNvSpPr/>
          <p:nvPr/>
        </p:nvSpPr>
        <p:spPr>
          <a:xfrm>
            <a:off x="711199" y="6211993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5" name="object 385"/>
          <p:cNvSpPr/>
          <p:nvPr/>
        </p:nvSpPr>
        <p:spPr>
          <a:xfrm>
            <a:off x="2307695" y="6224588"/>
            <a:ext cx="2292879" cy="12965"/>
          </a:xfrm>
          <a:custGeom>
            <a:avLst/>
            <a:gdLst/>
            <a:ahLst/>
            <a:cxnLst/>
            <a:rect l="l" t="t" r="r" b="b"/>
            <a:pathLst>
              <a:path w="2358390" h="13335">
                <a:moveTo>
                  <a:pt x="0" y="12953"/>
                </a:moveTo>
                <a:lnTo>
                  <a:pt x="2358390" y="12953"/>
                </a:lnTo>
                <a:lnTo>
                  <a:pt x="23583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6" name="object 386"/>
          <p:cNvSpPr/>
          <p:nvPr/>
        </p:nvSpPr>
        <p:spPr>
          <a:xfrm>
            <a:off x="711199" y="6224588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7" name="object 387"/>
          <p:cNvSpPr/>
          <p:nvPr/>
        </p:nvSpPr>
        <p:spPr>
          <a:xfrm>
            <a:off x="2307695" y="6242738"/>
            <a:ext cx="2292879" cy="0"/>
          </a:xfrm>
          <a:custGeom>
            <a:avLst/>
            <a:gdLst/>
            <a:ahLst/>
            <a:cxnLst/>
            <a:rect l="l" t="t" r="r" b="b"/>
            <a:pathLst>
              <a:path w="2358390">
                <a:moveTo>
                  <a:pt x="0" y="0"/>
                </a:moveTo>
                <a:lnTo>
                  <a:pt x="2358390" y="0"/>
                </a:lnTo>
              </a:path>
            </a:pathLst>
          </a:custGeom>
          <a:ln w="1142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8" name="object 388"/>
          <p:cNvSpPr/>
          <p:nvPr/>
        </p:nvSpPr>
        <p:spPr>
          <a:xfrm>
            <a:off x="711199" y="6242738"/>
            <a:ext cx="486481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1142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9" name="object 389"/>
          <p:cNvSpPr/>
          <p:nvPr/>
        </p:nvSpPr>
        <p:spPr>
          <a:xfrm>
            <a:off x="2307695" y="6248293"/>
            <a:ext cx="2292879" cy="12347"/>
          </a:xfrm>
          <a:custGeom>
            <a:avLst/>
            <a:gdLst/>
            <a:ahLst/>
            <a:cxnLst/>
            <a:rect l="l" t="t" r="r" b="b"/>
            <a:pathLst>
              <a:path w="2358390" h="12700">
                <a:moveTo>
                  <a:pt x="0" y="12192"/>
                </a:moveTo>
                <a:lnTo>
                  <a:pt x="2358390" y="12192"/>
                </a:lnTo>
                <a:lnTo>
                  <a:pt x="235839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0" name="object 390"/>
          <p:cNvSpPr/>
          <p:nvPr/>
        </p:nvSpPr>
        <p:spPr>
          <a:xfrm>
            <a:off x="711199" y="6248293"/>
            <a:ext cx="486481" cy="12347"/>
          </a:xfrm>
          <a:custGeom>
            <a:avLst/>
            <a:gdLst/>
            <a:ahLst/>
            <a:cxnLst/>
            <a:rect l="l" t="t" r="r" b="b"/>
            <a:pathLst>
              <a:path w="500380" h="12700">
                <a:moveTo>
                  <a:pt x="0" y="12192"/>
                </a:moveTo>
                <a:lnTo>
                  <a:pt x="499872" y="12192"/>
                </a:lnTo>
                <a:lnTo>
                  <a:pt x="49987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1" name="object 391"/>
          <p:cNvSpPr/>
          <p:nvPr/>
        </p:nvSpPr>
        <p:spPr>
          <a:xfrm>
            <a:off x="2307695" y="6260148"/>
            <a:ext cx="2292879" cy="12965"/>
          </a:xfrm>
          <a:custGeom>
            <a:avLst/>
            <a:gdLst/>
            <a:ahLst/>
            <a:cxnLst/>
            <a:rect l="l" t="t" r="r" b="b"/>
            <a:pathLst>
              <a:path w="2358390" h="13335">
                <a:moveTo>
                  <a:pt x="0" y="12953"/>
                </a:moveTo>
                <a:lnTo>
                  <a:pt x="2358390" y="12953"/>
                </a:lnTo>
                <a:lnTo>
                  <a:pt x="23583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2" name="object 392"/>
          <p:cNvSpPr/>
          <p:nvPr/>
        </p:nvSpPr>
        <p:spPr>
          <a:xfrm>
            <a:off x="711199" y="6260148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3" name="object 393"/>
          <p:cNvSpPr/>
          <p:nvPr/>
        </p:nvSpPr>
        <p:spPr>
          <a:xfrm>
            <a:off x="2307695" y="6272742"/>
            <a:ext cx="2292879" cy="12965"/>
          </a:xfrm>
          <a:custGeom>
            <a:avLst/>
            <a:gdLst/>
            <a:ahLst/>
            <a:cxnLst/>
            <a:rect l="l" t="t" r="r" b="b"/>
            <a:pathLst>
              <a:path w="2358390" h="13335">
                <a:moveTo>
                  <a:pt x="0" y="12953"/>
                </a:moveTo>
                <a:lnTo>
                  <a:pt x="2358390" y="12953"/>
                </a:lnTo>
                <a:lnTo>
                  <a:pt x="23583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4" name="object 394"/>
          <p:cNvSpPr/>
          <p:nvPr/>
        </p:nvSpPr>
        <p:spPr>
          <a:xfrm>
            <a:off x="711199" y="6272742"/>
            <a:ext cx="486481" cy="12965"/>
          </a:xfrm>
          <a:custGeom>
            <a:avLst/>
            <a:gdLst/>
            <a:ahLst/>
            <a:cxnLst/>
            <a:rect l="l" t="t" r="r" b="b"/>
            <a:pathLst>
              <a:path w="500380" h="13335">
                <a:moveTo>
                  <a:pt x="0" y="12953"/>
                </a:moveTo>
                <a:lnTo>
                  <a:pt x="499872" y="12953"/>
                </a:lnTo>
                <a:lnTo>
                  <a:pt x="4998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5" name="object 395"/>
          <p:cNvSpPr/>
          <p:nvPr/>
        </p:nvSpPr>
        <p:spPr>
          <a:xfrm>
            <a:off x="2307695" y="6285335"/>
            <a:ext cx="2292879" cy="11113"/>
          </a:xfrm>
          <a:custGeom>
            <a:avLst/>
            <a:gdLst/>
            <a:ahLst/>
            <a:cxnLst/>
            <a:rect l="l" t="t" r="r" b="b"/>
            <a:pathLst>
              <a:path w="2358390" h="11429">
                <a:moveTo>
                  <a:pt x="0" y="11430"/>
                </a:moveTo>
                <a:lnTo>
                  <a:pt x="2358390" y="11430"/>
                </a:lnTo>
                <a:lnTo>
                  <a:pt x="235839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89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6" name="object 396"/>
          <p:cNvSpPr/>
          <p:nvPr/>
        </p:nvSpPr>
        <p:spPr>
          <a:xfrm>
            <a:off x="711199" y="6285335"/>
            <a:ext cx="486481" cy="11113"/>
          </a:xfrm>
          <a:custGeom>
            <a:avLst/>
            <a:gdLst/>
            <a:ahLst/>
            <a:cxnLst/>
            <a:rect l="l" t="t" r="r" b="b"/>
            <a:pathLst>
              <a:path w="500380" h="11429">
                <a:moveTo>
                  <a:pt x="0" y="11430"/>
                </a:moveTo>
                <a:lnTo>
                  <a:pt x="499872" y="11430"/>
                </a:lnTo>
                <a:lnTo>
                  <a:pt x="499872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89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7" name="object 397"/>
          <p:cNvSpPr/>
          <p:nvPr/>
        </p:nvSpPr>
        <p:spPr>
          <a:xfrm>
            <a:off x="2307695" y="6296448"/>
            <a:ext cx="2292879" cy="12347"/>
          </a:xfrm>
          <a:custGeom>
            <a:avLst/>
            <a:gdLst/>
            <a:ahLst/>
            <a:cxnLst/>
            <a:rect l="l" t="t" r="r" b="b"/>
            <a:pathLst>
              <a:path w="2358390" h="12700">
                <a:moveTo>
                  <a:pt x="0" y="12191"/>
                </a:moveTo>
                <a:lnTo>
                  <a:pt x="2358390" y="12191"/>
                </a:lnTo>
                <a:lnTo>
                  <a:pt x="23583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8" name="object 398"/>
          <p:cNvSpPr/>
          <p:nvPr/>
        </p:nvSpPr>
        <p:spPr>
          <a:xfrm>
            <a:off x="711199" y="6296448"/>
            <a:ext cx="510558" cy="12347"/>
          </a:xfrm>
          <a:custGeom>
            <a:avLst/>
            <a:gdLst/>
            <a:ahLst/>
            <a:cxnLst/>
            <a:rect l="l" t="t" r="r" b="b"/>
            <a:pathLst>
              <a:path w="525144" h="12700">
                <a:moveTo>
                  <a:pt x="0" y="12191"/>
                </a:moveTo>
                <a:lnTo>
                  <a:pt x="525018" y="12191"/>
                </a:lnTo>
                <a:lnTo>
                  <a:pt x="52501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9" name="object 399"/>
          <p:cNvSpPr/>
          <p:nvPr/>
        </p:nvSpPr>
        <p:spPr>
          <a:xfrm>
            <a:off x="2307695" y="6308302"/>
            <a:ext cx="2292879" cy="12965"/>
          </a:xfrm>
          <a:custGeom>
            <a:avLst/>
            <a:gdLst/>
            <a:ahLst/>
            <a:cxnLst/>
            <a:rect l="l" t="t" r="r" b="b"/>
            <a:pathLst>
              <a:path w="2358390" h="13335">
                <a:moveTo>
                  <a:pt x="0" y="12953"/>
                </a:moveTo>
                <a:lnTo>
                  <a:pt x="2358390" y="12953"/>
                </a:lnTo>
                <a:lnTo>
                  <a:pt x="23583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0" name="object 400"/>
          <p:cNvSpPr/>
          <p:nvPr/>
        </p:nvSpPr>
        <p:spPr>
          <a:xfrm>
            <a:off x="711199" y="6308302"/>
            <a:ext cx="510558" cy="12965"/>
          </a:xfrm>
          <a:custGeom>
            <a:avLst/>
            <a:gdLst/>
            <a:ahLst/>
            <a:cxnLst/>
            <a:rect l="l" t="t" r="r" b="b"/>
            <a:pathLst>
              <a:path w="525144" h="13335">
                <a:moveTo>
                  <a:pt x="0" y="12953"/>
                </a:moveTo>
                <a:lnTo>
                  <a:pt x="525018" y="12953"/>
                </a:lnTo>
                <a:lnTo>
                  <a:pt x="5250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1" name="object 401"/>
          <p:cNvSpPr/>
          <p:nvPr/>
        </p:nvSpPr>
        <p:spPr>
          <a:xfrm>
            <a:off x="2307695" y="6320895"/>
            <a:ext cx="2292879" cy="12965"/>
          </a:xfrm>
          <a:custGeom>
            <a:avLst/>
            <a:gdLst/>
            <a:ahLst/>
            <a:cxnLst/>
            <a:rect l="l" t="t" r="r" b="b"/>
            <a:pathLst>
              <a:path w="2358390" h="13335">
                <a:moveTo>
                  <a:pt x="0" y="12953"/>
                </a:moveTo>
                <a:lnTo>
                  <a:pt x="2358390" y="12953"/>
                </a:lnTo>
                <a:lnTo>
                  <a:pt x="23583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2" name="object 402"/>
          <p:cNvSpPr/>
          <p:nvPr/>
        </p:nvSpPr>
        <p:spPr>
          <a:xfrm>
            <a:off x="711199" y="6320895"/>
            <a:ext cx="510558" cy="12965"/>
          </a:xfrm>
          <a:custGeom>
            <a:avLst/>
            <a:gdLst/>
            <a:ahLst/>
            <a:cxnLst/>
            <a:rect l="l" t="t" r="r" b="b"/>
            <a:pathLst>
              <a:path w="525144" h="13335">
                <a:moveTo>
                  <a:pt x="0" y="12953"/>
                </a:moveTo>
                <a:lnTo>
                  <a:pt x="525018" y="12953"/>
                </a:lnTo>
                <a:lnTo>
                  <a:pt x="5250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3" name="object 403"/>
          <p:cNvSpPr/>
          <p:nvPr/>
        </p:nvSpPr>
        <p:spPr>
          <a:xfrm>
            <a:off x="711199" y="633904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4" name="object 404"/>
          <p:cNvSpPr/>
          <p:nvPr/>
        </p:nvSpPr>
        <p:spPr>
          <a:xfrm>
            <a:off x="711199" y="634460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5" name="object 405"/>
          <p:cNvSpPr/>
          <p:nvPr/>
        </p:nvSpPr>
        <p:spPr>
          <a:xfrm>
            <a:off x="711199" y="6356455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6" name="object 406"/>
          <p:cNvSpPr/>
          <p:nvPr/>
        </p:nvSpPr>
        <p:spPr>
          <a:xfrm>
            <a:off x="711199" y="637460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7" name="object 407"/>
          <p:cNvSpPr/>
          <p:nvPr/>
        </p:nvSpPr>
        <p:spPr>
          <a:xfrm>
            <a:off x="711199" y="6380163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8" name="object 408"/>
          <p:cNvSpPr/>
          <p:nvPr/>
        </p:nvSpPr>
        <p:spPr>
          <a:xfrm>
            <a:off x="711199" y="6392756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2"/>
                </a:moveTo>
                <a:lnTo>
                  <a:pt x="4000500" y="12192"/>
                </a:lnTo>
                <a:lnTo>
                  <a:pt x="40005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9" name="object 409"/>
          <p:cNvSpPr/>
          <p:nvPr/>
        </p:nvSpPr>
        <p:spPr>
          <a:xfrm>
            <a:off x="711199" y="6404609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0" name="object 410"/>
          <p:cNvSpPr/>
          <p:nvPr/>
        </p:nvSpPr>
        <p:spPr>
          <a:xfrm>
            <a:off x="711199" y="642275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1" name="object 411"/>
          <p:cNvSpPr/>
          <p:nvPr/>
        </p:nvSpPr>
        <p:spPr>
          <a:xfrm>
            <a:off x="711199" y="6428317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2" name="object 412"/>
          <p:cNvSpPr/>
          <p:nvPr/>
        </p:nvSpPr>
        <p:spPr>
          <a:xfrm>
            <a:off x="711199" y="6440910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3" name="object 413"/>
          <p:cNvSpPr/>
          <p:nvPr/>
        </p:nvSpPr>
        <p:spPr>
          <a:xfrm>
            <a:off x="711199" y="6452763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4" name="object 414"/>
          <p:cNvSpPr/>
          <p:nvPr/>
        </p:nvSpPr>
        <p:spPr>
          <a:xfrm>
            <a:off x="711199" y="647091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5" name="object 415"/>
          <p:cNvSpPr/>
          <p:nvPr/>
        </p:nvSpPr>
        <p:spPr>
          <a:xfrm>
            <a:off x="711199" y="6476471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6" name="object 416"/>
          <p:cNvSpPr/>
          <p:nvPr/>
        </p:nvSpPr>
        <p:spPr>
          <a:xfrm>
            <a:off x="711199" y="6489064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2"/>
                </a:moveTo>
                <a:lnTo>
                  <a:pt x="4000500" y="12192"/>
                </a:lnTo>
                <a:lnTo>
                  <a:pt x="40005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7" name="object 417"/>
          <p:cNvSpPr/>
          <p:nvPr/>
        </p:nvSpPr>
        <p:spPr>
          <a:xfrm>
            <a:off x="711199" y="6500919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8" name="object 418"/>
          <p:cNvSpPr/>
          <p:nvPr/>
        </p:nvSpPr>
        <p:spPr>
          <a:xfrm>
            <a:off x="711199" y="651906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9" name="object 419"/>
          <p:cNvSpPr/>
          <p:nvPr/>
        </p:nvSpPr>
        <p:spPr>
          <a:xfrm>
            <a:off x="711199" y="6524624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0" name="object 420"/>
          <p:cNvSpPr/>
          <p:nvPr/>
        </p:nvSpPr>
        <p:spPr>
          <a:xfrm>
            <a:off x="711199" y="6537219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1" name="object 421"/>
          <p:cNvSpPr/>
          <p:nvPr/>
        </p:nvSpPr>
        <p:spPr>
          <a:xfrm>
            <a:off x="711199" y="655462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2" name="object 422"/>
          <p:cNvSpPr/>
          <p:nvPr/>
        </p:nvSpPr>
        <p:spPr>
          <a:xfrm>
            <a:off x="711199" y="6560184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3" name="object 423"/>
          <p:cNvSpPr/>
          <p:nvPr/>
        </p:nvSpPr>
        <p:spPr>
          <a:xfrm>
            <a:off x="711199" y="6572778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4" name="object 424"/>
          <p:cNvSpPr/>
          <p:nvPr/>
        </p:nvSpPr>
        <p:spPr>
          <a:xfrm>
            <a:off x="711199" y="658537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5" name="object 425"/>
          <p:cNvSpPr/>
          <p:nvPr/>
        </p:nvSpPr>
        <p:spPr>
          <a:xfrm>
            <a:off x="711199" y="6602783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6" name="object 426"/>
          <p:cNvSpPr/>
          <p:nvPr/>
        </p:nvSpPr>
        <p:spPr>
          <a:xfrm>
            <a:off x="711199" y="6608338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7" name="object 427"/>
          <p:cNvSpPr/>
          <p:nvPr/>
        </p:nvSpPr>
        <p:spPr>
          <a:xfrm>
            <a:off x="711199" y="6620934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8" name="object 428"/>
          <p:cNvSpPr/>
          <p:nvPr/>
        </p:nvSpPr>
        <p:spPr>
          <a:xfrm>
            <a:off x="711199" y="6633528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9" name="object 429"/>
          <p:cNvSpPr/>
          <p:nvPr/>
        </p:nvSpPr>
        <p:spPr>
          <a:xfrm>
            <a:off x="711199" y="665093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0" name="object 430"/>
          <p:cNvSpPr/>
          <p:nvPr/>
        </p:nvSpPr>
        <p:spPr>
          <a:xfrm>
            <a:off x="711199" y="666278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295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1" name="object 431"/>
          <p:cNvSpPr/>
          <p:nvPr/>
        </p:nvSpPr>
        <p:spPr>
          <a:xfrm>
            <a:off x="1221634" y="5713412"/>
            <a:ext cx="1086556" cy="281517"/>
          </a:xfrm>
          <a:custGeom>
            <a:avLst/>
            <a:gdLst/>
            <a:ahLst/>
            <a:cxnLst/>
            <a:rect l="l" t="t" r="r" b="b"/>
            <a:pathLst>
              <a:path w="1117600" h="289560">
                <a:moveTo>
                  <a:pt x="0" y="289560"/>
                </a:moveTo>
                <a:lnTo>
                  <a:pt x="1117091" y="289560"/>
                </a:lnTo>
                <a:lnTo>
                  <a:pt x="1117091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2" name="object 432"/>
          <p:cNvSpPr/>
          <p:nvPr/>
        </p:nvSpPr>
        <p:spPr>
          <a:xfrm>
            <a:off x="1197187" y="5691188"/>
            <a:ext cx="1070504" cy="267935"/>
          </a:xfrm>
          <a:custGeom>
            <a:avLst/>
            <a:gdLst/>
            <a:ahLst/>
            <a:cxnLst/>
            <a:rect l="l" t="t" r="r" b="b"/>
            <a:pathLst>
              <a:path w="1101089" h="275589">
                <a:moveTo>
                  <a:pt x="1101083" y="0"/>
                </a:moveTo>
                <a:lnTo>
                  <a:pt x="0" y="0"/>
                </a:lnTo>
                <a:lnTo>
                  <a:pt x="0" y="275087"/>
                </a:lnTo>
                <a:lnTo>
                  <a:pt x="1101083" y="275087"/>
                </a:lnTo>
                <a:lnTo>
                  <a:pt x="1101083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3" name="object 433"/>
          <p:cNvSpPr/>
          <p:nvPr/>
        </p:nvSpPr>
        <p:spPr>
          <a:xfrm>
            <a:off x="1197187" y="5691188"/>
            <a:ext cx="1070504" cy="267935"/>
          </a:xfrm>
          <a:custGeom>
            <a:avLst/>
            <a:gdLst/>
            <a:ahLst/>
            <a:cxnLst/>
            <a:rect l="l" t="t" r="r" b="b"/>
            <a:pathLst>
              <a:path w="1101089" h="275589">
                <a:moveTo>
                  <a:pt x="1101083" y="0"/>
                </a:moveTo>
                <a:lnTo>
                  <a:pt x="0" y="0"/>
                </a:lnTo>
                <a:lnTo>
                  <a:pt x="0" y="275087"/>
                </a:lnTo>
                <a:lnTo>
                  <a:pt x="1101083" y="275087"/>
                </a:lnTo>
                <a:lnTo>
                  <a:pt x="1101083" y="0"/>
                </a:lnTo>
                <a:close/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4" name="object 434"/>
          <p:cNvSpPr/>
          <p:nvPr/>
        </p:nvSpPr>
        <p:spPr>
          <a:xfrm>
            <a:off x="1221635" y="5387445"/>
            <a:ext cx="1053835" cy="281517"/>
          </a:xfrm>
          <a:custGeom>
            <a:avLst/>
            <a:gdLst/>
            <a:ahLst/>
            <a:cxnLst/>
            <a:rect l="l" t="t" r="r" b="b"/>
            <a:pathLst>
              <a:path w="1083945" h="289560">
                <a:moveTo>
                  <a:pt x="0" y="289560"/>
                </a:moveTo>
                <a:lnTo>
                  <a:pt x="1083564" y="289560"/>
                </a:lnTo>
                <a:lnTo>
                  <a:pt x="1083564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5" name="object 435"/>
          <p:cNvSpPr/>
          <p:nvPr/>
        </p:nvSpPr>
        <p:spPr>
          <a:xfrm>
            <a:off x="1197174" y="5365219"/>
            <a:ext cx="1038401" cy="267935"/>
          </a:xfrm>
          <a:custGeom>
            <a:avLst/>
            <a:gdLst/>
            <a:ahLst/>
            <a:cxnLst/>
            <a:rect l="l" t="t" r="r" b="b"/>
            <a:pathLst>
              <a:path w="1068070" h="275589">
                <a:moveTo>
                  <a:pt x="1067560" y="0"/>
                </a:moveTo>
                <a:lnTo>
                  <a:pt x="0" y="0"/>
                </a:lnTo>
                <a:lnTo>
                  <a:pt x="0" y="275087"/>
                </a:lnTo>
                <a:lnTo>
                  <a:pt x="1067560" y="275087"/>
                </a:lnTo>
                <a:lnTo>
                  <a:pt x="106756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6" name="object 436"/>
          <p:cNvSpPr/>
          <p:nvPr/>
        </p:nvSpPr>
        <p:spPr>
          <a:xfrm>
            <a:off x="1197174" y="5365219"/>
            <a:ext cx="1038401" cy="267935"/>
          </a:xfrm>
          <a:custGeom>
            <a:avLst/>
            <a:gdLst/>
            <a:ahLst/>
            <a:cxnLst/>
            <a:rect l="l" t="t" r="r" b="b"/>
            <a:pathLst>
              <a:path w="1068070" h="275589">
                <a:moveTo>
                  <a:pt x="1067560" y="0"/>
                </a:moveTo>
                <a:lnTo>
                  <a:pt x="0" y="0"/>
                </a:lnTo>
                <a:lnTo>
                  <a:pt x="0" y="275087"/>
                </a:lnTo>
                <a:lnTo>
                  <a:pt x="1067560" y="275087"/>
                </a:lnTo>
                <a:lnTo>
                  <a:pt x="1067560" y="0"/>
                </a:lnTo>
                <a:close/>
              </a:path>
            </a:pathLst>
          </a:custGeom>
          <a:ln w="15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7" name="object 437"/>
          <p:cNvSpPr/>
          <p:nvPr/>
        </p:nvSpPr>
        <p:spPr>
          <a:xfrm>
            <a:off x="1586124" y="4713288"/>
            <a:ext cx="387703" cy="140758"/>
          </a:xfrm>
          <a:custGeom>
            <a:avLst/>
            <a:gdLst/>
            <a:ahLst/>
            <a:cxnLst/>
            <a:rect l="l" t="t" r="r" b="b"/>
            <a:pathLst>
              <a:path w="398780" h="144779">
                <a:moveTo>
                  <a:pt x="398525" y="72389"/>
                </a:moveTo>
                <a:lnTo>
                  <a:pt x="0" y="72389"/>
                </a:lnTo>
                <a:lnTo>
                  <a:pt x="198881" y="144780"/>
                </a:lnTo>
                <a:lnTo>
                  <a:pt x="398525" y="72389"/>
                </a:lnTo>
                <a:close/>
              </a:path>
              <a:path w="398780" h="144779">
                <a:moveTo>
                  <a:pt x="298703" y="0"/>
                </a:moveTo>
                <a:lnTo>
                  <a:pt x="100583" y="0"/>
                </a:lnTo>
                <a:lnTo>
                  <a:pt x="100583" y="72389"/>
                </a:lnTo>
                <a:lnTo>
                  <a:pt x="298703" y="72389"/>
                </a:lnTo>
                <a:lnTo>
                  <a:pt x="298703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8" name="object 438"/>
          <p:cNvSpPr/>
          <p:nvPr/>
        </p:nvSpPr>
        <p:spPr>
          <a:xfrm>
            <a:off x="1554267" y="4683653"/>
            <a:ext cx="387703" cy="140758"/>
          </a:xfrm>
          <a:custGeom>
            <a:avLst/>
            <a:gdLst/>
            <a:ahLst/>
            <a:cxnLst/>
            <a:rect l="l" t="t" r="r" b="b"/>
            <a:pathLst>
              <a:path w="398780" h="144779">
                <a:moveTo>
                  <a:pt x="398525" y="72389"/>
                </a:moveTo>
                <a:lnTo>
                  <a:pt x="0" y="72389"/>
                </a:lnTo>
                <a:lnTo>
                  <a:pt x="198119" y="144779"/>
                </a:lnTo>
                <a:lnTo>
                  <a:pt x="398525" y="72389"/>
                </a:lnTo>
                <a:close/>
              </a:path>
              <a:path w="398780" h="144779">
                <a:moveTo>
                  <a:pt x="297942" y="0"/>
                </a:moveTo>
                <a:lnTo>
                  <a:pt x="99822" y="0"/>
                </a:lnTo>
                <a:lnTo>
                  <a:pt x="99822" y="72389"/>
                </a:lnTo>
                <a:lnTo>
                  <a:pt x="297942" y="72389"/>
                </a:lnTo>
                <a:lnTo>
                  <a:pt x="297942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9" name="object 439"/>
          <p:cNvSpPr/>
          <p:nvPr/>
        </p:nvSpPr>
        <p:spPr>
          <a:xfrm>
            <a:off x="2688484" y="4691062"/>
            <a:ext cx="387703" cy="140758"/>
          </a:xfrm>
          <a:custGeom>
            <a:avLst/>
            <a:gdLst/>
            <a:ahLst/>
            <a:cxnLst/>
            <a:rect l="l" t="t" r="r" b="b"/>
            <a:pathLst>
              <a:path w="398780" h="144779">
                <a:moveTo>
                  <a:pt x="398525" y="72390"/>
                </a:moveTo>
                <a:lnTo>
                  <a:pt x="0" y="72390"/>
                </a:lnTo>
                <a:lnTo>
                  <a:pt x="198119" y="144780"/>
                </a:lnTo>
                <a:lnTo>
                  <a:pt x="398525" y="72390"/>
                </a:lnTo>
                <a:close/>
              </a:path>
              <a:path w="398780" h="144779">
                <a:moveTo>
                  <a:pt x="298703" y="0"/>
                </a:moveTo>
                <a:lnTo>
                  <a:pt x="99821" y="0"/>
                </a:lnTo>
                <a:lnTo>
                  <a:pt x="99821" y="72390"/>
                </a:lnTo>
                <a:lnTo>
                  <a:pt x="298703" y="72390"/>
                </a:lnTo>
                <a:lnTo>
                  <a:pt x="298703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0" name="object 440"/>
          <p:cNvSpPr/>
          <p:nvPr/>
        </p:nvSpPr>
        <p:spPr>
          <a:xfrm>
            <a:off x="2655887" y="4661429"/>
            <a:ext cx="387703" cy="140758"/>
          </a:xfrm>
          <a:custGeom>
            <a:avLst/>
            <a:gdLst/>
            <a:ahLst/>
            <a:cxnLst/>
            <a:rect l="l" t="t" r="r" b="b"/>
            <a:pathLst>
              <a:path w="398780" h="144779">
                <a:moveTo>
                  <a:pt x="398525" y="72389"/>
                </a:moveTo>
                <a:lnTo>
                  <a:pt x="0" y="72389"/>
                </a:lnTo>
                <a:lnTo>
                  <a:pt x="198881" y="144779"/>
                </a:lnTo>
                <a:lnTo>
                  <a:pt x="398525" y="72389"/>
                </a:lnTo>
                <a:close/>
              </a:path>
              <a:path w="398780" h="144779">
                <a:moveTo>
                  <a:pt x="298704" y="0"/>
                </a:moveTo>
                <a:lnTo>
                  <a:pt x="99822" y="0"/>
                </a:lnTo>
                <a:lnTo>
                  <a:pt x="99822" y="72389"/>
                </a:lnTo>
                <a:lnTo>
                  <a:pt x="298704" y="72389"/>
                </a:lnTo>
                <a:lnTo>
                  <a:pt x="298704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1" name="object 441"/>
          <p:cNvSpPr/>
          <p:nvPr/>
        </p:nvSpPr>
        <p:spPr>
          <a:xfrm>
            <a:off x="1226821" y="4859231"/>
            <a:ext cx="1050131" cy="454377"/>
          </a:xfrm>
          <a:custGeom>
            <a:avLst/>
            <a:gdLst/>
            <a:ahLst/>
            <a:cxnLst/>
            <a:rect l="l" t="t" r="r" b="b"/>
            <a:pathLst>
              <a:path w="1080135" h="467360">
                <a:moveTo>
                  <a:pt x="0" y="467106"/>
                </a:moveTo>
                <a:lnTo>
                  <a:pt x="1079754" y="467106"/>
                </a:lnTo>
                <a:lnTo>
                  <a:pt x="1079754" y="0"/>
                </a:lnTo>
                <a:lnTo>
                  <a:pt x="0" y="0"/>
                </a:lnTo>
                <a:lnTo>
                  <a:pt x="0" y="46710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2" name="object 442"/>
          <p:cNvSpPr/>
          <p:nvPr/>
        </p:nvSpPr>
        <p:spPr>
          <a:xfrm>
            <a:off x="1197187" y="4831816"/>
            <a:ext cx="1044575" cy="450056"/>
          </a:xfrm>
          <a:custGeom>
            <a:avLst/>
            <a:gdLst/>
            <a:ahLst/>
            <a:cxnLst/>
            <a:rect l="l" t="t" r="r" b="b"/>
            <a:pathLst>
              <a:path w="1074420" h="462914">
                <a:moveTo>
                  <a:pt x="1074413" y="0"/>
                </a:moveTo>
                <a:lnTo>
                  <a:pt x="0" y="0"/>
                </a:lnTo>
                <a:lnTo>
                  <a:pt x="0" y="462534"/>
                </a:lnTo>
                <a:lnTo>
                  <a:pt x="1074413" y="462534"/>
                </a:lnTo>
                <a:lnTo>
                  <a:pt x="1074413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3" name="object 443"/>
          <p:cNvSpPr/>
          <p:nvPr/>
        </p:nvSpPr>
        <p:spPr>
          <a:xfrm>
            <a:off x="1197187" y="4831816"/>
            <a:ext cx="1044575" cy="450056"/>
          </a:xfrm>
          <a:custGeom>
            <a:avLst/>
            <a:gdLst/>
            <a:ahLst/>
            <a:cxnLst/>
            <a:rect l="l" t="t" r="r" b="b"/>
            <a:pathLst>
              <a:path w="1074420" h="462914">
                <a:moveTo>
                  <a:pt x="1074413" y="0"/>
                </a:moveTo>
                <a:lnTo>
                  <a:pt x="0" y="0"/>
                </a:lnTo>
                <a:lnTo>
                  <a:pt x="0" y="462534"/>
                </a:lnTo>
                <a:lnTo>
                  <a:pt x="1074413" y="462534"/>
                </a:lnTo>
                <a:lnTo>
                  <a:pt x="1074413" y="0"/>
                </a:lnTo>
                <a:close/>
              </a:path>
            </a:pathLst>
          </a:custGeom>
          <a:ln w="5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4" name="object 444"/>
          <p:cNvSpPr/>
          <p:nvPr/>
        </p:nvSpPr>
        <p:spPr>
          <a:xfrm>
            <a:off x="1035684" y="4150255"/>
            <a:ext cx="3300413" cy="503766"/>
          </a:xfrm>
          <a:custGeom>
            <a:avLst/>
            <a:gdLst/>
            <a:ahLst/>
            <a:cxnLst/>
            <a:rect l="l" t="t" r="r" b="b"/>
            <a:pathLst>
              <a:path w="3394710" h="518160">
                <a:moveTo>
                  <a:pt x="3394710" y="0"/>
                </a:moveTo>
                <a:lnTo>
                  <a:pt x="60960" y="0"/>
                </a:lnTo>
                <a:lnTo>
                  <a:pt x="0" y="55625"/>
                </a:lnTo>
                <a:lnTo>
                  <a:pt x="0" y="518159"/>
                </a:lnTo>
                <a:lnTo>
                  <a:pt x="3333750" y="518159"/>
                </a:lnTo>
                <a:lnTo>
                  <a:pt x="3394710" y="462533"/>
                </a:lnTo>
                <a:lnTo>
                  <a:pt x="339471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5" name="object 445"/>
          <p:cNvSpPr/>
          <p:nvPr/>
        </p:nvSpPr>
        <p:spPr>
          <a:xfrm>
            <a:off x="1003087" y="4120621"/>
            <a:ext cx="3300413" cy="503766"/>
          </a:xfrm>
          <a:custGeom>
            <a:avLst/>
            <a:gdLst/>
            <a:ahLst/>
            <a:cxnLst/>
            <a:rect l="l" t="t" r="r" b="b"/>
            <a:pathLst>
              <a:path w="3394710" h="518160">
                <a:moveTo>
                  <a:pt x="3394710" y="0"/>
                </a:moveTo>
                <a:lnTo>
                  <a:pt x="60960" y="0"/>
                </a:lnTo>
                <a:lnTo>
                  <a:pt x="0" y="55625"/>
                </a:lnTo>
                <a:lnTo>
                  <a:pt x="0" y="518160"/>
                </a:lnTo>
                <a:lnTo>
                  <a:pt x="3333750" y="518160"/>
                </a:lnTo>
                <a:lnTo>
                  <a:pt x="3394710" y="462534"/>
                </a:lnTo>
                <a:lnTo>
                  <a:pt x="339471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6" name="object 446"/>
          <p:cNvSpPr/>
          <p:nvPr/>
        </p:nvSpPr>
        <p:spPr>
          <a:xfrm>
            <a:off x="1003087" y="4147661"/>
            <a:ext cx="3300413" cy="0"/>
          </a:xfrm>
          <a:custGeom>
            <a:avLst/>
            <a:gdLst/>
            <a:ahLst/>
            <a:cxnLst/>
            <a:rect l="l" t="t" r="r" b="b"/>
            <a:pathLst>
              <a:path w="3394710">
                <a:moveTo>
                  <a:pt x="0" y="0"/>
                </a:moveTo>
                <a:lnTo>
                  <a:pt x="3394710" y="0"/>
                </a:lnTo>
              </a:path>
            </a:pathLst>
          </a:custGeom>
          <a:ln w="55625">
            <a:solidFill>
              <a:srgbClr val="FEFE7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7" name="object 447"/>
          <p:cNvSpPr/>
          <p:nvPr/>
        </p:nvSpPr>
        <p:spPr>
          <a:xfrm>
            <a:off x="4244233" y="4120621"/>
            <a:ext cx="59267" cy="503766"/>
          </a:xfrm>
          <a:custGeom>
            <a:avLst/>
            <a:gdLst/>
            <a:ahLst/>
            <a:cxnLst/>
            <a:rect l="l" t="t" r="r" b="b"/>
            <a:pathLst>
              <a:path w="60960" h="518160">
                <a:moveTo>
                  <a:pt x="60960" y="0"/>
                </a:moveTo>
                <a:lnTo>
                  <a:pt x="0" y="55625"/>
                </a:lnTo>
                <a:lnTo>
                  <a:pt x="0" y="518160"/>
                </a:lnTo>
                <a:lnTo>
                  <a:pt x="60960" y="462534"/>
                </a:lnTo>
                <a:lnTo>
                  <a:pt x="60960" y="0"/>
                </a:lnTo>
                <a:close/>
              </a:path>
            </a:pathLst>
          </a:custGeom>
          <a:solidFill>
            <a:srgbClr val="CCCC4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8" name="object 448"/>
          <p:cNvSpPr/>
          <p:nvPr/>
        </p:nvSpPr>
        <p:spPr>
          <a:xfrm>
            <a:off x="1003079" y="4120621"/>
            <a:ext cx="3300413" cy="503766"/>
          </a:xfrm>
          <a:custGeom>
            <a:avLst/>
            <a:gdLst/>
            <a:ahLst/>
            <a:cxnLst/>
            <a:rect l="l" t="t" r="r" b="b"/>
            <a:pathLst>
              <a:path w="3394710" h="518160">
                <a:moveTo>
                  <a:pt x="60963" y="0"/>
                </a:moveTo>
                <a:lnTo>
                  <a:pt x="0" y="55629"/>
                </a:lnTo>
                <a:lnTo>
                  <a:pt x="0" y="518164"/>
                </a:lnTo>
                <a:lnTo>
                  <a:pt x="3333733" y="518164"/>
                </a:lnTo>
                <a:lnTo>
                  <a:pt x="3394697" y="462534"/>
                </a:lnTo>
                <a:lnTo>
                  <a:pt x="3394697" y="0"/>
                </a:lnTo>
                <a:lnTo>
                  <a:pt x="60963" y="0"/>
                </a:lnTo>
                <a:close/>
              </a:path>
            </a:pathLst>
          </a:custGeom>
          <a:ln w="5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9" name="object 449"/>
          <p:cNvSpPr/>
          <p:nvPr/>
        </p:nvSpPr>
        <p:spPr>
          <a:xfrm>
            <a:off x="1003079" y="4120621"/>
            <a:ext cx="3300413" cy="54328"/>
          </a:xfrm>
          <a:custGeom>
            <a:avLst/>
            <a:gdLst/>
            <a:ahLst/>
            <a:cxnLst/>
            <a:rect l="l" t="t" r="r" b="b"/>
            <a:pathLst>
              <a:path w="3394710" h="55879">
                <a:moveTo>
                  <a:pt x="0" y="55629"/>
                </a:moveTo>
                <a:lnTo>
                  <a:pt x="3333733" y="55629"/>
                </a:lnTo>
                <a:lnTo>
                  <a:pt x="3394697" y="0"/>
                </a:lnTo>
              </a:path>
            </a:pathLst>
          </a:custGeom>
          <a:ln w="50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0" name="object 450"/>
          <p:cNvSpPr/>
          <p:nvPr/>
        </p:nvSpPr>
        <p:spPr>
          <a:xfrm>
            <a:off x="4244210" y="4174706"/>
            <a:ext cx="0" cy="450056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534"/>
                </a:lnTo>
              </a:path>
            </a:pathLst>
          </a:custGeom>
          <a:ln w="55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1" name="object 451"/>
          <p:cNvSpPr txBox="1"/>
          <p:nvPr/>
        </p:nvSpPr>
        <p:spPr>
          <a:xfrm>
            <a:off x="1438945" y="4293482"/>
            <a:ext cx="2360789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2115" b="1" spc="-407" baseline="1915" dirty="0">
                <a:latin typeface="Arial"/>
                <a:cs typeface="Arial"/>
              </a:rPr>
              <a:t>Pro</a:t>
            </a:r>
            <a:r>
              <a:rPr sz="2115" b="1" spc="-407" baseline="-7662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2115" b="1" spc="-407" baseline="1915" dirty="0">
                <a:latin typeface="Arial"/>
                <a:cs typeface="Arial"/>
              </a:rPr>
              <a:t>d</a:t>
            </a:r>
            <a:r>
              <a:rPr sz="2115" b="1" spc="-407" baseline="-7662" dirty="0">
                <a:solidFill>
                  <a:srgbClr val="666666"/>
                </a:solidFill>
                <a:latin typeface="Arial"/>
                <a:cs typeface="Arial"/>
              </a:rPr>
              <a:t>d</a:t>
            </a:r>
            <a:r>
              <a:rPr sz="2115" b="1" spc="-407" baseline="1915" dirty="0">
                <a:latin typeface="Arial"/>
                <a:cs typeface="Arial"/>
              </a:rPr>
              <a:t>u</a:t>
            </a:r>
            <a:r>
              <a:rPr sz="2115" b="1" spc="-407" baseline="-7662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2115" b="1" spc="-407" baseline="1915" dirty="0">
                <a:latin typeface="Arial"/>
                <a:cs typeface="Arial"/>
              </a:rPr>
              <a:t>c</a:t>
            </a:r>
            <a:r>
              <a:rPr sz="2115" b="1" spc="-407" baseline="-7662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2115" b="1" spc="-407" baseline="1915" dirty="0">
                <a:latin typeface="Arial"/>
                <a:cs typeface="Arial"/>
              </a:rPr>
              <a:t>t</a:t>
            </a:r>
            <a:r>
              <a:rPr sz="1410" b="1" spc="-27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15" b="1" spc="-407" baseline="-7662" dirty="0">
                <a:solidFill>
                  <a:srgbClr val="666666"/>
                </a:solidFill>
                <a:latin typeface="Arial"/>
                <a:cs typeface="Arial"/>
              </a:rPr>
              <a:t>t  </a:t>
            </a:r>
            <a:r>
              <a:rPr sz="2115" b="1" spc="-452" baseline="1915" dirty="0">
                <a:latin typeface="Arial"/>
                <a:cs typeface="Arial"/>
              </a:rPr>
              <a:t>L</a:t>
            </a:r>
            <a:r>
              <a:rPr sz="2115" b="1" spc="-452" baseline="-7662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2115" b="1" spc="-452" baseline="1915" dirty="0">
                <a:latin typeface="Arial"/>
                <a:cs typeface="Arial"/>
              </a:rPr>
              <a:t>i</a:t>
            </a:r>
            <a:r>
              <a:rPr sz="2115" b="1" spc="-452" baseline="-7662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2115" b="1" spc="-452" baseline="1915" dirty="0">
                <a:latin typeface="Arial"/>
                <a:cs typeface="Arial"/>
              </a:rPr>
              <a:t>n</a:t>
            </a:r>
            <a:r>
              <a:rPr sz="2115" b="1" spc="-452" baseline="-7662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2115" b="1" spc="-452" baseline="1915" dirty="0">
                <a:latin typeface="Arial"/>
                <a:cs typeface="Arial"/>
              </a:rPr>
              <a:t>e</a:t>
            </a:r>
            <a:r>
              <a:rPr sz="2115" b="1" spc="-452" baseline="-7662" dirty="0">
                <a:solidFill>
                  <a:srgbClr val="666666"/>
                </a:solidFill>
                <a:latin typeface="Arial"/>
                <a:cs typeface="Arial"/>
              </a:rPr>
              <a:t>e </a:t>
            </a:r>
            <a:r>
              <a:rPr sz="2115" b="1" spc="-422" baseline="-7662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115" b="1" spc="-146" baseline="1915" dirty="0">
                <a:latin typeface="Arial"/>
                <a:cs typeface="Arial"/>
              </a:rPr>
              <a:t>Exten</a:t>
            </a:r>
            <a:r>
              <a:rPr sz="2115" b="1" spc="-146" baseline="-7662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2115" b="1" spc="-146" baseline="1915" dirty="0">
                <a:latin typeface="Arial"/>
                <a:cs typeface="Arial"/>
              </a:rPr>
              <a:t>s</a:t>
            </a:r>
            <a:r>
              <a:rPr sz="2115" b="1" spc="-146" baseline="-7662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2115" b="1" spc="-146" baseline="1915" dirty="0">
                <a:latin typeface="Arial"/>
                <a:cs typeface="Arial"/>
              </a:rPr>
              <a:t>i</a:t>
            </a:r>
            <a:r>
              <a:rPr sz="2115" b="1" spc="-146" baseline="-7662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2115" b="1" spc="-146" baseline="1915" dirty="0">
                <a:latin typeface="Arial"/>
                <a:cs typeface="Arial"/>
              </a:rPr>
              <a:t>ons</a:t>
            </a:r>
            <a:endParaRPr sz="2115" baseline="1915">
              <a:latin typeface="Arial"/>
              <a:cs typeface="Arial"/>
            </a:endParaRPr>
          </a:p>
        </p:txBody>
      </p:sp>
      <p:sp>
        <p:nvSpPr>
          <p:cNvPr id="452" name="object 452"/>
          <p:cNvSpPr txBox="1"/>
          <p:nvPr/>
        </p:nvSpPr>
        <p:spPr>
          <a:xfrm>
            <a:off x="1376716" y="4867628"/>
            <a:ext cx="692062" cy="406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510" indent="-27781"/>
            <a:r>
              <a:rPr sz="1458" b="1" spc="-247" baseline="2777" dirty="0">
                <a:latin typeface="Arial"/>
                <a:cs typeface="Arial"/>
              </a:rPr>
              <a:t>S</a:t>
            </a:r>
            <a:r>
              <a:rPr sz="972" b="1" spc="-1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58" b="1" spc="-247" baseline="2777" dirty="0">
                <a:latin typeface="Arial"/>
                <a:cs typeface="Arial"/>
              </a:rPr>
              <a:t>t</a:t>
            </a:r>
            <a:r>
              <a:rPr sz="972" b="1" spc="-1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58" b="1" spc="-247" baseline="2777" dirty="0">
                <a:latin typeface="Arial"/>
                <a:cs typeface="Arial"/>
              </a:rPr>
              <a:t>retch</a:t>
            </a:r>
            <a:r>
              <a:rPr sz="972" b="1" spc="-1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58" b="1" spc="-247" baseline="2777" dirty="0">
                <a:latin typeface="Arial"/>
                <a:cs typeface="Arial"/>
              </a:rPr>
              <a:t>i</a:t>
            </a:r>
            <a:r>
              <a:rPr sz="972" b="1" spc="-1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58" b="1" spc="-247" baseline="2777" dirty="0">
                <a:latin typeface="Arial"/>
                <a:cs typeface="Arial"/>
              </a:rPr>
              <a:t>n</a:t>
            </a:r>
            <a:r>
              <a:rPr sz="972" b="1" spc="-1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58" b="1" spc="-247" baseline="2777" dirty="0">
                <a:latin typeface="Arial"/>
                <a:cs typeface="Arial"/>
              </a:rPr>
              <a:t>g</a:t>
            </a:r>
            <a:r>
              <a:rPr sz="972" b="1" spc="-16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972">
              <a:latin typeface="Arial"/>
              <a:cs typeface="Arial"/>
            </a:endParaRPr>
          </a:p>
          <a:p>
            <a:pPr marL="17286" marR="12964" indent="22224">
              <a:lnSpc>
                <a:spcPts val="836"/>
              </a:lnSpc>
              <a:spcBef>
                <a:spcPts val="437"/>
              </a:spcBef>
            </a:pPr>
            <a:r>
              <a:rPr sz="778" b="1" spc="29" dirty="0">
                <a:latin typeface="Arial"/>
                <a:cs typeface="Arial"/>
              </a:rPr>
              <a:t>Adding new  </a:t>
            </a:r>
            <a:r>
              <a:rPr sz="778" b="1" spc="24" dirty="0">
                <a:latin typeface="Arial"/>
                <a:cs typeface="Arial"/>
              </a:rPr>
              <a:t>items  </a:t>
            </a:r>
            <a:r>
              <a:rPr sz="778" b="1" spc="10" dirty="0">
                <a:latin typeface="Arial"/>
                <a:cs typeface="Arial"/>
              </a:rPr>
              <a:t>to</a:t>
            </a:r>
            <a:r>
              <a:rPr sz="778" b="1" spc="-5" dirty="0">
                <a:latin typeface="Arial"/>
                <a:cs typeface="Arial"/>
              </a:rPr>
              <a:t> </a:t>
            </a:r>
            <a:r>
              <a:rPr sz="778" b="1" spc="19" dirty="0">
                <a:latin typeface="Arial"/>
                <a:cs typeface="Arial"/>
              </a:rPr>
              <a:t>line</a:t>
            </a:r>
            <a:endParaRPr sz="778">
              <a:latin typeface="Arial"/>
              <a:cs typeface="Arial"/>
            </a:endParaRPr>
          </a:p>
        </p:txBody>
      </p:sp>
      <p:sp>
        <p:nvSpPr>
          <p:cNvPr id="453" name="object 453"/>
          <p:cNvSpPr/>
          <p:nvPr/>
        </p:nvSpPr>
        <p:spPr>
          <a:xfrm>
            <a:off x="2458825" y="4883679"/>
            <a:ext cx="926042" cy="484011"/>
          </a:xfrm>
          <a:custGeom>
            <a:avLst/>
            <a:gdLst/>
            <a:ahLst/>
            <a:cxnLst/>
            <a:rect l="l" t="t" r="r" b="b"/>
            <a:pathLst>
              <a:path w="952500" h="497839">
                <a:moveTo>
                  <a:pt x="0" y="497586"/>
                </a:moveTo>
                <a:lnTo>
                  <a:pt x="952500" y="497586"/>
                </a:lnTo>
                <a:lnTo>
                  <a:pt x="952500" y="0"/>
                </a:lnTo>
                <a:lnTo>
                  <a:pt x="0" y="0"/>
                </a:lnTo>
                <a:lnTo>
                  <a:pt x="0" y="49758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4" name="object 454"/>
          <p:cNvSpPr/>
          <p:nvPr/>
        </p:nvSpPr>
        <p:spPr>
          <a:xfrm>
            <a:off x="2429188" y="4856265"/>
            <a:ext cx="921720" cy="480307"/>
          </a:xfrm>
          <a:custGeom>
            <a:avLst/>
            <a:gdLst/>
            <a:ahLst/>
            <a:cxnLst/>
            <a:rect l="l" t="t" r="r" b="b"/>
            <a:pathLst>
              <a:path w="948054" h="494029">
                <a:moveTo>
                  <a:pt x="947916" y="0"/>
                </a:moveTo>
                <a:lnTo>
                  <a:pt x="0" y="0"/>
                </a:lnTo>
                <a:lnTo>
                  <a:pt x="0" y="493779"/>
                </a:lnTo>
                <a:lnTo>
                  <a:pt x="947916" y="493779"/>
                </a:lnTo>
                <a:lnTo>
                  <a:pt x="947916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5" name="object 455"/>
          <p:cNvSpPr/>
          <p:nvPr/>
        </p:nvSpPr>
        <p:spPr>
          <a:xfrm>
            <a:off x="2429188" y="4856265"/>
            <a:ext cx="921720" cy="480307"/>
          </a:xfrm>
          <a:custGeom>
            <a:avLst/>
            <a:gdLst/>
            <a:ahLst/>
            <a:cxnLst/>
            <a:rect l="l" t="t" r="r" b="b"/>
            <a:pathLst>
              <a:path w="948054" h="494029">
                <a:moveTo>
                  <a:pt x="947916" y="0"/>
                </a:moveTo>
                <a:lnTo>
                  <a:pt x="0" y="0"/>
                </a:lnTo>
                <a:lnTo>
                  <a:pt x="0" y="493779"/>
                </a:lnTo>
                <a:lnTo>
                  <a:pt x="947916" y="493779"/>
                </a:lnTo>
                <a:lnTo>
                  <a:pt x="947916" y="0"/>
                </a:lnTo>
                <a:close/>
              </a:path>
            </a:pathLst>
          </a:custGeom>
          <a:ln w="5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6" name="object 456"/>
          <p:cNvSpPr txBox="1"/>
          <p:nvPr/>
        </p:nvSpPr>
        <p:spPr>
          <a:xfrm>
            <a:off x="2490929" y="4869110"/>
            <a:ext cx="830351" cy="418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219"/>
            <a:r>
              <a:rPr sz="972" b="1" spc="29" dirty="0">
                <a:latin typeface="Arial"/>
                <a:cs typeface="Arial"/>
              </a:rPr>
              <a:t>Filling</a:t>
            </a:r>
            <a:endParaRPr sz="972">
              <a:latin typeface="Arial"/>
              <a:cs typeface="Arial"/>
            </a:endParaRPr>
          </a:p>
          <a:p>
            <a:pPr marL="261755" marR="4939" indent="-250026">
              <a:lnSpc>
                <a:spcPts val="836"/>
              </a:lnSpc>
              <a:spcBef>
                <a:spcPts val="476"/>
              </a:spcBef>
            </a:pPr>
            <a:r>
              <a:rPr sz="778" b="1" spc="29" dirty="0">
                <a:latin typeface="Arial"/>
                <a:cs typeface="Arial"/>
              </a:rPr>
              <a:t>Adding </a:t>
            </a:r>
            <a:r>
              <a:rPr sz="778" b="1" spc="24" dirty="0">
                <a:latin typeface="Arial"/>
                <a:cs typeface="Arial"/>
              </a:rPr>
              <a:t>sizes </a:t>
            </a:r>
            <a:r>
              <a:rPr sz="778" b="1" spc="39" dirty="0">
                <a:latin typeface="Arial"/>
                <a:cs typeface="Arial"/>
              </a:rPr>
              <a:t>or  </a:t>
            </a:r>
            <a:r>
              <a:rPr sz="778" b="1" spc="24" dirty="0">
                <a:latin typeface="Arial"/>
                <a:cs typeface="Arial"/>
              </a:rPr>
              <a:t>styles</a:t>
            </a:r>
            <a:endParaRPr sz="778">
              <a:latin typeface="Arial"/>
              <a:cs typeface="Arial"/>
            </a:endParaRPr>
          </a:p>
        </p:txBody>
      </p:sp>
      <p:sp>
        <p:nvSpPr>
          <p:cNvPr id="457" name="object 457"/>
          <p:cNvSpPr txBox="1"/>
          <p:nvPr/>
        </p:nvSpPr>
        <p:spPr>
          <a:xfrm>
            <a:off x="1437463" y="5427944"/>
            <a:ext cx="567972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53" dirty="0">
                <a:latin typeface="Arial"/>
                <a:cs typeface="Arial"/>
              </a:rPr>
              <a:t>D</a:t>
            </a:r>
            <a:r>
              <a:rPr sz="778" b="1" spc="29" dirty="0">
                <a:latin typeface="Arial"/>
                <a:cs typeface="Arial"/>
              </a:rPr>
              <a:t>o</a:t>
            </a:r>
            <a:r>
              <a:rPr sz="778" b="1" spc="73" dirty="0">
                <a:latin typeface="Arial"/>
                <a:cs typeface="Arial"/>
              </a:rPr>
              <a:t>w</a:t>
            </a:r>
            <a:r>
              <a:rPr sz="778" b="1" spc="34" dirty="0">
                <a:latin typeface="Arial"/>
                <a:cs typeface="Arial"/>
              </a:rPr>
              <a:t>n</a:t>
            </a:r>
            <a:r>
              <a:rPr sz="778" b="1" spc="68" dirty="0">
                <a:latin typeface="Arial"/>
                <a:cs typeface="Arial"/>
              </a:rPr>
              <a:t>w</a:t>
            </a:r>
            <a:r>
              <a:rPr sz="778" b="1" spc="29" dirty="0">
                <a:latin typeface="Arial"/>
                <a:cs typeface="Arial"/>
              </a:rPr>
              <a:t>a</a:t>
            </a:r>
            <a:r>
              <a:rPr sz="778" b="1" spc="24" dirty="0">
                <a:latin typeface="Arial"/>
                <a:cs typeface="Arial"/>
              </a:rPr>
              <a:t>r</a:t>
            </a:r>
            <a:r>
              <a:rPr sz="778" b="1" dirty="0">
                <a:latin typeface="Arial"/>
                <a:cs typeface="Arial"/>
              </a:rPr>
              <a:t>d</a:t>
            </a:r>
            <a:endParaRPr sz="778">
              <a:latin typeface="Arial"/>
              <a:cs typeface="Arial"/>
            </a:endParaRPr>
          </a:p>
        </p:txBody>
      </p:sp>
      <p:sp>
        <p:nvSpPr>
          <p:cNvPr id="458" name="object 458"/>
          <p:cNvSpPr txBox="1"/>
          <p:nvPr/>
        </p:nvSpPr>
        <p:spPr>
          <a:xfrm>
            <a:off x="1502656" y="5740575"/>
            <a:ext cx="49450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58" dirty="0">
                <a:latin typeface="Arial"/>
                <a:cs typeface="Arial"/>
              </a:rPr>
              <a:t>U</a:t>
            </a:r>
            <a:r>
              <a:rPr sz="924" b="1" spc="63" dirty="0">
                <a:latin typeface="Arial"/>
                <a:cs typeface="Arial"/>
              </a:rPr>
              <a:t>p</a:t>
            </a:r>
            <a:r>
              <a:rPr sz="924" b="1" spc="87" dirty="0">
                <a:latin typeface="Arial"/>
                <a:cs typeface="Arial"/>
              </a:rPr>
              <a:t>w</a:t>
            </a:r>
            <a:r>
              <a:rPr sz="924" b="1" spc="44" dirty="0">
                <a:latin typeface="Arial"/>
                <a:cs typeface="Arial"/>
              </a:rPr>
              <a:t>a</a:t>
            </a:r>
            <a:r>
              <a:rPr sz="924" b="1" spc="29" dirty="0">
                <a:latin typeface="Arial"/>
                <a:cs typeface="Arial"/>
              </a:rPr>
              <a:t>r</a:t>
            </a:r>
            <a:r>
              <a:rPr sz="924" b="1" spc="5" dirty="0">
                <a:latin typeface="Arial"/>
                <a:cs typeface="Arial"/>
              </a:rPr>
              <a:t>d</a:t>
            </a:r>
            <a:endParaRPr sz="924">
              <a:latin typeface="Arial"/>
              <a:cs typeface="Arial"/>
            </a:endParaRPr>
          </a:p>
        </p:txBody>
      </p:sp>
      <p:sp>
        <p:nvSpPr>
          <p:cNvPr id="459" name="object 459"/>
          <p:cNvSpPr txBox="1"/>
          <p:nvPr/>
        </p:nvSpPr>
        <p:spPr>
          <a:xfrm>
            <a:off x="3514513" y="4888865"/>
            <a:ext cx="959379" cy="461640"/>
          </a:xfrm>
          <a:prstGeom prst="rect">
            <a:avLst/>
          </a:prstGeom>
        </p:spPr>
        <p:txBody>
          <a:bodyPr vert="horz" wrap="square" lIns="0" tIns="25311" rIns="0" bIns="0" rtlCol="0">
            <a:spAutoFit/>
          </a:bodyPr>
          <a:lstStyle/>
          <a:p>
            <a:pPr marL="150015" marR="129026" indent="-19755">
              <a:spcBef>
                <a:spcPts val="198"/>
              </a:spcBef>
            </a:pPr>
            <a:r>
              <a:rPr sz="778" b="1" spc="29" dirty="0">
                <a:solidFill>
                  <a:srgbClr val="666666"/>
                </a:solidFill>
                <a:latin typeface="Arial"/>
                <a:cs typeface="Arial"/>
              </a:rPr>
              <a:t>Contracting</a:t>
            </a:r>
            <a:r>
              <a:rPr sz="778" b="1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778" b="1" dirty="0">
                <a:solidFill>
                  <a:srgbClr val="666666"/>
                </a:solidFill>
                <a:latin typeface="Arial"/>
                <a:cs typeface="Arial"/>
              </a:rPr>
              <a:t>a  </a:t>
            </a:r>
            <a:r>
              <a:rPr sz="778" b="1" spc="29" dirty="0">
                <a:solidFill>
                  <a:srgbClr val="666666"/>
                </a:solidFill>
                <a:latin typeface="Arial"/>
                <a:cs typeface="Arial"/>
              </a:rPr>
              <a:t>Product</a:t>
            </a:r>
            <a:r>
              <a:rPr sz="778" b="1" spc="-29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778" b="1" spc="34" dirty="0">
                <a:solidFill>
                  <a:srgbClr val="666666"/>
                </a:solidFill>
                <a:latin typeface="Arial"/>
                <a:cs typeface="Arial"/>
              </a:rPr>
              <a:t>Line</a:t>
            </a:r>
            <a:endParaRPr sz="778">
              <a:latin typeface="Arial"/>
              <a:cs typeface="Arial"/>
            </a:endParaRPr>
          </a:p>
          <a:p>
            <a:pPr marL="83342">
              <a:spcBef>
                <a:spcPts val="564"/>
              </a:spcBef>
            </a:pPr>
            <a:r>
              <a:rPr sz="778" b="1" spc="29" dirty="0">
                <a:solidFill>
                  <a:srgbClr val="666666"/>
                </a:solidFill>
                <a:latin typeface="Arial"/>
                <a:cs typeface="Arial"/>
              </a:rPr>
              <a:t>Dropping</a:t>
            </a:r>
            <a:r>
              <a:rPr sz="778" b="1" spc="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778" b="1" spc="24" dirty="0">
                <a:solidFill>
                  <a:srgbClr val="666666"/>
                </a:solidFill>
                <a:latin typeface="Arial"/>
                <a:cs typeface="Arial"/>
              </a:rPr>
              <a:t>items</a:t>
            </a:r>
            <a:endParaRPr sz="778">
              <a:latin typeface="Arial"/>
              <a:cs typeface="Arial"/>
            </a:endParaRPr>
          </a:p>
        </p:txBody>
      </p:sp>
      <p:sp>
        <p:nvSpPr>
          <p:cNvPr id="460" name="object 460"/>
          <p:cNvSpPr/>
          <p:nvPr/>
        </p:nvSpPr>
        <p:spPr>
          <a:xfrm>
            <a:off x="3514513" y="4888865"/>
            <a:ext cx="959379" cy="484011"/>
          </a:xfrm>
          <a:custGeom>
            <a:avLst/>
            <a:gdLst/>
            <a:ahLst/>
            <a:cxnLst/>
            <a:rect l="l" t="t" r="r" b="b"/>
            <a:pathLst>
              <a:path w="986789" h="497839">
                <a:moveTo>
                  <a:pt x="0" y="497586"/>
                </a:moveTo>
                <a:lnTo>
                  <a:pt x="986789" y="497586"/>
                </a:lnTo>
                <a:lnTo>
                  <a:pt x="986789" y="0"/>
                </a:lnTo>
                <a:lnTo>
                  <a:pt x="0" y="0"/>
                </a:lnTo>
                <a:lnTo>
                  <a:pt x="0" y="49758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1" name="object 461"/>
          <p:cNvSpPr/>
          <p:nvPr/>
        </p:nvSpPr>
        <p:spPr>
          <a:xfrm>
            <a:off x="3484863" y="4861449"/>
            <a:ext cx="954440" cy="479690"/>
          </a:xfrm>
          <a:custGeom>
            <a:avLst/>
            <a:gdLst/>
            <a:ahLst/>
            <a:cxnLst/>
            <a:rect l="l" t="t" r="r" b="b"/>
            <a:pathLst>
              <a:path w="981710" h="493395">
                <a:moveTo>
                  <a:pt x="981453" y="0"/>
                </a:moveTo>
                <a:lnTo>
                  <a:pt x="0" y="0"/>
                </a:lnTo>
                <a:lnTo>
                  <a:pt x="0" y="493014"/>
                </a:lnTo>
                <a:lnTo>
                  <a:pt x="981453" y="493014"/>
                </a:lnTo>
                <a:lnTo>
                  <a:pt x="981453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2" name="object 462"/>
          <p:cNvSpPr/>
          <p:nvPr/>
        </p:nvSpPr>
        <p:spPr>
          <a:xfrm>
            <a:off x="3484863" y="4861449"/>
            <a:ext cx="954440" cy="479690"/>
          </a:xfrm>
          <a:custGeom>
            <a:avLst/>
            <a:gdLst/>
            <a:ahLst/>
            <a:cxnLst/>
            <a:rect l="l" t="t" r="r" b="b"/>
            <a:pathLst>
              <a:path w="981710" h="493395">
                <a:moveTo>
                  <a:pt x="981453" y="0"/>
                </a:moveTo>
                <a:lnTo>
                  <a:pt x="0" y="0"/>
                </a:lnTo>
                <a:lnTo>
                  <a:pt x="0" y="493014"/>
                </a:lnTo>
                <a:lnTo>
                  <a:pt x="981453" y="493014"/>
                </a:lnTo>
                <a:lnTo>
                  <a:pt x="981453" y="0"/>
                </a:lnTo>
                <a:close/>
              </a:path>
            </a:pathLst>
          </a:custGeom>
          <a:ln w="5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3" name="object 463"/>
          <p:cNvSpPr txBox="1"/>
          <p:nvPr/>
        </p:nvSpPr>
        <p:spPr>
          <a:xfrm>
            <a:off x="3554036" y="4888618"/>
            <a:ext cx="812447" cy="423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786" marR="53708" indent="-19755"/>
            <a:r>
              <a:rPr sz="1167" b="1" spc="-174" baseline="3472" dirty="0">
                <a:latin typeface="Arial"/>
                <a:cs typeface="Arial"/>
              </a:rPr>
              <a:t>Co</a:t>
            </a:r>
            <a:r>
              <a:rPr sz="778" b="1" spc="-117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67" b="1" spc="-174" baseline="3472" dirty="0">
                <a:latin typeface="Arial"/>
                <a:cs typeface="Arial"/>
              </a:rPr>
              <a:t>n</a:t>
            </a:r>
            <a:r>
              <a:rPr sz="778" b="1" spc="-11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67" b="1" spc="-174" baseline="3472" dirty="0">
                <a:latin typeface="Arial"/>
                <a:cs typeface="Arial"/>
              </a:rPr>
              <a:t>t</a:t>
            </a:r>
            <a:r>
              <a:rPr sz="778" b="1" spc="-11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67" b="1" spc="-174" baseline="3472" dirty="0">
                <a:latin typeface="Arial"/>
                <a:cs typeface="Arial"/>
              </a:rPr>
              <a:t>ractin</a:t>
            </a:r>
            <a:r>
              <a:rPr sz="778" b="1" spc="-11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67" b="1" spc="-174" baseline="3472" dirty="0">
                <a:latin typeface="Arial"/>
                <a:cs typeface="Arial"/>
              </a:rPr>
              <a:t>g</a:t>
            </a:r>
            <a:r>
              <a:rPr sz="778" b="1" spc="-117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167" b="1" baseline="3472" dirty="0">
                <a:latin typeface="Arial"/>
                <a:cs typeface="Arial"/>
              </a:rPr>
              <a:t>a  </a:t>
            </a:r>
            <a:r>
              <a:rPr sz="1167" b="1" spc="-226" baseline="3472" dirty="0">
                <a:latin typeface="Arial"/>
                <a:cs typeface="Arial"/>
              </a:rPr>
              <a:t>Pro</a:t>
            </a:r>
            <a:r>
              <a:rPr sz="778" b="1" spc="-15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67" b="1" spc="-226" baseline="3472" dirty="0">
                <a:latin typeface="Arial"/>
                <a:cs typeface="Arial"/>
              </a:rPr>
              <a:t>d</a:t>
            </a:r>
            <a:r>
              <a:rPr sz="778" b="1" spc="-15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67" b="1" spc="-226" baseline="3472" dirty="0">
                <a:latin typeface="Arial"/>
                <a:cs typeface="Arial"/>
              </a:rPr>
              <a:t>u</a:t>
            </a:r>
            <a:r>
              <a:rPr sz="778" b="1" spc="-15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67" b="1" spc="-226" baseline="3472" dirty="0">
                <a:latin typeface="Arial"/>
                <a:cs typeface="Arial"/>
              </a:rPr>
              <a:t>c</a:t>
            </a:r>
            <a:r>
              <a:rPr sz="778" b="1" spc="-15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67" b="1" spc="-226" baseline="3472" dirty="0">
                <a:latin typeface="Arial"/>
                <a:cs typeface="Arial"/>
              </a:rPr>
              <a:t>t </a:t>
            </a:r>
            <a:r>
              <a:rPr sz="1167" b="1" spc="-146" baseline="3472" dirty="0">
                <a:latin typeface="Arial"/>
                <a:cs typeface="Arial"/>
              </a:rPr>
              <a:t> </a:t>
            </a:r>
            <a:r>
              <a:rPr sz="1167" b="1" spc="51" baseline="3472" dirty="0">
                <a:latin typeface="Arial"/>
                <a:cs typeface="Arial"/>
              </a:rPr>
              <a:t>Line</a:t>
            </a:r>
            <a:endParaRPr sz="1167" baseline="3472">
              <a:latin typeface="Arial"/>
              <a:cs typeface="Arial"/>
            </a:endParaRPr>
          </a:p>
          <a:p>
            <a:pPr marL="12347">
              <a:spcBef>
                <a:spcPts val="535"/>
              </a:spcBef>
            </a:pPr>
            <a:r>
              <a:rPr sz="778" b="1" spc="29" dirty="0">
                <a:latin typeface="Arial"/>
                <a:cs typeface="Arial"/>
              </a:rPr>
              <a:t>Dropping</a:t>
            </a:r>
            <a:r>
              <a:rPr sz="778" b="1" spc="5" dirty="0">
                <a:latin typeface="Arial"/>
                <a:cs typeface="Arial"/>
              </a:rPr>
              <a:t> </a:t>
            </a:r>
            <a:r>
              <a:rPr sz="778" b="1" spc="24" dirty="0">
                <a:latin typeface="Arial"/>
                <a:cs typeface="Arial"/>
              </a:rPr>
              <a:t>items</a:t>
            </a:r>
            <a:endParaRPr sz="778">
              <a:latin typeface="Arial"/>
              <a:cs typeface="Arial"/>
            </a:endParaRPr>
          </a:p>
        </p:txBody>
      </p:sp>
      <p:sp>
        <p:nvSpPr>
          <p:cNvPr id="464" name="object 464"/>
          <p:cNvSpPr/>
          <p:nvPr/>
        </p:nvSpPr>
        <p:spPr>
          <a:xfrm>
            <a:off x="3791584" y="4713288"/>
            <a:ext cx="387703" cy="140758"/>
          </a:xfrm>
          <a:custGeom>
            <a:avLst/>
            <a:gdLst/>
            <a:ahLst/>
            <a:cxnLst/>
            <a:rect l="l" t="t" r="r" b="b"/>
            <a:pathLst>
              <a:path w="398779" h="144779">
                <a:moveTo>
                  <a:pt x="398525" y="72389"/>
                </a:moveTo>
                <a:lnTo>
                  <a:pt x="0" y="72389"/>
                </a:lnTo>
                <a:lnTo>
                  <a:pt x="198882" y="144780"/>
                </a:lnTo>
                <a:lnTo>
                  <a:pt x="398525" y="72389"/>
                </a:lnTo>
                <a:close/>
              </a:path>
              <a:path w="398779" h="144779">
                <a:moveTo>
                  <a:pt x="298704" y="0"/>
                </a:moveTo>
                <a:lnTo>
                  <a:pt x="99822" y="0"/>
                </a:lnTo>
                <a:lnTo>
                  <a:pt x="99822" y="72389"/>
                </a:lnTo>
                <a:lnTo>
                  <a:pt x="298704" y="72389"/>
                </a:lnTo>
                <a:lnTo>
                  <a:pt x="298704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5" name="object 465"/>
          <p:cNvSpPr/>
          <p:nvPr/>
        </p:nvSpPr>
        <p:spPr>
          <a:xfrm>
            <a:off x="3758989" y="4683653"/>
            <a:ext cx="388320" cy="140758"/>
          </a:xfrm>
          <a:custGeom>
            <a:avLst/>
            <a:gdLst/>
            <a:ahLst/>
            <a:cxnLst/>
            <a:rect l="l" t="t" r="r" b="b"/>
            <a:pathLst>
              <a:path w="399414" h="144779">
                <a:moveTo>
                  <a:pt x="399288" y="72389"/>
                </a:moveTo>
                <a:lnTo>
                  <a:pt x="0" y="72389"/>
                </a:lnTo>
                <a:lnTo>
                  <a:pt x="198882" y="144779"/>
                </a:lnTo>
                <a:lnTo>
                  <a:pt x="399288" y="72389"/>
                </a:lnTo>
                <a:close/>
              </a:path>
              <a:path w="399414" h="144779">
                <a:moveTo>
                  <a:pt x="298703" y="0"/>
                </a:moveTo>
                <a:lnTo>
                  <a:pt x="100584" y="0"/>
                </a:lnTo>
                <a:lnTo>
                  <a:pt x="100584" y="72389"/>
                </a:lnTo>
                <a:lnTo>
                  <a:pt x="298703" y="72389"/>
                </a:lnTo>
                <a:lnTo>
                  <a:pt x="298703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6" name="object 466"/>
          <p:cNvSpPr/>
          <p:nvPr/>
        </p:nvSpPr>
        <p:spPr>
          <a:xfrm>
            <a:off x="1221634" y="6039379"/>
            <a:ext cx="1086556" cy="311150"/>
          </a:xfrm>
          <a:custGeom>
            <a:avLst/>
            <a:gdLst/>
            <a:ahLst/>
            <a:cxnLst/>
            <a:rect l="l" t="t" r="r" b="b"/>
            <a:pathLst>
              <a:path w="1117600" h="320039">
                <a:moveTo>
                  <a:pt x="0" y="320039"/>
                </a:moveTo>
                <a:lnTo>
                  <a:pt x="1117091" y="320039"/>
                </a:lnTo>
                <a:lnTo>
                  <a:pt x="1117091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7" name="object 467"/>
          <p:cNvSpPr/>
          <p:nvPr/>
        </p:nvSpPr>
        <p:spPr>
          <a:xfrm>
            <a:off x="1197187" y="6017158"/>
            <a:ext cx="1070504" cy="297568"/>
          </a:xfrm>
          <a:custGeom>
            <a:avLst/>
            <a:gdLst/>
            <a:ahLst/>
            <a:cxnLst/>
            <a:rect l="l" t="t" r="r" b="b"/>
            <a:pathLst>
              <a:path w="1101089" h="306070">
                <a:moveTo>
                  <a:pt x="1101083" y="0"/>
                </a:moveTo>
                <a:lnTo>
                  <a:pt x="0" y="0"/>
                </a:lnTo>
                <a:lnTo>
                  <a:pt x="0" y="305567"/>
                </a:lnTo>
                <a:lnTo>
                  <a:pt x="1101083" y="305567"/>
                </a:lnTo>
                <a:lnTo>
                  <a:pt x="1101083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8" name="object 468"/>
          <p:cNvSpPr/>
          <p:nvPr/>
        </p:nvSpPr>
        <p:spPr>
          <a:xfrm>
            <a:off x="1197187" y="6017158"/>
            <a:ext cx="1070504" cy="297568"/>
          </a:xfrm>
          <a:custGeom>
            <a:avLst/>
            <a:gdLst/>
            <a:ahLst/>
            <a:cxnLst/>
            <a:rect l="l" t="t" r="r" b="b"/>
            <a:pathLst>
              <a:path w="1101089" h="306070">
                <a:moveTo>
                  <a:pt x="1101083" y="0"/>
                </a:moveTo>
                <a:lnTo>
                  <a:pt x="0" y="0"/>
                </a:lnTo>
                <a:lnTo>
                  <a:pt x="0" y="305567"/>
                </a:lnTo>
                <a:lnTo>
                  <a:pt x="1101083" y="305567"/>
                </a:lnTo>
                <a:lnTo>
                  <a:pt x="1101083" y="0"/>
                </a:lnTo>
                <a:close/>
              </a:path>
            </a:pathLst>
          </a:custGeom>
          <a:ln w="15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9" name="object 469"/>
          <p:cNvSpPr txBox="1"/>
          <p:nvPr/>
        </p:nvSpPr>
        <p:spPr>
          <a:xfrm>
            <a:off x="1479691" y="6092471"/>
            <a:ext cx="56735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39" dirty="0">
                <a:latin typeface="Arial"/>
                <a:cs typeface="Arial"/>
              </a:rPr>
              <a:t>T</a:t>
            </a:r>
            <a:r>
              <a:rPr sz="924" b="1" spc="83" dirty="0">
                <a:latin typeface="Arial"/>
                <a:cs typeface="Arial"/>
              </a:rPr>
              <a:t>w</a:t>
            </a:r>
            <a:r>
              <a:rPr sz="924" b="1" spc="63" dirty="0">
                <a:latin typeface="Arial"/>
                <a:cs typeface="Arial"/>
              </a:rPr>
              <a:t>o</a:t>
            </a:r>
            <a:r>
              <a:rPr sz="924" b="1" spc="15" dirty="0">
                <a:latin typeface="Arial"/>
                <a:cs typeface="Arial"/>
              </a:rPr>
              <a:t>-</a:t>
            </a:r>
            <a:r>
              <a:rPr sz="924" b="1" spc="87" dirty="0">
                <a:latin typeface="Arial"/>
                <a:cs typeface="Arial"/>
              </a:rPr>
              <a:t>w</a:t>
            </a:r>
            <a:r>
              <a:rPr sz="924" b="1" spc="53" dirty="0">
                <a:latin typeface="Arial"/>
                <a:cs typeface="Arial"/>
              </a:rPr>
              <a:t>a</a:t>
            </a:r>
            <a:r>
              <a:rPr sz="924" b="1" spc="5" dirty="0">
                <a:latin typeface="Arial"/>
                <a:cs typeface="Arial"/>
              </a:rPr>
              <a:t>y</a:t>
            </a:r>
            <a:endParaRPr sz="92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697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109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1960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hoping </a:t>
            </a:r>
            <a:r>
              <a:rPr sz="1167" dirty="0">
                <a:latin typeface="Garamond"/>
                <a:cs typeface="Garamond"/>
              </a:rPr>
              <a:t>that sales </a:t>
            </a:r>
            <a:r>
              <a:rPr sz="1167" spc="-5" dirty="0">
                <a:latin typeface="Garamond"/>
                <a:cs typeface="Garamond"/>
              </a:rPr>
              <a:t>hold </a:t>
            </a:r>
            <a:r>
              <a:rPr sz="1167" dirty="0">
                <a:latin typeface="Garamond"/>
                <a:cs typeface="Garamond"/>
              </a:rPr>
              <a:t>up. If successful, </a:t>
            </a:r>
            <a:r>
              <a:rPr sz="1167" spc="-5" dirty="0">
                <a:latin typeface="Garamond"/>
                <a:cs typeface="Garamond"/>
              </a:rPr>
              <a:t>harvesting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increase </a:t>
            </a:r>
            <a:r>
              <a:rPr sz="1167" dirty="0">
                <a:latin typeface="Garamond"/>
                <a:cs typeface="Garamond"/>
              </a:rPr>
              <a:t>the company's </a:t>
            </a:r>
            <a:r>
              <a:rPr sz="1167" spc="-5" dirty="0">
                <a:latin typeface="Garamond"/>
                <a:cs typeface="Garamond"/>
              </a:rPr>
              <a:t>profits in </a:t>
            </a:r>
            <a:r>
              <a:rPr sz="1167" dirty="0">
                <a:latin typeface="Garamond"/>
                <a:cs typeface="Garamond"/>
              </a:rPr>
              <a:t>the short  </a:t>
            </a:r>
            <a:r>
              <a:rPr sz="1167" spc="-5" dirty="0">
                <a:latin typeface="Garamond"/>
                <a:cs typeface="Garamond"/>
              </a:rPr>
              <a:t>run. Or management may decide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drop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from the </a:t>
            </a:r>
            <a:r>
              <a:rPr sz="1167" spc="-5" dirty="0">
                <a:latin typeface="Garamond"/>
                <a:cs typeface="Garamond"/>
              </a:rPr>
              <a:t>line. It </a:t>
            </a:r>
            <a:r>
              <a:rPr sz="1167" dirty="0">
                <a:latin typeface="Garamond"/>
                <a:cs typeface="Garamond"/>
              </a:rPr>
              <a:t>can sell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another </a:t>
            </a:r>
            <a:r>
              <a:rPr sz="1167" dirty="0">
                <a:latin typeface="Garamond"/>
                <a:cs typeface="Garamond"/>
              </a:rPr>
              <a:t>firm </a:t>
            </a:r>
            <a:r>
              <a:rPr sz="1167" spc="-5" dirty="0">
                <a:latin typeface="Garamond"/>
                <a:cs typeface="Garamond"/>
              </a:rPr>
              <a:t>or  </a:t>
            </a:r>
            <a:r>
              <a:rPr sz="1167" dirty="0">
                <a:latin typeface="Garamond"/>
                <a:cs typeface="Garamond"/>
              </a:rPr>
              <a:t>simply </a:t>
            </a:r>
            <a:r>
              <a:rPr sz="1167" spc="-5" dirty="0">
                <a:latin typeface="Garamond"/>
                <a:cs typeface="Garamond"/>
              </a:rPr>
              <a:t>liquidate it at </a:t>
            </a:r>
            <a:r>
              <a:rPr sz="1167" dirty="0">
                <a:latin typeface="Garamond"/>
                <a:cs typeface="Garamond"/>
              </a:rPr>
              <a:t>salvage value. </a:t>
            </a:r>
            <a:r>
              <a:rPr sz="1167" spc="-5" dirty="0">
                <a:latin typeface="Garamond"/>
                <a:cs typeface="Garamond"/>
              </a:rPr>
              <a:t>If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plans </a:t>
            </a:r>
            <a:r>
              <a:rPr sz="1167" dirty="0">
                <a:latin typeface="Garamond"/>
                <a:cs typeface="Garamond"/>
              </a:rPr>
              <a:t>to find a </a:t>
            </a:r>
            <a:r>
              <a:rPr sz="1167" spc="-5" dirty="0">
                <a:latin typeface="Garamond"/>
                <a:cs typeface="Garamond"/>
              </a:rPr>
              <a:t>buyer, it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not want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run  down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through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harvesting.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Product Life </a:t>
            </a:r>
            <a:r>
              <a:rPr sz="1167" spc="-5" dirty="0">
                <a:latin typeface="Garamond"/>
                <a:cs typeface="Garamond"/>
              </a:rPr>
              <a:t>Cycle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extended by </a:t>
            </a:r>
            <a:r>
              <a:rPr sz="1167" dirty="0">
                <a:latin typeface="Garamond"/>
                <a:cs typeface="Garamond"/>
              </a:rPr>
              <a:t>two ways either </a:t>
            </a:r>
            <a:r>
              <a:rPr sz="1167" spc="-5" dirty="0">
                <a:latin typeface="Garamond"/>
                <a:cs typeface="Garamond"/>
              </a:rPr>
              <a:t>by modifying </a:t>
            </a:r>
            <a:r>
              <a:rPr sz="1167" dirty="0">
                <a:latin typeface="Garamond"/>
                <a:cs typeface="Garamond"/>
              </a:rPr>
              <a:t>the target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by  </a:t>
            </a:r>
            <a:r>
              <a:rPr sz="1167" spc="-5" dirty="0">
                <a:latin typeface="Garamond"/>
                <a:cs typeface="Garamond"/>
              </a:rPr>
              <a:t>finding and adding new users </a:t>
            </a:r>
            <a:r>
              <a:rPr sz="1167" dirty="0">
                <a:latin typeface="Garamond"/>
                <a:cs typeface="Garamond"/>
              </a:rPr>
              <a:t>etc </a:t>
            </a:r>
            <a:r>
              <a:rPr sz="1167" spc="-5" dirty="0">
                <a:latin typeface="Garamond"/>
                <a:cs typeface="Garamond"/>
              </a:rPr>
              <a:t>or by modifying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Adding new </a:t>
            </a:r>
            <a:r>
              <a:rPr sz="1167" dirty="0">
                <a:latin typeface="Garamond"/>
                <a:cs typeface="Garamond"/>
              </a:rPr>
              <a:t>features, variations,  model varieties will change the consumer </a:t>
            </a:r>
            <a:r>
              <a:rPr sz="1167" spc="-5" dirty="0">
                <a:latin typeface="Garamond"/>
                <a:cs typeface="Garamond"/>
              </a:rPr>
              <a:t>reaction </a:t>
            </a:r>
            <a:r>
              <a:rPr sz="1167" dirty="0">
                <a:latin typeface="Garamond"/>
                <a:cs typeface="Garamond"/>
              </a:rPr>
              <a:t>- create more demand therefore you </a:t>
            </a:r>
            <a:r>
              <a:rPr sz="1167" spc="-5" dirty="0">
                <a:latin typeface="Garamond"/>
                <a:cs typeface="Garamond"/>
              </a:rPr>
              <a:t>attract  more </a:t>
            </a:r>
            <a:r>
              <a:rPr sz="1167" dirty="0">
                <a:latin typeface="Garamond"/>
                <a:cs typeface="Garamond"/>
              </a:rPr>
              <a:t>users To </a:t>
            </a:r>
            <a:r>
              <a:rPr sz="1167" spc="-5" dirty="0">
                <a:latin typeface="Garamond"/>
                <a:cs typeface="Garamond"/>
              </a:rPr>
              <a:t>prevent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going </a:t>
            </a:r>
            <a:r>
              <a:rPr sz="1167" spc="-5" dirty="0">
                <a:latin typeface="Garamond"/>
                <a:cs typeface="Garamond"/>
              </a:rPr>
              <a:t>into decline </a:t>
            </a:r>
            <a:r>
              <a:rPr sz="1167" dirty="0">
                <a:latin typeface="Garamond"/>
                <a:cs typeface="Garamond"/>
              </a:rPr>
              <a:t>you </a:t>
            </a:r>
            <a:r>
              <a:rPr sz="1167" spc="-5" dirty="0">
                <a:latin typeface="Garamond"/>
                <a:cs typeface="Garamond"/>
              </a:rPr>
              <a:t>modify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b="1" u="sng" spc="-5" dirty="0">
                <a:latin typeface="Garamond"/>
                <a:cs typeface="Garamond"/>
              </a:rPr>
              <a:t>KEY</a:t>
            </a:r>
            <a:r>
              <a:rPr sz="1167" b="1" u="sng" spc="-97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TERMS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352" y="2892319"/>
            <a:ext cx="118595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Introduction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stage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6853" y="2892319"/>
            <a:ext cx="438079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The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</a:t>
            </a:r>
            <a:r>
              <a:rPr sz="1167" spc="15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life-cycle</a:t>
            </a:r>
            <a:r>
              <a:rPr sz="1167" spc="15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stage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which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new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</a:t>
            </a:r>
            <a:r>
              <a:rPr sz="1167" spc="15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is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first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distributed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3059006"/>
            <a:ext cx="5679722" cy="1195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and made available </a:t>
            </a:r>
            <a:r>
              <a:rPr sz="1167" dirty="0">
                <a:latin typeface="Garamond"/>
                <a:cs typeface="Garamond"/>
              </a:rPr>
              <a:t>for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purchase.</a:t>
            </a:r>
            <a:endParaRPr sz="1167">
              <a:latin typeface="Garamond"/>
              <a:cs typeface="Garamond"/>
            </a:endParaRPr>
          </a:p>
          <a:p>
            <a:pPr marL="12347" marR="4939">
              <a:lnSpc>
                <a:spcPct val="187500"/>
              </a:lnSpc>
              <a:tabLst>
                <a:tab pos="1345199" algn="l"/>
              </a:tabLst>
            </a:pPr>
            <a:r>
              <a:rPr sz="1167" b="1" spc="-5" dirty="0">
                <a:latin typeface="Garamond"/>
                <a:cs typeface="Garamond"/>
              </a:rPr>
              <a:t>Growth </a:t>
            </a:r>
            <a:r>
              <a:rPr sz="1167" b="1" dirty="0">
                <a:latin typeface="Garamond"/>
                <a:cs typeface="Garamond"/>
              </a:rPr>
              <a:t>stage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life-cycle </a:t>
            </a:r>
            <a:r>
              <a:rPr sz="1167" dirty="0">
                <a:latin typeface="Garamond"/>
                <a:cs typeface="Garamond"/>
              </a:rPr>
              <a:t>stage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which a </a:t>
            </a:r>
            <a:r>
              <a:rPr sz="1167" spc="-5" dirty="0">
                <a:latin typeface="Garamond"/>
                <a:cs typeface="Garamond"/>
              </a:rPr>
              <a:t>product's sales </a:t>
            </a:r>
            <a:r>
              <a:rPr sz="1167" dirty="0">
                <a:latin typeface="Garamond"/>
                <a:cs typeface="Garamond"/>
              </a:rPr>
              <a:t>start </a:t>
            </a:r>
            <a:r>
              <a:rPr sz="1167" spc="-5" dirty="0">
                <a:latin typeface="Garamond"/>
                <a:cs typeface="Garamond"/>
              </a:rPr>
              <a:t>climbing </a:t>
            </a:r>
            <a:r>
              <a:rPr sz="1167" dirty="0">
                <a:latin typeface="Garamond"/>
                <a:cs typeface="Garamond"/>
              </a:rPr>
              <a:t>quickly.  </a:t>
            </a:r>
            <a:r>
              <a:rPr sz="1167" b="1" dirty="0">
                <a:latin typeface="Garamond"/>
                <a:cs typeface="Garamond"/>
              </a:rPr>
              <a:t>Maturity</a:t>
            </a:r>
            <a:r>
              <a:rPr sz="1167" b="1" spc="-10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stage	</a:t>
            </a:r>
            <a:r>
              <a:rPr sz="1167" dirty="0">
                <a:latin typeface="Garamond"/>
                <a:cs typeface="Garamond"/>
              </a:rPr>
              <a:t>The stage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life cycle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which sales growth slows </a:t>
            </a:r>
            <a:r>
              <a:rPr sz="1167" spc="-5" dirty="0">
                <a:latin typeface="Garamond"/>
                <a:cs typeface="Garamond"/>
              </a:rPr>
              <a:t>or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levels off.  </a:t>
            </a:r>
            <a:r>
              <a:rPr sz="1167" b="1" spc="-5" dirty="0">
                <a:latin typeface="Garamond"/>
                <a:cs typeface="Garamond"/>
              </a:rPr>
              <a:t>Decline </a:t>
            </a:r>
            <a:r>
              <a:rPr sz="1167" b="1" dirty="0">
                <a:latin typeface="Garamond"/>
                <a:cs typeface="Garamond"/>
              </a:rPr>
              <a:t>stage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life-cycle </a:t>
            </a:r>
            <a:r>
              <a:rPr sz="1167" dirty="0">
                <a:latin typeface="Garamond"/>
                <a:cs typeface="Garamond"/>
              </a:rPr>
              <a:t>stage </a:t>
            </a:r>
            <a:r>
              <a:rPr sz="1167" spc="-5" dirty="0">
                <a:latin typeface="Garamond"/>
                <a:cs typeface="Garamond"/>
              </a:rPr>
              <a:t>in which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product's sales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decline.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3344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110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222875" cy="1029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23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Today’s Lesson is devoted to </a:t>
            </a:r>
            <a:r>
              <a:rPr sz="1167" spc="-5" dirty="0">
                <a:latin typeface="Garamond"/>
                <a:cs typeface="Garamond"/>
              </a:rPr>
              <a:t>revision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first </a:t>
            </a:r>
            <a:r>
              <a:rPr sz="1167" dirty="0">
                <a:latin typeface="Garamond"/>
                <a:cs typeface="Garamond"/>
              </a:rPr>
              <a:t>p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marketing mix which is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/>
            <a:r>
              <a:rPr sz="1167" b="1" spc="-5" dirty="0">
                <a:latin typeface="Garamond"/>
                <a:cs typeface="Garamond"/>
              </a:rPr>
              <a:t>KEY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TERMS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852" y="2225569"/>
            <a:ext cx="170823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New-product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development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1353" y="2240386"/>
            <a:ext cx="3491794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development of original products, product  improvements, product modifications, and new brands  </a:t>
            </a:r>
            <a:r>
              <a:rPr sz="1167" dirty="0">
                <a:latin typeface="Garamond"/>
                <a:cs typeface="Garamond"/>
              </a:rPr>
              <a:t>through the firm's </a:t>
            </a:r>
            <a:r>
              <a:rPr sz="1167" spc="-5" dirty="0">
                <a:latin typeface="Garamond"/>
                <a:cs typeface="Garamond"/>
              </a:rPr>
              <a:t>own </a:t>
            </a:r>
            <a:r>
              <a:rPr sz="1167" dirty="0">
                <a:latin typeface="Garamond"/>
                <a:cs typeface="Garamond"/>
              </a:rPr>
              <a:t>R&amp;D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efforts.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852" y="2892319"/>
            <a:ext cx="101370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Idea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generation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1353" y="2892319"/>
            <a:ext cx="261329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systematic </a:t>
            </a:r>
            <a:r>
              <a:rPr sz="1167" dirty="0">
                <a:latin typeface="Garamond"/>
                <a:cs typeface="Garamond"/>
              </a:rPr>
              <a:t>search for </a:t>
            </a:r>
            <a:r>
              <a:rPr sz="1167" spc="-5" dirty="0">
                <a:latin typeface="Garamond"/>
                <a:cs typeface="Garamond"/>
              </a:rPr>
              <a:t>new-product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ideas.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852" y="3225694"/>
            <a:ext cx="94950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Idea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screening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21353" y="3240510"/>
            <a:ext cx="349179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Screening new-product ideas in order </a:t>
            </a:r>
            <a:r>
              <a:rPr sz="1167" dirty="0">
                <a:latin typeface="Garamond"/>
                <a:cs typeface="Garamond"/>
              </a:rPr>
              <a:t>to spot </a:t>
            </a:r>
            <a:r>
              <a:rPr sz="1167" spc="-5" dirty="0">
                <a:latin typeface="Garamond"/>
                <a:cs typeface="Garamond"/>
              </a:rPr>
              <a:t>good ideas  and drop poor ones as </a:t>
            </a:r>
            <a:r>
              <a:rPr sz="1167" dirty="0">
                <a:latin typeface="Garamond"/>
                <a:cs typeface="Garamond"/>
              </a:rPr>
              <a:t>soon </a:t>
            </a:r>
            <a:r>
              <a:rPr sz="1167" spc="-5" dirty="0">
                <a:latin typeface="Garamond"/>
                <a:cs typeface="Garamond"/>
              </a:rPr>
              <a:t>as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possible.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852" y="3725756"/>
            <a:ext cx="105692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Product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concept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1353" y="3740573"/>
            <a:ext cx="349179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detailed </a:t>
            </a:r>
            <a:r>
              <a:rPr sz="1167" dirty="0">
                <a:latin typeface="Garamond"/>
                <a:cs typeface="Garamond"/>
              </a:rPr>
              <a:t>version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new-product idea </a:t>
            </a:r>
            <a:r>
              <a:rPr sz="1167" dirty="0">
                <a:latin typeface="Garamond"/>
                <a:cs typeface="Garamond"/>
              </a:rPr>
              <a:t>stated </a:t>
            </a:r>
            <a:r>
              <a:rPr sz="1167" spc="-5" dirty="0">
                <a:latin typeface="Garamond"/>
                <a:cs typeface="Garamond"/>
              </a:rPr>
              <a:t>in  </a:t>
            </a:r>
            <a:r>
              <a:rPr sz="1167" dirty="0">
                <a:latin typeface="Garamond"/>
                <a:cs typeface="Garamond"/>
              </a:rPr>
              <a:t>meaningful consumer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terms.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852" y="4225820"/>
            <a:ext cx="101679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Concept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testing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21353" y="4240636"/>
            <a:ext cx="3493028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Testing </a:t>
            </a:r>
            <a:r>
              <a:rPr sz="1167" spc="-5" dirty="0">
                <a:latin typeface="Garamond"/>
                <a:cs typeface="Garamond"/>
              </a:rPr>
              <a:t>new-product </a:t>
            </a:r>
            <a:r>
              <a:rPr sz="1167" dirty="0">
                <a:latin typeface="Garamond"/>
                <a:cs typeface="Garamond"/>
              </a:rPr>
              <a:t>concepts with a group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target  consumers to find </a:t>
            </a:r>
            <a:r>
              <a:rPr sz="1167" spc="-5" dirty="0">
                <a:latin typeface="Garamond"/>
                <a:cs typeface="Garamond"/>
              </a:rPr>
              <a:t>out if </a:t>
            </a:r>
            <a:r>
              <a:rPr sz="1167" dirty="0">
                <a:latin typeface="Garamond"/>
                <a:cs typeface="Garamond"/>
              </a:rPr>
              <a:t>the concepts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strong consumer  </a:t>
            </a:r>
            <a:r>
              <a:rPr sz="1167" spc="-5" dirty="0">
                <a:latin typeface="Garamond"/>
                <a:cs typeface="Garamond"/>
              </a:rPr>
              <a:t>appeal.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8852" y="4892570"/>
            <a:ext cx="111804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Business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analysis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21353" y="4907386"/>
            <a:ext cx="3493028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review of </a:t>
            </a:r>
            <a:r>
              <a:rPr sz="1167" dirty="0">
                <a:latin typeface="Garamond"/>
                <a:cs typeface="Garamond"/>
              </a:rPr>
              <a:t>the sales, costs, </a:t>
            </a:r>
            <a:r>
              <a:rPr sz="1167" spc="-5" dirty="0">
                <a:latin typeface="Garamond"/>
                <a:cs typeface="Garamond"/>
              </a:rPr>
              <a:t>and profit projections </a:t>
            </a: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new  product </a:t>
            </a:r>
            <a:r>
              <a:rPr sz="1167" dirty="0">
                <a:latin typeface="Garamond"/>
                <a:cs typeface="Garamond"/>
              </a:rPr>
              <a:t>to find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whether these factors satisfy the  company's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8852" y="5559320"/>
            <a:ext cx="136930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Product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development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21353" y="5574137"/>
            <a:ext cx="3493028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strategy for company </a:t>
            </a:r>
            <a:r>
              <a:rPr sz="1167" spc="-5" dirty="0">
                <a:latin typeface="Garamond"/>
                <a:cs typeface="Garamond"/>
              </a:rPr>
              <a:t>growth by offering </a:t>
            </a:r>
            <a:r>
              <a:rPr sz="1167" dirty="0">
                <a:latin typeface="Garamond"/>
                <a:cs typeface="Garamond"/>
              </a:rPr>
              <a:t>modified </a:t>
            </a:r>
            <a:r>
              <a:rPr sz="1167" spc="-5" dirty="0">
                <a:latin typeface="Garamond"/>
                <a:cs typeface="Garamond"/>
              </a:rPr>
              <a:t>or new  products </a:t>
            </a:r>
            <a:r>
              <a:rPr sz="1167" dirty="0">
                <a:latin typeface="Garamond"/>
                <a:cs typeface="Garamond"/>
              </a:rPr>
              <a:t>to current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segments. </a:t>
            </a:r>
            <a:r>
              <a:rPr sz="1167" spc="-5" dirty="0">
                <a:latin typeface="Garamond"/>
                <a:cs typeface="Garamond"/>
              </a:rPr>
              <a:t>Developing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concept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a physical </a:t>
            </a:r>
            <a:r>
              <a:rPr sz="1167" spc="-5" dirty="0">
                <a:latin typeface="Garamond"/>
                <a:cs typeface="Garamond"/>
              </a:rPr>
              <a:t>product in order </a:t>
            </a:r>
            <a:r>
              <a:rPr sz="1167" dirty="0">
                <a:latin typeface="Garamond"/>
                <a:cs typeface="Garamond"/>
              </a:rPr>
              <a:t>to ensure  that the </a:t>
            </a:r>
            <a:r>
              <a:rPr sz="1167" spc="-5" dirty="0">
                <a:latin typeface="Garamond"/>
                <a:cs typeface="Garamond"/>
              </a:rPr>
              <a:t>product idea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turned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a workable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8852" y="6392757"/>
            <a:ext cx="122114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Commercialization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21353" y="6392757"/>
            <a:ext cx="251574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Introducing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 product into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8852" y="6726132"/>
            <a:ext cx="98777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Test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21353" y="6740949"/>
            <a:ext cx="3493028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stage </a:t>
            </a:r>
            <a:r>
              <a:rPr sz="1167" spc="-5" dirty="0">
                <a:latin typeface="Garamond"/>
                <a:cs typeface="Garamond"/>
              </a:rPr>
              <a:t>of new-product development in </a:t>
            </a:r>
            <a:r>
              <a:rPr sz="1167" dirty="0">
                <a:latin typeface="Garamond"/>
                <a:cs typeface="Garamond"/>
              </a:rPr>
              <a:t>which the  </a:t>
            </a:r>
            <a:r>
              <a:rPr sz="1167" spc="-5" dirty="0">
                <a:latin typeface="Garamond"/>
                <a:cs typeface="Garamond"/>
              </a:rPr>
              <a:t>product and marketing program are </a:t>
            </a:r>
            <a:r>
              <a:rPr sz="1167" dirty="0">
                <a:latin typeface="Garamond"/>
                <a:cs typeface="Garamond"/>
              </a:rPr>
              <a:t>tested </a:t>
            </a:r>
            <a:r>
              <a:rPr sz="1167" spc="-5" dirty="0">
                <a:latin typeface="Garamond"/>
                <a:cs typeface="Garamond"/>
              </a:rPr>
              <a:t>in more realistic  market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settings.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8853" y="7392881"/>
            <a:ext cx="205396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Sequential product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development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21353" y="7407698"/>
            <a:ext cx="3493028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new-product development approach in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one 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department </a:t>
            </a:r>
            <a:r>
              <a:rPr sz="1167" dirty="0">
                <a:latin typeface="Garamond"/>
                <a:cs typeface="Garamond"/>
              </a:rPr>
              <a:t>works to complete </a:t>
            </a:r>
            <a:r>
              <a:rPr sz="1167" spc="-5" dirty="0">
                <a:latin typeface="Garamond"/>
                <a:cs typeface="Garamond"/>
              </a:rPr>
              <a:t>its stage of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process before passing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 product along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next  </a:t>
            </a:r>
            <a:r>
              <a:rPr sz="1167" dirty="0">
                <a:latin typeface="Garamond"/>
                <a:cs typeface="Garamond"/>
              </a:rPr>
              <a:t>department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stage.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8852" y="8226319"/>
            <a:ext cx="118656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Introduction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stage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21353" y="8241135"/>
            <a:ext cx="349241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life-cycle </a:t>
            </a:r>
            <a:r>
              <a:rPr sz="1167" dirty="0">
                <a:latin typeface="Garamond"/>
                <a:cs typeface="Garamond"/>
              </a:rPr>
              <a:t>stage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which the </a:t>
            </a:r>
            <a:r>
              <a:rPr sz="1167" spc="-5" dirty="0">
                <a:latin typeface="Garamond"/>
                <a:cs typeface="Garamond"/>
              </a:rPr>
              <a:t>new product is  </a:t>
            </a:r>
            <a:r>
              <a:rPr sz="1167" dirty="0">
                <a:latin typeface="Garamond"/>
                <a:cs typeface="Garamond"/>
              </a:rPr>
              <a:t>first </a:t>
            </a:r>
            <a:r>
              <a:rPr sz="1167" spc="-5" dirty="0">
                <a:latin typeface="Garamond"/>
                <a:cs typeface="Garamond"/>
              </a:rPr>
              <a:t>distributed and </a:t>
            </a:r>
            <a:r>
              <a:rPr sz="1167" dirty="0">
                <a:latin typeface="Garamond"/>
                <a:cs typeface="Garamond"/>
              </a:rPr>
              <a:t>made </a:t>
            </a:r>
            <a:r>
              <a:rPr sz="1167" spc="-5" dirty="0">
                <a:latin typeface="Garamond"/>
                <a:cs typeface="Garamond"/>
              </a:rPr>
              <a:t>available </a:t>
            </a:r>
            <a:r>
              <a:rPr sz="1167" dirty="0">
                <a:latin typeface="Garamond"/>
                <a:cs typeface="Garamond"/>
              </a:rPr>
              <a:t>for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purchase.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8852" y="8726381"/>
            <a:ext cx="86060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Growth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stage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21353" y="8741198"/>
            <a:ext cx="349241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life-cycle stage in which a </a:t>
            </a:r>
            <a:r>
              <a:rPr sz="1167" spc="-5" dirty="0">
                <a:latin typeface="Garamond"/>
                <a:cs typeface="Garamond"/>
              </a:rPr>
              <a:t>product's </a:t>
            </a:r>
            <a:r>
              <a:rPr sz="1167" dirty="0">
                <a:latin typeface="Garamond"/>
                <a:cs typeface="Garamond"/>
              </a:rPr>
              <a:t>sales start  climbing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quickly.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8852" y="9226444"/>
            <a:ext cx="93406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Maturity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stage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21353" y="9241260"/>
            <a:ext cx="349241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stage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life </a:t>
            </a:r>
            <a:r>
              <a:rPr sz="1167" dirty="0">
                <a:latin typeface="Garamond"/>
                <a:cs typeface="Garamond"/>
              </a:rPr>
              <a:t>cycle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which sales growth  slows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levels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off.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6808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111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225444"/>
            <a:ext cx="87788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Decline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stage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1353" y="1225444"/>
            <a:ext cx="357513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life-cycle </a:t>
            </a:r>
            <a:r>
              <a:rPr sz="1167" dirty="0">
                <a:latin typeface="Garamond"/>
                <a:cs typeface="Garamond"/>
              </a:rPr>
              <a:t>stage </a:t>
            </a:r>
            <a:r>
              <a:rPr sz="1167" spc="-5" dirty="0">
                <a:latin typeface="Garamond"/>
                <a:cs typeface="Garamond"/>
              </a:rPr>
              <a:t>in which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product's sales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decline.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1558819"/>
            <a:ext cx="69947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Innovators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1353" y="1573635"/>
            <a:ext cx="393567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Innovators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get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exposure </a:t>
            </a:r>
            <a:r>
              <a:rPr sz="1167" spc="-5" dirty="0">
                <a:latin typeface="Garamond"/>
                <a:cs typeface="Garamond"/>
              </a:rPr>
              <a:t>but are not often  perceived 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majority of potential buyers as typical</a:t>
            </a:r>
            <a:r>
              <a:rPr sz="1167" spc="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2" y="2058881"/>
            <a:ext cx="96308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Early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Adopters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1354" y="2058881"/>
            <a:ext cx="357390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This group serves </a:t>
            </a:r>
            <a:r>
              <a:rPr sz="1167" spc="-5" dirty="0">
                <a:latin typeface="Garamond"/>
                <a:cs typeface="Garamond"/>
              </a:rPr>
              <a:t>as opinion leaders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rest of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352" y="2392256"/>
            <a:ext cx="92851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Early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Majority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21353" y="2407073"/>
            <a:ext cx="393752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Some 34%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that is the </a:t>
            </a:r>
            <a:r>
              <a:rPr sz="1167" spc="-5" dirty="0">
                <a:latin typeface="Garamond"/>
                <a:cs typeface="Garamond"/>
              </a:rPr>
              <a:t>"typical consumer" but </a:t>
            </a:r>
            <a:r>
              <a:rPr sz="1167" dirty="0">
                <a:latin typeface="Garamond"/>
                <a:cs typeface="Garamond"/>
              </a:rPr>
              <a:t>likely to  </a:t>
            </a:r>
            <a:r>
              <a:rPr sz="1167" spc="-5" dirty="0">
                <a:latin typeface="Garamond"/>
                <a:cs typeface="Garamond"/>
              </a:rPr>
              <a:t>adopt innovations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little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sooner.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352" y="2892319"/>
            <a:ext cx="87356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Late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Majority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21353" y="2907135"/>
            <a:ext cx="393567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This group is skeptical </a:t>
            </a:r>
            <a:r>
              <a:rPr sz="1167" spc="-5" dirty="0">
                <a:latin typeface="Garamond"/>
                <a:cs typeface="Garamond"/>
              </a:rPr>
              <a:t>and adopts </a:t>
            </a:r>
            <a:r>
              <a:rPr sz="1167" dirty="0">
                <a:latin typeface="Garamond"/>
                <a:cs typeface="Garamond"/>
              </a:rPr>
              <a:t>innovations </a:t>
            </a:r>
            <a:r>
              <a:rPr sz="1167" spc="-5" dirty="0">
                <a:latin typeface="Garamond"/>
                <a:cs typeface="Garamond"/>
              </a:rPr>
              <a:t>only after </a:t>
            </a:r>
            <a:r>
              <a:rPr sz="1167" dirty="0">
                <a:latin typeface="Garamond"/>
                <a:cs typeface="Garamond"/>
              </a:rPr>
              <a:t>most of  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has </a:t>
            </a:r>
            <a:r>
              <a:rPr sz="1167" spc="-5" dirty="0">
                <a:latin typeface="Garamond"/>
                <a:cs typeface="Garamond"/>
              </a:rPr>
              <a:t>accepted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3352" y="3392381"/>
            <a:ext cx="61612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Laggards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21353" y="3407198"/>
            <a:ext cx="393691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This group </a:t>
            </a:r>
            <a:r>
              <a:rPr sz="1167" spc="-5" dirty="0">
                <a:latin typeface="Garamond"/>
                <a:cs typeface="Garamond"/>
              </a:rPr>
              <a:t>is suspicious of </a:t>
            </a:r>
            <a:r>
              <a:rPr sz="1167" dirty="0">
                <a:latin typeface="Garamond"/>
                <a:cs typeface="Garamond"/>
              </a:rPr>
              <a:t>change </a:t>
            </a:r>
            <a:r>
              <a:rPr sz="1167" spc="-5" dirty="0">
                <a:latin typeface="Garamond"/>
                <a:cs typeface="Garamond"/>
              </a:rPr>
              <a:t>and adopts only after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product is no longer </a:t>
            </a:r>
            <a:r>
              <a:rPr sz="1167" dirty="0">
                <a:latin typeface="Garamond"/>
                <a:cs typeface="Garamond"/>
              </a:rPr>
              <a:t>considered </a:t>
            </a: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innovation.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3352" y="3892445"/>
            <a:ext cx="84948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Core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product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1353" y="3907261"/>
            <a:ext cx="3936912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core, </a:t>
            </a:r>
            <a:r>
              <a:rPr sz="1167" spc="-5" dirty="0">
                <a:latin typeface="Garamond"/>
                <a:cs typeface="Garamond"/>
              </a:rPr>
              <a:t>problem solving benefits </a:t>
            </a:r>
            <a:r>
              <a:rPr sz="1167" dirty="0">
                <a:latin typeface="Garamond"/>
                <a:cs typeface="Garamond"/>
              </a:rPr>
              <a:t>that consumers </a:t>
            </a:r>
            <a:r>
              <a:rPr sz="1167" spc="-5" dirty="0">
                <a:latin typeface="Garamond"/>
                <a:cs typeface="Garamond"/>
              </a:rPr>
              <a:t>are really  buying </a:t>
            </a:r>
            <a:r>
              <a:rPr sz="1167" dirty="0">
                <a:latin typeface="Garamond"/>
                <a:cs typeface="Garamond"/>
              </a:rPr>
              <a:t>when they </a:t>
            </a:r>
            <a:r>
              <a:rPr sz="1167" spc="-5" dirty="0">
                <a:latin typeface="Garamond"/>
                <a:cs typeface="Garamond"/>
              </a:rPr>
              <a:t>obtain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service. </a:t>
            </a:r>
            <a:r>
              <a:rPr sz="1167" spc="-5" dirty="0">
                <a:latin typeface="Garamond"/>
                <a:cs typeface="Garamond"/>
              </a:rPr>
              <a:t>It answers </a:t>
            </a:r>
            <a:r>
              <a:rPr sz="1167" dirty="0">
                <a:latin typeface="Garamond"/>
                <a:cs typeface="Garamond"/>
              </a:rPr>
              <a:t>the  question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buyer </a:t>
            </a:r>
            <a:r>
              <a:rPr sz="1167" spc="-5" dirty="0">
                <a:latin typeface="Garamond"/>
                <a:cs typeface="Garamond"/>
              </a:rPr>
              <a:t>really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buying?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3352" y="4559195"/>
            <a:ext cx="95629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Actual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product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21353" y="4574011"/>
            <a:ext cx="393629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May have as many as </a:t>
            </a:r>
            <a:r>
              <a:rPr sz="1167" dirty="0">
                <a:latin typeface="Garamond"/>
                <a:cs typeface="Garamond"/>
              </a:rPr>
              <a:t>five </a:t>
            </a:r>
            <a:r>
              <a:rPr sz="1167" spc="-5" dirty="0">
                <a:latin typeface="Garamond"/>
                <a:cs typeface="Garamond"/>
              </a:rPr>
              <a:t>characteristics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combine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deliver  </a:t>
            </a:r>
            <a:r>
              <a:rPr sz="1167" dirty="0">
                <a:latin typeface="Garamond"/>
                <a:cs typeface="Garamond"/>
              </a:rPr>
              <a:t>core </a:t>
            </a:r>
            <a:r>
              <a:rPr sz="1167" spc="-5" dirty="0">
                <a:latin typeface="Garamond"/>
                <a:cs typeface="Garamond"/>
              </a:rPr>
              <a:t>product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benefits.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43352" y="5059257"/>
            <a:ext cx="128411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Augmented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product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21353" y="5074074"/>
            <a:ext cx="393691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Includes </a:t>
            </a:r>
            <a:r>
              <a:rPr sz="1167" spc="-5" dirty="0">
                <a:latin typeface="Garamond"/>
                <a:cs typeface="Garamond"/>
              </a:rPr>
              <a:t>any additional </a:t>
            </a:r>
            <a:r>
              <a:rPr sz="1167" dirty="0">
                <a:latin typeface="Garamond"/>
                <a:cs typeface="Garamond"/>
              </a:rPr>
              <a:t>consumer services </a:t>
            </a:r>
            <a:r>
              <a:rPr sz="1167" spc="-5" dirty="0">
                <a:latin typeface="Garamond"/>
                <a:cs typeface="Garamond"/>
              </a:rPr>
              <a:t>and benefits built </a:t>
            </a:r>
            <a:r>
              <a:rPr sz="1167" dirty="0">
                <a:latin typeface="Garamond"/>
                <a:cs typeface="Garamond"/>
              </a:rPr>
              <a:t>around  the core </a:t>
            </a:r>
            <a:r>
              <a:rPr sz="1167" spc="-5" dirty="0">
                <a:latin typeface="Garamond"/>
                <a:cs typeface="Garamond"/>
              </a:rPr>
              <a:t>and actual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584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112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6764" cy="855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24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Lesson overview and learning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Price </a:t>
            </a:r>
            <a:r>
              <a:rPr sz="1167" spc="-5" dirty="0">
                <a:latin typeface="Garamond"/>
                <a:cs typeface="Garamond"/>
              </a:rPr>
              <a:t>goes by many names in our </a:t>
            </a:r>
            <a:r>
              <a:rPr sz="1167" dirty="0">
                <a:latin typeface="Garamond"/>
                <a:cs typeface="Garamond"/>
              </a:rPr>
              <a:t>economy. </a:t>
            </a:r>
            <a:r>
              <a:rPr sz="1167" spc="-5" dirty="0">
                <a:latin typeface="Garamond"/>
                <a:cs typeface="Garamond"/>
              </a:rPr>
              <a:t>In the narrowest sense, price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amount of money  </a:t>
            </a:r>
            <a:r>
              <a:rPr sz="1167" dirty="0">
                <a:latin typeface="Garamond"/>
                <a:cs typeface="Garamond"/>
              </a:rPr>
              <a:t>charged for a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service. Price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element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mix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produces  revenue; all other </a:t>
            </a:r>
            <a:r>
              <a:rPr sz="1167" dirty="0">
                <a:latin typeface="Garamond"/>
                <a:cs typeface="Garamond"/>
              </a:rPr>
              <a:t>elements </a:t>
            </a:r>
            <a:r>
              <a:rPr sz="1167" spc="-5" dirty="0">
                <a:latin typeface="Garamond"/>
                <a:cs typeface="Garamond"/>
              </a:rPr>
              <a:t>represent </a:t>
            </a:r>
            <a:r>
              <a:rPr sz="1167" dirty="0">
                <a:latin typeface="Garamond"/>
                <a:cs typeface="Garamond"/>
              </a:rPr>
              <a:t>costs. Price is </a:t>
            </a:r>
            <a:r>
              <a:rPr sz="1167" spc="-5" dirty="0">
                <a:latin typeface="Garamond"/>
                <a:cs typeface="Garamond"/>
              </a:rPr>
              <a:t>also one of </a:t>
            </a:r>
            <a:r>
              <a:rPr sz="1167" dirty="0">
                <a:latin typeface="Garamond"/>
                <a:cs typeface="Garamond"/>
              </a:rPr>
              <a:t>the most flexible elements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marketing mix. Unlike product </a:t>
            </a:r>
            <a:r>
              <a:rPr sz="1167" dirty="0">
                <a:latin typeface="Garamond"/>
                <a:cs typeface="Garamond"/>
              </a:rPr>
              <a:t>features </a:t>
            </a:r>
            <a:r>
              <a:rPr sz="1167" spc="-5" dirty="0">
                <a:latin typeface="Garamond"/>
                <a:cs typeface="Garamond"/>
              </a:rPr>
              <a:t>and channel </a:t>
            </a:r>
            <a:r>
              <a:rPr sz="1167" dirty="0">
                <a:latin typeface="Garamond"/>
                <a:cs typeface="Garamond"/>
              </a:rPr>
              <a:t>commitments,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changed quickly. 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same time, </a:t>
            </a:r>
            <a:r>
              <a:rPr sz="1167" spc="-5" dirty="0">
                <a:latin typeface="Garamond"/>
                <a:cs typeface="Garamond"/>
              </a:rPr>
              <a:t>pricing and price competition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number-one problem </a:t>
            </a:r>
            <a:r>
              <a:rPr sz="1167" dirty="0">
                <a:latin typeface="Garamond"/>
                <a:cs typeface="Garamond"/>
              </a:rPr>
              <a:t>facing </a:t>
            </a:r>
            <a:r>
              <a:rPr sz="1167" spc="-5" dirty="0">
                <a:latin typeface="Garamond"/>
                <a:cs typeface="Garamond"/>
              </a:rPr>
              <a:t>many  marketing </a:t>
            </a:r>
            <a:r>
              <a:rPr sz="1167" dirty="0">
                <a:latin typeface="Garamond"/>
                <a:cs typeface="Garamond"/>
              </a:rPr>
              <a:t>executives. </a:t>
            </a:r>
            <a:r>
              <a:rPr sz="1167" spc="-5" dirty="0">
                <a:latin typeface="Garamond"/>
                <a:cs typeface="Garamond"/>
              </a:rPr>
              <a:t>Yet, many companies do not handle pricing </a:t>
            </a:r>
            <a:r>
              <a:rPr sz="1167" dirty="0">
                <a:latin typeface="Garamond"/>
                <a:cs typeface="Garamond"/>
              </a:rPr>
              <a:t>well. The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common  mistakes </a:t>
            </a:r>
            <a:r>
              <a:rPr sz="1167" spc="-5" dirty="0">
                <a:latin typeface="Garamond"/>
                <a:cs typeface="Garamond"/>
              </a:rPr>
              <a:t>are pricing </a:t>
            </a:r>
            <a:r>
              <a:rPr sz="1167" dirty="0">
                <a:latin typeface="Garamond"/>
                <a:cs typeface="Garamond"/>
              </a:rPr>
              <a:t>that is too cost </a:t>
            </a:r>
            <a:r>
              <a:rPr sz="1167" spc="-5" dirty="0">
                <a:latin typeface="Garamond"/>
                <a:cs typeface="Garamond"/>
              </a:rPr>
              <a:t>oriented rather </a:t>
            </a:r>
            <a:r>
              <a:rPr sz="1167" dirty="0">
                <a:latin typeface="Garamond"/>
                <a:cs typeface="Garamond"/>
              </a:rPr>
              <a:t>than customer-value </a:t>
            </a:r>
            <a:r>
              <a:rPr sz="1167" spc="-5" dirty="0">
                <a:latin typeface="Garamond"/>
                <a:cs typeface="Garamond"/>
              </a:rPr>
              <a:t>oriented; prices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 not revised often </a:t>
            </a:r>
            <a:r>
              <a:rPr sz="1167" dirty="0">
                <a:latin typeface="Garamond"/>
                <a:cs typeface="Garamond"/>
              </a:rPr>
              <a:t>enough to </a:t>
            </a:r>
            <a:r>
              <a:rPr sz="1167" spc="-5" dirty="0">
                <a:latin typeface="Garamond"/>
                <a:cs typeface="Garamond"/>
              </a:rPr>
              <a:t>reflect market </a:t>
            </a:r>
            <a:r>
              <a:rPr sz="1167" dirty="0">
                <a:latin typeface="Garamond"/>
                <a:cs typeface="Garamond"/>
              </a:rPr>
              <a:t>changes;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that does not take the </a:t>
            </a:r>
            <a:r>
              <a:rPr sz="1167" spc="-5" dirty="0">
                <a:latin typeface="Garamond"/>
                <a:cs typeface="Garamond"/>
              </a:rPr>
              <a:t>rest of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marketing mix into account; and prices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not varied enough for </a:t>
            </a:r>
            <a:r>
              <a:rPr sz="1167" spc="-5" dirty="0">
                <a:latin typeface="Garamond"/>
                <a:cs typeface="Garamond"/>
              </a:rPr>
              <a:t>different products, market  </a:t>
            </a:r>
            <a:r>
              <a:rPr sz="1167" dirty="0">
                <a:latin typeface="Garamond"/>
                <a:cs typeface="Garamond"/>
              </a:rPr>
              <a:t>segments, and </a:t>
            </a:r>
            <a:r>
              <a:rPr sz="1167" spc="-5" dirty="0">
                <a:latin typeface="Garamond"/>
                <a:cs typeface="Garamond"/>
              </a:rPr>
              <a:t>purchase </a:t>
            </a:r>
            <a:r>
              <a:rPr sz="1167" dirty="0">
                <a:latin typeface="Garamond"/>
                <a:cs typeface="Garamond"/>
              </a:rPr>
              <a:t>occasions. This Lesson </a:t>
            </a:r>
            <a:r>
              <a:rPr sz="1167" spc="-5" dirty="0">
                <a:latin typeface="Garamond"/>
                <a:cs typeface="Garamond"/>
              </a:rPr>
              <a:t>looks at </a:t>
            </a:r>
            <a:r>
              <a:rPr sz="1167" dirty="0">
                <a:latin typeface="Garamond"/>
                <a:cs typeface="Garamond"/>
              </a:rPr>
              <a:t>the factors </a:t>
            </a:r>
            <a:r>
              <a:rPr sz="1167" spc="-5" dirty="0">
                <a:latin typeface="Garamond"/>
                <a:cs typeface="Garamond"/>
              </a:rPr>
              <a:t>marketers must </a:t>
            </a:r>
            <a:r>
              <a:rPr sz="1167" dirty="0">
                <a:latin typeface="Garamond"/>
                <a:cs typeface="Garamond"/>
              </a:rPr>
              <a:t>consider when  setting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so </a:t>
            </a:r>
            <a:r>
              <a:rPr sz="1167" spc="-5" dirty="0">
                <a:latin typeface="Garamond"/>
                <a:cs typeface="Garamond"/>
              </a:rPr>
              <a:t>our </a:t>
            </a:r>
            <a:r>
              <a:rPr sz="1167" dirty="0">
                <a:latin typeface="Garamond"/>
                <a:cs typeface="Garamond"/>
              </a:rPr>
              <a:t>today’s topic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is: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b="1" dirty="0">
                <a:latin typeface="Garamond"/>
                <a:cs typeface="Garamond"/>
              </a:rPr>
              <a:t>Price the </a:t>
            </a:r>
            <a:r>
              <a:rPr sz="1167" b="1" spc="-5" dirty="0">
                <a:latin typeface="Garamond"/>
                <a:cs typeface="Garamond"/>
              </a:rPr>
              <a:t>2nd </a:t>
            </a:r>
            <a:r>
              <a:rPr sz="1167" b="1" dirty="0">
                <a:latin typeface="Garamond"/>
                <a:cs typeface="Garamond"/>
              </a:rPr>
              <a:t>P of Marketing</a:t>
            </a:r>
            <a:r>
              <a:rPr sz="1167" b="1" spc="-11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Mix.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U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Introduction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All profit and nonprofit organizations </a:t>
            </a:r>
            <a:r>
              <a:rPr sz="1167" dirty="0">
                <a:latin typeface="Garamond"/>
                <a:cs typeface="Garamond"/>
              </a:rPr>
              <a:t>must set </a:t>
            </a:r>
            <a:r>
              <a:rPr sz="1167" spc="-5" dirty="0">
                <a:latin typeface="Garamond"/>
                <a:cs typeface="Garamond"/>
              </a:rPr>
              <a:t>prices on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services. </a:t>
            </a:r>
            <a:r>
              <a:rPr sz="1167" b="1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goes </a:t>
            </a:r>
            <a:r>
              <a:rPr sz="1167" spc="-5" dirty="0">
                <a:latin typeface="Garamond"/>
                <a:cs typeface="Garamond"/>
              </a:rPr>
              <a:t>by  many names </a:t>
            </a:r>
            <a:r>
              <a:rPr sz="1167" dirty="0">
                <a:latin typeface="Garamond"/>
                <a:cs typeface="Garamond"/>
              </a:rPr>
              <a:t>(rent, </a:t>
            </a:r>
            <a:r>
              <a:rPr sz="1167" spc="-5" dirty="0">
                <a:latin typeface="Garamond"/>
                <a:cs typeface="Garamond"/>
              </a:rPr>
              <a:t>tuition, </a:t>
            </a:r>
            <a:r>
              <a:rPr sz="1167" dirty="0">
                <a:latin typeface="Garamond"/>
                <a:cs typeface="Garamond"/>
              </a:rPr>
              <a:t>fee, fare, </a:t>
            </a:r>
            <a:r>
              <a:rPr sz="1167" spc="-5" dirty="0">
                <a:latin typeface="Garamond"/>
                <a:cs typeface="Garamond"/>
              </a:rPr>
              <a:t>rate, interest, </a:t>
            </a:r>
            <a:r>
              <a:rPr sz="1167" dirty="0">
                <a:latin typeface="Garamond"/>
                <a:cs typeface="Garamond"/>
              </a:rPr>
              <a:t>toll, </a:t>
            </a:r>
            <a:r>
              <a:rPr sz="1167" spc="-5" dirty="0">
                <a:latin typeface="Garamond"/>
                <a:cs typeface="Garamond"/>
              </a:rPr>
              <a:t>premium, </a:t>
            </a:r>
            <a:r>
              <a:rPr sz="1167" dirty="0">
                <a:latin typeface="Garamond"/>
                <a:cs typeface="Garamond"/>
              </a:rPr>
              <a:t>et cetera). Price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amount of  money </a:t>
            </a:r>
            <a:r>
              <a:rPr sz="1167" dirty="0">
                <a:latin typeface="Garamond"/>
                <a:cs typeface="Garamond"/>
              </a:rPr>
              <a:t>charged for a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the sum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values that consumers </a:t>
            </a:r>
            <a:r>
              <a:rPr sz="1167" spc="-5" dirty="0">
                <a:latin typeface="Garamond"/>
                <a:cs typeface="Garamond"/>
              </a:rPr>
              <a:t>exchange </a:t>
            </a:r>
            <a:r>
              <a:rPr sz="1167" dirty="0">
                <a:latin typeface="Garamond"/>
                <a:cs typeface="Garamond"/>
              </a:rPr>
              <a:t>for the  </a:t>
            </a:r>
            <a:r>
              <a:rPr sz="1167" spc="-5" dirty="0">
                <a:latin typeface="Garamond"/>
                <a:cs typeface="Garamond"/>
              </a:rPr>
              <a:t>benefits of having or </a:t>
            </a:r>
            <a:r>
              <a:rPr sz="1167" dirty="0">
                <a:latin typeface="Garamond"/>
                <a:cs typeface="Garamond"/>
              </a:rPr>
              <a:t>using the </a:t>
            </a:r>
            <a:r>
              <a:rPr sz="1167" spc="-5" dirty="0">
                <a:latin typeface="Garamond"/>
                <a:cs typeface="Garamond"/>
              </a:rPr>
              <a:t>product or service. Historically, price has been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factor  </a:t>
            </a:r>
            <a:r>
              <a:rPr sz="1167" spc="-5" dirty="0">
                <a:latin typeface="Garamond"/>
                <a:cs typeface="Garamond"/>
              </a:rPr>
              <a:t>affecting buyer </a:t>
            </a:r>
            <a:r>
              <a:rPr sz="1167" dirty="0">
                <a:latin typeface="Garamond"/>
                <a:cs typeface="Garamond"/>
              </a:rPr>
              <a:t>choice. </a:t>
            </a:r>
            <a:r>
              <a:rPr sz="1167" spc="-5" dirty="0">
                <a:latin typeface="Garamond"/>
                <a:cs typeface="Garamond"/>
              </a:rPr>
              <a:t>Recently, however, nonprice </a:t>
            </a:r>
            <a:r>
              <a:rPr sz="1167" dirty="0">
                <a:latin typeface="Garamond"/>
                <a:cs typeface="Garamond"/>
              </a:rPr>
              <a:t>factors </a:t>
            </a:r>
            <a:r>
              <a:rPr sz="1167" spc="-5" dirty="0">
                <a:latin typeface="Garamond"/>
                <a:cs typeface="Garamond"/>
              </a:rPr>
              <a:t>have become increasingly important in  buyer-choice behavior. </a:t>
            </a:r>
            <a:r>
              <a:rPr sz="1167" dirty="0">
                <a:latin typeface="Garamond"/>
                <a:cs typeface="Garamond"/>
              </a:rPr>
              <a:t>Throughout </a:t>
            </a:r>
            <a:r>
              <a:rPr sz="1167" spc="-5" dirty="0">
                <a:latin typeface="Garamond"/>
                <a:cs typeface="Garamond"/>
              </a:rPr>
              <a:t>history, prices </a:t>
            </a:r>
            <a:r>
              <a:rPr sz="1167" dirty="0">
                <a:latin typeface="Garamond"/>
                <a:cs typeface="Garamond"/>
              </a:rPr>
              <a:t>were set </a:t>
            </a:r>
            <a:r>
              <a:rPr sz="1167" spc="-5" dirty="0">
                <a:latin typeface="Garamond"/>
                <a:cs typeface="Garamond"/>
              </a:rPr>
              <a:t>by negotiation between </a:t>
            </a:r>
            <a:r>
              <a:rPr sz="1167" dirty="0">
                <a:latin typeface="Garamond"/>
                <a:cs typeface="Garamond"/>
              </a:rPr>
              <a:t>buyers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sellers. </a:t>
            </a:r>
            <a:r>
              <a:rPr sz="1167" b="1" spc="-5" dirty="0">
                <a:latin typeface="Garamond"/>
                <a:cs typeface="Garamond"/>
              </a:rPr>
              <a:t>Fixed price </a:t>
            </a:r>
            <a:r>
              <a:rPr sz="1167" spc="-5" dirty="0">
                <a:latin typeface="Garamond"/>
                <a:cs typeface="Garamond"/>
              </a:rPr>
              <a:t>policies--setting one price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all buyers--is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relatively modern idea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arose 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development of large-scale retailing at </a:t>
            </a:r>
            <a:r>
              <a:rPr sz="1167" dirty="0">
                <a:latin typeface="Garamond"/>
                <a:cs typeface="Garamond"/>
              </a:rPr>
              <a:t>the end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nineteenth </a:t>
            </a:r>
            <a:r>
              <a:rPr sz="1167" dirty="0">
                <a:latin typeface="Garamond"/>
                <a:cs typeface="Garamond"/>
              </a:rPr>
              <a:t>century. Today, we may  </a:t>
            </a:r>
            <a:r>
              <a:rPr sz="1167" spc="-5" dirty="0">
                <a:latin typeface="Garamond"/>
                <a:cs typeface="Garamond"/>
              </a:rPr>
              <a:t>be returning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b="1" spc="-5" dirty="0">
                <a:latin typeface="Garamond"/>
                <a:cs typeface="Garamond"/>
              </a:rPr>
              <a:t>dynamic pricing</a:t>
            </a:r>
            <a:r>
              <a:rPr sz="1167" spc="-5" dirty="0">
                <a:latin typeface="Garamond"/>
                <a:cs typeface="Garamond"/>
              </a:rPr>
              <a:t>--charging different </a:t>
            </a:r>
            <a:r>
              <a:rPr sz="1167" dirty="0">
                <a:latin typeface="Garamond"/>
                <a:cs typeface="Garamond"/>
              </a:rPr>
              <a:t>prices </a:t>
            </a:r>
            <a:r>
              <a:rPr sz="1167" spc="-5" dirty="0">
                <a:latin typeface="Garamond"/>
                <a:cs typeface="Garamond"/>
              </a:rPr>
              <a:t>depending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individual </a:t>
            </a:r>
            <a:r>
              <a:rPr sz="1167" dirty="0">
                <a:latin typeface="Garamond"/>
                <a:cs typeface="Garamond"/>
              </a:rPr>
              <a:t>customers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situations. The </a:t>
            </a:r>
            <a:r>
              <a:rPr sz="1167" spc="-5" dirty="0">
                <a:latin typeface="Garamond"/>
                <a:cs typeface="Garamond"/>
              </a:rPr>
              <a:t>Internet is helping </a:t>
            </a:r>
            <a:r>
              <a:rPr sz="1167" dirty="0">
                <a:latin typeface="Garamond"/>
                <a:cs typeface="Garamond"/>
              </a:rPr>
              <a:t>to tailor </a:t>
            </a:r>
            <a:r>
              <a:rPr sz="1167" spc="-5" dirty="0">
                <a:latin typeface="Garamond"/>
                <a:cs typeface="Garamond"/>
              </a:rPr>
              <a:t>products and prices. It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remembered </a:t>
            </a:r>
            <a:r>
              <a:rPr sz="1167" dirty="0">
                <a:latin typeface="Garamond"/>
                <a:cs typeface="Garamond"/>
              </a:rPr>
              <a:t>that  </a:t>
            </a:r>
            <a:r>
              <a:rPr sz="1167" spc="-5" dirty="0">
                <a:latin typeface="Garamond"/>
                <a:cs typeface="Garamond"/>
              </a:rPr>
              <a:t>price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element in the </a:t>
            </a:r>
            <a:r>
              <a:rPr sz="1167" spc="-5" dirty="0">
                <a:latin typeface="Garamond"/>
                <a:cs typeface="Garamond"/>
              </a:rPr>
              <a:t>marketing mix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produces revenue; all other </a:t>
            </a:r>
            <a:r>
              <a:rPr sz="1167" dirty="0">
                <a:latin typeface="Garamond"/>
                <a:cs typeface="Garamond"/>
              </a:rPr>
              <a:t>elements </a:t>
            </a:r>
            <a:r>
              <a:rPr sz="1167" spc="-5" dirty="0">
                <a:latin typeface="Garamond"/>
                <a:cs typeface="Garamond"/>
              </a:rPr>
              <a:t>represent  </a:t>
            </a:r>
            <a:r>
              <a:rPr sz="1167" dirty="0">
                <a:latin typeface="Garamond"/>
                <a:cs typeface="Garamond"/>
              </a:rPr>
              <a:t>costs. Price is </a:t>
            </a:r>
            <a:r>
              <a:rPr sz="1167" spc="-5" dirty="0">
                <a:latin typeface="Garamond"/>
                <a:cs typeface="Garamond"/>
              </a:rPr>
              <a:t>also one </a:t>
            </a:r>
            <a:r>
              <a:rPr sz="1167" dirty="0">
                <a:latin typeface="Garamond"/>
                <a:cs typeface="Garamond"/>
              </a:rPr>
              <a:t>of the most flexible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elements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marketing mix. It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been stated  that </a:t>
            </a:r>
            <a:r>
              <a:rPr sz="1167" spc="-5" dirty="0">
                <a:latin typeface="Garamond"/>
                <a:cs typeface="Garamond"/>
              </a:rPr>
              <a:t>pricing and price competition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number-one problem </a:t>
            </a:r>
            <a:r>
              <a:rPr sz="1167" dirty="0">
                <a:latin typeface="Garamond"/>
                <a:cs typeface="Garamond"/>
              </a:rPr>
              <a:t>facing </a:t>
            </a:r>
            <a:r>
              <a:rPr sz="1167" spc="-5" dirty="0">
                <a:latin typeface="Garamond"/>
                <a:cs typeface="Garamond"/>
              </a:rPr>
              <a:t>many marketing </a:t>
            </a:r>
            <a:r>
              <a:rPr sz="1167" dirty="0">
                <a:latin typeface="Garamond"/>
                <a:cs typeface="Garamond"/>
              </a:rPr>
              <a:t>executives. 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companies do </a:t>
            </a:r>
            <a:r>
              <a:rPr sz="1167" spc="-5" dirty="0">
                <a:latin typeface="Garamond"/>
                <a:cs typeface="Garamond"/>
              </a:rPr>
              <a:t>not handle pricing </a:t>
            </a:r>
            <a:r>
              <a:rPr sz="1167" dirty="0">
                <a:latin typeface="Garamond"/>
                <a:cs typeface="Garamond"/>
              </a:rPr>
              <a:t>well.  </a:t>
            </a:r>
            <a:r>
              <a:rPr sz="1167" spc="-5" dirty="0">
                <a:latin typeface="Garamond"/>
                <a:cs typeface="Garamond"/>
              </a:rPr>
              <a:t>Common mistakes </a:t>
            </a:r>
            <a:r>
              <a:rPr sz="1167" dirty="0">
                <a:latin typeface="Garamond"/>
                <a:cs typeface="Garamond"/>
              </a:rPr>
              <a:t>that they </a:t>
            </a:r>
            <a:r>
              <a:rPr sz="1167" spc="-5" dirty="0">
                <a:latin typeface="Garamond"/>
                <a:cs typeface="Garamond"/>
              </a:rPr>
              <a:t>make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240"/>
              </a:lnSpc>
              <a:buAutoNum type="arabicPeriod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Pricing is too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cost-oriented.</a:t>
            </a:r>
            <a:endParaRPr sz="1167">
              <a:latin typeface="Garamond"/>
              <a:cs typeface="Garamond"/>
            </a:endParaRPr>
          </a:p>
          <a:p>
            <a:pPr marL="493878" lvl="1" indent="-259286">
              <a:lnSpc>
                <a:spcPts val="1312"/>
              </a:lnSpc>
              <a:buAutoNum type="arabicPeriod"/>
              <a:tabLst>
                <a:tab pos="493260" algn="l"/>
                <a:tab pos="493878" algn="l"/>
              </a:tabLst>
            </a:pPr>
            <a:r>
              <a:rPr sz="1167" dirty="0">
                <a:latin typeface="Garamond"/>
                <a:cs typeface="Garamond"/>
              </a:rPr>
              <a:t>Prices </a:t>
            </a:r>
            <a:r>
              <a:rPr sz="1167" spc="-5" dirty="0">
                <a:latin typeface="Garamond"/>
                <a:cs typeface="Garamond"/>
              </a:rPr>
              <a:t>are not revised often </a:t>
            </a:r>
            <a:r>
              <a:rPr sz="1167" dirty="0">
                <a:latin typeface="Garamond"/>
                <a:cs typeface="Garamond"/>
              </a:rPr>
              <a:t>enough to </a:t>
            </a:r>
            <a:r>
              <a:rPr sz="1167" spc="-5" dirty="0">
                <a:latin typeface="Garamond"/>
                <a:cs typeface="Garamond"/>
              </a:rPr>
              <a:t>reflect market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changes.</a:t>
            </a:r>
            <a:endParaRPr sz="1167">
              <a:latin typeface="Garamond"/>
              <a:cs typeface="Garamond"/>
            </a:endParaRPr>
          </a:p>
          <a:p>
            <a:pPr marL="493878" lvl="1" indent="-259286">
              <a:lnSpc>
                <a:spcPts val="1312"/>
              </a:lnSpc>
              <a:buAutoNum type="arabicPeriod"/>
              <a:tabLst>
                <a:tab pos="493260" algn="l"/>
                <a:tab pos="493878" algn="l"/>
              </a:tabLst>
            </a:pPr>
            <a:r>
              <a:rPr sz="1167" dirty="0">
                <a:latin typeface="Garamond"/>
                <a:cs typeface="Garamond"/>
              </a:rPr>
              <a:t>Prices </a:t>
            </a:r>
            <a:r>
              <a:rPr sz="1167" spc="-5" dirty="0">
                <a:latin typeface="Garamond"/>
                <a:cs typeface="Garamond"/>
              </a:rPr>
              <a:t>do not </a:t>
            </a:r>
            <a:r>
              <a:rPr sz="1167" dirty="0">
                <a:latin typeface="Garamond"/>
                <a:cs typeface="Garamond"/>
              </a:rPr>
              <a:t>take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account the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elements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mix.</a:t>
            </a:r>
            <a:endParaRPr sz="1167">
              <a:latin typeface="Garamond"/>
              <a:cs typeface="Garamond"/>
            </a:endParaRPr>
          </a:p>
          <a:p>
            <a:pPr marL="493260" lvl="1" indent="-258668">
              <a:lnSpc>
                <a:spcPts val="1312"/>
              </a:lnSpc>
              <a:buAutoNum type="arabicPeriod"/>
              <a:tabLst>
                <a:tab pos="493260" algn="l"/>
                <a:tab pos="493878" algn="l"/>
              </a:tabLst>
            </a:pPr>
            <a:r>
              <a:rPr sz="1167" dirty="0">
                <a:latin typeface="Garamond"/>
                <a:cs typeface="Garamond"/>
              </a:rPr>
              <a:t>Prices </a:t>
            </a:r>
            <a:r>
              <a:rPr sz="1167" spc="-5" dirty="0">
                <a:latin typeface="Garamond"/>
                <a:cs typeface="Garamond"/>
              </a:rPr>
              <a:t>are not </a:t>
            </a:r>
            <a:r>
              <a:rPr sz="1167" dirty="0">
                <a:latin typeface="Garamond"/>
                <a:cs typeface="Garamond"/>
              </a:rPr>
              <a:t>varied for different </a:t>
            </a:r>
            <a:r>
              <a:rPr sz="1167" spc="-5" dirty="0">
                <a:latin typeface="Garamond"/>
                <a:cs typeface="Garamond"/>
              </a:rPr>
              <a:t>products, market </a:t>
            </a:r>
            <a:r>
              <a:rPr sz="1167" dirty="0">
                <a:latin typeface="Garamond"/>
                <a:cs typeface="Garamond"/>
              </a:rPr>
              <a:t>segments, </a:t>
            </a:r>
            <a:r>
              <a:rPr sz="1167" spc="-5" dirty="0">
                <a:latin typeface="Garamond"/>
                <a:cs typeface="Garamond"/>
              </a:rPr>
              <a:t>and purchase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occasions.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All profit organizations and many nonprofit organizations </a:t>
            </a:r>
            <a:r>
              <a:rPr sz="1167" dirty="0">
                <a:latin typeface="Garamond"/>
                <a:cs typeface="Garamond"/>
              </a:rPr>
              <a:t>must set </a:t>
            </a:r>
            <a:r>
              <a:rPr sz="1167" spc="-5" dirty="0">
                <a:latin typeface="Garamond"/>
                <a:cs typeface="Garamond"/>
              </a:rPr>
              <a:t>prices on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products or  </a:t>
            </a:r>
            <a:r>
              <a:rPr sz="1167" dirty="0">
                <a:latin typeface="Garamond"/>
                <a:cs typeface="Garamond"/>
              </a:rPr>
              <a:t>services. Price goes </a:t>
            </a:r>
            <a:r>
              <a:rPr sz="1167" spc="-5" dirty="0">
                <a:latin typeface="Garamond"/>
                <a:cs typeface="Garamond"/>
              </a:rPr>
              <a:t>by many names </a:t>
            </a:r>
            <a:r>
              <a:rPr sz="1167" dirty="0">
                <a:latin typeface="Garamond"/>
                <a:cs typeface="Garamond"/>
              </a:rPr>
              <a:t>Price </a:t>
            </a:r>
            <a:r>
              <a:rPr sz="1167" spc="-5" dirty="0">
                <a:latin typeface="Garamond"/>
                <a:cs typeface="Garamond"/>
              </a:rPr>
              <a:t>is all around </a:t>
            </a:r>
            <a:r>
              <a:rPr sz="1167" dirty="0">
                <a:latin typeface="Garamond"/>
                <a:cs typeface="Garamond"/>
              </a:rPr>
              <a:t>us. </a:t>
            </a:r>
            <a:r>
              <a:rPr sz="1167" spc="-5" dirty="0">
                <a:latin typeface="Garamond"/>
                <a:cs typeface="Garamond"/>
              </a:rPr>
              <a:t>You pay rent </a:t>
            </a:r>
            <a:r>
              <a:rPr sz="1167" dirty="0">
                <a:latin typeface="Garamond"/>
                <a:cs typeface="Garamond"/>
              </a:rPr>
              <a:t>for your </a:t>
            </a:r>
            <a:r>
              <a:rPr sz="1167" spc="-5" dirty="0">
                <a:latin typeface="Garamond"/>
                <a:cs typeface="Garamond"/>
              </a:rPr>
              <a:t>apartment, </a:t>
            </a:r>
            <a:r>
              <a:rPr sz="1167" dirty="0">
                <a:latin typeface="Garamond"/>
                <a:cs typeface="Garamond"/>
              </a:rPr>
              <a:t>tuition  for your education,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a fee to your </a:t>
            </a:r>
            <a:r>
              <a:rPr sz="1167" spc="-5" dirty="0">
                <a:latin typeface="Garamond"/>
                <a:cs typeface="Garamond"/>
              </a:rPr>
              <a:t>physician or </a:t>
            </a:r>
            <a:r>
              <a:rPr sz="1167" dirty="0">
                <a:latin typeface="Garamond"/>
                <a:cs typeface="Garamond"/>
              </a:rPr>
              <a:t>dentist. The </a:t>
            </a:r>
            <a:r>
              <a:rPr sz="1167" spc="-5" dirty="0">
                <a:latin typeface="Garamond"/>
                <a:cs typeface="Garamond"/>
              </a:rPr>
              <a:t>airline, railway, </a:t>
            </a:r>
            <a:r>
              <a:rPr sz="1167" dirty="0">
                <a:latin typeface="Garamond"/>
                <a:cs typeface="Garamond"/>
              </a:rPr>
              <a:t>taxi, </a:t>
            </a:r>
            <a:r>
              <a:rPr sz="1167" spc="-5" dirty="0">
                <a:latin typeface="Garamond"/>
                <a:cs typeface="Garamond"/>
              </a:rPr>
              <a:t>and bus  </a:t>
            </a:r>
            <a:r>
              <a:rPr sz="1167" dirty="0">
                <a:latin typeface="Garamond"/>
                <a:cs typeface="Garamond"/>
              </a:rPr>
              <a:t>companies charge you a fare; the local utilities call their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rate;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local bank </a:t>
            </a:r>
            <a:r>
              <a:rPr sz="1167" dirty="0">
                <a:latin typeface="Garamond"/>
                <a:cs typeface="Garamond"/>
              </a:rPr>
              <a:t>charges you  </a:t>
            </a:r>
            <a:r>
              <a:rPr sz="1167" spc="-5" dirty="0">
                <a:latin typeface="Garamond"/>
                <a:cs typeface="Garamond"/>
              </a:rPr>
              <a:t>interest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money </a:t>
            </a:r>
            <a:r>
              <a:rPr sz="1167" dirty="0">
                <a:latin typeface="Garamond"/>
                <a:cs typeface="Garamond"/>
              </a:rPr>
              <a:t>you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borrow.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narrowest </a:t>
            </a:r>
            <a:r>
              <a:rPr sz="1167" dirty="0">
                <a:latin typeface="Garamond"/>
                <a:cs typeface="Garamond"/>
              </a:rPr>
              <a:t>sense, </a:t>
            </a:r>
            <a:r>
              <a:rPr sz="1167" spc="-5" dirty="0">
                <a:latin typeface="Garamond"/>
                <a:cs typeface="Garamond"/>
              </a:rPr>
              <a:t>price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amount of money charged </a:t>
            </a: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product or service. More  broadly, price is </a:t>
            </a:r>
            <a:r>
              <a:rPr sz="1167" dirty="0">
                <a:latin typeface="Garamond"/>
                <a:cs typeface="Garamond"/>
              </a:rPr>
              <a:t>the sum </a:t>
            </a:r>
            <a:r>
              <a:rPr sz="1167" spc="-5" dirty="0">
                <a:latin typeface="Garamond"/>
                <a:cs typeface="Garamond"/>
              </a:rPr>
              <a:t>of all </a:t>
            </a:r>
            <a:r>
              <a:rPr sz="1167" dirty="0">
                <a:latin typeface="Garamond"/>
                <a:cs typeface="Garamond"/>
              </a:rPr>
              <a:t>the values that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exchange for the </a:t>
            </a:r>
            <a:r>
              <a:rPr sz="1167" spc="-5" dirty="0">
                <a:latin typeface="Garamond"/>
                <a:cs typeface="Garamond"/>
              </a:rPr>
              <a:t>benefits of having or  </a:t>
            </a:r>
            <a:r>
              <a:rPr sz="1167" dirty="0">
                <a:latin typeface="Garamond"/>
                <a:cs typeface="Garamond"/>
              </a:rPr>
              <a:t>using the </a:t>
            </a:r>
            <a:r>
              <a:rPr sz="1167" spc="-5" dirty="0">
                <a:latin typeface="Garamond"/>
                <a:cs typeface="Garamond"/>
              </a:rPr>
              <a:t>product or service. Historically, price </a:t>
            </a:r>
            <a:r>
              <a:rPr sz="1167" dirty="0">
                <a:latin typeface="Garamond"/>
                <a:cs typeface="Garamond"/>
              </a:rPr>
              <a:t>has </a:t>
            </a:r>
            <a:r>
              <a:rPr sz="1167" spc="-5" dirty="0">
                <a:latin typeface="Garamond"/>
                <a:cs typeface="Garamond"/>
              </a:rPr>
              <a:t>been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factor </a:t>
            </a:r>
            <a:r>
              <a:rPr sz="1167" spc="-5" dirty="0">
                <a:latin typeface="Garamond"/>
                <a:cs typeface="Garamond"/>
              </a:rPr>
              <a:t>affecting buyer </a:t>
            </a:r>
            <a:r>
              <a:rPr sz="1167" dirty="0">
                <a:latin typeface="Garamond"/>
                <a:cs typeface="Garamond"/>
              </a:rPr>
              <a:t>choice.  This is still true in </a:t>
            </a:r>
            <a:r>
              <a:rPr sz="1167" spc="-5" dirty="0">
                <a:latin typeface="Garamond"/>
                <a:cs typeface="Garamond"/>
              </a:rPr>
              <a:t>poorer nations, among </a:t>
            </a:r>
            <a:r>
              <a:rPr sz="1167" dirty="0">
                <a:latin typeface="Garamond"/>
                <a:cs typeface="Garamond"/>
              </a:rPr>
              <a:t>poorer groups,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with commodity </a:t>
            </a:r>
            <a:r>
              <a:rPr sz="1167" spc="-5" dirty="0">
                <a:latin typeface="Garamond"/>
                <a:cs typeface="Garamond"/>
              </a:rPr>
              <a:t>products. However,  non-price </a:t>
            </a:r>
            <a:r>
              <a:rPr sz="1167" dirty="0">
                <a:latin typeface="Garamond"/>
                <a:cs typeface="Garamond"/>
              </a:rPr>
              <a:t>factors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become </a:t>
            </a:r>
            <a:r>
              <a:rPr sz="1167" spc="-5" dirty="0">
                <a:latin typeface="Garamond"/>
                <a:cs typeface="Garamond"/>
              </a:rPr>
              <a:t>more important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buyer-choice behavior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recent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decades.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Throughout most </a:t>
            </a:r>
            <a:r>
              <a:rPr sz="1167" spc="-5" dirty="0">
                <a:latin typeface="Garamond"/>
                <a:cs typeface="Garamond"/>
              </a:rPr>
              <a:t>of history, prices </a:t>
            </a:r>
            <a:r>
              <a:rPr sz="1167" dirty="0">
                <a:latin typeface="Garamond"/>
                <a:cs typeface="Garamond"/>
              </a:rPr>
              <a:t>were set </a:t>
            </a:r>
            <a:r>
              <a:rPr sz="1167" spc="-5" dirty="0">
                <a:latin typeface="Garamond"/>
                <a:cs typeface="Garamond"/>
              </a:rPr>
              <a:t>by negotiation between buyers and </a:t>
            </a:r>
            <a:r>
              <a:rPr sz="1167" dirty="0">
                <a:latin typeface="Garamond"/>
                <a:cs typeface="Garamond"/>
              </a:rPr>
              <a:t>sellers. Fixed </a:t>
            </a:r>
            <a:r>
              <a:rPr sz="1167" spc="-5" dirty="0">
                <a:latin typeface="Garamond"/>
                <a:cs typeface="Garamond"/>
              </a:rPr>
              <a:t>price  policies—setting one </a:t>
            </a:r>
            <a:r>
              <a:rPr sz="1167" dirty="0">
                <a:latin typeface="Garamond"/>
                <a:cs typeface="Garamond"/>
              </a:rPr>
              <a:t>price for </a:t>
            </a:r>
            <a:r>
              <a:rPr sz="1167" spc="-5" dirty="0">
                <a:latin typeface="Garamond"/>
                <a:cs typeface="Garamond"/>
              </a:rPr>
              <a:t>all buyers—is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10" dirty="0">
                <a:latin typeface="Garamond"/>
                <a:cs typeface="Garamond"/>
              </a:rPr>
              <a:t>relatively </a:t>
            </a:r>
            <a:r>
              <a:rPr sz="1167" spc="-5" dirty="0">
                <a:latin typeface="Garamond"/>
                <a:cs typeface="Garamond"/>
              </a:rPr>
              <a:t>modern idea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arose </a:t>
            </a:r>
            <a:r>
              <a:rPr sz="1167" dirty="0">
                <a:latin typeface="Garamond"/>
                <a:cs typeface="Garamond"/>
              </a:rPr>
              <a:t>with the  development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large-scale </a:t>
            </a:r>
            <a:r>
              <a:rPr sz="1167" spc="-5" dirty="0">
                <a:latin typeface="Garamond"/>
                <a:cs typeface="Garamond"/>
              </a:rPr>
              <a:t>retailing at </a:t>
            </a:r>
            <a:r>
              <a:rPr sz="1167" dirty="0">
                <a:latin typeface="Garamond"/>
                <a:cs typeface="Garamond"/>
              </a:rPr>
              <a:t>the end of the </a:t>
            </a:r>
            <a:r>
              <a:rPr sz="1167" spc="-5" dirty="0">
                <a:latin typeface="Garamond"/>
                <a:cs typeface="Garamond"/>
              </a:rPr>
              <a:t>nineteenth </a:t>
            </a:r>
            <a:r>
              <a:rPr sz="1167" dirty="0">
                <a:latin typeface="Garamond"/>
                <a:cs typeface="Garamond"/>
              </a:rPr>
              <a:t>century. Now, some </a:t>
            </a:r>
            <a:r>
              <a:rPr sz="1167" spc="-5" dirty="0">
                <a:latin typeface="Garamond"/>
                <a:cs typeface="Garamond"/>
              </a:rPr>
              <a:t>one hundred  </a:t>
            </a:r>
            <a:r>
              <a:rPr sz="1167" dirty="0">
                <a:latin typeface="Garamond"/>
                <a:cs typeface="Garamond"/>
              </a:rPr>
              <a:t>years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later,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Internet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promises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reverse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fixed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pricing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trend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take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us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back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era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8949" y="3542770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88949" y="3787246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44541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113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378076" y="1975908"/>
            <a:ext cx="4439813" cy="2662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2410672" y="2268537"/>
            <a:ext cx="1592792" cy="2231760"/>
          </a:xfrm>
          <a:prstGeom prst="rect">
            <a:avLst/>
          </a:prstGeom>
        </p:spPr>
        <p:txBody>
          <a:bodyPr vert="horz" wrap="square" lIns="0" tIns="8643" rIns="0" bIns="0" rtlCol="0">
            <a:spAutoFit/>
          </a:bodyPr>
          <a:lstStyle/>
          <a:p>
            <a:pPr marL="50621" marR="791438">
              <a:lnSpc>
                <a:spcPct val="103600"/>
              </a:lnSpc>
              <a:spcBef>
                <a:spcPts val="68"/>
              </a:spcBef>
            </a:pPr>
            <a:r>
              <a:rPr sz="1361" spc="58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1361" spc="247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1361" spc="131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1361" spc="185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361" spc="126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1361" spc="253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1361" spc="190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1361" spc="97" dirty="0">
                <a:solidFill>
                  <a:srgbClr val="786950"/>
                </a:solidFill>
                <a:latin typeface="Arial"/>
                <a:cs typeface="Arial"/>
              </a:rPr>
              <a:t>l  </a:t>
            </a:r>
            <a:r>
              <a:rPr sz="1361" spc="247" dirty="0">
                <a:solidFill>
                  <a:srgbClr val="786950"/>
                </a:solidFill>
                <a:latin typeface="Arial"/>
                <a:cs typeface="Arial"/>
              </a:rPr>
              <a:t>F</a:t>
            </a:r>
            <a:r>
              <a:rPr sz="1361" spc="185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1361" spc="190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1361" spc="131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1361" spc="185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1361" spc="160" dirty="0">
                <a:solidFill>
                  <a:srgbClr val="786950"/>
                </a:solidFill>
                <a:latin typeface="Arial"/>
                <a:cs typeface="Arial"/>
              </a:rPr>
              <a:t>rs</a:t>
            </a:r>
            <a:endParaRPr sz="1361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1264">
              <a:latin typeface="Times New Roman"/>
              <a:cs typeface="Times New Roman"/>
            </a:endParaRPr>
          </a:p>
          <a:p>
            <a:pPr marL="50621" marR="509311"/>
            <a:r>
              <a:rPr sz="1215" spc="19" dirty="0">
                <a:solidFill>
                  <a:srgbClr val="786950"/>
                </a:solidFill>
                <a:latin typeface="Meiryo"/>
                <a:cs typeface="Meiryo"/>
              </a:rPr>
              <a:t>✓</a:t>
            </a:r>
            <a:r>
              <a:rPr sz="1215" spc="223" dirty="0">
                <a:solidFill>
                  <a:srgbClr val="786950"/>
                </a:solidFill>
                <a:latin typeface="Arial"/>
                <a:cs typeface="Arial"/>
              </a:rPr>
              <a:t>M</a:t>
            </a:r>
            <a:r>
              <a:rPr sz="1215" spc="194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1215" spc="102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1215" spc="117" dirty="0">
                <a:solidFill>
                  <a:srgbClr val="786950"/>
                </a:solidFill>
                <a:latin typeface="Arial"/>
                <a:cs typeface="Arial"/>
              </a:rPr>
              <a:t>k</a:t>
            </a:r>
            <a:r>
              <a:rPr sz="1215" spc="194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215" spc="97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1215" spc="165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1215" spc="194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1215" spc="117" dirty="0">
                <a:solidFill>
                  <a:srgbClr val="786950"/>
                </a:solidFill>
                <a:latin typeface="Arial"/>
                <a:cs typeface="Arial"/>
              </a:rPr>
              <a:t>g  </a:t>
            </a:r>
            <a:r>
              <a:rPr sz="1215" spc="156" dirty="0">
                <a:solidFill>
                  <a:srgbClr val="786950"/>
                </a:solidFill>
                <a:latin typeface="Arial"/>
                <a:cs typeface="Arial"/>
              </a:rPr>
              <a:t>Objectives</a:t>
            </a:r>
            <a:endParaRPr sz="1215">
              <a:latin typeface="Arial"/>
              <a:cs typeface="Arial"/>
            </a:endParaRPr>
          </a:p>
          <a:p>
            <a:pPr marL="50621" marR="150015">
              <a:spcBef>
                <a:spcPts val="578"/>
              </a:spcBef>
            </a:pPr>
            <a:r>
              <a:rPr sz="1215" spc="146" dirty="0">
                <a:solidFill>
                  <a:srgbClr val="786950"/>
                </a:solidFill>
                <a:latin typeface="Meiryo"/>
                <a:cs typeface="Meiryo"/>
              </a:rPr>
              <a:t>✓</a:t>
            </a:r>
            <a:r>
              <a:rPr sz="1215" spc="146" dirty="0">
                <a:solidFill>
                  <a:srgbClr val="786950"/>
                </a:solidFill>
                <a:latin typeface="Arial"/>
                <a:cs typeface="Arial"/>
              </a:rPr>
              <a:t>Marketing</a:t>
            </a:r>
            <a:r>
              <a:rPr sz="1215" spc="-5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1215" spc="180" dirty="0">
                <a:solidFill>
                  <a:srgbClr val="786950"/>
                </a:solidFill>
                <a:latin typeface="Arial"/>
                <a:cs typeface="Arial"/>
              </a:rPr>
              <a:t>Mix  </a:t>
            </a:r>
            <a:r>
              <a:rPr sz="1215" spc="146" dirty="0">
                <a:solidFill>
                  <a:srgbClr val="786950"/>
                </a:solidFill>
                <a:latin typeface="Arial"/>
                <a:cs typeface="Arial"/>
              </a:rPr>
              <a:t>Strategy</a:t>
            </a:r>
            <a:endParaRPr sz="1215">
              <a:latin typeface="Arial"/>
              <a:cs typeface="Arial"/>
            </a:endParaRPr>
          </a:p>
          <a:p>
            <a:pPr marL="50621">
              <a:spcBef>
                <a:spcPts val="583"/>
              </a:spcBef>
            </a:pPr>
            <a:r>
              <a:rPr sz="1215" spc="146" dirty="0">
                <a:solidFill>
                  <a:srgbClr val="786950"/>
                </a:solidFill>
                <a:latin typeface="Meiryo"/>
                <a:cs typeface="Meiryo"/>
              </a:rPr>
              <a:t>✓</a:t>
            </a:r>
            <a:r>
              <a:rPr sz="1215" spc="146" dirty="0">
                <a:solidFill>
                  <a:srgbClr val="786950"/>
                </a:solidFill>
                <a:latin typeface="Arial"/>
                <a:cs typeface="Arial"/>
              </a:rPr>
              <a:t>Costs</a:t>
            </a:r>
            <a:endParaRPr sz="1215">
              <a:latin typeface="Arial"/>
              <a:cs typeface="Arial"/>
            </a:endParaRPr>
          </a:p>
          <a:p>
            <a:pPr marL="50621">
              <a:spcBef>
                <a:spcPts val="525"/>
              </a:spcBef>
            </a:pPr>
            <a:r>
              <a:rPr sz="1215" spc="141" dirty="0">
                <a:solidFill>
                  <a:srgbClr val="786950"/>
                </a:solidFill>
                <a:latin typeface="Meiryo"/>
                <a:cs typeface="Meiryo"/>
              </a:rPr>
              <a:t>✓</a:t>
            </a:r>
            <a:r>
              <a:rPr sz="1215" spc="141" dirty="0">
                <a:solidFill>
                  <a:srgbClr val="786950"/>
                </a:solidFill>
                <a:latin typeface="Arial"/>
                <a:cs typeface="Arial"/>
              </a:rPr>
              <a:t>Organizational</a:t>
            </a:r>
            <a:endParaRPr sz="1215">
              <a:latin typeface="Arial"/>
              <a:cs typeface="Arial"/>
            </a:endParaRPr>
          </a:p>
          <a:p>
            <a:pPr marL="50621">
              <a:spcBef>
                <a:spcPts val="583"/>
              </a:spcBef>
            </a:pPr>
            <a:r>
              <a:rPr sz="1215" spc="-15" dirty="0">
                <a:solidFill>
                  <a:srgbClr val="786950"/>
                </a:solidFill>
                <a:latin typeface="Meiryo"/>
                <a:cs typeface="Meiryo"/>
              </a:rPr>
              <a:t>✓</a:t>
            </a:r>
            <a:r>
              <a:rPr sz="1215" spc="10" dirty="0">
                <a:solidFill>
                  <a:srgbClr val="786950"/>
                </a:solidFill>
                <a:latin typeface="Meiryo"/>
                <a:cs typeface="Meiryo"/>
              </a:rPr>
              <a:t> </a:t>
            </a:r>
            <a:r>
              <a:rPr sz="1215" spc="146" dirty="0">
                <a:solidFill>
                  <a:srgbClr val="786950"/>
                </a:solidFill>
                <a:latin typeface="Arial"/>
                <a:cs typeface="Arial"/>
              </a:rPr>
              <a:t>considerations</a:t>
            </a:r>
            <a:endParaRPr sz="1215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10672" y="2268537"/>
            <a:ext cx="1592792" cy="2231760"/>
          </a:xfrm>
          <a:custGeom>
            <a:avLst/>
            <a:gdLst/>
            <a:ahLst/>
            <a:cxnLst/>
            <a:rect l="l" t="t" r="r" b="b"/>
            <a:pathLst>
              <a:path w="1638300" h="2295525">
                <a:moveTo>
                  <a:pt x="0" y="2295143"/>
                </a:moveTo>
                <a:lnTo>
                  <a:pt x="1638300" y="2295143"/>
                </a:lnTo>
                <a:lnTo>
                  <a:pt x="1638300" y="0"/>
                </a:lnTo>
                <a:lnTo>
                  <a:pt x="0" y="0"/>
                </a:lnTo>
                <a:lnTo>
                  <a:pt x="0" y="2295143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378076" y="2238905"/>
            <a:ext cx="1588470" cy="2231760"/>
          </a:xfrm>
          <a:custGeom>
            <a:avLst/>
            <a:gdLst/>
            <a:ahLst/>
            <a:cxnLst/>
            <a:rect l="l" t="t" r="r" b="b"/>
            <a:pathLst>
              <a:path w="1633854" h="2295525">
                <a:moveTo>
                  <a:pt x="0" y="2295144"/>
                </a:moveTo>
                <a:lnTo>
                  <a:pt x="1633728" y="2295144"/>
                </a:lnTo>
                <a:lnTo>
                  <a:pt x="1633728" y="0"/>
                </a:lnTo>
                <a:lnTo>
                  <a:pt x="0" y="0"/>
                </a:lnTo>
                <a:lnTo>
                  <a:pt x="0" y="2295144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2394373" y="2247487"/>
            <a:ext cx="1590940" cy="2237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50" marR="809958">
              <a:lnSpc>
                <a:spcPct val="103600"/>
              </a:lnSpc>
            </a:pPr>
            <a:r>
              <a:rPr sz="1361" u="sng" spc="58" dirty="0">
                <a:latin typeface="Arial"/>
                <a:cs typeface="Arial"/>
              </a:rPr>
              <a:t>I</a:t>
            </a:r>
            <a:r>
              <a:rPr sz="1361" u="sng" spc="247" dirty="0">
                <a:latin typeface="Arial"/>
                <a:cs typeface="Arial"/>
              </a:rPr>
              <a:t>n</a:t>
            </a:r>
            <a:r>
              <a:rPr sz="1361" u="sng" spc="131" dirty="0">
                <a:latin typeface="Arial"/>
                <a:cs typeface="Arial"/>
              </a:rPr>
              <a:t>t</a:t>
            </a:r>
            <a:r>
              <a:rPr sz="1361" u="sng" spc="185" dirty="0">
                <a:latin typeface="Arial"/>
                <a:cs typeface="Arial"/>
              </a:rPr>
              <a:t>e</a:t>
            </a:r>
            <a:r>
              <a:rPr sz="1361" u="sng" spc="126" dirty="0">
                <a:latin typeface="Arial"/>
                <a:cs typeface="Arial"/>
              </a:rPr>
              <a:t>r</a:t>
            </a:r>
            <a:r>
              <a:rPr sz="1361" u="sng" spc="253" dirty="0">
                <a:latin typeface="Arial"/>
                <a:cs typeface="Arial"/>
              </a:rPr>
              <a:t>n</a:t>
            </a:r>
            <a:r>
              <a:rPr sz="1361" u="sng" spc="190" dirty="0">
                <a:latin typeface="Arial"/>
                <a:cs typeface="Arial"/>
              </a:rPr>
              <a:t>a</a:t>
            </a:r>
            <a:r>
              <a:rPr sz="1361" u="sng" spc="92" dirty="0">
                <a:latin typeface="Arial"/>
                <a:cs typeface="Arial"/>
              </a:rPr>
              <a:t>l </a:t>
            </a:r>
            <a:r>
              <a:rPr sz="1361" spc="107" dirty="0">
                <a:latin typeface="Arial"/>
                <a:cs typeface="Arial"/>
              </a:rPr>
              <a:t> </a:t>
            </a:r>
            <a:r>
              <a:rPr sz="1361" u="sng" spc="247" dirty="0">
                <a:latin typeface="Arial"/>
                <a:cs typeface="Arial"/>
              </a:rPr>
              <a:t>F</a:t>
            </a:r>
            <a:r>
              <a:rPr sz="1361" u="sng" spc="185" dirty="0">
                <a:latin typeface="Arial"/>
                <a:cs typeface="Arial"/>
              </a:rPr>
              <a:t>a</a:t>
            </a:r>
            <a:r>
              <a:rPr sz="1361" u="sng" spc="190" dirty="0">
                <a:latin typeface="Arial"/>
                <a:cs typeface="Arial"/>
              </a:rPr>
              <a:t>c</a:t>
            </a:r>
            <a:r>
              <a:rPr sz="1361" u="sng" spc="131" dirty="0">
                <a:latin typeface="Arial"/>
                <a:cs typeface="Arial"/>
              </a:rPr>
              <a:t>t</a:t>
            </a:r>
            <a:r>
              <a:rPr sz="1361" u="sng" spc="185" dirty="0">
                <a:latin typeface="Arial"/>
                <a:cs typeface="Arial"/>
              </a:rPr>
              <a:t>o</a:t>
            </a:r>
            <a:r>
              <a:rPr sz="1361" u="sng" spc="160" dirty="0">
                <a:latin typeface="Arial"/>
                <a:cs typeface="Arial"/>
              </a:rPr>
              <a:t>rs</a:t>
            </a:r>
            <a:endParaRPr sz="1361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1264">
              <a:latin typeface="Times New Roman"/>
              <a:cs typeface="Times New Roman"/>
            </a:endParaRPr>
          </a:p>
          <a:p>
            <a:pPr marL="30250" marR="527832"/>
            <a:r>
              <a:rPr sz="1215" spc="19" dirty="0">
                <a:latin typeface="Meiryo"/>
                <a:cs typeface="Meiryo"/>
              </a:rPr>
              <a:t>✓</a:t>
            </a:r>
            <a:r>
              <a:rPr sz="1215" spc="223" dirty="0">
                <a:latin typeface="Arial"/>
                <a:cs typeface="Arial"/>
              </a:rPr>
              <a:t>M</a:t>
            </a:r>
            <a:r>
              <a:rPr sz="1215" spc="194" dirty="0">
                <a:latin typeface="Arial"/>
                <a:cs typeface="Arial"/>
              </a:rPr>
              <a:t>a</a:t>
            </a:r>
            <a:r>
              <a:rPr sz="1215" spc="102" dirty="0">
                <a:latin typeface="Arial"/>
                <a:cs typeface="Arial"/>
              </a:rPr>
              <a:t>r</a:t>
            </a:r>
            <a:r>
              <a:rPr sz="1215" spc="117" dirty="0">
                <a:latin typeface="Arial"/>
                <a:cs typeface="Arial"/>
              </a:rPr>
              <a:t>k</a:t>
            </a:r>
            <a:r>
              <a:rPr sz="1215" spc="194" dirty="0">
                <a:latin typeface="Arial"/>
                <a:cs typeface="Arial"/>
              </a:rPr>
              <a:t>e</a:t>
            </a:r>
            <a:r>
              <a:rPr sz="1215" spc="97" dirty="0">
                <a:latin typeface="Arial"/>
                <a:cs typeface="Arial"/>
              </a:rPr>
              <a:t>t</a:t>
            </a:r>
            <a:r>
              <a:rPr sz="1215" spc="165" dirty="0">
                <a:latin typeface="Arial"/>
                <a:cs typeface="Arial"/>
              </a:rPr>
              <a:t>i</a:t>
            </a:r>
            <a:r>
              <a:rPr sz="1215" spc="194" dirty="0">
                <a:latin typeface="Arial"/>
                <a:cs typeface="Arial"/>
              </a:rPr>
              <a:t>n</a:t>
            </a:r>
            <a:r>
              <a:rPr sz="1215" spc="117" dirty="0">
                <a:latin typeface="Arial"/>
                <a:cs typeface="Arial"/>
              </a:rPr>
              <a:t>g  </a:t>
            </a:r>
            <a:r>
              <a:rPr sz="1215" spc="156" dirty="0">
                <a:latin typeface="Arial"/>
                <a:cs typeface="Arial"/>
              </a:rPr>
              <a:t>Objectives</a:t>
            </a:r>
            <a:endParaRPr sz="1215">
              <a:latin typeface="Arial"/>
              <a:cs typeface="Arial"/>
            </a:endParaRPr>
          </a:p>
          <a:p>
            <a:pPr marL="30250" marR="168536">
              <a:spcBef>
                <a:spcPts val="578"/>
              </a:spcBef>
            </a:pPr>
            <a:r>
              <a:rPr sz="1215" spc="146" dirty="0">
                <a:latin typeface="Meiryo"/>
                <a:cs typeface="Meiryo"/>
              </a:rPr>
              <a:t>✓</a:t>
            </a:r>
            <a:r>
              <a:rPr sz="1215" spc="146" dirty="0">
                <a:latin typeface="Arial"/>
                <a:cs typeface="Arial"/>
              </a:rPr>
              <a:t>Marketing</a:t>
            </a:r>
            <a:r>
              <a:rPr sz="1215" spc="-5" dirty="0">
                <a:latin typeface="Arial"/>
                <a:cs typeface="Arial"/>
              </a:rPr>
              <a:t> </a:t>
            </a:r>
            <a:r>
              <a:rPr sz="1215" spc="180" dirty="0">
                <a:latin typeface="Arial"/>
                <a:cs typeface="Arial"/>
              </a:rPr>
              <a:t>Mix  </a:t>
            </a:r>
            <a:r>
              <a:rPr sz="1215" spc="146" dirty="0">
                <a:latin typeface="Arial"/>
                <a:cs typeface="Arial"/>
              </a:rPr>
              <a:t>Strategy</a:t>
            </a:r>
            <a:endParaRPr sz="1215">
              <a:latin typeface="Arial"/>
              <a:cs typeface="Arial"/>
            </a:endParaRPr>
          </a:p>
          <a:p>
            <a:pPr marL="30250">
              <a:spcBef>
                <a:spcPts val="583"/>
              </a:spcBef>
            </a:pPr>
            <a:r>
              <a:rPr sz="1215" spc="146" dirty="0">
                <a:latin typeface="Meiryo"/>
                <a:cs typeface="Meiryo"/>
              </a:rPr>
              <a:t>✓</a:t>
            </a:r>
            <a:r>
              <a:rPr sz="1215" spc="146" dirty="0">
                <a:latin typeface="Arial"/>
                <a:cs typeface="Arial"/>
              </a:rPr>
              <a:t>Costs</a:t>
            </a:r>
            <a:endParaRPr sz="1215">
              <a:latin typeface="Arial"/>
              <a:cs typeface="Arial"/>
            </a:endParaRPr>
          </a:p>
          <a:p>
            <a:pPr marL="30250">
              <a:spcBef>
                <a:spcPts val="525"/>
              </a:spcBef>
            </a:pPr>
            <a:r>
              <a:rPr sz="1215" spc="141" dirty="0">
                <a:latin typeface="Meiryo"/>
                <a:cs typeface="Meiryo"/>
              </a:rPr>
              <a:t>✓</a:t>
            </a:r>
            <a:r>
              <a:rPr sz="1215" spc="141" dirty="0">
                <a:latin typeface="Arial"/>
                <a:cs typeface="Arial"/>
              </a:rPr>
              <a:t>Organizational</a:t>
            </a:r>
            <a:endParaRPr sz="1215">
              <a:latin typeface="Arial"/>
              <a:cs typeface="Arial"/>
            </a:endParaRPr>
          </a:p>
          <a:p>
            <a:pPr marL="242616" indent="-212367">
              <a:spcBef>
                <a:spcPts val="583"/>
              </a:spcBef>
              <a:buFont typeface="Meiryo"/>
              <a:buChar char="✓"/>
              <a:tabLst>
                <a:tab pos="243235" algn="l"/>
              </a:tabLst>
            </a:pPr>
            <a:r>
              <a:rPr sz="1215" spc="146" dirty="0">
                <a:latin typeface="Arial"/>
                <a:cs typeface="Arial"/>
              </a:rPr>
              <a:t>considerations</a:t>
            </a:r>
            <a:endParaRPr sz="121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1754" y="2120370"/>
            <a:ext cx="1671814" cy="2466358"/>
          </a:xfrm>
          <a:prstGeom prst="rect">
            <a:avLst/>
          </a:prstGeom>
        </p:spPr>
        <p:txBody>
          <a:bodyPr vert="horz" wrap="square" lIns="0" tIns="8643" rIns="0" bIns="0" rtlCol="0">
            <a:spAutoFit/>
          </a:bodyPr>
          <a:lstStyle/>
          <a:p>
            <a:pPr marL="50005" marR="804403">
              <a:lnSpc>
                <a:spcPct val="103600"/>
              </a:lnSpc>
              <a:spcBef>
                <a:spcPts val="68"/>
              </a:spcBef>
            </a:pPr>
            <a:r>
              <a:rPr sz="1361" spc="258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361" spc="111" dirty="0">
                <a:solidFill>
                  <a:srgbClr val="786950"/>
                </a:solidFill>
                <a:latin typeface="Arial"/>
                <a:cs typeface="Arial"/>
              </a:rPr>
              <a:t>x</a:t>
            </a:r>
            <a:r>
              <a:rPr sz="1361" spc="131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1361" spc="185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361" spc="126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1361" spc="253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1361" spc="190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1361" spc="97" dirty="0">
                <a:solidFill>
                  <a:srgbClr val="786950"/>
                </a:solidFill>
                <a:latin typeface="Arial"/>
                <a:cs typeface="Arial"/>
              </a:rPr>
              <a:t>l  </a:t>
            </a:r>
            <a:r>
              <a:rPr sz="1361" spc="180" dirty="0">
                <a:solidFill>
                  <a:srgbClr val="786950"/>
                </a:solidFill>
                <a:latin typeface="Arial"/>
                <a:cs typeface="Arial"/>
              </a:rPr>
              <a:t>Factors</a:t>
            </a:r>
            <a:endParaRPr sz="1361">
              <a:latin typeface="Arial"/>
              <a:cs typeface="Arial"/>
            </a:endParaRPr>
          </a:p>
          <a:p>
            <a:pPr marL="50005" marR="329663">
              <a:lnSpc>
                <a:spcPct val="104000"/>
              </a:lnSpc>
              <a:spcBef>
                <a:spcPts val="1021"/>
              </a:spcBef>
            </a:pPr>
            <a:r>
              <a:rPr sz="1215" spc="131" dirty="0">
                <a:solidFill>
                  <a:srgbClr val="786950"/>
                </a:solidFill>
                <a:latin typeface="Meiryo"/>
                <a:cs typeface="Meiryo"/>
              </a:rPr>
              <a:t>✓</a:t>
            </a:r>
            <a:r>
              <a:rPr sz="1215" spc="131" dirty="0">
                <a:solidFill>
                  <a:srgbClr val="786950"/>
                </a:solidFill>
                <a:latin typeface="Arial"/>
                <a:cs typeface="Arial"/>
              </a:rPr>
              <a:t>Nature </a:t>
            </a:r>
            <a:r>
              <a:rPr sz="1215" spc="141" dirty="0">
                <a:solidFill>
                  <a:srgbClr val="786950"/>
                </a:solidFill>
                <a:latin typeface="Arial"/>
                <a:cs typeface="Arial"/>
              </a:rPr>
              <a:t>of</a:t>
            </a:r>
            <a:r>
              <a:rPr sz="1215" spc="24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1215" spc="131" dirty="0">
                <a:solidFill>
                  <a:srgbClr val="786950"/>
                </a:solidFill>
                <a:latin typeface="Arial"/>
                <a:cs typeface="Arial"/>
              </a:rPr>
              <a:t>the  </a:t>
            </a:r>
            <a:r>
              <a:rPr sz="1215" spc="151" dirty="0">
                <a:solidFill>
                  <a:srgbClr val="786950"/>
                </a:solidFill>
                <a:latin typeface="Arial"/>
                <a:cs typeface="Arial"/>
              </a:rPr>
              <a:t>market</a:t>
            </a:r>
            <a:r>
              <a:rPr sz="1215" spc="44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1215" spc="209" dirty="0">
                <a:solidFill>
                  <a:srgbClr val="786950"/>
                </a:solidFill>
                <a:latin typeface="Arial"/>
                <a:cs typeface="Arial"/>
              </a:rPr>
              <a:t>and</a:t>
            </a:r>
            <a:endParaRPr sz="1215">
              <a:latin typeface="Arial"/>
              <a:cs typeface="Arial"/>
            </a:endParaRPr>
          </a:p>
          <a:p>
            <a:pPr marL="50005"/>
            <a:r>
              <a:rPr sz="1215" spc="194" dirty="0">
                <a:solidFill>
                  <a:srgbClr val="786950"/>
                </a:solidFill>
                <a:latin typeface="Arial"/>
                <a:cs typeface="Arial"/>
              </a:rPr>
              <a:t>demand</a:t>
            </a:r>
            <a:endParaRPr sz="1215">
              <a:latin typeface="Arial"/>
              <a:cs typeface="Arial"/>
            </a:endParaRPr>
          </a:p>
          <a:p>
            <a:pPr marL="50005">
              <a:spcBef>
                <a:spcPts val="457"/>
              </a:spcBef>
            </a:pPr>
            <a:r>
              <a:rPr sz="1215" spc="146" dirty="0">
                <a:solidFill>
                  <a:srgbClr val="786950"/>
                </a:solidFill>
                <a:latin typeface="Meiryo"/>
                <a:cs typeface="Meiryo"/>
              </a:rPr>
              <a:t>✓</a:t>
            </a:r>
            <a:r>
              <a:rPr sz="1215" spc="146" dirty="0">
                <a:solidFill>
                  <a:srgbClr val="786950"/>
                </a:solidFill>
                <a:latin typeface="Arial"/>
                <a:cs typeface="Arial"/>
              </a:rPr>
              <a:t>Competition</a:t>
            </a:r>
            <a:endParaRPr sz="1215">
              <a:latin typeface="Arial"/>
              <a:cs typeface="Arial"/>
            </a:endParaRPr>
          </a:p>
          <a:p>
            <a:pPr marL="50005" marR="375964">
              <a:spcBef>
                <a:spcPts val="525"/>
              </a:spcBef>
            </a:pPr>
            <a:r>
              <a:rPr sz="1215" spc="126" dirty="0">
                <a:solidFill>
                  <a:srgbClr val="786950"/>
                </a:solidFill>
                <a:latin typeface="Meiryo"/>
                <a:cs typeface="Meiryo"/>
              </a:rPr>
              <a:t>✓</a:t>
            </a:r>
            <a:r>
              <a:rPr sz="1215" spc="126" dirty="0">
                <a:solidFill>
                  <a:srgbClr val="786950"/>
                </a:solidFill>
                <a:latin typeface="Arial"/>
                <a:cs typeface="Arial"/>
              </a:rPr>
              <a:t>Other  </a:t>
            </a:r>
            <a:r>
              <a:rPr sz="1215" spc="194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215" spc="122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1215" spc="194" dirty="0">
                <a:solidFill>
                  <a:srgbClr val="786950"/>
                </a:solidFill>
                <a:latin typeface="Arial"/>
                <a:cs typeface="Arial"/>
              </a:rPr>
              <a:t>v</a:t>
            </a:r>
            <a:r>
              <a:rPr sz="1215" spc="83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1215" spc="102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1215" spc="194" dirty="0">
                <a:solidFill>
                  <a:srgbClr val="786950"/>
                </a:solidFill>
                <a:latin typeface="Arial"/>
                <a:cs typeface="Arial"/>
              </a:rPr>
              <a:t>on</a:t>
            </a:r>
            <a:r>
              <a:rPr sz="1215" spc="151" dirty="0">
                <a:solidFill>
                  <a:srgbClr val="786950"/>
                </a:solidFill>
                <a:latin typeface="Arial"/>
                <a:cs typeface="Arial"/>
              </a:rPr>
              <a:t>m</a:t>
            </a:r>
            <a:r>
              <a:rPr sz="1215" spc="267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215" spc="126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1215" spc="97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1215" spc="267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1215" spc="68" dirty="0">
                <a:solidFill>
                  <a:srgbClr val="786950"/>
                </a:solidFill>
                <a:latin typeface="Arial"/>
                <a:cs typeface="Arial"/>
              </a:rPr>
              <a:t>l</a:t>
            </a:r>
            <a:endParaRPr sz="1215">
              <a:latin typeface="Arial"/>
              <a:cs typeface="Arial"/>
            </a:endParaRPr>
          </a:p>
          <a:p>
            <a:pPr marL="50005" marR="50005">
              <a:lnSpc>
                <a:spcPct val="104000"/>
              </a:lnSpc>
              <a:spcBef>
                <a:spcPts val="408"/>
              </a:spcBef>
            </a:pPr>
            <a:r>
              <a:rPr sz="1215" spc="146" dirty="0">
                <a:solidFill>
                  <a:srgbClr val="786950"/>
                </a:solidFill>
                <a:latin typeface="Arial"/>
                <a:cs typeface="Arial"/>
              </a:rPr>
              <a:t>factors</a:t>
            </a:r>
            <a:r>
              <a:rPr sz="1215" spc="87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1215" spc="156" dirty="0">
                <a:solidFill>
                  <a:srgbClr val="786950"/>
                </a:solidFill>
                <a:latin typeface="Arial"/>
                <a:cs typeface="Arial"/>
              </a:rPr>
              <a:t>(economy,  </a:t>
            </a:r>
            <a:r>
              <a:rPr sz="1215" spc="126" dirty="0">
                <a:solidFill>
                  <a:srgbClr val="786950"/>
                </a:solidFill>
                <a:latin typeface="Arial"/>
                <a:cs typeface="Arial"/>
              </a:rPr>
              <a:t>resellers,  </a:t>
            </a:r>
            <a:r>
              <a:rPr sz="1215" spc="165" dirty="0">
                <a:solidFill>
                  <a:srgbClr val="786950"/>
                </a:solidFill>
                <a:latin typeface="Arial"/>
                <a:cs typeface="Arial"/>
              </a:rPr>
              <a:t>government)</a:t>
            </a:r>
            <a:endParaRPr sz="1215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51754" y="4556972"/>
            <a:ext cx="1671814" cy="29633"/>
          </a:xfrm>
          <a:custGeom>
            <a:avLst/>
            <a:gdLst/>
            <a:ahLst/>
            <a:cxnLst/>
            <a:rect l="l" t="t" r="r" b="b"/>
            <a:pathLst>
              <a:path w="1719579" h="30479">
                <a:moveTo>
                  <a:pt x="0" y="30479"/>
                </a:moveTo>
                <a:lnTo>
                  <a:pt x="1719072" y="30479"/>
                </a:lnTo>
                <a:lnTo>
                  <a:pt x="1719072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114713" y="2090738"/>
            <a:ext cx="1703298" cy="2466358"/>
          </a:xfrm>
          <a:custGeom>
            <a:avLst/>
            <a:gdLst/>
            <a:ahLst/>
            <a:cxnLst/>
            <a:rect l="l" t="t" r="r" b="b"/>
            <a:pathLst>
              <a:path w="1751965" h="2536825">
                <a:moveTo>
                  <a:pt x="0" y="2536698"/>
                </a:moveTo>
                <a:lnTo>
                  <a:pt x="1751838" y="2536698"/>
                </a:lnTo>
                <a:lnTo>
                  <a:pt x="1751838" y="0"/>
                </a:lnTo>
                <a:lnTo>
                  <a:pt x="0" y="0"/>
                </a:lnTo>
                <a:lnTo>
                  <a:pt x="0" y="2536698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5114713" y="2099321"/>
            <a:ext cx="1703298" cy="2472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005" marR="836505">
              <a:lnSpc>
                <a:spcPct val="103600"/>
              </a:lnSpc>
            </a:pPr>
            <a:r>
              <a:rPr sz="1361" u="sng" spc="258" dirty="0">
                <a:latin typeface="Arial"/>
                <a:cs typeface="Arial"/>
              </a:rPr>
              <a:t>E</a:t>
            </a:r>
            <a:r>
              <a:rPr sz="1361" u="sng" spc="111" dirty="0">
                <a:latin typeface="Arial"/>
                <a:cs typeface="Arial"/>
              </a:rPr>
              <a:t>x</a:t>
            </a:r>
            <a:r>
              <a:rPr sz="1361" u="sng" spc="131" dirty="0">
                <a:latin typeface="Arial"/>
                <a:cs typeface="Arial"/>
              </a:rPr>
              <a:t>t</a:t>
            </a:r>
            <a:r>
              <a:rPr sz="1361" u="sng" spc="185" dirty="0">
                <a:latin typeface="Arial"/>
                <a:cs typeface="Arial"/>
              </a:rPr>
              <a:t>e</a:t>
            </a:r>
            <a:r>
              <a:rPr sz="1361" u="sng" spc="126" dirty="0">
                <a:latin typeface="Arial"/>
                <a:cs typeface="Arial"/>
              </a:rPr>
              <a:t>r</a:t>
            </a:r>
            <a:r>
              <a:rPr sz="1361" u="sng" spc="253" dirty="0">
                <a:latin typeface="Arial"/>
                <a:cs typeface="Arial"/>
              </a:rPr>
              <a:t>n</a:t>
            </a:r>
            <a:r>
              <a:rPr sz="1361" u="sng" spc="190" dirty="0">
                <a:latin typeface="Arial"/>
                <a:cs typeface="Arial"/>
              </a:rPr>
              <a:t>a</a:t>
            </a:r>
            <a:r>
              <a:rPr sz="1361" u="sng" spc="92" dirty="0">
                <a:latin typeface="Arial"/>
                <a:cs typeface="Arial"/>
              </a:rPr>
              <a:t>l </a:t>
            </a:r>
            <a:r>
              <a:rPr sz="1361" spc="107" dirty="0">
                <a:latin typeface="Arial"/>
                <a:cs typeface="Arial"/>
              </a:rPr>
              <a:t> </a:t>
            </a:r>
            <a:r>
              <a:rPr sz="1361" u="sng" spc="180" dirty="0">
                <a:latin typeface="Arial"/>
                <a:cs typeface="Arial"/>
              </a:rPr>
              <a:t>Factors</a:t>
            </a:r>
            <a:endParaRPr sz="1361">
              <a:latin typeface="Arial"/>
              <a:cs typeface="Arial"/>
            </a:endParaRPr>
          </a:p>
          <a:p>
            <a:pPr marL="50005" marR="361148">
              <a:lnSpc>
                <a:spcPct val="104000"/>
              </a:lnSpc>
              <a:spcBef>
                <a:spcPts val="1021"/>
              </a:spcBef>
            </a:pPr>
            <a:r>
              <a:rPr sz="1215" spc="131" dirty="0">
                <a:latin typeface="Meiryo"/>
                <a:cs typeface="Meiryo"/>
              </a:rPr>
              <a:t>✓</a:t>
            </a:r>
            <a:r>
              <a:rPr sz="1215" spc="131" dirty="0">
                <a:latin typeface="Arial"/>
                <a:cs typeface="Arial"/>
              </a:rPr>
              <a:t>Nature </a:t>
            </a:r>
            <a:r>
              <a:rPr sz="1215" spc="141" dirty="0">
                <a:latin typeface="Arial"/>
                <a:cs typeface="Arial"/>
              </a:rPr>
              <a:t>of</a:t>
            </a:r>
            <a:r>
              <a:rPr sz="1215" spc="24" dirty="0">
                <a:latin typeface="Arial"/>
                <a:cs typeface="Arial"/>
              </a:rPr>
              <a:t> </a:t>
            </a:r>
            <a:r>
              <a:rPr sz="1215" spc="131" dirty="0">
                <a:latin typeface="Arial"/>
                <a:cs typeface="Arial"/>
              </a:rPr>
              <a:t>the  </a:t>
            </a:r>
            <a:r>
              <a:rPr sz="1215" spc="151" dirty="0">
                <a:latin typeface="Arial"/>
                <a:cs typeface="Arial"/>
              </a:rPr>
              <a:t>market</a:t>
            </a:r>
            <a:r>
              <a:rPr sz="1215" spc="44" dirty="0">
                <a:latin typeface="Arial"/>
                <a:cs typeface="Arial"/>
              </a:rPr>
              <a:t> </a:t>
            </a:r>
            <a:r>
              <a:rPr sz="1215" spc="209" dirty="0">
                <a:latin typeface="Arial"/>
                <a:cs typeface="Arial"/>
              </a:rPr>
              <a:t>and</a:t>
            </a:r>
            <a:endParaRPr sz="1215">
              <a:latin typeface="Arial"/>
              <a:cs typeface="Arial"/>
            </a:endParaRPr>
          </a:p>
          <a:p>
            <a:pPr marL="50005"/>
            <a:r>
              <a:rPr sz="1215" spc="194" dirty="0">
                <a:latin typeface="Arial"/>
                <a:cs typeface="Arial"/>
              </a:rPr>
              <a:t>demand</a:t>
            </a:r>
            <a:endParaRPr sz="1215">
              <a:latin typeface="Arial"/>
              <a:cs typeface="Arial"/>
            </a:endParaRPr>
          </a:p>
          <a:p>
            <a:pPr marL="50005">
              <a:spcBef>
                <a:spcPts val="457"/>
              </a:spcBef>
            </a:pPr>
            <a:r>
              <a:rPr sz="1215" spc="146" dirty="0">
                <a:latin typeface="Meiryo"/>
                <a:cs typeface="Meiryo"/>
              </a:rPr>
              <a:t>✓</a:t>
            </a:r>
            <a:r>
              <a:rPr sz="1215" spc="146" dirty="0">
                <a:latin typeface="Arial"/>
                <a:cs typeface="Arial"/>
              </a:rPr>
              <a:t>Competition</a:t>
            </a:r>
            <a:endParaRPr sz="1215">
              <a:latin typeface="Arial"/>
              <a:cs typeface="Arial"/>
            </a:endParaRPr>
          </a:p>
          <a:p>
            <a:pPr marL="50005" marR="408065">
              <a:spcBef>
                <a:spcPts val="525"/>
              </a:spcBef>
            </a:pPr>
            <a:r>
              <a:rPr sz="1215" spc="126" dirty="0">
                <a:latin typeface="Meiryo"/>
                <a:cs typeface="Meiryo"/>
              </a:rPr>
              <a:t>✓</a:t>
            </a:r>
            <a:r>
              <a:rPr sz="1215" spc="126" dirty="0">
                <a:latin typeface="Arial"/>
                <a:cs typeface="Arial"/>
              </a:rPr>
              <a:t>Other  </a:t>
            </a:r>
            <a:r>
              <a:rPr sz="1215" spc="194" dirty="0">
                <a:latin typeface="Arial"/>
                <a:cs typeface="Arial"/>
              </a:rPr>
              <a:t>e</a:t>
            </a:r>
            <a:r>
              <a:rPr sz="1215" spc="122" dirty="0">
                <a:latin typeface="Arial"/>
                <a:cs typeface="Arial"/>
              </a:rPr>
              <a:t>n</a:t>
            </a:r>
            <a:r>
              <a:rPr sz="1215" spc="194" dirty="0">
                <a:latin typeface="Arial"/>
                <a:cs typeface="Arial"/>
              </a:rPr>
              <a:t>v</a:t>
            </a:r>
            <a:r>
              <a:rPr sz="1215" spc="83" dirty="0">
                <a:latin typeface="Arial"/>
                <a:cs typeface="Arial"/>
              </a:rPr>
              <a:t>i</a:t>
            </a:r>
            <a:r>
              <a:rPr sz="1215" spc="102" dirty="0">
                <a:latin typeface="Arial"/>
                <a:cs typeface="Arial"/>
              </a:rPr>
              <a:t>r</a:t>
            </a:r>
            <a:r>
              <a:rPr sz="1215" spc="194" dirty="0">
                <a:latin typeface="Arial"/>
                <a:cs typeface="Arial"/>
              </a:rPr>
              <a:t>on</a:t>
            </a:r>
            <a:r>
              <a:rPr sz="1215" spc="151" dirty="0">
                <a:latin typeface="Arial"/>
                <a:cs typeface="Arial"/>
              </a:rPr>
              <a:t>m</a:t>
            </a:r>
            <a:r>
              <a:rPr sz="1215" spc="267" dirty="0">
                <a:latin typeface="Arial"/>
                <a:cs typeface="Arial"/>
              </a:rPr>
              <a:t>e</a:t>
            </a:r>
            <a:r>
              <a:rPr sz="1215" spc="126" dirty="0">
                <a:latin typeface="Arial"/>
                <a:cs typeface="Arial"/>
              </a:rPr>
              <a:t>n</a:t>
            </a:r>
            <a:r>
              <a:rPr sz="1215" spc="97" dirty="0">
                <a:latin typeface="Arial"/>
                <a:cs typeface="Arial"/>
              </a:rPr>
              <a:t>t</a:t>
            </a:r>
            <a:r>
              <a:rPr sz="1215" spc="267" dirty="0">
                <a:latin typeface="Arial"/>
                <a:cs typeface="Arial"/>
              </a:rPr>
              <a:t>a</a:t>
            </a:r>
            <a:r>
              <a:rPr sz="1215" spc="68" dirty="0">
                <a:latin typeface="Arial"/>
                <a:cs typeface="Arial"/>
              </a:rPr>
              <a:t>l</a:t>
            </a:r>
            <a:endParaRPr sz="1215">
              <a:latin typeface="Arial"/>
              <a:cs typeface="Arial"/>
            </a:endParaRPr>
          </a:p>
          <a:p>
            <a:pPr marL="50005" marR="82107">
              <a:lnSpc>
                <a:spcPct val="104000"/>
              </a:lnSpc>
              <a:spcBef>
                <a:spcPts val="408"/>
              </a:spcBef>
            </a:pPr>
            <a:r>
              <a:rPr sz="1215" spc="146" dirty="0">
                <a:latin typeface="Arial"/>
                <a:cs typeface="Arial"/>
              </a:rPr>
              <a:t>factors</a:t>
            </a:r>
            <a:r>
              <a:rPr sz="1215" spc="87" dirty="0">
                <a:latin typeface="Arial"/>
                <a:cs typeface="Arial"/>
              </a:rPr>
              <a:t> </a:t>
            </a:r>
            <a:r>
              <a:rPr sz="1215" spc="156" dirty="0">
                <a:latin typeface="Arial"/>
                <a:cs typeface="Arial"/>
              </a:rPr>
              <a:t>(economy,  </a:t>
            </a:r>
            <a:r>
              <a:rPr sz="1215" spc="126" dirty="0">
                <a:latin typeface="Arial"/>
                <a:cs typeface="Arial"/>
              </a:rPr>
              <a:t>resellers,  </a:t>
            </a:r>
            <a:r>
              <a:rPr sz="1215" spc="165" dirty="0">
                <a:latin typeface="Arial"/>
                <a:cs typeface="Arial"/>
              </a:rPr>
              <a:t>government)</a:t>
            </a:r>
            <a:endParaRPr sz="121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53852" y="3091604"/>
            <a:ext cx="907521" cy="358481"/>
          </a:xfrm>
          <a:prstGeom prst="rect">
            <a:avLst/>
          </a:prstGeom>
        </p:spPr>
        <p:txBody>
          <a:bodyPr vert="horz" wrap="square" lIns="0" tIns="16051" rIns="0" bIns="0" rtlCol="0">
            <a:spAutoFit/>
          </a:bodyPr>
          <a:lstStyle/>
          <a:p>
            <a:pPr marL="48153" marR="31484" indent="120383">
              <a:lnSpc>
                <a:spcPct val="104099"/>
              </a:lnSpc>
              <a:spcBef>
                <a:spcPts val="126"/>
              </a:spcBef>
            </a:pPr>
            <a:r>
              <a:rPr sz="1069" b="1" spc="141" dirty="0">
                <a:latin typeface="Arial"/>
                <a:cs typeface="Arial"/>
              </a:rPr>
              <a:t>Pricing  </a:t>
            </a:r>
            <a:r>
              <a:rPr sz="1069" b="1" spc="243" dirty="0">
                <a:latin typeface="Arial"/>
                <a:cs typeface="Arial"/>
              </a:rPr>
              <a:t>D</a:t>
            </a:r>
            <a:r>
              <a:rPr sz="1069" b="1" spc="131" dirty="0">
                <a:latin typeface="Arial"/>
                <a:cs typeface="Arial"/>
              </a:rPr>
              <a:t>e</a:t>
            </a:r>
            <a:r>
              <a:rPr sz="1069" b="1" spc="209" dirty="0">
                <a:latin typeface="Arial"/>
                <a:cs typeface="Arial"/>
              </a:rPr>
              <a:t>c</a:t>
            </a:r>
            <a:r>
              <a:rPr sz="1069" b="1" spc="63" dirty="0">
                <a:latin typeface="Arial"/>
                <a:cs typeface="Arial"/>
              </a:rPr>
              <a:t>i</a:t>
            </a:r>
            <a:r>
              <a:rPr sz="1069" b="1" spc="198" dirty="0">
                <a:latin typeface="Arial"/>
                <a:cs typeface="Arial"/>
              </a:rPr>
              <a:t>s</a:t>
            </a:r>
            <a:r>
              <a:rPr sz="1069" b="1" spc="68" dirty="0">
                <a:latin typeface="Arial"/>
                <a:cs typeface="Arial"/>
              </a:rPr>
              <a:t>i</a:t>
            </a:r>
            <a:r>
              <a:rPr sz="1069" b="1" spc="141" dirty="0">
                <a:latin typeface="Arial"/>
                <a:cs typeface="Arial"/>
              </a:rPr>
              <a:t>o</a:t>
            </a:r>
            <a:r>
              <a:rPr sz="1069" b="1" spc="146" dirty="0">
                <a:latin typeface="Arial"/>
                <a:cs typeface="Arial"/>
              </a:rPr>
              <a:t>n</a:t>
            </a:r>
            <a:r>
              <a:rPr sz="1069" b="1" spc="175" dirty="0">
                <a:latin typeface="Arial"/>
                <a:cs typeface="Arial"/>
              </a:rPr>
              <a:t>s</a:t>
            </a:r>
            <a:endParaRPr sz="1069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53852" y="3091603"/>
            <a:ext cx="907521" cy="367947"/>
          </a:xfrm>
          <a:custGeom>
            <a:avLst/>
            <a:gdLst/>
            <a:ahLst/>
            <a:cxnLst/>
            <a:rect l="l" t="t" r="r" b="b"/>
            <a:pathLst>
              <a:path w="933450" h="378460">
                <a:moveTo>
                  <a:pt x="0" y="377951"/>
                </a:moveTo>
                <a:lnTo>
                  <a:pt x="933450" y="377951"/>
                </a:lnTo>
                <a:lnTo>
                  <a:pt x="933450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098290" y="3041967"/>
            <a:ext cx="907521" cy="368565"/>
          </a:xfrm>
          <a:custGeom>
            <a:avLst/>
            <a:gdLst/>
            <a:ahLst/>
            <a:cxnLst/>
            <a:rect l="l" t="t" r="r" b="b"/>
            <a:pathLst>
              <a:path w="933450" h="379094">
                <a:moveTo>
                  <a:pt x="0" y="378714"/>
                </a:moveTo>
                <a:lnTo>
                  <a:pt x="933450" y="378714"/>
                </a:lnTo>
                <a:lnTo>
                  <a:pt x="933450" y="0"/>
                </a:lnTo>
                <a:lnTo>
                  <a:pt x="0" y="0"/>
                </a:lnTo>
                <a:lnTo>
                  <a:pt x="0" y="378714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4254853" y="3062464"/>
            <a:ext cx="61304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223" dirty="0">
                <a:latin typeface="Arial"/>
                <a:cs typeface="Arial"/>
              </a:rPr>
              <a:t>P</a:t>
            </a:r>
            <a:r>
              <a:rPr sz="1069" b="1" spc="165" dirty="0">
                <a:latin typeface="Arial"/>
                <a:cs typeface="Arial"/>
              </a:rPr>
              <a:t>r</a:t>
            </a:r>
            <a:r>
              <a:rPr sz="1069" b="1" spc="-10" dirty="0">
                <a:latin typeface="Arial"/>
                <a:cs typeface="Arial"/>
              </a:rPr>
              <a:t>i</a:t>
            </a:r>
            <a:r>
              <a:rPr sz="1069" b="1" spc="209" dirty="0">
                <a:latin typeface="Arial"/>
                <a:cs typeface="Arial"/>
              </a:rPr>
              <a:t>c</a:t>
            </a:r>
            <a:r>
              <a:rPr sz="1069" b="1" spc="63" dirty="0">
                <a:latin typeface="Arial"/>
                <a:cs typeface="Arial"/>
              </a:rPr>
              <a:t>i</a:t>
            </a:r>
            <a:r>
              <a:rPr sz="1069" b="1" spc="141" dirty="0">
                <a:latin typeface="Arial"/>
                <a:cs typeface="Arial"/>
              </a:rPr>
              <a:t>n</a:t>
            </a:r>
            <a:r>
              <a:rPr sz="1069" b="1" spc="190" dirty="0">
                <a:latin typeface="Arial"/>
                <a:cs typeface="Arial"/>
              </a:rPr>
              <a:t>g</a:t>
            </a:r>
            <a:endParaRPr sz="1069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34109" y="3232854"/>
            <a:ext cx="84516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1" dirty="0">
                <a:latin typeface="Arial"/>
                <a:cs typeface="Arial"/>
              </a:rPr>
              <a:t>Decisions</a:t>
            </a:r>
            <a:endParaRPr sz="1069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03462" y="3172353"/>
            <a:ext cx="148167" cy="88900"/>
          </a:xfrm>
          <a:custGeom>
            <a:avLst/>
            <a:gdLst/>
            <a:ahLst/>
            <a:cxnLst/>
            <a:rect l="l" t="t" r="r" b="b"/>
            <a:pathLst>
              <a:path w="152400" h="91439">
                <a:moveTo>
                  <a:pt x="38100" y="0"/>
                </a:moveTo>
                <a:lnTo>
                  <a:pt x="38100" y="91440"/>
                </a:lnTo>
                <a:lnTo>
                  <a:pt x="114300" y="60959"/>
                </a:lnTo>
                <a:lnTo>
                  <a:pt x="57150" y="60959"/>
                </a:lnTo>
                <a:lnTo>
                  <a:pt x="57150" y="30479"/>
                </a:lnTo>
                <a:lnTo>
                  <a:pt x="114299" y="30479"/>
                </a:lnTo>
                <a:lnTo>
                  <a:pt x="38100" y="0"/>
                </a:lnTo>
                <a:close/>
              </a:path>
              <a:path w="152400" h="91439">
                <a:moveTo>
                  <a:pt x="38100" y="30479"/>
                </a:moveTo>
                <a:lnTo>
                  <a:pt x="0" y="30479"/>
                </a:lnTo>
                <a:lnTo>
                  <a:pt x="0" y="60959"/>
                </a:lnTo>
                <a:lnTo>
                  <a:pt x="38100" y="60959"/>
                </a:lnTo>
                <a:lnTo>
                  <a:pt x="38100" y="30479"/>
                </a:lnTo>
                <a:close/>
              </a:path>
              <a:path w="152400" h="91439">
                <a:moveTo>
                  <a:pt x="114299" y="30479"/>
                </a:moveTo>
                <a:lnTo>
                  <a:pt x="57150" y="30479"/>
                </a:lnTo>
                <a:lnTo>
                  <a:pt x="57150" y="60959"/>
                </a:lnTo>
                <a:lnTo>
                  <a:pt x="114300" y="60959"/>
                </a:lnTo>
                <a:lnTo>
                  <a:pt x="152400" y="45720"/>
                </a:lnTo>
                <a:lnTo>
                  <a:pt x="114299" y="30479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966546" y="3201988"/>
            <a:ext cx="148167" cy="88900"/>
          </a:xfrm>
          <a:custGeom>
            <a:avLst/>
            <a:gdLst/>
            <a:ahLst/>
            <a:cxnLst/>
            <a:rect l="l" t="t" r="r" b="b"/>
            <a:pathLst>
              <a:path w="152400" h="91439">
                <a:moveTo>
                  <a:pt x="114300" y="0"/>
                </a:moveTo>
                <a:lnTo>
                  <a:pt x="0" y="45720"/>
                </a:lnTo>
                <a:lnTo>
                  <a:pt x="114300" y="91440"/>
                </a:lnTo>
                <a:lnTo>
                  <a:pt x="114300" y="60960"/>
                </a:lnTo>
                <a:lnTo>
                  <a:pt x="95250" y="60960"/>
                </a:lnTo>
                <a:lnTo>
                  <a:pt x="95250" y="30480"/>
                </a:lnTo>
                <a:lnTo>
                  <a:pt x="114300" y="30480"/>
                </a:lnTo>
                <a:lnTo>
                  <a:pt x="114300" y="0"/>
                </a:lnTo>
                <a:close/>
              </a:path>
              <a:path w="152400" h="91439">
                <a:moveTo>
                  <a:pt x="114300" y="30480"/>
                </a:moveTo>
                <a:lnTo>
                  <a:pt x="95250" y="30480"/>
                </a:lnTo>
                <a:lnTo>
                  <a:pt x="95250" y="60960"/>
                </a:lnTo>
                <a:lnTo>
                  <a:pt x="114300" y="60960"/>
                </a:lnTo>
                <a:lnTo>
                  <a:pt x="114300" y="30480"/>
                </a:lnTo>
                <a:close/>
              </a:path>
              <a:path w="152400" h="91439">
                <a:moveTo>
                  <a:pt x="152400" y="30480"/>
                </a:moveTo>
                <a:lnTo>
                  <a:pt x="114300" y="30480"/>
                </a:lnTo>
                <a:lnTo>
                  <a:pt x="114300" y="60960"/>
                </a:lnTo>
                <a:lnTo>
                  <a:pt x="152400" y="60960"/>
                </a:lnTo>
                <a:lnTo>
                  <a:pt x="152400" y="3048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1143353" y="794033"/>
            <a:ext cx="5729728" cy="61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dynamic pricing—charging different prices depending on </a:t>
            </a:r>
            <a:r>
              <a:rPr sz="1167" dirty="0">
                <a:latin typeface="Garamond"/>
                <a:cs typeface="Garamond"/>
              </a:rPr>
              <a:t>individual customers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situations. The  </a:t>
            </a:r>
            <a:r>
              <a:rPr sz="1167" spc="-5" dirty="0">
                <a:latin typeface="Garamond"/>
                <a:cs typeface="Garamond"/>
              </a:rPr>
              <a:t>Internet, corporate networks, and </a:t>
            </a:r>
            <a:r>
              <a:rPr sz="1167" dirty="0">
                <a:latin typeface="Garamond"/>
                <a:cs typeface="Garamond"/>
              </a:rPr>
              <a:t>wireless setups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connecting sellers </a:t>
            </a:r>
            <a:r>
              <a:rPr sz="1167" spc="-5" dirty="0">
                <a:latin typeface="Garamond"/>
                <a:cs typeface="Garamond"/>
              </a:rPr>
              <a:t>and buyers as never</a:t>
            </a:r>
            <a:r>
              <a:rPr sz="1167" spc="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before.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67200" y="1392131"/>
            <a:ext cx="89146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buying </a:t>
            </a:r>
            <a:r>
              <a:rPr sz="1167" spc="17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habits,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43352" y="1406948"/>
            <a:ext cx="4741951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New technologies allow </a:t>
            </a:r>
            <a:r>
              <a:rPr sz="1167" dirty="0">
                <a:latin typeface="Garamond"/>
                <a:cs typeface="Garamond"/>
              </a:rPr>
              <a:t>sellers to collect detailed </a:t>
            </a:r>
            <a:r>
              <a:rPr sz="1167" spc="-5" dirty="0">
                <a:latin typeface="Garamond"/>
                <a:cs typeface="Garamond"/>
              </a:rPr>
              <a:t>data about customers'  preferences—even spending limits—so </a:t>
            </a:r>
            <a:r>
              <a:rPr sz="1167" dirty="0">
                <a:latin typeface="Garamond"/>
                <a:cs typeface="Garamond"/>
              </a:rPr>
              <a:t>they can tailor their </a:t>
            </a:r>
            <a:r>
              <a:rPr sz="1167" spc="-5" dirty="0">
                <a:latin typeface="Garamond"/>
                <a:cs typeface="Garamond"/>
              </a:rPr>
              <a:t>products and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prices.</a:t>
            </a:r>
            <a:endParaRPr sz="1167">
              <a:latin typeface="Garamond"/>
              <a:cs typeface="Garamond"/>
            </a:endParaRPr>
          </a:p>
          <a:p>
            <a:pPr marL="234592">
              <a:lnSpc>
                <a:spcPts val="1283"/>
              </a:lnSpc>
            </a:pPr>
            <a:r>
              <a:rPr sz="1167" b="1" spc="-5" dirty="0">
                <a:latin typeface="Garamond"/>
                <a:cs typeface="Garamond"/>
              </a:rPr>
              <a:t>B.  </a:t>
            </a:r>
            <a:r>
              <a:rPr sz="1167" b="1" dirty="0">
                <a:latin typeface="Garamond"/>
                <a:cs typeface="Garamond"/>
              </a:rPr>
              <a:t>Factors to </a:t>
            </a:r>
            <a:r>
              <a:rPr sz="1167" b="1" spc="-5" dirty="0">
                <a:latin typeface="Garamond"/>
                <a:cs typeface="Garamond"/>
              </a:rPr>
              <a:t>Consider </a:t>
            </a:r>
            <a:r>
              <a:rPr sz="1167" b="1" dirty="0">
                <a:latin typeface="Garamond"/>
                <a:cs typeface="Garamond"/>
              </a:rPr>
              <a:t>When </a:t>
            </a:r>
            <a:r>
              <a:rPr sz="1167" b="1" spc="-5" dirty="0">
                <a:latin typeface="Garamond"/>
                <a:cs typeface="Garamond"/>
              </a:rPr>
              <a:t>Setting</a:t>
            </a:r>
            <a:r>
              <a:rPr sz="1167" b="1" spc="-10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Prices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43352" y="2058881"/>
            <a:ext cx="421040" cy="36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A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pricing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39888" y="2073698"/>
            <a:ext cx="63094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219" marR="4939" indent="-81490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</a:t>
            </a:r>
            <a:r>
              <a:rPr sz="1167" dirty="0">
                <a:latin typeface="Garamond"/>
                <a:cs typeface="Garamond"/>
              </a:rPr>
              <a:t>m</a:t>
            </a:r>
            <a:r>
              <a:rPr sz="1167" spc="-5" dirty="0">
                <a:latin typeface="Garamond"/>
                <a:cs typeface="Garamond"/>
              </a:rPr>
              <a:t>pany's  </a:t>
            </a:r>
            <a:r>
              <a:rPr sz="1167" dirty="0">
                <a:latin typeface="Garamond"/>
                <a:cs typeface="Garamond"/>
              </a:rPr>
              <a:t>decisions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3352" y="2392256"/>
            <a:ext cx="82170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50653" algn="l"/>
              </a:tabLst>
            </a:pPr>
            <a:r>
              <a:rPr sz="1167" spc="-5" dirty="0">
                <a:latin typeface="Garamond"/>
                <a:cs typeface="Garamond"/>
              </a:rPr>
              <a:t>ar</a:t>
            </a:r>
            <a:r>
              <a:rPr sz="1167" dirty="0">
                <a:latin typeface="Garamond"/>
                <a:cs typeface="Garamond"/>
              </a:rPr>
              <a:t>e	</a:t>
            </a:r>
            <a:r>
              <a:rPr sz="1167" spc="-5" dirty="0">
                <a:latin typeface="Garamond"/>
                <a:cs typeface="Garamond"/>
              </a:rPr>
              <a:t>affected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08392" y="2392256"/>
            <a:ext cx="16236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by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43352" y="2573761"/>
            <a:ext cx="550069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both  </a:t>
            </a:r>
            <a:r>
              <a:rPr sz="1167" dirty="0">
                <a:latin typeface="Garamond"/>
                <a:cs typeface="Garamond"/>
              </a:rPr>
              <a:t>company  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91552" y="2573761"/>
            <a:ext cx="479071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9755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internal  factors  </a:t>
            </a:r>
            <a:r>
              <a:rPr sz="1167" dirty="0">
                <a:latin typeface="Garamond"/>
                <a:cs typeface="Garamond"/>
              </a:rPr>
              <a:t>external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43352" y="3073823"/>
            <a:ext cx="85751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environmental  factors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43352" y="4725882"/>
            <a:ext cx="5716147" cy="4873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indent="-222245">
              <a:lnSpc>
                <a:spcPts val="1356"/>
              </a:lnSpc>
              <a:buAutoNum type="alphaLcParenR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Internal Factors </a:t>
            </a:r>
            <a:r>
              <a:rPr sz="1167" b="1" spc="-5" dirty="0">
                <a:latin typeface="Garamond"/>
                <a:cs typeface="Garamond"/>
              </a:rPr>
              <a:t>Affecting Pricing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Decision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Internal </a:t>
            </a:r>
            <a:r>
              <a:rPr sz="1167" dirty="0">
                <a:latin typeface="Garamond"/>
                <a:cs typeface="Garamond"/>
              </a:rPr>
              <a:t>factors </a:t>
            </a:r>
            <a:r>
              <a:rPr sz="1167" spc="-5" dirty="0">
                <a:latin typeface="Garamond"/>
                <a:cs typeface="Garamond"/>
              </a:rPr>
              <a:t>affecting pricing include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company's marketing objectives, marketing mix  </a:t>
            </a:r>
            <a:r>
              <a:rPr sz="1167" dirty="0">
                <a:latin typeface="Garamond"/>
                <a:cs typeface="Garamond"/>
              </a:rPr>
              <a:t>strategy, costs, </a:t>
            </a:r>
            <a:r>
              <a:rPr sz="1167" spc="-5" dirty="0">
                <a:latin typeface="Garamond"/>
                <a:cs typeface="Garamond"/>
              </a:rPr>
              <a:t>and organizational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considerations.</a:t>
            </a:r>
            <a:endParaRPr sz="1167">
              <a:latin typeface="Garamond"/>
              <a:cs typeface="Garamond"/>
            </a:endParaRPr>
          </a:p>
          <a:p>
            <a:pPr marL="790204" lvl="1" indent="-208662">
              <a:lnSpc>
                <a:spcPts val="1240"/>
              </a:lnSpc>
              <a:buAutoNum type="romanUcPeriod"/>
              <a:tabLst>
                <a:tab pos="790204" algn="l"/>
              </a:tabLst>
            </a:pP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Objectives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Before setting </a:t>
            </a:r>
            <a:r>
              <a:rPr sz="1167" spc="-5" dirty="0">
                <a:latin typeface="Garamond"/>
                <a:cs typeface="Garamond"/>
              </a:rPr>
              <a:t>price,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must decide on its </a:t>
            </a:r>
            <a:r>
              <a:rPr sz="1167" dirty="0">
                <a:latin typeface="Garamond"/>
                <a:cs typeface="Garamond"/>
              </a:rPr>
              <a:t>strategy for the </a:t>
            </a:r>
            <a:r>
              <a:rPr sz="1167" spc="-5" dirty="0">
                <a:latin typeface="Garamond"/>
                <a:cs typeface="Garamond"/>
              </a:rPr>
              <a:t>product. If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has  </a:t>
            </a:r>
            <a:r>
              <a:rPr sz="1167" dirty="0">
                <a:latin typeface="Garamond"/>
                <a:cs typeface="Garamond"/>
              </a:rPr>
              <a:t>selected </a:t>
            </a:r>
            <a:r>
              <a:rPr sz="1167" spc="-5" dirty="0">
                <a:latin typeface="Garamond"/>
                <a:cs typeface="Garamond"/>
              </a:rPr>
              <a:t>its </a:t>
            </a: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market and positioning </a:t>
            </a:r>
            <a:r>
              <a:rPr sz="1167" dirty="0">
                <a:latin typeface="Garamond"/>
                <a:cs typeface="Garamond"/>
              </a:rPr>
              <a:t>carefully, then </a:t>
            </a:r>
            <a:r>
              <a:rPr sz="1167" spc="-5" dirty="0">
                <a:latin typeface="Garamond"/>
                <a:cs typeface="Garamond"/>
              </a:rPr>
              <a:t>its marketing mix </a:t>
            </a:r>
            <a:r>
              <a:rPr sz="1167" dirty="0">
                <a:latin typeface="Garamond"/>
                <a:cs typeface="Garamond"/>
              </a:rPr>
              <a:t>strategy, </a:t>
            </a:r>
            <a:r>
              <a:rPr sz="1167" spc="-5" dirty="0">
                <a:latin typeface="Garamond"/>
                <a:cs typeface="Garamond"/>
              </a:rPr>
              <a:t>including price, 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fairly straightforward. Pricing strategy is largely determined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decisions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market  </a:t>
            </a:r>
            <a:r>
              <a:rPr sz="1167" spc="-5" dirty="0">
                <a:latin typeface="Garamond"/>
                <a:cs typeface="Garamond"/>
              </a:rPr>
              <a:t>positioning. At </a:t>
            </a:r>
            <a:r>
              <a:rPr sz="1167" dirty="0">
                <a:latin typeface="Garamond"/>
                <a:cs typeface="Garamond"/>
              </a:rPr>
              <a:t>the same time, the </a:t>
            </a:r>
            <a:r>
              <a:rPr sz="1167" spc="-5" dirty="0">
                <a:latin typeface="Garamond"/>
                <a:cs typeface="Garamond"/>
              </a:rPr>
              <a:t>company may seek additional objectives. </a:t>
            </a:r>
            <a:r>
              <a:rPr sz="1167" dirty="0">
                <a:latin typeface="Garamond"/>
                <a:cs typeface="Garamond"/>
              </a:rPr>
              <a:t>The clearer a firm is  </a:t>
            </a:r>
            <a:r>
              <a:rPr sz="1167" spc="-5" dirty="0">
                <a:latin typeface="Garamond"/>
                <a:cs typeface="Garamond"/>
              </a:rPr>
              <a:t>about its objectives, </a:t>
            </a:r>
            <a:r>
              <a:rPr sz="1167" dirty="0">
                <a:latin typeface="Garamond"/>
                <a:cs typeface="Garamond"/>
              </a:rPr>
              <a:t>the easier </a:t>
            </a:r>
            <a:r>
              <a:rPr sz="1167" spc="-5" dirty="0">
                <a:latin typeface="Garamond"/>
                <a:cs typeface="Garamond"/>
              </a:rPr>
              <a:t>it is </a:t>
            </a:r>
            <a:r>
              <a:rPr sz="1167" dirty="0">
                <a:latin typeface="Garamond"/>
                <a:cs typeface="Garamond"/>
              </a:rPr>
              <a:t>to set </a:t>
            </a:r>
            <a:r>
              <a:rPr sz="1167" spc="-5" dirty="0">
                <a:latin typeface="Garamond"/>
                <a:cs typeface="Garamond"/>
              </a:rPr>
              <a:t>price. Examples of </a:t>
            </a:r>
            <a:r>
              <a:rPr sz="1167" dirty="0">
                <a:latin typeface="Garamond"/>
                <a:cs typeface="Garamond"/>
              </a:rPr>
              <a:t>common </a:t>
            </a:r>
            <a:r>
              <a:rPr sz="1167" spc="-5" dirty="0">
                <a:latin typeface="Garamond"/>
                <a:cs typeface="Garamond"/>
              </a:rPr>
              <a:t>objectives </a:t>
            </a:r>
            <a:r>
              <a:rPr sz="1167" dirty="0">
                <a:latin typeface="Garamond"/>
                <a:cs typeface="Garamond"/>
              </a:rPr>
              <a:t>are survival,  current </a:t>
            </a:r>
            <a:r>
              <a:rPr sz="1167" spc="-5" dirty="0">
                <a:latin typeface="Garamond"/>
                <a:cs typeface="Garamond"/>
              </a:rPr>
              <a:t>profit maximization, market </a:t>
            </a:r>
            <a:r>
              <a:rPr sz="1167" dirty="0">
                <a:latin typeface="Garamond"/>
                <a:cs typeface="Garamond"/>
              </a:rPr>
              <a:t>share leadership, </a:t>
            </a:r>
            <a:r>
              <a:rPr sz="1167" spc="-5" dirty="0">
                <a:latin typeface="Garamond"/>
                <a:cs typeface="Garamond"/>
              </a:rPr>
              <a:t>and product </a:t>
            </a:r>
            <a:r>
              <a:rPr sz="1167" dirty="0">
                <a:latin typeface="Garamond"/>
                <a:cs typeface="Garamond"/>
              </a:rPr>
              <a:t>quality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leadership.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Companies set </a:t>
            </a:r>
            <a:r>
              <a:rPr sz="1167" b="1" dirty="0">
                <a:latin typeface="Garamond"/>
                <a:cs typeface="Garamond"/>
              </a:rPr>
              <a:t>survival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major objective if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troubled by </a:t>
            </a:r>
            <a:r>
              <a:rPr sz="1167" dirty="0">
                <a:latin typeface="Garamond"/>
                <a:cs typeface="Garamond"/>
              </a:rPr>
              <a:t>too </a:t>
            </a:r>
            <a:r>
              <a:rPr sz="1167" spc="-5" dirty="0">
                <a:latin typeface="Garamond"/>
                <a:cs typeface="Garamond"/>
              </a:rPr>
              <a:t>much </a:t>
            </a:r>
            <a:r>
              <a:rPr sz="1167" dirty="0">
                <a:latin typeface="Garamond"/>
                <a:cs typeface="Garamond"/>
              </a:rPr>
              <a:t>capacity, </a:t>
            </a:r>
            <a:r>
              <a:rPr sz="1167" spc="-5" dirty="0">
                <a:latin typeface="Garamond"/>
                <a:cs typeface="Garamond"/>
              </a:rPr>
              <a:t>heavy  </a:t>
            </a:r>
            <a:r>
              <a:rPr sz="1167" dirty="0">
                <a:latin typeface="Garamond"/>
                <a:cs typeface="Garamond"/>
              </a:rPr>
              <a:t>competition,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changing customers’ wants. To </a:t>
            </a:r>
            <a:r>
              <a:rPr sz="1167" spc="-5" dirty="0">
                <a:latin typeface="Garamond"/>
                <a:cs typeface="Garamond"/>
              </a:rPr>
              <a:t>keep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plant </a:t>
            </a:r>
            <a:r>
              <a:rPr sz="1167" dirty="0">
                <a:latin typeface="Garamond"/>
                <a:cs typeface="Garamond"/>
              </a:rPr>
              <a:t>going, a </a:t>
            </a:r>
            <a:r>
              <a:rPr sz="1167" spc="-5" dirty="0">
                <a:latin typeface="Garamond"/>
                <a:cs typeface="Garamond"/>
              </a:rPr>
              <a:t>company may </a:t>
            </a:r>
            <a:r>
              <a:rPr sz="1167" dirty="0">
                <a:latin typeface="Garamond"/>
                <a:cs typeface="Garamond"/>
              </a:rPr>
              <a:t>set a </a:t>
            </a:r>
            <a:r>
              <a:rPr sz="1167" spc="-5" dirty="0">
                <a:latin typeface="Garamond"/>
                <a:cs typeface="Garamond"/>
              </a:rPr>
              <a:t>low price,  hoping </a:t>
            </a:r>
            <a:r>
              <a:rPr sz="1167" dirty="0">
                <a:latin typeface="Garamond"/>
                <a:cs typeface="Garamond"/>
              </a:rPr>
              <a:t>to increase demand. In this case, </a:t>
            </a:r>
            <a:r>
              <a:rPr sz="1167" spc="-5" dirty="0">
                <a:latin typeface="Garamond"/>
                <a:cs typeface="Garamond"/>
              </a:rPr>
              <a:t>profits </a:t>
            </a:r>
            <a:r>
              <a:rPr sz="1167" dirty="0">
                <a:latin typeface="Garamond"/>
                <a:cs typeface="Garamond"/>
              </a:rPr>
              <a:t>are less important than </a:t>
            </a:r>
            <a:r>
              <a:rPr sz="1167" spc="-5" dirty="0">
                <a:latin typeface="Garamond"/>
                <a:cs typeface="Garamond"/>
              </a:rPr>
              <a:t>survival. As </a:t>
            </a:r>
            <a:r>
              <a:rPr sz="1167" dirty="0">
                <a:latin typeface="Garamond"/>
                <a:cs typeface="Garamond"/>
              </a:rPr>
              <a:t>long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their 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cover variable costs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some fixed costs, they can stay in </a:t>
            </a:r>
            <a:r>
              <a:rPr sz="1167" spc="-5" dirty="0">
                <a:latin typeface="Garamond"/>
                <a:cs typeface="Garamond"/>
              </a:rPr>
              <a:t>business. However, </a:t>
            </a:r>
            <a:r>
              <a:rPr sz="1167" dirty="0">
                <a:latin typeface="Garamond"/>
                <a:cs typeface="Garamond"/>
              </a:rPr>
              <a:t>survival is 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a short-term </a:t>
            </a:r>
            <a:r>
              <a:rPr sz="1167" spc="-5" dirty="0">
                <a:latin typeface="Garamond"/>
                <a:cs typeface="Garamond"/>
              </a:rPr>
              <a:t>objective. </a:t>
            </a:r>
            <a:r>
              <a:rPr sz="1167" dirty="0">
                <a:latin typeface="Garamond"/>
                <a:cs typeface="Garamond"/>
              </a:rPr>
              <a:t>In the long </a:t>
            </a:r>
            <a:r>
              <a:rPr sz="1167" spc="-5" dirty="0">
                <a:latin typeface="Garamond"/>
                <a:cs typeface="Garamond"/>
              </a:rPr>
              <a:t>run,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firm must learn how </a:t>
            </a:r>
            <a:r>
              <a:rPr sz="1167" dirty="0">
                <a:latin typeface="Garamond"/>
                <a:cs typeface="Garamond"/>
              </a:rPr>
              <a:t>to add value that consumers  will </a:t>
            </a:r>
            <a:r>
              <a:rPr sz="1167" spc="-5" dirty="0">
                <a:latin typeface="Garamond"/>
                <a:cs typeface="Garamond"/>
              </a:rPr>
              <a:t>pay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face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extinction.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companies use current </a:t>
            </a:r>
            <a:r>
              <a:rPr sz="1167" b="1" spc="-5" dirty="0">
                <a:latin typeface="Garamond"/>
                <a:cs typeface="Garamond"/>
              </a:rPr>
              <a:t>profit maximization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goal. They estimate </a:t>
            </a:r>
            <a:r>
              <a:rPr sz="1167" spc="-5" dirty="0">
                <a:latin typeface="Garamond"/>
                <a:cs typeface="Garamond"/>
              </a:rPr>
              <a:t>what  demand and </a:t>
            </a:r>
            <a:r>
              <a:rPr sz="1167" dirty="0">
                <a:latin typeface="Garamond"/>
                <a:cs typeface="Garamond"/>
              </a:rPr>
              <a:t>costs will </a:t>
            </a:r>
            <a:r>
              <a:rPr sz="1167" spc="-5" dirty="0">
                <a:latin typeface="Garamond"/>
                <a:cs typeface="Garamond"/>
              </a:rPr>
              <a:t>be at different prices and choose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that will </a:t>
            </a:r>
            <a:r>
              <a:rPr sz="1167" spc="-5" dirty="0">
                <a:latin typeface="Garamond"/>
                <a:cs typeface="Garamond"/>
              </a:rPr>
              <a:t>produce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maximum  </a:t>
            </a:r>
            <a:r>
              <a:rPr sz="1167" dirty="0">
                <a:latin typeface="Garamond"/>
                <a:cs typeface="Garamond"/>
              </a:rPr>
              <a:t>current </a:t>
            </a:r>
            <a:r>
              <a:rPr sz="1167" spc="-5" dirty="0">
                <a:latin typeface="Garamond"/>
                <a:cs typeface="Garamond"/>
              </a:rPr>
              <a:t>profit, </a:t>
            </a:r>
            <a:r>
              <a:rPr sz="1167" dirty="0">
                <a:latin typeface="Garamond"/>
                <a:cs typeface="Garamond"/>
              </a:rPr>
              <a:t>cash flow, </a:t>
            </a:r>
            <a:r>
              <a:rPr sz="1167" spc="-5" dirty="0">
                <a:latin typeface="Garamond"/>
                <a:cs typeface="Garamond"/>
              </a:rPr>
              <a:t>or return on investment.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cases, 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wants current financial  </a:t>
            </a:r>
            <a:r>
              <a:rPr sz="1167" spc="-5" dirty="0">
                <a:latin typeface="Garamond"/>
                <a:cs typeface="Garamond"/>
              </a:rPr>
              <a:t>results 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long-run performance. Other </a:t>
            </a:r>
            <a:r>
              <a:rPr sz="1167" dirty="0">
                <a:latin typeface="Garamond"/>
                <a:cs typeface="Garamond"/>
              </a:rPr>
              <a:t>companies want to </a:t>
            </a:r>
            <a:r>
              <a:rPr sz="1167" spc="-5" dirty="0">
                <a:latin typeface="Garamond"/>
                <a:cs typeface="Garamond"/>
              </a:rPr>
              <a:t>obtain market </a:t>
            </a:r>
            <a:r>
              <a:rPr sz="1167" dirty="0">
                <a:latin typeface="Garamond"/>
                <a:cs typeface="Garamond"/>
              </a:rPr>
              <a:t>share  leadership. They </a:t>
            </a:r>
            <a:r>
              <a:rPr sz="1167" spc="-5" dirty="0">
                <a:latin typeface="Garamond"/>
                <a:cs typeface="Garamond"/>
              </a:rPr>
              <a:t>believe </a:t>
            </a:r>
            <a:r>
              <a:rPr sz="1167" dirty="0">
                <a:latin typeface="Garamond"/>
                <a:cs typeface="Garamond"/>
              </a:rPr>
              <a:t>that the company with the </a:t>
            </a:r>
            <a:r>
              <a:rPr sz="1167" spc="-5" dirty="0">
                <a:latin typeface="Garamond"/>
                <a:cs typeface="Garamond"/>
              </a:rPr>
              <a:t>largest market share </a:t>
            </a:r>
            <a:r>
              <a:rPr sz="1167" dirty="0">
                <a:latin typeface="Garamond"/>
                <a:cs typeface="Garamond"/>
              </a:rPr>
              <a:t>will enjoy the lowest costs  </a:t>
            </a:r>
            <a:r>
              <a:rPr sz="1167" spc="-5" dirty="0">
                <a:latin typeface="Garamond"/>
                <a:cs typeface="Garamond"/>
              </a:rPr>
              <a:t>and highest long-run profit.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become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share </a:t>
            </a:r>
            <a:r>
              <a:rPr sz="1167" spc="-5" dirty="0">
                <a:latin typeface="Garamond"/>
                <a:cs typeface="Garamond"/>
              </a:rPr>
              <a:t>leader, </a:t>
            </a:r>
            <a:r>
              <a:rPr sz="1167" dirty="0">
                <a:latin typeface="Garamond"/>
                <a:cs typeface="Garamond"/>
              </a:rPr>
              <a:t>these firms set </a:t>
            </a:r>
            <a:r>
              <a:rPr sz="1167" spc="-5" dirty="0">
                <a:latin typeface="Garamond"/>
                <a:cs typeface="Garamond"/>
              </a:rPr>
              <a:t>prices as low as  possible.</a:t>
            </a:r>
            <a:endParaRPr sz="1167">
              <a:latin typeface="Garamond"/>
              <a:cs typeface="Garamond"/>
            </a:endParaRPr>
          </a:p>
          <a:p>
            <a:pPr marL="12347" marR="4939" indent="185204" algn="just">
              <a:lnSpc>
                <a:spcPts val="1312"/>
              </a:lnSpc>
              <a:spcBef>
                <a:spcPts val="87"/>
              </a:spcBef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company might decide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it wants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achieve </a:t>
            </a:r>
            <a:r>
              <a:rPr sz="1167" b="1" spc="-5" dirty="0">
                <a:latin typeface="Garamond"/>
                <a:cs typeface="Garamond"/>
              </a:rPr>
              <a:t>product quality leadership</a:t>
            </a:r>
            <a:r>
              <a:rPr sz="1167" spc="-5" dirty="0">
                <a:latin typeface="Garamond"/>
                <a:cs typeface="Garamond"/>
              </a:rPr>
              <a:t>. </a:t>
            </a:r>
            <a:r>
              <a:rPr sz="1167" dirty="0">
                <a:latin typeface="Garamond"/>
                <a:cs typeface="Garamond"/>
              </a:rPr>
              <a:t>This normally  calls for charging a </a:t>
            </a:r>
            <a:r>
              <a:rPr sz="1167" spc="-5" dirty="0">
                <a:latin typeface="Garamond"/>
                <a:cs typeface="Garamond"/>
              </a:rPr>
              <a:t>high price </a:t>
            </a:r>
            <a:r>
              <a:rPr sz="1167" dirty="0">
                <a:latin typeface="Garamond"/>
                <a:cs typeface="Garamond"/>
              </a:rPr>
              <a:t>to cover </a:t>
            </a:r>
            <a:r>
              <a:rPr sz="1167" spc="-5" dirty="0">
                <a:latin typeface="Garamond"/>
                <a:cs typeface="Garamond"/>
              </a:rPr>
              <a:t>higher performance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high </a:t>
            </a:r>
            <a:r>
              <a:rPr sz="1167" dirty="0">
                <a:latin typeface="Garamond"/>
                <a:cs typeface="Garamond"/>
              </a:rPr>
              <a:t>cost </a:t>
            </a:r>
            <a:r>
              <a:rPr sz="1167" spc="-5" dirty="0">
                <a:latin typeface="Garamond"/>
                <a:cs typeface="Garamond"/>
              </a:rPr>
              <a:t>of R&amp;D. </a:t>
            </a:r>
            <a:r>
              <a:rPr sz="1167" dirty="0">
                <a:latin typeface="Garamond"/>
                <a:cs typeface="Garamond"/>
              </a:rPr>
              <a:t>A  company might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attain other, more </a:t>
            </a:r>
            <a:r>
              <a:rPr sz="1167" dirty="0">
                <a:latin typeface="Garamond"/>
                <a:cs typeface="Garamond"/>
              </a:rPr>
              <a:t>specific </a:t>
            </a:r>
            <a:r>
              <a:rPr sz="1167" spc="-5" dirty="0">
                <a:latin typeface="Garamond"/>
                <a:cs typeface="Garamond"/>
              </a:rPr>
              <a:t>objectives. It </a:t>
            </a:r>
            <a:r>
              <a:rPr sz="1167" dirty="0">
                <a:latin typeface="Garamond"/>
                <a:cs typeface="Garamond"/>
              </a:rPr>
              <a:t>can set </a:t>
            </a:r>
            <a:r>
              <a:rPr sz="1167" spc="-5" dirty="0">
                <a:latin typeface="Garamond"/>
                <a:cs typeface="Garamond"/>
              </a:rPr>
              <a:t>prices low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prevent </a:t>
            </a:r>
            <a:r>
              <a:rPr sz="1167" dirty="0">
                <a:latin typeface="Garamond"/>
                <a:cs typeface="Garamond"/>
              </a:rPr>
              <a:t>competition from entering the </a:t>
            </a:r>
            <a:r>
              <a:rPr sz="1167" spc="-5" dirty="0">
                <a:latin typeface="Garamond"/>
                <a:cs typeface="Garamond"/>
              </a:rPr>
              <a:t>market or </a:t>
            </a:r>
            <a:r>
              <a:rPr sz="1167" dirty="0">
                <a:latin typeface="Garamond"/>
                <a:cs typeface="Garamond"/>
              </a:rPr>
              <a:t>set </a:t>
            </a:r>
            <a:r>
              <a:rPr sz="1167" spc="-5" dirty="0">
                <a:latin typeface="Garamond"/>
                <a:cs typeface="Garamond"/>
              </a:rPr>
              <a:t>prices at </a:t>
            </a:r>
            <a:r>
              <a:rPr sz="1167" dirty="0">
                <a:latin typeface="Garamond"/>
                <a:cs typeface="Garamond"/>
              </a:rPr>
              <a:t>competitors' </a:t>
            </a:r>
            <a:r>
              <a:rPr sz="1167" spc="-5" dirty="0">
                <a:latin typeface="Garamond"/>
                <a:cs typeface="Garamond"/>
              </a:rPr>
              <a:t>levels </a:t>
            </a:r>
            <a:r>
              <a:rPr sz="1167" dirty="0">
                <a:latin typeface="Garamond"/>
                <a:cs typeface="Garamond"/>
              </a:rPr>
              <a:t>to stabilize the  </a:t>
            </a:r>
            <a:r>
              <a:rPr sz="1167" spc="-5" dirty="0">
                <a:latin typeface="Garamond"/>
                <a:cs typeface="Garamond"/>
              </a:rPr>
              <a:t>market. Prices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set to keep the </a:t>
            </a:r>
            <a:r>
              <a:rPr sz="1167" spc="-5" dirty="0">
                <a:latin typeface="Garamond"/>
                <a:cs typeface="Garamond"/>
              </a:rPr>
              <a:t>loyalty and </a:t>
            </a:r>
            <a:r>
              <a:rPr sz="1167" dirty="0">
                <a:latin typeface="Garamond"/>
                <a:cs typeface="Garamond"/>
              </a:rPr>
              <a:t>support </a:t>
            </a:r>
            <a:r>
              <a:rPr sz="1167" spc="-5" dirty="0">
                <a:latin typeface="Garamond"/>
                <a:cs typeface="Garamond"/>
              </a:rPr>
              <a:t>of resellers or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avoid </a:t>
            </a:r>
            <a:r>
              <a:rPr sz="1167" dirty="0">
                <a:latin typeface="Garamond"/>
                <a:cs typeface="Garamond"/>
              </a:rPr>
              <a:t>government  </a:t>
            </a:r>
            <a:r>
              <a:rPr sz="1167" spc="-5" dirty="0">
                <a:latin typeface="Garamond"/>
                <a:cs typeface="Garamond"/>
              </a:rPr>
              <a:t>intervention. </a:t>
            </a:r>
            <a:r>
              <a:rPr sz="1167" dirty="0">
                <a:latin typeface="Garamond"/>
                <a:cs typeface="Garamond"/>
              </a:rPr>
              <a:t>Prices can be </a:t>
            </a:r>
            <a:r>
              <a:rPr sz="1167" spc="-5" dirty="0">
                <a:latin typeface="Garamond"/>
                <a:cs typeface="Garamond"/>
              </a:rPr>
              <a:t>reduced </a:t>
            </a:r>
            <a:r>
              <a:rPr sz="1167" dirty="0">
                <a:latin typeface="Garamond"/>
                <a:cs typeface="Garamond"/>
              </a:rPr>
              <a:t>temporarily to create excitement for a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draw</a:t>
            </a:r>
            <a:r>
              <a:rPr sz="1167" spc="1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more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7033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114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8315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retail </a:t>
            </a:r>
            <a:r>
              <a:rPr sz="1167" dirty="0">
                <a:latin typeface="Garamond"/>
                <a:cs typeface="Garamond"/>
              </a:rPr>
              <a:t>store. </a:t>
            </a:r>
            <a:r>
              <a:rPr sz="1167" spc="-5" dirty="0">
                <a:latin typeface="Garamond"/>
                <a:cs typeface="Garamond"/>
              </a:rPr>
              <a:t>One product may be priced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the sales of </a:t>
            </a:r>
            <a:r>
              <a:rPr sz="1167" spc="-5" dirty="0">
                <a:latin typeface="Garamond"/>
                <a:cs typeface="Garamond"/>
              </a:rPr>
              <a:t>other products in </a:t>
            </a:r>
            <a:r>
              <a:rPr sz="1167" dirty="0">
                <a:latin typeface="Garamond"/>
                <a:cs typeface="Garamond"/>
              </a:rPr>
              <a:t>the  company's </a:t>
            </a:r>
            <a:r>
              <a:rPr sz="1167" spc="-5" dirty="0">
                <a:latin typeface="Garamond"/>
                <a:cs typeface="Garamond"/>
              </a:rPr>
              <a:t>line. </a:t>
            </a:r>
            <a:r>
              <a:rPr sz="1167" dirty="0">
                <a:latin typeface="Garamond"/>
                <a:cs typeface="Garamond"/>
              </a:rPr>
              <a:t>Thus,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may </a:t>
            </a:r>
            <a:r>
              <a:rPr sz="1167" spc="-5" dirty="0">
                <a:latin typeface="Garamond"/>
                <a:cs typeface="Garamond"/>
              </a:rPr>
              <a:t>play an important role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helping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accomplish </a:t>
            </a:r>
            <a:r>
              <a:rPr sz="1167" dirty="0">
                <a:latin typeface="Garamond"/>
                <a:cs typeface="Garamond"/>
              </a:rPr>
              <a:t>the company's  </a:t>
            </a:r>
            <a:r>
              <a:rPr sz="1167" spc="-5" dirty="0">
                <a:latin typeface="Garamond"/>
                <a:cs typeface="Garamond"/>
              </a:rPr>
              <a:t>objectives at many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levels.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Nonprofit and public organizations may adopt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number of other pricing objectives. </a:t>
            </a:r>
            <a:r>
              <a:rPr sz="1167" dirty="0">
                <a:latin typeface="Garamond"/>
                <a:cs typeface="Garamond"/>
              </a:rPr>
              <a:t>A university  </a:t>
            </a:r>
            <a:r>
              <a:rPr sz="1167" spc="-5" dirty="0">
                <a:latin typeface="Garamond"/>
                <a:cs typeface="Garamond"/>
              </a:rPr>
              <a:t>aims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partial </a:t>
            </a:r>
            <a:r>
              <a:rPr sz="1167" dirty="0">
                <a:latin typeface="Garamond"/>
                <a:cs typeface="Garamond"/>
              </a:rPr>
              <a:t>cost </a:t>
            </a:r>
            <a:r>
              <a:rPr sz="1167" spc="-5" dirty="0">
                <a:latin typeface="Garamond"/>
                <a:cs typeface="Garamond"/>
              </a:rPr>
              <a:t>recovery, </a:t>
            </a:r>
            <a:r>
              <a:rPr sz="1167" dirty="0">
                <a:latin typeface="Garamond"/>
                <a:cs typeface="Garamond"/>
              </a:rPr>
              <a:t>knowing that it must </a:t>
            </a:r>
            <a:r>
              <a:rPr sz="1167" spc="-5" dirty="0">
                <a:latin typeface="Garamond"/>
                <a:cs typeface="Garamond"/>
              </a:rPr>
              <a:t>rely on private </a:t>
            </a:r>
            <a:r>
              <a:rPr sz="1167" dirty="0">
                <a:latin typeface="Garamond"/>
                <a:cs typeface="Garamond"/>
              </a:rPr>
              <a:t>gifts </a:t>
            </a:r>
            <a:r>
              <a:rPr sz="1167" spc="-5" dirty="0">
                <a:latin typeface="Garamond"/>
                <a:cs typeface="Garamond"/>
              </a:rPr>
              <a:t>and public </a:t>
            </a:r>
            <a:r>
              <a:rPr sz="1167" dirty="0">
                <a:latin typeface="Garamond"/>
                <a:cs typeface="Garamond"/>
              </a:rPr>
              <a:t>grants to cover  the </a:t>
            </a:r>
            <a:r>
              <a:rPr sz="1167" spc="-5" dirty="0">
                <a:latin typeface="Garamond"/>
                <a:cs typeface="Garamond"/>
              </a:rPr>
              <a:t>remaining </a:t>
            </a:r>
            <a:r>
              <a:rPr sz="1167" dirty="0">
                <a:latin typeface="Garamond"/>
                <a:cs typeface="Garamond"/>
              </a:rPr>
              <a:t>costs. A </a:t>
            </a:r>
            <a:r>
              <a:rPr sz="1167" spc="-5" dirty="0">
                <a:latin typeface="Garamond"/>
                <a:cs typeface="Garamond"/>
              </a:rPr>
              <a:t>nonprofit hospital may aim for </a:t>
            </a:r>
            <a:r>
              <a:rPr sz="1167" dirty="0">
                <a:latin typeface="Garamond"/>
                <a:cs typeface="Garamond"/>
              </a:rPr>
              <a:t>full cost </a:t>
            </a:r>
            <a:r>
              <a:rPr sz="1167" spc="-5" dirty="0">
                <a:latin typeface="Garamond"/>
                <a:cs typeface="Garamond"/>
              </a:rPr>
              <a:t>recovery </a:t>
            </a:r>
            <a:r>
              <a:rPr sz="1167" dirty="0">
                <a:latin typeface="Garamond"/>
                <a:cs typeface="Garamond"/>
              </a:rPr>
              <a:t>in its </a:t>
            </a:r>
            <a:r>
              <a:rPr sz="1167" spc="-5" dirty="0">
                <a:latin typeface="Garamond"/>
                <a:cs typeface="Garamond"/>
              </a:rPr>
              <a:t>pricing. </a:t>
            </a:r>
            <a:r>
              <a:rPr sz="1167" spc="-10" dirty="0">
                <a:latin typeface="Garamond"/>
                <a:cs typeface="Garamond"/>
              </a:rPr>
              <a:t>Marketing  </a:t>
            </a:r>
            <a:r>
              <a:rPr sz="1167" spc="-5" dirty="0">
                <a:latin typeface="Garamond"/>
                <a:cs typeface="Garamond"/>
              </a:rPr>
              <a:t>Mix Strategy: </a:t>
            </a:r>
            <a:r>
              <a:rPr sz="1167" dirty="0">
                <a:latin typeface="Garamond"/>
                <a:cs typeface="Garamond"/>
              </a:rPr>
              <a:t>Price </a:t>
            </a:r>
            <a:r>
              <a:rPr sz="1167" spc="-5" dirty="0">
                <a:latin typeface="Garamond"/>
                <a:cs typeface="Garamond"/>
              </a:rPr>
              <a:t>is only one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mix </a:t>
            </a:r>
            <a:r>
              <a:rPr sz="1167" dirty="0">
                <a:latin typeface="Garamond"/>
                <a:cs typeface="Garamond"/>
              </a:rPr>
              <a:t>tools that a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uses to </a:t>
            </a:r>
            <a:r>
              <a:rPr sz="1167" spc="-5" dirty="0">
                <a:latin typeface="Garamond"/>
                <a:cs typeface="Garamond"/>
              </a:rPr>
              <a:t>achieve its 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objectives. </a:t>
            </a:r>
            <a:r>
              <a:rPr sz="1167" dirty="0">
                <a:latin typeface="Garamond"/>
                <a:cs typeface="Garamond"/>
              </a:rPr>
              <a:t>Price decisions </a:t>
            </a:r>
            <a:r>
              <a:rPr sz="1167" spc="-5" dirty="0">
                <a:latin typeface="Garamond"/>
                <a:cs typeface="Garamond"/>
              </a:rPr>
              <a:t>must be coordinated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design, </a:t>
            </a:r>
            <a:r>
              <a:rPr sz="1167" spc="-5" dirty="0">
                <a:latin typeface="Garamond"/>
                <a:cs typeface="Garamond"/>
              </a:rPr>
              <a:t>distribution, and  promotion decisions </a:t>
            </a:r>
            <a:r>
              <a:rPr sz="1167" dirty="0">
                <a:latin typeface="Garamond"/>
                <a:cs typeface="Garamond"/>
              </a:rPr>
              <a:t>to form a consistent </a:t>
            </a:r>
            <a:r>
              <a:rPr sz="1167" spc="-5" dirty="0">
                <a:latin typeface="Garamond"/>
                <a:cs typeface="Garamond"/>
              </a:rPr>
              <a:t>and effective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program. </a:t>
            </a:r>
            <a:r>
              <a:rPr sz="1167" dirty="0">
                <a:latin typeface="Garamond"/>
                <a:cs typeface="Garamond"/>
              </a:rPr>
              <a:t>Decisions made for 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marketing mix variables may affect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decisions. For example, </a:t>
            </a:r>
            <a:r>
              <a:rPr sz="1167" spc="-5" dirty="0">
                <a:latin typeface="Garamond"/>
                <a:cs typeface="Garamond"/>
              </a:rPr>
              <a:t>producers </a:t>
            </a:r>
            <a:r>
              <a:rPr sz="1167" dirty="0">
                <a:latin typeface="Garamond"/>
                <a:cs typeface="Garamond"/>
              </a:rPr>
              <a:t>using many  </a:t>
            </a:r>
            <a:r>
              <a:rPr sz="1167" spc="-5" dirty="0">
                <a:latin typeface="Garamond"/>
                <a:cs typeface="Garamond"/>
              </a:rPr>
              <a:t>resellers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expected to support </a:t>
            </a:r>
            <a:r>
              <a:rPr sz="1167" spc="-5" dirty="0">
                <a:latin typeface="Garamond"/>
                <a:cs typeface="Garamond"/>
              </a:rPr>
              <a:t>and promote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products may have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build larger reseller  </a:t>
            </a:r>
            <a:r>
              <a:rPr sz="1167" dirty="0">
                <a:latin typeface="Garamond"/>
                <a:cs typeface="Garamond"/>
              </a:rPr>
              <a:t>margins into their </a:t>
            </a:r>
            <a:r>
              <a:rPr sz="1167" spc="-5" dirty="0">
                <a:latin typeface="Garamond"/>
                <a:cs typeface="Garamond"/>
              </a:rPr>
              <a:t>prices. </a:t>
            </a:r>
            <a:r>
              <a:rPr sz="1167" dirty="0">
                <a:latin typeface="Garamond"/>
                <a:cs typeface="Garamond"/>
              </a:rPr>
              <a:t>The decision to </a:t>
            </a:r>
            <a:r>
              <a:rPr sz="1167" spc="-5" dirty="0">
                <a:latin typeface="Garamond"/>
                <a:cs typeface="Garamond"/>
              </a:rPr>
              <a:t>position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on high-performance </a:t>
            </a:r>
            <a:r>
              <a:rPr sz="1167" dirty="0">
                <a:latin typeface="Garamond"/>
                <a:cs typeface="Garamond"/>
              </a:rPr>
              <a:t>quality will  </a:t>
            </a:r>
            <a:r>
              <a:rPr sz="1167" spc="-5" dirty="0">
                <a:latin typeface="Garamond"/>
                <a:cs typeface="Garamond"/>
              </a:rPr>
              <a:t>mean </a:t>
            </a:r>
            <a:r>
              <a:rPr sz="1167" dirty="0">
                <a:latin typeface="Garamond"/>
                <a:cs typeface="Garamond"/>
              </a:rPr>
              <a:t>that the seller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charge a </a:t>
            </a:r>
            <a:r>
              <a:rPr sz="1167" spc="-5" dirty="0">
                <a:latin typeface="Garamond"/>
                <a:cs typeface="Garamond"/>
              </a:rPr>
              <a:t>higher price </a:t>
            </a:r>
            <a:r>
              <a:rPr sz="1167" dirty="0">
                <a:latin typeface="Garamond"/>
                <a:cs typeface="Garamond"/>
              </a:rPr>
              <a:t>to cover </a:t>
            </a:r>
            <a:r>
              <a:rPr sz="1167" spc="-5" dirty="0">
                <a:latin typeface="Garamond"/>
                <a:cs typeface="Garamond"/>
              </a:rPr>
              <a:t>higher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costs.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Companies often position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products on price and </a:t>
            </a:r>
            <a:r>
              <a:rPr sz="1167" dirty="0">
                <a:latin typeface="Garamond"/>
                <a:cs typeface="Garamond"/>
              </a:rPr>
              <a:t>then </a:t>
            </a:r>
            <a:r>
              <a:rPr sz="1167" spc="-5" dirty="0">
                <a:latin typeface="Garamond"/>
                <a:cs typeface="Garamond"/>
              </a:rPr>
              <a:t>base other marketing mix decisions on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they want to charge. </a:t>
            </a:r>
            <a:r>
              <a:rPr sz="1167" spc="-5" dirty="0">
                <a:latin typeface="Garamond"/>
                <a:cs typeface="Garamond"/>
              </a:rPr>
              <a:t>Here, price is </a:t>
            </a:r>
            <a:r>
              <a:rPr sz="1167" dirty="0">
                <a:latin typeface="Garamond"/>
                <a:cs typeface="Garamond"/>
              </a:rPr>
              <a:t>a crucial </a:t>
            </a:r>
            <a:r>
              <a:rPr sz="1167" spc="-5" dirty="0">
                <a:latin typeface="Garamond"/>
                <a:cs typeface="Garamond"/>
              </a:rPr>
              <a:t>product-positioning </a:t>
            </a:r>
            <a:r>
              <a:rPr sz="1167" dirty="0">
                <a:latin typeface="Garamond"/>
                <a:cs typeface="Garamond"/>
              </a:rPr>
              <a:t>factor that defines the  </a:t>
            </a:r>
            <a:r>
              <a:rPr sz="1167" spc="-5" dirty="0">
                <a:latin typeface="Garamond"/>
                <a:cs typeface="Garamond"/>
              </a:rPr>
              <a:t>product's market, </a:t>
            </a:r>
            <a:r>
              <a:rPr sz="1167" dirty="0">
                <a:latin typeface="Garamond"/>
                <a:cs typeface="Garamond"/>
              </a:rPr>
              <a:t>competition, </a:t>
            </a:r>
            <a:r>
              <a:rPr sz="1167" spc="-5" dirty="0">
                <a:latin typeface="Garamond"/>
                <a:cs typeface="Garamond"/>
              </a:rPr>
              <a:t>and design. Many </a:t>
            </a:r>
            <a:r>
              <a:rPr sz="1167" dirty="0">
                <a:latin typeface="Garamond"/>
                <a:cs typeface="Garamond"/>
              </a:rPr>
              <a:t>firms support such </a:t>
            </a:r>
            <a:r>
              <a:rPr sz="1167" spc="-5" dirty="0">
                <a:latin typeface="Garamond"/>
                <a:cs typeface="Garamond"/>
              </a:rPr>
              <a:t>price-positioning </a:t>
            </a:r>
            <a:r>
              <a:rPr sz="1167" dirty="0">
                <a:latin typeface="Garamond"/>
                <a:cs typeface="Garamond"/>
              </a:rPr>
              <a:t>strategies  with a technique called target costing, a </a:t>
            </a:r>
            <a:r>
              <a:rPr sz="1167" spc="-5" dirty="0">
                <a:latin typeface="Garamond"/>
                <a:cs typeface="Garamond"/>
              </a:rPr>
              <a:t>potent strategic </a:t>
            </a:r>
            <a:r>
              <a:rPr sz="1167" dirty="0">
                <a:latin typeface="Garamond"/>
                <a:cs typeface="Garamond"/>
              </a:rPr>
              <a:t>weapon. Target costing </a:t>
            </a:r>
            <a:r>
              <a:rPr sz="1167" spc="-5" dirty="0">
                <a:latin typeface="Garamond"/>
                <a:cs typeface="Garamond"/>
              </a:rPr>
              <a:t>reverses </a:t>
            </a:r>
            <a:r>
              <a:rPr sz="1167" dirty="0">
                <a:latin typeface="Garamond"/>
                <a:cs typeface="Garamond"/>
              </a:rPr>
              <a:t>the usual  </a:t>
            </a:r>
            <a:r>
              <a:rPr sz="1167" spc="-5" dirty="0">
                <a:latin typeface="Garamond"/>
                <a:cs typeface="Garamond"/>
              </a:rPr>
              <a:t>process of </a:t>
            </a:r>
            <a:r>
              <a:rPr sz="1167" dirty="0">
                <a:latin typeface="Garamond"/>
                <a:cs typeface="Garamond"/>
              </a:rPr>
              <a:t>first </a:t>
            </a:r>
            <a:r>
              <a:rPr sz="1167" spc="-5" dirty="0">
                <a:latin typeface="Garamond"/>
                <a:cs typeface="Garamond"/>
              </a:rPr>
              <a:t>designing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 product, determining its </a:t>
            </a:r>
            <a:r>
              <a:rPr sz="1167" dirty="0">
                <a:latin typeface="Garamond"/>
                <a:cs typeface="Garamond"/>
              </a:rPr>
              <a:t>cost,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then </a:t>
            </a:r>
            <a:r>
              <a:rPr sz="1167" spc="-5" dirty="0">
                <a:latin typeface="Garamond"/>
                <a:cs typeface="Garamond"/>
              </a:rPr>
              <a:t>asking, "Can </a:t>
            </a:r>
            <a:r>
              <a:rPr sz="1167" dirty="0">
                <a:latin typeface="Garamond"/>
                <a:cs typeface="Garamond"/>
              </a:rPr>
              <a:t>we </a:t>
            </a:r>
            <a:r>
              <a:rPr sz="1167" spc="-5" dirty="0">
                <a:latin typeface="Garamond"/>
                <a:cs typeface="Garamond"/>
              </a:rPr>
              <a:t>sell it for  </a:t>
            </a:r>
            <a:r>
              <a:rPr sz="1167" dirty="0">
                <a:latin typeface="Garamond"/>
                <a:cs typeface="Garamond"/>
              </a:rPr>
              <a:t>that?" </a:t>
            </a:r>
            <a:r>
              <a:rPr sz="1167" spc="-5" dirty="0">
                <a:latin typeface="Garamond"/>
                <a:cs typeface="Garamond"/>
              </a:rPr>
              <a:t>Instead, it </a:t>
            </a:r>
            <a:r>
              <a:rPr sz="1167" dirty="0">
                <a:latin typeface="Garamond"/>
                <a:cs typeface="Garamond"/>
              </a:rPr>
              <a:t>starts with </a:t>
            </a:r>
            <a:r>
              <a:rPr sz="1167" spc="-5" dirty="0">
                <a:latin typeface="Garamond"/>
                <a:cs typeface="Garamond"/>
              </a:rPr>
              <a:t>an ideal </a:t>
            </a:r>
            <a:r>
              <a:rPr sz="1167" dirty="0">
                <a:latin typeface="Garamond"/>
                <a:cs typeface="Garamond"/>
              </a:rPr>
              <a:t>selling </a:t>
            </a:r>
            <a:r>
              <a:rPr sz="1167" spc="-5" dirty="0">
                <a:latin typeface="Garamond"/>
                <a:cs typeface="Garamond"/>
              </a:rPr>
              <a:t>price based on </a:t>
            </a:r>
            <a:r>
              <a:rPr sz="1167" dirty="0">
                <a:latin typeface="Garamond"/>
                <a:cs typeface="Garamond"/>
              </a:rPr>
              <a:t>customer considerations,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then  targets costs that will ensure that the </a:t>
            </a:r>
            <a:r>
              <a:rPr sz="1167" spc="-5" dirty="0">
                <a:latin typeface="Garamond"/>
                <a:cs typeface="Garamond"/>
              </a:rPr>
              <a:t>price is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met.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de </a:t>
            </a:r>
            <a:r>
              <a:rPr sz="1167" dirty="0">
                <a:latin typeface="Garamond"/>
                <a:cs typeface="Garamond"/>
              </a:rPr>
              <a:t>emphasize </a:t>
            </a:r>
            <a:r>
              <a:rPr sz="1167" spc="-5" dirty="0">
                <a:latin typeface="Garamond"/>
                <a:cs typeface="Garamond"/>
              </a:rPr>
              <a:t>price and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marketing mix tools to create </a:t>
            </a:r>
            <a:r>
              <a:rPr sz="1167" spc="-5" dirty="0">
                <a:latin typeface="Garamond"/>
                <a:cs typeface="Garamond"/>
              </a:rPr>
              <a:t>nonprice  positions. Often,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is not </a:t>
            </a:r>
            <a:r>
              <a:rPr sz="1167" dirty="0">
                <a:latin typeface="Garamond"/>
                <a:cs typeface="Garamond"/>
              </a:rPr>
              <a:t>to charge the </a:t>
            </a:r>
            <a:r>
              <a:rPr sz="1167" spc="-5" dirty="0">
                <a:latin typeface="Garamond"/>
                <a:cs typeface="Garamond"/>
              </a:rPr>
              <a:t>lowest price, but rather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differentiate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marketing offer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make it </a:t>
            </a:r>
            <a:r>
              <a:rPr sz="1167" dirty="0">
                <a:latin typeface="Garamond"/>
                <a:cs typeface="Garamond"/>
              </a:rPr>
              <a:t>worth a </a:t>
            </a:r>
            <a:r>
              <a:rPr sz="1167" spc="-5" dirty="0">
                <a:latin typeface="Garamond"/>
                <a:cs typeface="Garamond"/>
              </a:rPr>
              <a:t>higher price. Thus,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 must </a:t>
            </a:r>
            <a:r>
              <a:rPr sz="1167" dirty="0">
                <a:latin typeface="Garamond"/>
                <a:cs typeface="Garamond"/>
              </a:rPr>
              <a:t>consider the total  </a:t>
            </a:r>
            <a:r>
              <a:rPr sz="1167" spc="-5" dirty="0">
                <a:latin typeface="Garamond"/>
                <a:cs typeface="Garamond"/>
              </a:rPr>
              <a:t>marketing mix </a:t>
            </a:r>
            <a:r>
              <a:rPr sz="1167" dirty="0">
                <a:latin typeface="Garamond"/>
                <a:cs typeface="Garamond"/>
              </a:rPr>
              <a:t>when setting </a:t>
            </a:r>
            <a:r>
              <a:rPr sz="1167" spc="-5" dirty="0">
                <a:latin typeface="Garamond"/>
                <a:cs typeface="Garamond"/>
              </a:rPr>
              <a:t>prices. If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positioned on nonprice </a:t>
            </a:r>
            <a:r>
              <a:rPr sz="1167" dirty="0">
                <a:latin typeface="Garamond"/>
                <a:cs typeface="Garamond"/>
              </a:rPr>
              <a:t>factors, then </a:t>
            </a:r>
            <a:r>
              <a:rPr sz="1167" spc="-5" dirty="0">
                <a:latin typeface="Garamond"/>
                <a:cs typeface="Garamond"/>
              </a:rPr>
              <a:t>decisions  about </a:t>
            </a:r>
            <a:r>
              <a:rPr sz="1167" dirty="0">
                <a:latin typeface="Garamond"/>
                <a:cs typeface="Garamond"/>
              </a:rPr>
              <a:t>quality, </a:t>
            </a:r>
            <a:r>
              <a:rPr sz="1167" spc="-5" dirty="0">
                <a:latin typeface="Garamond"/>
                <a:cs typeface="Garamond"/>
              </a:rPr>
              <a:t>promotion, and </a:t>
            </a:r>
            <a:r>
              <a:rPr sz="1167" dirty="0">
                <a:latin typeface="Garamond"/>
                <a:cs typeface="Garamond"/>
              </a:rPr>
              <a:t>distribution will strongly </a:t>
            </a:r>
            <a:r>
              <a:rPr sz="1167" spc="-5" dirty="0">
                <a:latin typeface="Garamond"/>
                <a:cs typeface="Garamond"/>
              </a:rPr>
              <a:t>affect price. If price is </a:t>
            </a:r>
            <a:r>
              <a:rPr sz="1167" dirty="0">
                <a:latin typeface="Garamond"/>
                <a:cs typeface="Garamond"/>
              </a:rPr>
              <a:t>a crucial </a:t>
            </a:r>
            <a:r>
              <a:rPr sz="1167" spc="-5" dirty="0">
                <a:latin typeface="Garamond"/>
                <a:cs typeface="Garamond"/>
              </a:rPr>
              <a:t>positioning  </a:t>
            </a:r>
            <a:r>
              <a:rPr sz="1167" dirty="0">
                <a:latin typeface="Garamond"/>
                <a:cs typeface="Garamond"/>
              </a:rPr>
              <a:t>factor, then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will strongly </a:t>
            </a:r>
            <a:r>
              <a:rPr sz="1167" spc="-5" dirty="0">
                <a:latin typeface="Garamond"/>
                <a:cs typeface="Garamond"/>
              </a:rPr>
              <a:t>affect decisions </a:t>
            </a:r>
            <a:r>
              <a:rPr sz="1167" dirty="0">
                <a:latin typeface="Garamond"/>
                <a:cs typeface="Garamond"/>
              </a:rPr>
              <a:t>made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marketing mix elements. 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even when </a:t>
            </a:r>
            <a:r>
              <a:rPr sz="1167" spc="-5" dirty="0">
                <a:latin typeface="Garamond"/>
                <a:cs typeface="Garamond"/>
              </a:rPr>
              <a:t>featuring price, marketers 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remember </a:t>
            </a:r>
            <a:r>
              <a:rPr sz="1167" dirty="0">
                <a:latin typeface="Garamond"/>
                <a:cs typeface="Garamond"/>
              </a:rPr>
              <a:t>that customers </a:t>
            </a:r>
            <a:r>
              <a:rPr sz="1167" spc="-5" dirty="0">
                <a:latin typeface="Garamond"/>
                <a:cs typeface="Garamond"/>
              </a:rPr>
              <a:t>rarely buy </a:t>
            </a:r>
            <a:r>
              <a:rPr sz="1167" dirty="0">
                <a:latin typeface="Garamond"/>
                <a:cs typeface="Garamond"/>
              </a:rPr>
              <a:t>on  </a:t>
            </a:r>
            <a:r>
              <a:rPr sz="1167" spc="-5" dirty="0">
                <a:latin typeface="Garamond"/>
                <a:cs typeface="Garamond"/>
              </a:rPr>
              <a:t>price alone. Instead, </a:t>
            </a:r>
            <a:r>
              <a:rPr sz="1167" dirty="0">
                <a:latin typeface="Garamond"/>
                <a:cs typeface="Garamond"/>
              </a:rPr>
              <a:t>they seek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that give them 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terms </a:t>
            </a:r>
            <a:r>
              <a:rPr sz="1167" spc="-5" dirty="0">
                <a:latin typeface="Garamond"/>
                <a:cs typeface="Garamond"/>
              </a:rPr>
              <a:t>of benefits received 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price paid. </a:t>
            </a:r>
            <a:r>
              <a:rPr sz="1167" dirty="0">
                <a:latin typeface="Garamond"/>
                <a:cs typeface="Garamond"/>
              </a:rPr>
              <a:t>Thus, </a:t>
            </a:r>
            <a:r>
              <a:rPr sz="1167" spc="-5" dirty="0">
                <a:latin typeface="Garamond"/>
                <a:cs typeface="Garamond"/>
              </a:rPr>
              <a:t>in most </a:t>
            </a:r>
            <a:r>
              <a:rPr sz="1167" dirty="0">
                <a:latin typeface="Garamond"/>
                <a:cs typeface="Garamond"/>
              </a:rPr>
              <a:t>cases, 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will consider </a:t>
            </a:r>
            <a:r>
              <a:rPr sz="1167" spc="-5" dirty="0">
                <a:latin typeface="Garamond"/>
                <a:cs typeface="Garamond"/>
              </a:rPr>
              <a:t>price along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  marketing-mix </a:t>
            </a:r>
            <a:r>
              <a:rPr sz="1167" dirty="0">
                <a:latin typeface="Garamond"/>
                <a:cs typeface="Garamond"/>
              </a:rPr>
              <a:t>elements when </a:t>
            </a:r>
            <a:r>
              <a:rPr sz="1167" spc="-5" dirty="0">
                <a:latin typeface="Garamond"/>
                <a:cs typeface="Garamond"/>
              </a:rPr>
              <a:t>developing </a:t>
            </a:r>
            <a:r>
              <a:rPr sz="1167" dirty="0">
                <a:latin typeface="Garamond"/>
                <a:cs typeface="Garamond"/>
              </a:rPr>
              <a:t>the marketing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program.</a:t>
            </a:r>
            <a:endParaRPr sz="1167">
              <a:latin typeface="Garamond"/>
              <a:cs typeface="Garamond"/>
            </a:endParaRPr>
          </a:p>
          <a:p>
            <a:pPr marL="523510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II. </a:t>
            </a:r>
            <a:r>
              <a:rPr sz="1167" b="1" spc="19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Costs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Costs set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floor for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can charge </a:t>
            </a:r>
            <a:r>
              <a:rPr sz="1167" spc="-5" dirty="0">
                <a:latin typeface="Garamond"/>
                <a:cs typeface="Garamond"/>
              </a:rPr>
              <a:t>for its product. The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wants  </a:t>
            </a:r>
            <a:r>
              <a:rPr sz="1167" dirty="0">
                <a:latin typeface="Garamond"/>
                <a:cs typeface="Garamond"/>
              </a:rPr>
              <a:t>to charge a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both </a:t>
            </a:r>
            <a:r>
              <a:rPr sz="1167" dirty="0">
                <a:latin typeface="Garamond"/>
                <a:cs typeface="Garamond"/>
              </a:rPr>
              <a:t>covers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its costs for </a:t>
            </a:r>
            <a:r>
              <a:rPr sz="1167" spc="-5" dirty="0">
                <a:latin typeface="Garamond"/>
                <a:cs typeface="Garamond"/>
              </a:rPr>
              <a:t>producing, </a:t>
            </a:r>
            <a:r>
              <a:rPr sz="1167" dirty="0">
                <a:latin typeface="Garamond"/>
                <a:cs typeface="Garamond"/>
              </a:rPr>
              <a:t>distributing,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selling the </a:t>
            </a:r>
            <a:r>
              <a:rPr sz="1167" spc="-5" dirty="0">
                <a:latin typeface="Garamond"/>
                <a:cs typeface="Garamond"/>
              </a:rPr>
              <a:t>product  and </a:t>
            </a:r>
            <a:r>
              <a:rPr sz="1167" dirty="0">
                <a:latin typeface="Garamond"/>
                <a:cs typeface="Garamond"/>
              </a:rPr>
              <a:t>delivers a fair </a:t>
            </a:r>
            <a:r>
              <a:rPr sz="1167" spc="-5" dirty="0">
                <a:latin typeface="Garamond"/>
                <a:cs typeface="Garamond"/>
              </a:rPr>
              <a:t>rate of return </a:t>
            </a:r>
            <a:r>
              <a:rPr sz="1167" dirty="0">
                <a:latin typeface="Garamond"/>
                <a:cs typeface="Garamond"/>
              </a:rPr>
              <a:t>for its effort </a:t>
            </a:r>
            <a:r>
              <a:rPr sz="1167" spc="-5" dirty="0">
                <a:latin typeface="Garamond"/>
                <a:cs typeface="Garamond"/>
              </a:rPr>
              <a:t>and risk. </a:t>
            </a:r>
            <a:r>
              <a:rPr sz="1167" dirty="0">
                <a:latin typeface="Garamond"/>
                <a:cs typeface="Garamond"/>
              </a:rPr>
              <a:t>A company's costs </a:t>
            </a:r>
            <a:r>
              <a:rPr sz="1167" spc="-5" dirty="0">
                <a:latin typeface="Garamond"/>
                <a:cs typeface="Garamond"/>
              </a:rPr>
              <a:t>may be an important  </a:t>
            </a:r>
            <a:r>
              <a:rPr sz="1167" dirty="0">
                <a:latin typeface="Garamond"/>
                <a:cs typeface="Garamond"/>
              </a:rPr>
              <a:t>element </a:t>
            </a:r>
            <a:r>
              <a:rPr sz="1167" spc="-5" dirty="0">
                <a:latin typeface="Garamond"/>
                <a:cs typeface="Garamond"/>
              </a:rPr>
              <a:t>in its pricing </a:t>
            </a:r>
            <a:r>
              <a:rPr sz="1167" dirty="0">
                <a:latin typeface="Garamond"/>
                <a:cs typeface="Garamond"/>
              </a:rPr>
              <a:t>strategy. </a:t>
            </a: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lower </a:t>
            </a:r>
            <a:r>
              <a:rPr sz="1167" dirty="0">
                <a:latin typeface="Garamond"/>
                <a:cs typeface="Garamond"/>
              </a:rPr>
              <a:t>costs can set </a:t>
            </a:r>
            <a:r>
              <a:rPr sz="1167" spc="-5" dirty="0">
                <a:latin typeface="Garamond"/>
                <a:cs typeface="Garamond"/>
              </a:rPr>
              <a:t>lower prices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result </a:t>
            </a:r>
            <a:r>
              <a:rPr sz="1167" dirty="0">
                <a:latin typeface="Garamond"/>
                <a:cs typeface="Garamond"/>
              </a:rPr>
              <a:t>in  greater sales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profits.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61"/>
              </a:lnSpc>
              <a:spcBef>
                <a:spcPts val="4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u="sng" dirty="0">
                <a:latin typeface="Garamond"/>
                <a:cs typeface="Garamond"/>
              </a:rPr>
              <a:t>Types </a:t>
            </a:r>
            <a:r>
              <a:rPr sz="1167" u="sng" spc="-5" dirty="0">
                <a:latin typeface="Garamond"/>
                <a:cs typeface="Garamond"/>
              </a:rPr>
              <a:t>of</a:t>
            </a:r>
            <a:r>
              <a:rPr sz="1167" u="sng" spc="-97" dirty="0">
                <a:latin typeface="Garamond"/>
                <a:cs typeface="Garamond"/>
              </a:rPr>
              <a:t> </a:t>
            </a:r>
            <a:r>
              <a:rPr sz="1167" u="sng" spc="-5" dirty="0">
                <a:latin typeface="Garamond"/>
                <a:cs typeface="Garamond"/>
              </a:rPr>
              <a:t>Costs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company's </a:t>
            </a:r>
            <a:r>
              <a:rPr sz="1167" dirty="0">
                <a:latin typeface="Garamond"/>
                <a:cs typeface="Garamond"/>
              </a:rPr>
              <a:t>costs take two forms, fixed </a:t>
            </a:r>
            <a:r>
              <a:rPr sz="1167" spc="-5" dirty="0">
                <a:latin typeface="Garamond"/>
                <a:cs typeface="Garamond"/>
              </a:rPr>
              <a:t>and variable. </a:t>
            </a:r>
            <a:r>
              <a:rPr sz="1167" dirty="0">
                <a:latin typeface="Garamond"/>
                <a:cs typeface="Garamond"/>
              </a:rPr>
              <a:t>Fixed costs (also known </a:t>
            </a:r>
            <a:r>
              <a:rPr sz="1167" spc="-5" dirty="0">
                <a:latin typeface="Garamond"/>
                <a:cs typeface="Garamond"/>
              </a:rPr>
              <a:t>as overhead) </a:t>
            </a:r>
            <a:r>
              <a:rPr sz="1167" dirty="0">
                <a:latin typeface="Garamond"/>
                <a:cs typeface="Garamond"/>
              </a:rPr>
              <a:t>are  costs that do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vary with </a:t>
            </a:r>
            <a:r>
              <a:rPr sz="1167" spc="-5" dirty="0">
                <a:latin typeface="Garamond"/>
                <a:cs typeface="Garamond"/>
              </a:rPr>
              <a:t>production or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level. </a:t>
            </a:r>
            <a:r>
              <a:rPr sz="1167" dirty="0">
                <a:latin typeface="Garamond"/>
                <a:cs typeface="Garamond"/>
              </a:rPr>
              <a:t>For example, a company must </a:t>
            </a:r>
            <a:r>
              <a:rPr sz="1167" spc="-5" dirty="0">
                <a:latin typeface="Garamond"/>
                <a:cs typeface="Garamond"/>
              </a:rPr>
              <a:t>pay </a:t>
            </a:r>
            <a:r>
              <a:rPr sz="1167" dirty="0">
                <a:latin typeface="Garamond"/>
                <a:cs typeface="Garamond"/>
              </a:rPr>
              <a:t>each  </a:t>
            </a:r>
            <a:r>
              <a:rPr sz="1167" spc="-5" dirty="0">
                <a:latin typeface="Garamond"/>
                <a:cs typeface="Garamond"/>
              </a:rPr>
              <a:t>month's bills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rent, heat, interest, and </a:t>
            </a:r>
            <a:r>
              <a:rPr sz="1167" dirty="0">
                <a:latin typeface="Garamond"/>
                <a:cs typeface="Garamond"/>
              </a:rPr>
              <a:t>executive salaries, whatever the </a:t>
            </a:r>
            <a:r>
              <a:rPr sz="1167" spc="-5" dirty="0">
                <a:latin typeface="Garamond"/>
                <a:cs typeface="Garamond"/>
              </a:rPr>
              <a:t>company's output.  Variable </a:t>
            </a:r>
            <a:r>
              <a:rPr sz="1167" dirty="0">
                <a:latin typeface="Garamond"/>
                <a:cs typeface="Garamond"/>
              </a:rPr>
              <a:t>costs vary </a:t>
            </a:r>
            <a:r>
              <a:rPr sz="1167" spc="-5" dirty="0">
                <a:latin typeface="Garamond"/>
                <a:cs typeface="Garamond"/>
              </a:rPr>
              <a:t>directly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level of production. Each personal </a:t>
            </a:r>
            <a:r>
              <a:rPr sz="1167" dirty="0">
                <a:latin typeface="Garamond"/>
                <a:cs typeface="Garamond"/>
              </a:rPr>
              <a:t>computer </a:t>
            </a:r>
            <a:r>
              <a:rPr sz="1167" spc="-5" dirty="0">
                <a:latin typeface="Garamond"/>
                <a:cs typeface="Garamond"/>
              </a:rPr>
              <a:t>produced  involves </a:t>
            </a:r>
            <a:r>
              <a:rPr sz="1167" dirty="0">
                <a:latin typeface="Garamond"/>
                <a:cs typeface="Garamond"/>
              </a:rPr>
              <a:t>a cost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computer chips, wires, </a:t>
            </a:r>
            <a:r>
              <a:rPr sz="1167" spc="-5" dirty="0">
                <a:latin typeface="Garamond"/>
                <a:cs typeface="Garamond"/>
              </a:rPr>
              <a:t>plastic, packaging, and other inputs. </a:t>
            </a:r>
            <a:r>
              <a:rPr sz="1167" dirty="0">
                <a:latin typeface="Garamond"/>
                <a:cs typeface="Garamond"/>
              </a:rPr>
              <a:t>These costs tend to 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the same for each unit </a:t>
            </a:r>
            <a:r>
              <a:rPr sz="1167" spc="-5" dirty="0">
                <a:latin typeface="Garamond"/>
                <a:cs typeface="Garamond"/>
              </a:rPr>
              <a:t>produced.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called </a:t>
            </a:r>
            <a:r>
              <a:rPr sz="1167" dirty="0">
                <a:latin typeface="Garamond"/>
                <a:cs typeface="Garamond"/>
              </a:rPr>
              <a:t>variable </a:t>
            </a:r>
            <a:r>
              <a:rPr sz="1167" spc="-5" dirty="0">
                <a:latin typeface="Garamond"/>
                <a:cs typeface="Garamond"/>
              </a:rPr>
              <a:t>because </a:t>
            </a:r>
            <a:r>
              <a:rPr sz="1167" dirty="0">
                <a:latin typeface="Garamond"/>
                <a:cs typeface="Garamond"/>
              </a:rPr>
              <a:t>their total varies with the  </a:t>
            </a:r>
            <a:r>
              <a:rPr sz="1167" spc="-5" dirty="0">
                <a:latin typeface="Garamond"/>
                <a:cs typeface="Garamond"/>
              </a:rPr>
              <a:t>number of </a:t>
            </a:r>
            <a:r>
              <a:rPr sz="1167" dirty="0">
                <a:latin typeface="Garamond"/>
                <a:cs typeface="Garamond"/>
              </a:rPr>
              <a:t>units </a:t>
            </a:r>
            <a:r>
              <a:rPr sz="1167" spc="-5" dirty="0">
                <a:latin typeface="Garamond"/>
                <a:cs typeface="Garamond"/>
              </a:rPr>
              <a:t>produced. </a:t>
            </a:r>
            <a:r>
              <a:rPr sz="1167" dirty="0">
                <a:latin typeface="Garamond"/>
                <a:cs typeface="Garamond"/>
              </a:rPr>
              <a:t>Total costs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the sum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fixed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variable costs for </a:t>
            </a:r>
            <a:r>
              <a:rPr sz="1167" spc="-5" dirty="0">
                <a:latin typeface="Garamond"/>
                <a:cs typeface="Garamond"/>
              </a:rPr>
              <a:t>any </a:t>
            </a:r>
            <a:r>
              <a:rPr sz="1167" dirty="0">
                <a:latin typeface="Garamond"/>
                <a:cs typeface="Garamond"/>
              </a:rPr>
              <a:t>given  </a:t>
            </a:r>
            <a:r>
              <a:rPr sz="1167" spc="-5" dirty="0">
                <a:latin typeface="Garamond"/>
                <a:cs typeface="Garamond"/>
              </a:rPr>
              <a:t>level of production. Management </a:t>
            </a:r>
            <a:r>
              <a:rPr sz="1167" dirty="0">
                <a:latin typeface="Garamond"/>
                <a:cs typeface="Garamond"/>
              </a:rPr>
              <a:t>wants to charge a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that will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least cover the total  </a:t>
            </a:r>
            <a:r>
              <a:rPr sz="1167" spc="-5" dirty="0">
                <a:latin typeface="Garamond"/>
                <a:cs typeface="Garamond"/>
              </a:rPr>
              <a:t>production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a given level </a:t>
            </a:r>
            <a:r>
              <a:rPr sz="1167" spc="-5" dirty="0">
                <a:latin typeface="Garamond"/>
                <a:cs typeface="Garamond"/>
              </a:rPr>
              <a:t>of production. The company must </a:t>
            </a:r>
            <a:r>
              <a:rPr sz="1167" dirty="0">
                <a:latin typeface="Garamond"/>
                <a:cs typeface="Garamond"/>
              </a:rPr>
              <a:t>watch its costs carefully. </a:t>
            </a:r>
            <a:r>
              <a:rPr sz="1167" spc="-5" dirty="0">
                <a:latin typeface="Garamond"/>
                <a:cs typeface="Garamond"/>
              </a:rPr>
              <a:t>If it  </a:t>
            </a:r>
            <a:r>
              <a:rPr sz="1167" dirty="0">
                <a:latin typeface="Garamond"/>
                <a:cs typeface="Garamond"/>
              </a:rPr>
              <a:t>costs the company more than competitors to </a:t>
            </a:r>
            <a:r>
              <a:rPr sz="1167" spc="-5" dirty="0">
                <a:latin typeface="Garamond"/>
                <a:cs typeface="Garamond"/>
              </a:rPr>
              <a:t>produce and </a:t>
            </a:r>
            <a:r>
              <a:rPr sz="1167" dirty="0">
                <a:latin typeface="Garamond"/>
                <a:cs typeface="Garamond"/>
              </a:rPr>
              <a:t>sell its </a:t>
            </a:r>
            <a:r>
              <a:rPr sz="1167" spc="-5" dirty="0">
                <a:latin typeface="Garamond"/>
                <a:cs typeface="Garamond"/>
              </a:rPr>
              <a:t>product, </a:t>
            </a:r>
            <a:r>
              <a:rPr sz="1167" dirty="0">
                <a:latin typeface="Garamond"/>
                <a:cs typeface="Garamond"/>
              </a:rPr>
              <a:t>the company will </a:t>
            </a:r>
            <a:r>
              <a:rPr sz="1167" spc="-5" dirty="0">
                <a:latin typeface="Garamond"/>
                <a:cs typeface="Garamond"/>
              </a:rPr>
              <a:t>have  </a:t>
            </a:r>
            <a:r>
              <a:rPr sz="1167" dirty="0">
                <a:latin typeface="Garamond"/>
                <a:cs typeface="Garamond"/>
              </a:rPr>
              <a:t>to charge a higher </a:t>
            </a:r>
            <a:r>
              <a:rPr sz="1167" spc="-5" dirty="0">
                <a:latin typeface="Garamond"/>
                <a:cs typeface="Garamond"/>
              </a:rPr>
              <a:t>price or make less profit, putting it at </a:t>
            </a:r>
            <a:r>
              <a:rPr sz="1167" dirty="0">
                <a:latin typeface="Garamond"/>
                <a:cs typeface="Garamond"/>
              </a:rPr>
              <a:t>a competitive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disadvantage.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24569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115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79501"/>
            <a:ext cx="5716147" cy="8396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indent="-222245">
              <a:lnSpc>
                <a:spcPts val="1361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u="sng" spc="-5" dirty="0">
                <a:latin typeface="Garamond"/>
                <a:cs typeface="Garamond"/>
              </a:rPr>
              <a:t>Costs at Different </a:t>
            </a:r>
            <a:r>
              <a:rPr sz="1167" u="sng" dirty="0">
                <a:latin typeface="Garamond"/>
                <a:cs typeface="Garamond"/>
              </a:rPr>
              <a:t>Levels </a:t>
            </a:r>
            <a:r>
              <a:rPr sz="1167" u="sng" spc="-5" dirty="0">
                <a:latin typeface="Garamond"/>
                <a:cs typeface="Garamond"/>
              </a:rPr>
              <a:t>of</a:t>
            </a:r>
            <a:r>
              <a:rPr sz="1167" u="sng" spc="-63" dirty="0">
                <a:latin typeface="Garamond"/>
                <a:cs typeface="Garamond"/>
              </a:rPr>
              <a:t> </a:t>
            </a:r>
            <a:r>
              <a:rPr sz="1167" u="sng" dirty="0">
                <a:latin typeface="Garamond"/>
                <a:cs typeface="Garamond"/>
              </a:rPr>
              <a:t>Production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wisely, management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to know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its costs vary with different levels </a:t>
            </a:r>
            <a:r>
              <a:rPr sz="1167" spc="-5" dirty="0">
                <a:latin typeface="Garamond"/>
                <a:cs typeface="Garamond"/>
              </a:rPr>
              <a:t>of production. 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is because </a:t>
            </a:r>
            <a:r>
              <a:rPr sz="1167" dirty="0">
                <a:latin typeface="Garamond"/>
                <a:cs typeface="Garamond"/>
              </a:rPr>
              <a:t>fixed costs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spread </a:t>
            </a:r>
            <a:r>
              <a:rPr sz="1167" spc="-5" dirty="0">
                <a:latin typeface="Garamond"/>
                <a:cs typeface="Garamond"/>
              </a:rPr>
              <a:t>over more </a:t>
            </a:r>
            <a:r>
              <a:rPr sz="1167" dirty="0">
                <a:latin typeface="Garamond"/>
                <a:cs typeface="Garamond"/>
              </a:rPr>
              <a:t>units, with each </a:t>
            </a:r>
            <a:r>
              <a:rPr sz="1167" spc="-5" dirty="0">
                <a:latin typeface="Garamond"/>
                <a:cs typeface="Garamond"/>
              </a:rPr>
              <a:t>one bearing </a:t>
            </a:r>
            <a:r>
              <a:rPr sz="1167" dirty="0">
                <a:latin typeface="Garamond"/>
                <a:cs typeface="Garamond"/>
              </a:rPr>
              <a:t>a smaller share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 fixed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cost.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463627">
              <a:lnSpc>
                <a:spcPts val="1356"/>
              </a:lnSpc>
              <a:tabLst>
                <a:tab pos="974791" algn="l"/>
              </a:tabLst>
            </a:pPr>
            <a:r>
              <a:rPr sz="1167" b="1" spc="-5" dirty="0">
                <a:latin typeface="Garamond"/>
                <a:cs typeface="Garamond"/>
              </a:rPr>
              <a:t>III.	</a:t>
            </a:r>
            <a:r>
              <a:rPr sz="1167" b="1" dirty="0">
                <a:latin typeface="Garamond"/>
                <a:cs typeface="Garamond"/>
              </a:rPr>
              <a:t>Organizational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Considerations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Management must decide </a:t>
            </a:r>
            <a:r>
              <a:rPr sz="1167" dirty="0">
                <a:latin typeface="Garamond"/>
                <a:cs typeface="Garamond"/>
              </a:rPr>
              <a:t>who within the </a:t>
            </a:r>
            <a:r>
              <a:rPr sz="1167" spc="-5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should set </a:t>
            </a:r>
            <a:r>
              <a:rPr sz="1167" spc="-5" dirty="0">
                <a:latin typeface="Garamond"/>
                <a:cs typeface="Garamond"/>
              </a:rPr>
              <a:t>prices. Companies handle pricing  in </a:t>
            </a:r>
            <a:r>
              <a:rPr sz="1167" dirty="0">
                <a:latin typeface="Garamond"/>
                <a:cs typeface="Garamond"/>
              </a:rPr>
              <a:t>a variety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ways.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small </a:t>
            </a:r>
            <a:r>
              <a:rPr sz="1167" spc="-5" dirty="0">
                <a:latin typeface="Garamond"/>
                <a:cs typeface="Garamond"/>
              </a:rPr>
              <a:t>companies, prices are often </a:t>
            </a:r>
            <a:r>
              <a:rPr sz="1167" dirty="0">
                <a:latin typeface="Garamond"/>
                <a:cs typeface="Garamond"/>
              </a:rPr>
              <a:t>set by top </a:t>
            </a:r>
            <a:r>
              <a:rPr sz="1167" spc="-5" dirty="0">
                <a:latin typeface="Garamond"/>
                <a:cs typeface="Garamond"/>
              </a:rPr>
              <a:t>management 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  marketing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sales departments. In large </a:t>
            </a:r>
            <a:r>
              <a:rPr sz="1167" spc="-5" dirty="0">
                <a:latin typeface="Garamond"/>
                <a:cs typeface="Garamond"/>
              </a:rPr>
              <a:t>companies, pricing </a:t>
            </a:r>
            <a:r>
              <a:rPr sz="1167" dirty="0">
                <a:latin typeface="Garamond"/>
                <a:cs typeface="Garamond"/>
              </a:rPr>
              <a:t>is typically </a:t>
            </a:r>
            <a:r>
              <a:rPr sz="1167" spc="-5" dirty="0">
                <a:latin typeface="Garamond"/>
                <a:cs typeface="Garamond"/>
              </a:rPr>
              <a:t>handled by </a:t>
            </a:r>
            <a:r>
              <a:rPr sz="1167" dirty="0">
                <a:latin typeface="Garamond"/>
                <a:cs typeface="Garamond"/>
              </a:rPr>
              <a:t>divisional or 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line managers. In industrial markets, </a:t>
            </a:r>
            <a:r>
              <a:rPr sz="1167" spc="-5" dirty="0">
                <a:latin typeface="Garamond"/>
                <a:cs typeface="Garamond"/>
              </a:rPr>
              <a:t>salespeople may be allowed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negotiate </a:t>
            </a:r>
            <a:r>
              <a:rPr sz="1167" dirty="0">
                <a:latin typeface="Garamond"/>
                <a:cs typeface="Garamond"/>
              </a:rPr>
              <a:t>with  customers within certain </a:t>
            </a:r>
            <a:r>
              <a:rPr sz="1167" spc="-5" dirty="0">
                <a:latin typeface="Garamond"/>
                <a:cs typeface="Garamond"/>
              </a:rPr>
              <a:t>price ranges. Even so, </a:t>
            </a:r>
            <a:r>
              <a:rPr sz="1167" dirty="0">
                <a:latin typeface="Garamond"/>
                <a:cs typeface="Garamond"/>
              </a:rPr>
              <a:t>top </a:t>
            </a:r>
            <a:r>
              <a:rPr sz="1167" spc="-5" dirty="0">
                <a:latin typeface="Garamond"/>
                <a:cs typeface="Garamond"/>
              </a:rPr>
              <a:t>management </a:t>
            </a:r>
            <a:r>
              <a:rPr sz="1167" dirty="0">
                <a:latin typeface="Garamond"/>
                <a:cs typeface="Garamond"/>
              </a:rPr>
              <a:t>sets the </a:t>
            </a:r>
            <a:r>
              <a:rPr sz="1167" spc="-5" dirty="0">
                <a:latin typeface="Garamond"/>
                <a:cs typeface="Garamond"/>
              </a:rPr>
              <a:t>pricing objectives and  policies, and </a:t>
            </a:r>
            <a:r>
              <a:rPr sz="1167" dirty="0">
                <a:latin typeface="Garamond"/>
                <a:cs typeface="Garamond"/>
              </a:rPr>
              <a:t>it </a:t>
            </a:r>
            <a:r>
              <a:rPr sz="1167" spc="-5" dirty="0">
                <a:latin typeface="Garamond"/>
                <a:cs typeface="Garamond"/>
              </a:rPr>
              <a:t>often approves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prices proposed by lower-level management or </a:t>
            </a:r>
            <a:r>
              <a:rPr sz="1167" dirty="0">
                <a:latin typeface="Garamond"/>
                <a:cs typeface="Garamond"/>
              </a:rPr>
              <a:t>salespeople. </a:t>
            </a:r>
            <a:r>
              <a:rPr sz="1167" spc="-5" dirty="0">
                <a:latin typeface="Garamond"/>
                <a:cs typeface="Garamond"/>
              </a:rPr>
              <a:t>In  industries in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pricing 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key factor (aerospace, railroads, oil companies),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often  have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pricing department </a:t>
            </a:r>
            <a:r>
              <a:rPr sz="1167" dirty="0">
                <a:latin typeface="Garamond"/>
                <a:cs typeface="Garamond"/>
              </a:rPr>
              <a:t>to set the </a:t>
            </a:r>
            <a:r>
              <a:rPr sz="1167" spc="-5" dirty="0">
                <a:latin typeface="Garamond"/>
                <a:cs typeface="Garamond"/>
              </a:rPr>
              <a:t>best prices or help others </a:t>
            </a:r>
            <a:r>
              <a:rPr sz="1167" dirty="0">
                <a:latin typeface="Garamond"/>
                <a:cs typeface="Garamond"/>
              </a:rPr>
              <a:t>in setting them. This department  </a:t>
            </a:r>
            <a:r>
              <a:rPr sz="1167" spc="-5" dirty="0">
                <a:latin typeface="Garamond"/>
                <a:cs typeface="Garamond"/>
              </a:rPr>
              <a:t>reports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marketing department or </a:t>
            </a:r>
            <a:r>
              <a:rPr sz="1167" dirty="0">
                <a:latin typeface="Garamond"/>
                <a:cs typeface="Garamond"/>
              </a:rPr>
              <a:t>top </a:t>
            </a:r>
            <a:r>
              <a:rPr sz="1167" spc="-5" dirty="0">
                <a:latin typeface="Garamond"/>
                <a:cs typeface="Garamond"/>
              </a:rPr>
              <a:t>management. Others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have an </a:t>
            </a:r>
            <a:r>
              <a:rPr sz="1167" dirty="0">
                <a:latin typeface="Garamond"/>
                <a:cs typeface="Garamond"/>
              </a:rPr>
              <a:t>influence </a:t>
            </a:r>
            <a:r>
              <a:rPr sz="1167" spc="-5" dirty="0">
                <a:latin typeface="Garamond"/>
                <a:cs typeface="Garamond"/>
              </a:rPr>
              <a:t>on pricing  </a:t>
            </a:r>
            <a:r>
              <a:rPr sz="1167" dirty="0">
                <a:latin typeface="Garamond"/>
                <a:cs typeface="Garamond"/>
              </a:rPr>
              <a:t>include sales managers, </a:t>
            </a:r>
            <a:r>
              <a:rPr sz="1167" spc="-5" dirty="0">
                <a:latin typeface="Garamond"/>
                <a:cs typeface="Garamond"/>
              </a:rPr>
              <a:t>production managers, </a:t>
            </a:r>
            <a:r>
              <a:rPr sz="1167" dirty="0">
                <a:latin typeface="Garamond"/>
                <a:cs typeface="Garamond"/>
              </a:rPr>
              <a:t>finance </a:t>
            </a:r>
            <a:r>
              <a:rPr sz="1167" spc="-5" dirty="0">
                <a:latin typeface="Garamond"/>
                <a:cs typeface="Garamond"/>
              </a:rPr>
              <a:t>managers, and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accountants.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b)  External </a:t>
            </a:r>
            <a:r>
              <a:rPr sz="1167" b="1" dirty="0">
                <a:latin typeface="Garamond"/>
                <a:cs typeface="Garamond"/>
              </a:rPr>
              <a:t>Factors </a:t>
            </a:r>
            <a:r>
              <a:rPr sz="1167" b="1" spc="-5" dirty="0">
                <a:latin typeface="Garamond"/>
                <a:cs typeface="Garamond"/>
              </a:rPr>
              <a:t>Affecting </a:t>
            </a:r>
            <a:r>
              <a:rPr sz="1167" b="1" dirty="0">
                <a:latin typeface="Garamond"/>
                <a:cs typeface="Garamond"/>
              </a:rPr>
              <a:t>Pricing</a:t>
            </a:r>
            <a:r>
              <a:rPr sz="1167" b="1" spc="4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Decisions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External </a:t>
            </a:r>
            <a:r>
              <a:rPr sz="1167" dirty="0">
                <a:latin typeface="Garamond"/>
                <a:cs typeface="Garamond"/>
              </a:rPr>
              <a:t>factors that </a:t>
            </a:r>
            <a:r>
              <a:rPr sz="1167" spc="-5" dirty="0">
                <a:latin typeface="Garamond"/>
                <a:cs typeface="Garamond"/>
              </a:rPr>
              <a:t>affect pricing decisions include </a:t>
            </a:r>
            <a:r>
              <a:rPr sz="1167" dirty="0">
                <a:latin typeface="Garamond"/>
                <a:cs typeface="Garamond"/>
              </a:rPr>
              <a:t>the nature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demand,  </a:t>
            </a:r>
            <a:r>
              <a:rPr sz="1167" dirty="0">
                <a:latin typeface="Garamond"/>
                <a:cs typeface="Garamond"/>
              </a:rPr>
              <a:t>competition, </a:t>
            </a:r>
            <a:r>
              <a:rPr sz="1167" spc="-5" dirty="0">
                <a:latin typeface="Garamond"/>
                <a:cs typeface="Garamond"/>
              </a:rPr>
              <a:t>and other </a:t>
            </a:r>
            <a:r>
              <a:rPr sz="1167" dirty="0">
                <a:latin typeface="Garamond"/>
                <a:cs typeface="Garamond"/>
              </a:rPr>
              <a:t>environmental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elements.</a:t>
            </a:r>
            <a:endParaRPr sz="1167">
              <a:latin typeface="Garamond"/>
              <a:cs typeface="Garamond"/>
            </a:endParaRPr>
          </a:p>
          <a:p>
            <a:pPr marL="456837" indent="-208662">
              <a:lnSpc>
                <a:spcPts val="1240"/>
              </a:lnSpc>
              <a:buAutoNum type="roman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The Market </a:t>
            </a:r>
            <a:r>
              <a:rPr sz="1167" b="1" spc="-5" dirty="0">
                <a:latin typeface="Garamond"/>
                <a:cs typeface="Garamond"/>
              </a:rPr>
              <a:t>and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Demand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Whereas </a:t>
            </a:r>
            <a:r>
              <a:rPr sz="1167" dirty="0">
                <a:latin typeface="Garamond"/>
                <a:cs typeface="Garamond"/>
              </a:rPr>
              <a:t>costs set the lower </a:t>
            </a:r>
            <a:r>
              <a:rPr sz="1167" spc="-5" dirty="0">
                <a:latin typeface="Garamond"/>
                <a:cs typeface="Garamond"/>
              </a:rPr>
              <a:t>limit of prices,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and demand </a:t>
            </a:r>
            <a:r>
              <a:rPr sz="1167" dirty="0">
                <a:latin typeface="Garamond"/>
                <a:cs typeface="Garamond"/>
              </a:rPr>
              <a:t>set the upper </a:t>
            </a:r>
            <a:r>
              <a:rPr sz="1167" spc="-5" dirty="0">
                <a:latin typeface="Garamond"/>
                <a:cs typeface="Garamond"/>
              </a:rPr>
              <a:t>limit. </a:t>
            </a:r>
            <a:r>
              <a:rPr sz="1167" dirty="0">
                <a:latin typeface="Garamond"/>
                <a:cs typeface="Garamond"/>
              </a:rPr>
              <a:t>Both  consumer and </a:t>
            </a:r>
            <a:r>
              <a:rPr sz="1167" spc="-5" dirty="0">
                <a:latin typeface="Garamond"/>
                <a:cs typeface="Garamond"/>
              </a:rPr>
              <a:t>industrial buyers balance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 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against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benefits of  owning it. </a:t>
            </a:r>
            <a:r>
              <a:rPr sz="1167" dirty="0">
                <a:latin typeface="Garamond"/>
                <a:cs typeface="Garamond"/>
              </a:rPr>
              <a:t>Thus, </a:t>
            </a:r>
            <a:r>
              <a:rPr sz="1167" spc="-5" dirty="0">
                <a:latin typeface="Garamond"/>
                <a:cs typeface="Garamond"/>
              </a:rPr>
              <a:t>before </a:t>
            </a:r>
            <a:r>
              <a:rPr sz="1167" dirty="0">
                <a:latin typeface="Garamond"/>
                <a:cs typeface="Garamond"/>
              </a:rPr>
              <a:t>setting </a:t>
            </a:r>
            <a:r>
              <a:rPr sz="1167" spc="-5" dirty="0">
                <a:latin typeface="Garamond"/>
                <a:cs typeface="Garamond"/>
              </a:rPr>
              <a:t>prices,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 must </a:t>
            </a:r>
            <a:r>
              <a:rPr sz="1167" dirty="0">
                <a:latin typeface="Garamond"/>
                <a:cs typeface="Garamond"/>
              </a:rPr>
              <a:t>understand the </a:t>
            </a:r>
            <a:r>
              <a:rPr sz="1167" spc="-5" dirty="0">
                <a:latin typeface="Garamond"/>
                <a:cs typeface="Garamond"/>
              </a:rPr>
              <a:t>relationship between price  and demand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its product. In </a:t>
            </a:r>
            <a:r>
              <a:rPr sz="1167" dirty="0">
                <a:latin typeface="Garamond"/>
                <a:cs typeface="Garamond"/>
              </a:rPr>
              <a:t>this section, we explain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price–demand relationship </a:t>
            </a:r>
            <a:r>
              <a:rPr sz="1167" dirty="0">
                <a:latin typeface="Garamond"/>
                <a:cs typeface="Garamond"/>
              </a:rPr>
              <a:t>varies  for </a:t>
            </a:r>
            <a:r>
              <a:rPr sz="1167" spc="-5" dirty="0">
                <a:latin typeface="Garamond"/>
                <a:cs typeface="Garamond"/>
              </a:rPr>
              <a:t>different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markets and how buyer perceptions of price affect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pricing decision. We  </a:t>
            </a:r>
            <a:r>
              <a:rPr sz="1167" dirty="0">
                <a:latin typeface="Garamond"/>
                <a:cs typeface="Garamond"/>
              </a:rPr>
              <a:t>then discuss methods for measuring the </a:t>
            </a:r>
            <a:r>
              <a:rPr sz="1167" spc="-5" dirty="0">
                <a:latin typeface="Garamond"/>
                <a:cs typeface="Garamond"/>
              </a:rPr>
              <a:t>price–demand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relationship.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361"/>
              </a:lnSpc>
              <a:spcBef>
                <a:spcPts val="44"/>
              </a:spcBef>
              <a:buFont typeface="Symbol"/>
              <a:buChar char=""/>
              <a:tabLst>
                <a:tab pos="900709" algn="l"/>
                <a:tab pos="901327" algn="l"/>
              </a:tabLst>
            </a:pPr>
            <a:r>
              <a:rPr sz="1167" u="sng" dirty="0">
                <a:latin typeface="Garamond"/>
                <a:cs typeface="Garamond"/>
              </a:rPr>
              <a:t>Pricing in Different Types </a:t>
            </a:r>
            <a:r>
              <a:rPr sz="1167" u="sng" spc="-5" dirty="0">
                <a:latin typeface="Garamond"/>
                <a:cs typeface="Garamond"/>
              </a:rPr>
              <a:t>of</a:t>
            </a:r>
            <a:r>
              <a:rPr sz="1167" u="sng" spc="-117" dirty="0">
                <a:latin typeface="Garamond"/>
                <a:cs typeface="Garamond"/>
              </a:rPr>
              <a:t> </a:t>
            </a:r>
            <a:r>
              <a:rPr sz="1167" u="sng" spc="-5" dirty="0">
                <a:latin typeface="Garamond"/>
                <a:cs typeface="Garamond"/>
              </a:rPr>
              <a:t>Markets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seller's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freedom varies with </a:t>
            </a:r>
            <a:r>
              <a:rPr sz="1167" spc="-5" dirty="0">
                <a:latin typeface="Garamond"/>
                <a:cs typeface="Garamond"/>
              </a:rPr>
              <a:t>different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markets. Economists recognize </a:t>
            </a:r>
            <a:r>
              <a:rPr sz="1167" dirty="0">
                <a:latin typeface="Garamond"/>
                <a:cs typeface="Garamond"/>
              </a:rPr>
              <a:t>four  types </a:t>
            </a:r>
            <a:r>
              <a:rPr sz="1167" spc="-5" dirty="0">
                <a:latin typeface="Garamond"/>
                <a:cs typeface="Garamond"/>
              </a:rPr>
              <a:t>of markets, </a:t>
            </a:r>
            <a:r>
              <a:rPr sz="1167" dirty="0">
                <a:latin typeface="Garamond"/>
                <a:cs typeface="Garamond"/>
              </a:rPr>
              <a:t>each presenting a </a:t>
            </a:r>
            <a:r>
              <a:rPr sz="1167" spc="-5" dirty="0">
                <a:latin typeface="Garamond"/>
                <a:cs typeface="Garamond"/>
              </a:rPr>
              <a:t>different pricing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challenge.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Under pure </a:t>
            </a:r>
            <a:r>
              <a:rPr sz="1167" dirty="0">
                <a:latin typeface="Garamond"/>
                <a:cs typeface="Garamond"/>
              </a:rPr>
              <a:t>competition, 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many </a:t>
            </a:r>
            <a:r>
              <a:rPr sz="1167" spc="-5" dirty="0">
                <a:latin typeface="Garamond"/>
                <a:cs typeface="Garamond"/>
              </a:rPr>
              <a:t>buyers and </a:t>
            </a:r>
            <a:r>
              <a:rPr sz="1167" dirty="0">
                <a:latin typeface="Garamond"/>
                <a:cs typeface="Garamond"/>
              </a:rPr>
              <a:t>sellers trading in a uniform  commodity 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wheat, copper. </a:t>
            </a:r>
            <a:r>
              <a:rPr sz="1167" spc="-5" dirty="0">
                <a:latin typeface="Garamond"/>
                <a:cs typeface="Garamond"/>
              </a:rPr>
              <a:t>No </a:t>
            </a:r>
            <a:r>
              <a:rPr sz="1167" dirty="0">
                <a:latin typeface="Garamond"/>
                <a:cs typeface="Garamond"/>
              </a:rPr>
              <a:t>single </a:t>
            </a:r>
            <a:r>
              <a:rPr sz="1167" spc="-5" dirty="0">
                <a:latin typeface="Garamond"/>
                <a:cs typeface="Garamond"/>
              </a:rPr>
              <a:t>buyer or </a:t>
            </a:r>
            <a:r>
              <a:rPr sz="1167" dirty="0">
                <a:latin typeface="Garamond"/>
                <a:cs typeface="Garamond"/>
              </a:rPr>
              <a:t>seller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much effect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going market  </a:t>
            </a:r>
            <a:r>
              <a:rPr sz="1167" spc="-5" dirty="0">
                <a:latin typeface="Garamond"/>
                <a:cs typeface="Garamond"/>
              </a:rPr>
              <a:t>price. </a:t>
            </a:r>
            <a:r>
              <a:rPr sz="1167" dirty="0">
                <a:latin typeface="Garamond"/>
                <a:cs typeface="Garamond"/>
              </a:rPr>
              <a:t>A seller cannot charge more than the going </a:t>
            </a:r>
            <a:r>
              <a:rPr sz="1167" spc="-5" dirty="0">
                <a:latin typeface="Garamond"/>
                <a:cs typeface="Garamond"/>
              </a:rPr>
              <a:t>price because buyers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obtain as </a:t>
            </a:r>
            <a:r>
              <a:rPr sz="1167" dirty="0">
                <a:latin typeface="Garamond"/>
                <a:cs typeface="Garamond"/>
              </a:rPr>
              <a:t>much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they  </a:t>
            </a:r>
            <a:r>
              <a:rPr sz="1167" spc="-5" dirty="0">
                <a:latin typeface="Garamond"/>
                <a:cs typeface="Garamond"/>
              </a:rPr>
              <a:t>need at </a:t>
            </a:r>
            <a:r>
              <a:rPr sz="1167" dirty="0">
                <a:latin typeface="Garamond"/>
                <a:cs typeface="Garamond"/>
              </a:rPr>
              <a:t>the going </a:t>
            </a:r>
            <a:r>
              <a:rPr sz="1167" spc="-5" dirty="0">
                <a:latin typeface="Garamond"/>
                <a:cs typeface="Garamond"/>
              </a:rPr>
              <a:t>price. Nor </a:t>
            </a:r>
            <a:r>
              <a:rPr sz="1167" dirty="0">
                <a:latin typeface="Garamond"/>
                <a:cs typeface="Garamond"/>
              </a:rPr>
              <a:t>would sellers charge </a:t>
            </a:r>
            <a:r>
              <a:rPr sz="1167" spc="-5" dirty="0">
                <a:latin typeface="Garamond"/>
                <a:cs typeface="Garamond"/>
              </a:rPr>
              <a:t>less </a:t>
            </a:r>
            <a:r>
              <a:rPr sz="1167" dirty="0">
                <a:latin typeface="Garamond"/>
                <a:cs typeface="Garamond"/>
              </a:rPr>
              <a:t>than the </a:t>
            </a:r>
            <a:r>
              <a:rPr sz="1167" spc="-5" dirty="0">
                <a:latin typeface="Garamond"/>
                <a:cs typeface="Garamond"/>
              </a:rPr>
              <a:t>market price because </a:t>
            </a:r>
            <a:r>
              <a:rPr sz="1167" dirty="0">
                <a:latin typeface="Garamond"/>
                <a:cs typeface="Garamond"/>
              </a:rPr>
              <a:t>they can sell  all they want at this price. If </a:t>
            </a:r>
            <a:r>
              <a:rPr sz="1167" spc="-5" dirty="0">
                <a:latin typeface="Garamond"/>
                <a:cs typeface="Garamond"/>
              </a:rPr>
              <a:t>price and profits rise, new </a:t>
            </a:r>
            <a:r>
              <a:rPr sz="1167" dirty="0">
                <a:latin typeface="Garamond"/>
                <a:cs typeface="Garamond"/>
              </a:rPr>
              <a:t>sellers can easily enter the </a:t>
            </a:r>
            <a:r>
              <a:rPr sz="1167" spc="-5" dirty="0">
                <a:latin typeface="Garamond"/>
                <a:cs typeface="Garamond"/>
              </a:rPr>
              <a:t>market. In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purely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market, marketing research, product </a:t>
            </a:r>
            <a:r>
              <a:rPr sz="1167" dirty="0">
                <a:latin typeface="Garamond"/>
                <a:cs typeface="Garamond"/>
              </a:rPr>
              <a:t>development, </a:t>
            </a:r>
            <a:r>
              <a:rPr sz="1167" spc="-5" dirty="0">
                <a:latin typeface="Garamond"/>
                <a:cs typeface="Garamond"/>
              </a:rPr>
              <a:t>pricing, advertising, and  sales promotion play little or no role. Thus, sellers in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markets do not spend much </a:t>
            </a:r>
            <a:r>
              <a:rPr sz="1167" dirty="0">
                <a:latin typeface="Garamond"/>
                <a:cs typeface="Garamond"/>
              </a:rPr>
              <a:t>time on  </a:t>
            </a: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strategy.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Under monopolistic </a:t>
            </a:r>
            <a:r>
              <a:rPr sz="1167" dirty="0">
                <a:latin typeface="Garamond"/>
                <a:cs typeface="Garamond"/>
              </a:rPr>
              <a:t>competition, 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many </a:t>
            </a:r>
            <a:r>
              <a:rPr sz="1167" spc="-5" dirty="0">
                <a:latin typeface="Garamond"/>
                <a:cs typeface="Garamond"/>
              </a:rPr>
              <a:t>buyers and </a:t>
            </a:r>
            <a:r>
              <a:rPr sz="1167" dirty="0">
                <a:latin typeface="Garamond"/>
                <a:cs typeface="Garamond"/>
              </a:rPr>
              <a:t>sellers who trade </a:t>
            </a:r>
            <a:r>
              <a:rPr sz="1167" spc="-5" dirty="0">
                <a:latin typeface="Garamond"/>
                <a:cs typeface="Garamond"/>
              </a:rPr>
              <a:t>over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range of prices rather </a:t>
            </a:r>
            <a:r>
              <a:rPr sz="1167" dirty="0">
                <a:latin typeface="Garamond"/>
                <a:cs typeface="Garamond"/>
              </a:rPr>
              <a:t>than a single </a:t>
            </a:r>
            <a:r>
              <a:rPr sz="1167" spc="-5" dirty="0">
                <a:latin typeface="Garamond"/>
                <a:cs typeface="Garamond"/>
              </a:rPr>
              <a:t>market price.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range of prices occurs because sellers </a:t>
            </a:r>
            <a:r>
              <a:rPr sz="1167" dirty="0">
                <a:latin typeface="Garamond"/>
                <a:cs typeface="Garamond"/>
              </a:rPr>
              <a:t>can  </a:t>
            </a:r>
            <a:r>
              <a:rPr sz="1167" spc="-5" dirty="0">
                <a:latin typeface="Garamond"/>
                <a:cs typeface="Garamond"/>
              </a:rPr>
              <a:t>differentiate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offers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buyers. Either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physical product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varied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quality, features, </a:t>
            </a:r>
            <a:r>
              <a:rPr sz="1167" spc="-5" dirty="0">
                <a:latin typeface="Garamond"/>
                <a:cs typeface="Garamond"/>
              </a:rPr>
              <a:t>or  </a:t>
            </a:r>
            <a:r>
              <a:rPr sz="1167" dirty="0">
                <a:latin typeface="Garamond"/>
                <a:cs typeface="Garamond"/>
              </a:rPr>
              <a:t>style,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accompanying </a:t>
            </a:r>
            <a:r>
              <a:rPr sz="1167" dirty="0">
                <a:latin typeface="Garamond"/>
                <a:cs typeface="Garamond"/>
              </a:rPr>
              <a:t>services can </a:t>
            </a:r>
            <a:r>
              <a:rPr sz="1167" spc="-5" dirty="0">
                <a:latin typeface="Garamond"/>
                <a:cs typeface="Garamond"/>
              </a:rPr>
              <a:t>be varied. </a:t>
            </a:r>
            <a:r>
              <a:rPr sz="1167" dirty="0">
                <a:latin typeface="Garamond"/>
                <a:cs typeface="Garamond"/>
              </a:rPr>
              <a:t>Buyers see </a:t>
            </a:r>
            <a:r>
              <a:rPr sz="1167" spc="-5" dirty="0">
                <a:latin typeface="Garamond"/>
                <a:cs typeface="Garamond"/>
              </a:rPr>
              <a:t>differences in </a:t>
            </a:r>
            <a:r>
              <a:rPr sz="1167" dirty="0">
                <a:latin typeface="Garamond"/>
                <a:cs typeface="Garamond"/>
              </a:rPr>
              <a:t>sellers' </a:t>
            </a:r>
            <a:r>
              <a:rPr sz="1167" spc="-5" dirty="0">
                <a:latin typeface="Garamond"/>
                <a:cs typeface="Garamond"/>
              </a:rPr>
              <a:t>products and 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pay </a:t>
            </a:r>
            <a:r>
              <a:rPr sz="1167" dirty="0">
                <a:latin typeface="Garamond"/>
                <a:cs typeface="Garamond"/>
              </a:rPr>
              <a:t>different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for them. Sellers try to </a:t>
            </a:r>
            <a:r>
              <a:rPr sz="1167" spc="-5" dirty="0">
                <a:latin typeface="Garamond"/>
                <a:cs typeface="Garamond"/>
              </a:rPr>
              <a:t>develop differentiated offers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different </a:t>
            </a:r>
            <a:r>
              <a:rPr sz="1167" dirty="0">
                <a:latin typeface="Garamond"/>
                <a:cs typeface="Garamond"/>
              </a:rPr>
              <a:t>customer  segments </a:t>
            </a:r>
            <a:r>
              <a:rPr sz="1167" spc="-5" dirty="0">
                <a:latin typeface="Garamond"/>
                <a:cs typeface="Garamond"/>
              </a:rPr>
              <a:t>and,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addition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price, </a:t>
            </a:r>
            <a:r>
              <a:rPr sz="1167" dirty="0">
                <a:latin typeface="Garamond"/>
                <a:cs typeface="Garamond"/>
              </a:rPr>
              <a:t>freely use </a:t>
            </a:r>
            <a:r>
              <a:rPr sz="1167" spc="-5" dirty="0">
                <a:latin typeface="Garamond"/>
                <a:cs typeface="Garamond"/>
              </a:rPr>
              <a:t>branding, advertising, and personal </a:t>
            </a:r>
            <a:r>
              <a:rPr sz="1167" dirty="0">
                <a:latin typeface="Garamond"/>
                <a:cs typeface="Garamond"/>
              </a:rPr>
              <a:t>selling to set their  </a:t>
            </a:r>
            <a:r>
              <a:rPr sz="1167" spc="-5" dirty="0">
                <a:latin typeface="Garamond"/>
                <a:cs typeface="Garamond"/>
              </a:rPr>
              <a:t>offers apart. </a:t>
            </a:r>
            <a:r>
              <a:rPr sz="1167" dirty="0">
                <a:latin typeface="Garamond"/>
                <a:cs typeface="Garamond"/>
              </a:rPr>
              <a:t>Because there </a:t>
            </a:r>
            <a:r>
              <a:rPr sz="1167" spc="-5" dirty="0">
                <a:latin typeface="Garamond"/>
                <a:cs typeface="Garamond"/>
              </a:rPr>
              <a:t>are many </a:t>
            </a:r>
            <a:r>
              <a:rPr sz="1167" dirty="0">
                <a:latin typeface="Garamond"/>
                <a:cs typeface="Garamond"/>
              </a:rPr>
              <a:t>competitors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markets, </a:t>
            </a:r>
            <a:r>
              <a:rPr sz="1167" dirty="0">
                <a:latin typeface="Garamond"/>
                <a:cs typeface="Garamond"/>
              </a:rPr>
              <a:t>each firm </a:t>
            </a:r>
            <a:r>
              <a:rPr sz="1167" spc="-5" dirty="0">
                <a:latin typeface="Garamond"/>
                <a:cs typeface="Garamond"/>
              </a:rPr>
              <a:t>is less affected by  </a:t>
            </a:r>
            <a:r>
              <a:rPr sz="1167" dirty="0">
                <a:latin typeface="Garamond"/>
                <a:cs typeface="Garamond"/>
              </a:rPr>
              <a:t>competitors'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strategies than in </a:t>
            </a:r>
            <a:r>
              <a:rPr sz="1167" spc="-5" dirty="0">
                <a:latin typeface="Garamond"/>
                <a:cs typeface="Garamond"/>
              </a:rPr>
              <a:t>oligopolistic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markets.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Under oligopolistic </a:t>
            </a:r>
            <a:r>
              <a:rPr sz="1167" dirty="0">
                <a:latin typeface="Garamond"/>
                <a:cs typeface="Garamond"/>
              </a:rPr>
              <a:t>competition, 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few sellers who </a:t>
            </a:r>
            <a:r>
              <a:rPr sz="1167" spc="-5" dirty="0">
                <a:latin typeface="Garamond"/>
                <a:cs typeface="Garamond"/>
              </a:rPr>
              <a:t>are highly </a:t>
            </a:r>
            <a:r>
              <a:rPr sz="1167" dirty="0">
                <a:latin typeface="Garamond"/>
                <a:cs typeface="Garamond"/>
              </a:rPr>
              <a:t>sensitive to  each </a:t>
            </a:r>
            <a:r>
              <a:rPr sz="1167" spc="-5" dirty="0">
                <a:latin typeface="Garamond"/>
                <a:cs typeface="Garamond"/>
              </a:rPr>
              <a:t>other's pricing and marketing </a:t>
            </a:r>
            <a:r>
              <a:rPr sz="1167" dirty="0">
                <a:latin typeface="Garamond"/>
                <a:cs typeface="Garamond"/>
              </a:rPr>
              <a:t>strategies. </a:t>
            </a:r>
            <a:r>
              <a:rPr sz="1167" spc="-5" dirty="0">
                <a:latin typeface="Garamond"/>
                <a:cs typeface="Garamond"/>
              </a:rPr>
              <a:t>The product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uniform (steel, </a:t>
            </a:r>
            <a:r>
              <a:rPr sz="1167" spc="-5" dirty="0">
                <a:latin typeface="Garamond"/>
                <a:cs typeface="Garamond"/>
              </a:rPr>
              <a:t>aluminum) or  </a:t>
            </a:r>
            <a:r>
              <a:rPr sz="1167" dirty="0">
                <a:latin typeface="Garamond"/>
                <a:cs typeface="Garamond"/>
              </a:rPr>
              <a:t>differentiated (cars, </a:t>
            </a:r>
            <a:r>
              <a:rPr sz="1167" spc="-5" dirty="0">
                <a:latin typeface="Garamond"/>
                <a:cs typeface="Garamond"/>
              </a:rPr>
              <a:t>computers).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few sellers </a:t>
            </a:r>
            <a:r>
              <a:rPr sz="1167" spc="-5" dirty="0">
                <a:latin typeface="Garamond"/>
                <a:cs typeface="Garamond"/>
              </a:rPr>
              <a:t>because </a:t>
            </a:r>
            <a:r>
              <a:rPr sz="1167" dirty="0">
                <a:latin typeface="Garamond"/>
                <a:cs typeface="Garamond"/>
              </a:rPr>
              <a:t>it </a:t>
            </a:r>
            <a:r>
              <a:rPr sz="1167" spc="-5" dirty="0">
                <a:latin typeface="Garamond"/>
                <a:cs typeface="Garamond"/>
              </a:rPr>
              <a:t>is difficult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new sellers </a:t>
            </a:r>
            <a:r>
              <a:rPr sz="1167" dirty="0">
                <a:latin typeface="Garamond"/>
                <a:cs typeface="Garamond"/>
              </a:rPr>
              <a:t>to enter  the</a:t>
            </a:r>
            <a:r>
              <a:rPr sz="1167" spc="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market.</a:t>
            </a:r>
            <a:r>
              <a:rPr sz="1167" spc="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Each</a:t>
            </a:r>
            <a:r>
              <a:rPr sz="1167" spc="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seller</a:t>
            </a:r>
            <a:r>
              <a:rPr sz="1167" spc="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is</a:t>
            </a:r>
            <a:r>
              <a:rPr sz="1167" spc="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alert</a:t>
            </a:r>
            <a:r>
              <a:rPr sz="1167" spc="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competitors'</a:t>
            </a:r>
            <a:r>
              <a:rPr sz="1167" spc="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strategies</a:t>
            </a:r>
            <a:r>
              <a:rPr sz="1167" spc="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moves.</a:t>
            </a:r>
            <a:r>
              <a:rPr sz="1167" spc="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If</a:t>
            </a:r>
            <a:r>
              <a:rPr sz="1167" spc="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steel</a:t>
            </a:r>
            <a:r>
              <a:rPr sz="1167" spc="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company</a:t>
            </a:r>
            <a:r>
              <a:rPr sz="1167" spc="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slashes</a:t>
            </a:r>
            <a:r>
              <a:rPr sz="1167" spc="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its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631760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116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6503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price by </a:t>
            </a:r>
            <a:r>
              <a:rPr sz="1167" dirty="0">
                <a:latin typeface="Garamond"/>
                <a:cs typeface="Garamond"/>
              </a:rPr>
              <a:t>10 </a:t>
            </a:r>
            <a:r>
              <a:rPr sz="1167" spc="-5" dirty="0">
                <a:latin typeface="Garamond"/>
                <a:cs typeface="Garamond"/>
              </a:rPr>
              <a:t>percent, buyers </a:t>
            </a:r>
            <a:r>
              <a:rPr sz="1167" dirty="0">
                <a:latin typeface="Garamond"/>
                <a:cs typeface="Garamond"/>
              </a:rPr>
              <a:t>will quickly switch to this supplier. The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steelmakers must </a:t>
            </a:r>
            <a:r>
              <a:rPr sz="1167" spc="-5" dirty="0">
                <a:latin typeface="Garamond"/>
                <a:cs typeface="Garamond"/>
              </a:rPr>
              <a:t>respond  by </a:t>
            </a:r>
            <a:r>
              <a:rPr sz="1167" dirty="0">
                <a:latin typeface="Garamond"/>
                <a:cs typeface="Garamond"/>
              </a:rPr>
              <a:t>lowering their </a:t>
            </a:r>
            <a:r>
              <a:rPr sz="1167" spc="-5" dirty="0">
                <a:latin typeface="Garamond"/>
                <a:cs typeface="Garamond"/>
              </a:rPr>
              <a:t>prices or </a:t>
            </a:r>
            <a:r>
              <a:rPr sz="1167" dirty="0">
                <a:latin typeface="Garamond"/>
                <a:cs typeface="Garamond"/>
              </a:rPr>
              <a:t>increasing their </a:t>
            </a:r>
            <a:r>
              <a:rPr sz="1167" spc="-5" dirty="0">
                <a:latin typeface="Garamond"/>
                <a:cs typeface="Garamond"/>
              </a:rPr>
              <a:t>services. An oligopolist is never </a:t>
            </a:r>
            <a:r>
              <a:rPr sz="1167" dirty="0">
                <a:latin typeface="Garamond"/>
                <a:cs typeface="Garamond"/>
              </a:rPr>
              <a:t>sure that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will gain  </a:t>
            </a:r>
            <a:r>
              <a:rPr sz="1167" spc="-5" dirty="0">
                <a:latin typeface="Garamond"/>
                <a:cs typeface="Garamond"/>
              </a:rPr>
              <a:t>anything permanent </a:t>
            </a:r>
            <a:r>
              <a:rPr sz="1167" dirty="0">
                <a:latin typeface="Garamond"/>
                <a:cs typeface="Garamond"/>
              </a:rPr>
              <a:t>through a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cut. </a:t>
            </a:r>
            <a:r>
              <a:rPr sz="1167" spc="-5" dirty="0">
                <a:latin typeface="Garamond"/>
                <a:cs typeface="Garamond"/>
              </a:rPr>
              <a:t>In contrast, </a:t>
            </a:r>
            <a:r>
              <a:rPr sz="1167" dirty="0">
                <a:latin typeface="Garamond"/>
                <a:cs typeface="Garamond"/>
              </a:rPr>
              <a:t>if </a:t>
            </a:r>
            <a:r>
              <a:rPr sz="1167" spc="-5" dirty="0">
                <a:latin typeface="Garamond"/>
                <a:cs typeface="Garamond"/>
              </a:rPr>
              <a:t>an oligopolist raises </a:t>
            </a:r>
            <a:r>
              <a:rPr sz="1167" dirty="0">
                <a:latin typeface="Garamond"/>
                <a:cs typeface="Garamond"/>
              </a:rPr>
              <a:t>its </a:t>
            </a:r>
            <a:r>
              <a:rPr sz="1167" spc="-5" dirty="0">
                <a:latin typeface="Garamond"/>
                <a:cs typeface="Garamond"/>
              </a:rPr>
              <a:t>price, </a:t>
            </a:r>
            <a:r>
              <a:rPr sz="1167" dirty="0">
                <a:latin typeface="Garamond"/>
                <a:cs typeface="Garamond"/>
              </a:rPr>
              <a:t>its  competitors </a:t>
            </a:r>
            <a:r>
              <a:rPr sz="1167" spc="-5" dirty="0">
                <a:latin typeface="Garamond"/>
                <a:cs typeface="Garamond"/>
              </a:rPr>
              <a:t>might not follow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lead.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oligopolist </a:t>
            </a:r>
            <a:r>
              <a:rPr sz="1167" dirty="0">
                <a:latin typeface="Garamond"/>
                <a:cs typeface="Garamond"/>
              </a:rPr>
              <a:t>then would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retract its price increase  or risk losing </a:t>
            </a:r>
            <a:r>
              <a:rPr sz="1167" dirty="0">
                <a:latin typeface="Garamond"/>
                <a:cs typeface="Garamond"/>
              </a:rPr>
              <a:t>customers to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competitors.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pure monopoly,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one seller. </a:t>
            </a:r>
            <a:r>
              <a:rPr sz="1167" dirty="0">
                <a:latin typeface="Garamond"/>
                <a:cs typeface="Garamond"/>
              </a:rPr>
              <a:t>Pricing </a:t>
            </a:r>
            <a:r>
              <a:rPr sz="1167" spc="-5" dirty="0">
                <a:latin typeface="Garamond"/>
                <a:cs typeface="Garamond"/>
              </a:rPr>
              <a:t>is handled differently in </a:t>
            </a:r>
            <a:r>
              <a:rPr sz="1167" dirty="0">
                <a:latin typeface="Garamond"/>
                <a:cs typeface="Garamond"/>
              </a:rPr>
              <a:t>each case. A  government </a:t>
            </a:r>
            <a:r>
              <a:rPr sz="1167" spc="-5" dirty="0">
                <a:latin typeface="Garamond"/>
                <a:cs typeface="Garamond"/>
              </a:rPr>
              <a:t>monopoly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pursue </a:t>
            </a:r>
            <a:r>
              <a:rPr sz="1167" dirty="0">
                <a:latin typeface="Garamond"/>
                <a:cs typeface="Garamond"/>
              </a:rPr>
              <a:t>a variety </a:t>
            </a:r>
            <a:r>
              <a:rPr sz="1167" spc="-5" dirty="0">
                <a:latin typeface="Garamond"/>
                <a:cs typeface="Garamond"/>
              </a:rPr>
              <a:t>of pricing objectives. It might </a:t>
            </a:r>
            <a:r>
              <a:rPr sz="1167" dirty="0">
                <a:latin typeface="Garamond"/>
                <a:cs typeface="Garamond"/>
              </a:rPr>
              <a:t>set a </a:t>
            </a:r>
            <a:r>
              <a:rPr sz="1167" spc="-5" dirty="0">
                <a:latin typeface="Garamond"/>
                <a:cs typeface="Garamond"/>
              </a:rPr>
              <a:t>price below </a:t>
            </a:r>
            <a:r>
              <a:rPr sz="1167" dirty="0">
                <a:latin typeface="Garamond"/>
                <a:cs typeface="Garamond"/>
              </a:rPr>
              <a:t>cost  </a:t>
            </a:r>
            <a:r>
              <a:rPr sz="1167" spc="-5" dirty="0">
                <a:latin typeface="Garamond"/>
                <a:cs typeface="Garamond"/>
              </a:rPr>
              <a:t>because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is important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buyers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cannot afford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pay </a:t>
            </a:r>
            <a:r>
              <a:rPr sz="1167" dirty="0">
                <a:latin typeface="Garamond"/>
                <a:cs typeface="Garamond"/>
              </a:rPr>
              <a:t>full cost.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 might  be </a:t>
            </a:r>
            <a:r>
              <a:rPr sz="1167" dirty="0">
                <a:latin typeface="Garamond"/>
                <a:cs typeface="Garamond"/>
              </a:rPr>
              <a:t>set either to cover costs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produce </a:t>
            </a:r>
            <a:r>
              <a:rPr sz="1167" dirty="0">
                <a:latin typeface="Garamond"/>
                <a:cs typeface="Garamond"/>
              </a:rPr>
              <a:t>good </a:t>
            </a:r>
            <a:r>
              <a:rPr sz="1167" spc="-5" dirty="0">
                <a:latin typeface="Garamond"/>
                <a:cs typeface="Garamond"/>
              </a:rPr>
              <a:t>revenue. It </a:t>
            </a:r>
            <a:r>
              <a:rPr sz="1167" dirty="0">
                <a:latin typeface="Garamond"/>
                <a:cs typeface="Garamond"/>
              </a:rPr>
              <a:t>can even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set quite </a:t>
            </a:r>
            <a:r>
              <a:rPr sz="1167" spc="-5" dirty="0">
                <a:latin typeface="Garamond"/>
                <a:cs typeface="Garamond"/>
              </a:rPr>
              <a:t>high </a:t>
            </a:r>
            <a:r>
              <a:rPr sz="1167" dirty="0">
                <a:latin typeface="Garamond"/>
                <a:cs typeface="Garamond"/>
              </a:rPr>
              <a:t>to slow </a:t>
            </a:r>
            <a:r>
              <a:rPr sz="1167" spc="-5" dirty="0">
                <a:latin typeface="Garamond"/>
                <a:cs typeface="Garamond"/>
              </a:rPr>
              <a:t>down  </a:t>
            </a:r>
            <a:r>
              <a:rPr sz="1167" dirty="0">
                <a:latin typeface="Garamond"/>
                <a:cs typeface="Garamond"/>
              </a:rPr>
              <a:t>consumption.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regulated monopoly,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government permits </a:t>
            </a:r>
            <a:r>
              <a:rPr sz="1167" dirty="0">
                <a:latin typeface="Garamond"/>
                <a:cs typeface="Garamond"/>
              </a:rPr>
              <a:t>the company to set </a:t>
            </a:r>
            <a:r>
              <a:rPr sz="1167" spc="-5" dirty="0">
                <a:latin typeface="Garamond"/>
                <a:cs typeface="Garamond"/>
              </a:rPr>
              <a:t>rates </a:t>
            </a:r>
            <a:r>
              <a:rPr sz="1167" dirty="0">
                <a:latin typeface="Garamond"/>
                <a:cs typeface="Garamond"/>
              </a:rPr>
              <a:t>that will  yield a </a:t>
            </a:r>
            <a:r>
              <a:rPr sz="1167" spc="-5" dirty="0">
                <a:latin typeface="Garamond"/>
                <a:cs typeface="Garamond"/>
              </a:rPr>
              <a:t>"fair return," one </a:t>
            </a:r>
            <a:r>
              <a:rPr sz="1167" dirty="0">
                <a:latin typeface="Garamond"/>
                <a:cs typeface="Garamond"/>
              </a:rPr>
              <a:t>that will let the company maintain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expand its </a:t>
            </a:r>
            <a:r>
              <a:rPr sz="1167" spc="-5" dirty="0">
                <a:latin typeface="Garamond"/>
                <a:cs typeface="Garamond"/>
              </a:rPr>
              <a:t>operations as </a:t>
            </a:r>
            <a:r>
              <a:rPr sz="1167" dirty="0">
                <a:latin typeface="Garamond"/>
                <a:cs typeface="Garamond"/>
              </a:rPr>
              <a:t>needed.  </a:t>
            </a:r>
            <a:r>
              <a:rPr sz="1167" spc="-5" dirty="0">
                <a:latin typeface="Garamond"/>
                <a:cs typeface="Garamond"/>
              </a:rPr>
              <a:t>Unregulated monopolies are </a:t>
            </a:r>
            <a:r>
              <a:rPr sz="1167" dirty="0">
                <a:latin typeface="Garamond"/>
                <a:cs typeface="Garamond"/>
              </a:rPr>
              <a:t>free to </a:t>
            </a:r>
            <a:r>
              <a:rPr sz="1167" spc="-5" dirty="0">
                <a:latin typeface="Garamond"/>
                <a:cs typeface="Garamond"/>
              </a:rPr>
              <a:t>price at </a:t>
            </a:r>
            <a:r>
              <a:rPr sz="1167" dirty="0">
                <a:latin typeface="Garamond"/>
                <a:cs typeface="Garamond"/>
              </a:rPr>
              <a:t>what 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bear. However,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do not  always </a:t>
            </a:r>
            <a:r>
              <a:rPr sz="1167" dirty="0">
                <a:latin typeface="Garamond"/>
                <a:cs typeface="Garamond"/>
              </a:rPr>
              <a:t>charge the full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number of reasons: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desire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not attract competition,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desire to  penetrate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faster with a </a:t>
            </a:r>
            <a:r>
              <a:rPr sz="1167" spc="-5" dirty="0">
                <a:latin typeface="Garamond"/>
                <a:cs typeface="Garamond"/>
              </a:rPr>
              <a:t>low price, or </a:t>
            </a:r>
            <a:r>
              <a:rPr sz="1167" dirty="0">
                <a:latin typeface="Garamond"/>
                <a:cs typeface="Garamond"/>
              </a:rPr>
              <a:t>a fear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government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regulation.</a:t>
            </a:r>
            <a:endParaRPr sz="1167">
              <a:latin typeface="Garamond"/>
              <a:cs typeface="Garamond"/>
            </a:endParaRPr>
          </a:p>
          <a:p>
            <a:pPr marL="901327" indent="-222245">
              <a:lnSpc>
                <a:spcPts val="1361"/>
              </a:lnSpc>
              <a:spcBef>
                <a:spcPts val="44"/>
              </a:spcBef>
              <a:buFont typeface="Symbol"/>
              <a:buChar char=""/>
              <a:tabLst>
                <a:tab pos="900709" algn="l"/>
                <a:tab pos="901327" algn="l"/>
              </a:tabLst>
            </a:pPr>
            <a:r>
              <a:rPr sz="1167" u="sng" spc="-5" dirty="0">
                <a:latin typeface="Garamond"/>
                <a:cs typeface="Garamond"/>
              </a:rPr>
              <a:t>Consumer </a:t>
            </a:r>
            <a:r>
              <a:rPr sz="1167" u="sng" dirty="0">
                <a:latin typeface="Garamond"/>
                <a:cs typeface="Garamond"/>
              </a:rPr>
              <a:t>Perceptions </a:t>
            </a:r>
            <a:r>
              <a:rPr sz="1167" u="sng" spc="-5" dirty="0">
                <a:latin typeface="Garamond"/>
                <a:cs typeface="Garamond"/>
              </a:rPr>
              <a:t>of </a:t>
            </a:r>
            <a:r>
              <a:rPr sz="1167" u="sng" dirty="0">
                <a:latin typeface="Garamond"/>
                <a:cs typeface="Garamond"/>
              </a:rPr>
              <a:t>Price </a:t>
            </a:r>
            <a:r>
              <a:rPr sz="1167" u="sng" spc="-5" dirty="0">
                <a:latin typeface="Garamond"/>
                <a:cs typeface="Garamond"/>
              </a:rPr>
              <a:t>and</a:t>
            </a:r>
            <a:r>
              <a:rPr sz="1167" u="sng" spc="-92" dirty="0">
                <a:latin typeface="Garamond"/>
                <a:cs typeface="Garamond"/>
              </a:rPr>
              <a:t> </a:t>
            </a:r>
            <a:r>
              <a:rPr sz="1167" u="sng" spc="-5" dirty="0">
                <a:latin typeface="Garamond"/>
                <a:cs typeface="Garamond"/>
              </a:rPr>
              <a:t>Value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In the end, the consumer will decide whether a </a:t>
            </a:r>
            <a:r>
              <a:rPr sz="1167" spc="-5" dirty="0">
                <a:latin typeface="Garamond"/>
                <a:cs typeface="Garamond"/>
              </a:rPr>
              <a:t>product's price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right. Pricing </a:t>
            </a:r>
            <a:r>
              <a:rPr sz="1167" dirty="0">
                <a:latin typeface="Garamond"/>
                <a:cs typeface="Garamond"/>
              </a:rPr>
              <a:t>decisions, like </a:t>
            </a:r>
            <a:r>
              <a:rPr sz="1167" spc="-5" dirty="0">
                <a:latin typeface="Garamond"/>
                <a:cs typeface="Garamond"/>
              </a:rPr>
              <a:t>other  </a:t>
            </a:r>
            <a:r>
              <a:rPr sz="1167" dirty="0">
                <a:latin typeface="Garamond"/>
                <a:cs typeface="Garamond"/>
              </a:rPr>
              <a:t>marketing mix decisions, must </a:t>
            </a:r>
            <a:r>
              <a:rPr sz="1167" spc="-5" dirty="0">
                <a:latin typeface="Garamond"/>
                <a:cs typeface="Garamond"/>
              </a:rPr>
              <a:t>be buyer oriented. When consumers buy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product, </a:t>
            </a:r>
            <a:r>
              <a:rPr sz="1167" dirty="0">
                <a:latin typeface="Garamond"/>
                <a:cs typeface="Garamond"/>
              </a:rPr>
              <a:t>they exchange  something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value (the </a:t>
            </a:r>
            <a:r>
              <a:rPr sz="1167" spc="-5" dirty="0">
                <a:latin typeface="Garamond"/>
                <a:cs typeface="Garamond"/>
              </a:rPr>
              <a:t>price) </a:t>
            </a:r>
            <a:r>
              <a:rPr sz="1167" dirty="0">
                <a:latin typeface="Garamond"/>
                <a:cs typeface="Garamond"/>
              </a:rPr>
              <a:t>to get something </a:t>
            </a:r>
            <a:r>
              <a:rPr sz="1167" spc="-5" dirty="0">
                <a:latin typeface="Garamond"/>
                <a:cs typeface="Garamond"/>
              </a:rPr>
              <a:t>of value </a:t>
            </a:r>
            <a:r>
              <a:rPr sz="1167" dirty="0">
                <a:latin typeface="Garamond"/>
                <a:cs typeface="Garamond"/>
              </a:rPr>
              <a:t>(the </a:t>
            </a:r>
            <a:r>
              <a:rPr sz="1167" spc="-5" dirty="0">
                <a:latin typeface="Garamond"/>
                <a:cs typeface="Garamond"/>
              </a:rPr>
              <a:t>benefits of having or </a:t>
            </a:r>
            <a:r>
              <a:rPr sz="1167" dirty="0">
                <a:latin typeface="Garamond"/>
                <a:cs typeface="Garamond"/>
              </a:rPr>
              <a:t>using the  </a:t>
            </a:r>
            <a:r>
              <a:rPr sz="1167" spc="-5" dirty="0">
                <a:latin typeface="Garamond"/>
                <a:cs typeface="Garamond"/>
              </a:rPr>
              <a:t>product). Effective, buyer-oriented pricing involves </a:t>
            </a:r>
            <a:r>
              <a:rPr sz="1167" dirty="0">
                <a:latin typeface="Garamond"/>
                <a:cs typeface="Garamond"/>
              </a:rPr>
              <a:t>understanding </a:t>
            </a:r>
            <a:r>
              <a:rPr sz="1167" spc="-5" dirty="0">
                <a:latin typeface="Garamond"/>
                <a:cs typeface="Garamond"/>
              </a:rPr>
              <a:t>how much </a:t>
            </a:r>
            <a:r>
              <a:rPr sz="1167" dirty="0">
                <a:latin typeface="Garamond"/>
                <a:cs typeface="Garamond"/>
              </a:rPr>
              <a:t>value consumers  </a:t>
            </a:r>
            <a:r>
              <a:rPr sz="1167" spc="-5" dirty="0">
                <a:latin typeface="Garamond"/>
                <a:cs typeface="Garamond"/>
              </a:rPr>
              <a:t>place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benefits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receive </a:t>
            </a:r>
            <a:r>
              <a:rPr sz="1167" dirty="0">
                <a:latin typeface="Garamond"/>
                <a:cs typeface="Garamond"/>
              </a:rPr>
              <a:t>from the </a:t>
            </a:r>
            <a:r>
              <a:rPr sz="1167" spc="-5" dirty="0">
                <a:latin typeface="Garamond"/>
                <a:cs typeface="Garamond"/>
              </a:rPr>
              <a:t>product and </a:t>
            </a:r>
            <a:r>
              <a:rPr sz="1167" dirty="0">
                <a:latin typeface="Garamond"/>
                <a:cs typeface="Garamond"/>
              </a:rPr>
              <a:t>setting a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that fits this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value.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company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finds it </a:t>
            </a:r>
            <a:r>
              <a:rPr sz="1167" spc="-5" dirty="0">
                <a:latin typeface="Garamond"/>
                <a:cs typeface="Garamond"/>
              </a:rPr>
              <a:t>hard </a:t>
            </a:r>
            <a:r>
              <a:rPr sz="1167" dirty="0">
                <a:latin typeface="Garamond"/>
                <a:cs typeface="Garamond"/>
              </a:rPr>
              <a:t>to measure the </a:t>
            </a:r>
            <a:r>
              <a:rPr sz="1167" spc="-5" dirty="0">
                <a:latin typeface="Garamond"/>
                <a:cs typeface="Garamond"/>
              </a:rPr>
              <a:t>values </a:t>
            </a:r>
            <a:r>
              <a:rPr sz="1167" dirty="0">
                <a:latin typeface="Garamond"/>
                <a:cs typeface="Garamond"/>
              </a:rPr>
              <a:t>customers will </a:t>
            </a:r>
            <a:r>
              <a:rPr sz="1167" spc="-5" dirty="0">
                <a:latin typeface="Garamond"/>
                <a:cs typeface="Garamond"/>
              </a:rPr>
              <a:t>attach </a:t>
            </a:r>
            <a:r>
              <a:rPr sz="1167" dirty="0">
                <a:latin typeface="Garamond"/>
                <a:cs typeface="Garamond"/>
              </a:rPr>
              <a:t>to its </a:t>
            </a:r>
            <a:r>
              <a:rPr sz="1167" spc="-5" dirty="0">
                <a:latin typeface="Garamond"/>
                <a:cs typeface="Garamond"/>
              </a:rPr>
              <a:t>product. </a:t>
            </a:r>
            <a:r>
              <a:rPr sz="1167" dirty="0">
                <a:latin typeface="Garamond"/>
                <a:cs typeface="Garamond"/>
              </a:rPr>
              <a:t>For  example, calculating the cost </a:t>
            </a:r>
            <a:r>
              <a:rPr sz="1167" spc="-5" dirty="0">
                <a:latin typeface="Garamond"/>
                <a:cs typeface="Garamond"/>
              </a:rPr>
              <a:t>of ingredients 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meal at </a:t>
            </a:r>
            <a:r>
              <a:rPr sz="1167" dirty="0">
                <a:latin typeface="Garamond"/>
                <a:cs typeface="Garamond"/>
              </a:rPr>
              <a:t>a fancy </a:t>
            </a:r>
            <a:r>
              <a:rPr sz="1167" spc="-5" dirty="0">
                <a:latin typeface="Garamond"/>
                <a:cs typeface="Garamond"/>
              </a:rPr>
              <a:t>restaurant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relatively </a:t>
            </a:r>
            <a:r>
              <a:rPr sz="1167" dirty="0">
                <a:latin typeface="Garamond"/>
                <a:cs typeface="Garamond"/>
              </a:rPr>
              <a:t>easy. But  </a:t>
            </a:r>
            <a:r>
              <a:rPr sz="1167" spc="-5" dirty="0">
                <a:latin typeface="Garamond"/>
                <a:cs typeface="Garamond"/>
              </a:rPr>
              <a:t>assigning </a:t>
            </a:r>
            <a:r>
              <a:rPr sz="1167" dirty="0">
                <a:latin typeface="Garamond"/>
                <a:cs typeface="Garamond"/>
              </a:rPr>
              <a:t>a value to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satisfactions such </a:t>
            </a:r>
            <a:r>
              <a:rPr sz="1167" spc="-5" dirty="0">
                <a:latin typeface="Garamond"/>
                <a:cs typeface="Garamond"/>
              </a:rPr>
              <a:t>as taste, </a:t>
            </a:r>
            <a:r>
              <a:rPr sz="1167" dirty="0">
                <a:latin typeface="Garamond"/>
                <a:cs typeface="Garamond"/>
              </a:rPr>
              <a:t>environment, </a:t>
            </a:r>
            <a:r>
              <a:rPr sz="1167" spc="-5" dirty="0">
                <a:latin typeface="Garamond"/>
                <a:cs typeface="Garamond"/>
              </a:rPr>
              <a:t>relaxation, </a:t>
            </a:r>
            <a:r>
              <a:rPr sz="1167" dirty="0">
                <a:latin typeface="Garamond"/>
                <a:cs typeface="Garamond"/>
              </a:rPr>
              <a:t>conversation,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status is very </a:t>
            </a:r>
            <a:r>
              <a:rPr sz="1167" spc="-5" dirty="0">
                <a:latin typeface="Garamond"/>
                <a:cs typeface="Garamond"/>
              </a:rPr>
              <a:t>hard. </a:t>
            </a:r>
            <a:r>
              <a:rPr sz="1167" dirty="0">
                <a:latin typeface="Garamond"/>
                <a:cs typeface="Garamond"/>
              </a:rPr>
              <a:t>These values will vary both for </a:t>
            </a:r>
            <a:r>
              <a:rPr sz="1167" spc="-5" dirty="0">
                <a:latin typeface="Garamond"/>
                <a:cs typeface="Garamond"/>
              </a:rPr>
              <a:t>different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different situations.  </a:t>
            </a:r>
            <a:r>
              <a:rPr sz="1167" spc="-5" dirty="0">
                <a:latin typeface="Garamond"/>
                <a:cs typeface="Garamond"/>
              </a:rPr>
              <a:t>Still, </a:t>
            </a:r>
            <a:r>
              <a:rPr sz="1167" dirty="0">
                <a:latin typeface="Garamond"/>
                <a:cs typeface="Garamond"/>
              </a:rPr>
              <a:t>consumers will use these values to evaluate a </a:t>
            </a:r>
            <a:r>
              <a:rPr sz="1167" spc="-5" dirty="0">
                <a:latin typeface="Garamond"/>
                <a:cs typeface="Garamond"/>
              </a:rPr>
              <a:t>product's price. If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perceive </a:t>
            </a:r>
            <a:r>
              <a:rPr sz="1167" dirty="0">
                <a:latin typeface="Garamond"/>
                <a:cs typeface="Garamond"/>
              </a:rPr>
              <a:t>that the  </a:t>
            </a:r>
            <a:r>
              <a:rPr sz="1167" spc="-5" dirty="0">
                <a:latin typeface="Garamond"/>
                <a:cs typeface="Garamond"/>
              </a:rPr>
              <a:t>price is </a:t>
            </a:r>
            <a:r>
              <a:rPr sz="1167" dirty="0">
                <a:latin typeface="Garamond"/>
                <a:cs typeface="Garamond"/>
              </a:rPr>
              <a:t>greater than the </a:t>
            </a:r>
            <a:r>
              <a:rPr sz="1167" spc="-5" dirty="0">
                <a:latin typeface="Garamond"/>
                <a:cs typeface="Garamond"/>
              </a:rPr>
              <a:t>product's </a:t>
            </a:r>
            <a:r>
              <a:rPr sz="1167" dirty="0">
                <a:latin typeface="Garamond"/>
                <a:cs typeface="Garamond"/>
              </a:rPr>
              <a:t>value, they will </a:t>
            </a:r>
            <a:r>
              <a:rPr sz="1167" spc="-5" dirty="0">
                <a:latin typeface="Garamond"/>
                <a:cs typeface="Garamond"/>
              </a:rPr>
              <a:t>not buy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product. If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perceive </a:t>
            </a:r>
            <a:r>
              <a:rPr sz="1167" dirty="0">
                <a:latin typeface="Garamond"/>
                <a:cs typeface="Garamond"/>
              </a:rPr>
              <a:t>that  the </a:t>
            </a:r>
            <a:r>
              <a:rPr sz="1167" spc="-5" dirty="0">
                <a:latin typeface="Garamond"/>
                <a:cs typeface="Garamond"/>
              </a:rPr>
              <a:t>price is below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product's </a:t>
            </a:r>
            <a:r>
              <a:rPr sz="1167" dirty="0">
                <a:latin typeface="Garamond"/>
                <a:cs typeface="Garamond"/>
              </a:rPr>
              <a:t>value, they will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it,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the seller loses </a:t>
            </a:r>
            <a:r>
              <a:rPr sz="1167" spc="-5" dirty="0">
                <a:latin typeface="Garamond"/>
                <a:cs typeface="Garamond"/>
              </a:rPr>
              <a:t>profit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opportunities.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901327" indent="-222245">
              <a:lnSpc>
                <a:spcPts val="1356"/>
              </a:lnSpc>
              <a:buFont typeface="Symbol"/>
              <a:buChar char=""/>
              <a:tabLst>
                <a:tab pos="900709" algn="l"/>
                <a:tab pos="901327" algn="l"/>
                <a:tab pos="1085913" algn="l"/>
              </a:tabLst>
            </a:pPr>
            <a:r>
              <a:rPr sz="1167" u="sng" dirty="0">
                <a:latin typeface="Garamond"/>
                <a:cs typeface="Garamond"/>
              </a:rPr>
              <a:t> 	</a:t>
            </a:r>
            <a:r>
              <a:rPr sz="1167" u="sng" spc="-5" dirty="0">
                <a:latin typeface="Garamond"/>
                <a:cs typeface="Garamond"/>
              </a:rPr>
              <a:t>Analyzing </a:t>
            </a:r>
            <a:r>
              <a:rPr sz="1167" u="sng" dirty="0">
                <a:latin typeface="Garamond"/>
                <a:cs typeface="Garamond"/>
              </a:rPr>
              <a:t>the </a:t>
            </a:r>
            <a:r>
              <a:rPr sz="1167" u="sng" spc="-5" dirty="0">
                <a:latin typeface="Garamond"/>
                <a:cs typeface="Garamond"/>
              </a:rPr>
              <a:t>Price–Demand Relationship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Each price the company might charge will lead to a different level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demand. The relationship 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charged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resulting demand level is shown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demand </a:t>
            </a:r>
            <a:r>
              <a:rPr sz="1167" dirty="0">
                <a:latin typeface="Garamond"/>
                <a:cs typeface="Garamond"/>
              </a:rPr>
              <a:t>curve in Figure.  The </a:t>
            </a:r>
            <a:r>
              <a:rPr sz="1167" spc="-5" dirty="0">
                <a:latin typeface="Garamond"/>
                <a:cs typeface="Garamond"/>
              </a:rPr>
              <a:t>demand </a:t>
            </a:r>
            <a:r>
              <a:rPr sz="1167" dirty="0">
                <a:latin typeface="Garamond"/>
                <a:cs typeface="Garamond"/>
              </a:rPr>
              <a:t>curve shows the </a:t>
            </a:r>
            <a:r>
              <a:rPr sz="1167" spc="-5" dirty="0">
                <a:latin typeface="Garamond"/>
                <a:cs typeface="Garamond"/>
              </a:rPr>
              <a:t>number of </a:t>
            </a:r>
            <a:r>
              <a:rPr sz="1167" dirty="0">
                <a:latin typeface="Garamond"/>
                <a:cs typeface="Garamond"/>
              </a:rPr>
              <a:t>units 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buy in </a:t>
            </a:r>
            <a:r>
              <a:rPr sz="1167" dirty="0">
                <a:latin typeface="Garamond"/>
                <a:cs typeface="Garamond"/>
              </a:rPr>
              <a:t>a given time </a:t>
            </a:r>
            <a:r>
              <a:rPr sz="1167" spc="-5" dirty="0">
                <a:latin typeface="Garamond"/>
                <a:cs typeface="Garamond"/>
              </a:rPr>
              <a:t>period at  different prices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might be </a:t>
            </a:r>
            <a:r>
              <a:rPr sz="1167" dirty="0">
                <a:latin typeface="Garamond"/>
                <a:cs typeface="Garamond"/>
              </a:rPr>
              <a:t>charged.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normal </a:t>
            </a:r>
            <a:r>
              <a:rPr sz="1167" dirty="0">
                <a:latin typeface="Garamond"/>
                <a:cs typeface="Garamond"/>
              </a:rPr>
              <a:t>case, </a:t>
            </a:r>
            <a:r>
              <a:rPr sz="1167" spc="-5" dirty="0">
                <a:latin typeface="Garamond"/>
                <a:cs typeface="Garamond"/>
              </a:rPr>
              <a:t>demand and price are inversely related; 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is,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higher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lower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demand. </a:t>
            </a:r>
            <a:r>
              <a:rPr sz="1167" dirty="0">
                <a:latin typeface="Garamond"/>
                <a:cs typeface="Garamond"/>
              </a:rPr>
              <a:t>Thus, the company would sell </a:t>
            </a:r>
            <a:r>
              <a:rPr sz="1167" spc="-5" dirty="0">
                <a:latin typeface="Garamond"/>
                <a:cs typeface="Garamond"/>
              </a:rPr>
              <a:t>less if it raised its  price </a:t>
            </a:r>
            <a:r>
              <a:rPr sz="1167" dirty="0">
                <a:latin typeface="Garamond"/>
                <a:cs typeface="Garamond"/>
              </a:rPr>
              <a:t>from P</a:t>
            </a:r>
            <a:r>
              <a:rPr sz="1021" baseline="-19841" dirty="0">
                <a:latin typeface="Garamond"/>
                <a:cs typeface="Garamond"/>
              </a:rPr>
              <a:t>1 </a:t>
            </a:r>
            <a:r>
              <a:rPr sz="1167" dirty="0">
                <a:latin typeface="Garamond"/>
                <a:cs typeface="Garamond"/>
              </a:rPr>
              <a:t>to P</a:t>
            </a:r>
            <a:r>
              <a:rPr sz="1021" baseline="-19841" dirty="0">
                <a:latin typeface="Garamond"/>
                <a:cs typeface="Garamond"/>
              </a:rPr>
              <a:t>2</a:t>
            </a:r>
            <a:r>
              <a:rPr sz="1167" dirty="0">
                <a:latin typeface="Garamond"/>
                <a:cs typeface="Garamond"/>
              </a:rPr>
              <a:t>. In short, consumers with limited budgets </a:t>
            </a:r>
            <a:r>
              <a:rPr sz="1167" spc="-5" dirty="0">
                <a:latin typeface="Garamond"/>
                <a:cs typeface="Garamond"/>
              </a:rPr>
              <a:t>probably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buy less of  </a:t>
            </a:r>
            <a:r>
              <a:rPr sz="1167" spc="16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something</a:t>
            </a:r>
            <a:endParaRPr sz="1167">
              <a:latin typeface="Garamond"/>
              <a:cs typeface="Garamond"/>
            </a:endParaRPr>
          </a:p>
          <a:p>
            <a:pPr marL="3568266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if its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is too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high.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4853" y="7283239"/>
            <a:ext cx="215952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  <a:tabLst>
                <a:tab pos="601913" algn="l"/>
                <a:tab pos="1047638" algn="l"/>
                <a:tab pos="1790306" algn="l"/>
              </a:tabLst>
            </a:pPr>
            <a:r>
              <a:rPr sz="1167" dirty="0">
                <a:latin typeface="Garamond"/>
                <a:cs typeface="Garamond"/>
              </a:rPr>
              <a:t>In the case </a:t>
            </a:r>
            <a:r>
              <a:rPr sz="1167" spc="-5" dirty="0">
                <a:latin typeface="Garamond"/>
                <a:cs typeface="Garamond"/>
              </a:rPr>
              <a:t>of prestige </a:t>
            </a:r>
            <a:r>
              <a:rPr sz="1167" dirty="0">
                <a:latin typeface="Garamond"/>
                <a:cs typeface="Garamond"/>
              </a:rPr>
              <a:t>goods, the  </a:t>
            </a:r>
            <a:r>
              <a:rPr sz="1167" spc="-5" dirty="0">
                <a:latin typeface="Garamond"/>
                <a:cs typeface="Garamond"/>
              </a:rPr>
              <a:t>deman</a:t>
            </a:r>
            <a:r>
              <a:rPr sz="1167" dirty="0">
                <a:latin typeface="Garamond"/>
                <a:cs typeface="Garamond"/>
              </a:rPr>
              <a:t>d	c</a:t>
            </a:r>
            <a:r>
              <a:rPr sz="1167" spc="5" dirty="0">
                <a:latin typeface="Garamond"/>
                <a:cs typeface="Garamond"/>
              </a:rPr>
              <a:t>u</a:t>
            </a:r>
            <a:r>
              <a:rPr sz="1167" spc="-5" dirty="0">
                <a:latin typeface="Garamond"/>
                <a:cs typeface="Garamond"/>
              </a:rPr>
              <a:t>rv</a:t>
            </a:r>
            <a:r>
              <a:rPr sz="1167" dirty="0">
                <a:latin typeface="Garamond"/>
                <a:cs typeface="Garamond"/>
              </a:rPr>
              <a:t>e	sometimes	</a:t>
            </a:r>
            <a:r>
              <a:rPr sz="1167" spc="-5" dirty="0">
                <a:latin typeface="Garamond"/>
                <a:cs typeface="Garamond"/>
              </a:rPr>
              <a:t>slopes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4853" y="7601797"/>
            <a:ext cx="215952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41424" algn="l"/>
                <a:tab pos="1459408" algn="l"/>
                <a:tab pos="1923653" algn="l"/>
              </a:tabLst>
            </a:pPr>
            <a:r>
              <a:rPr sz="1167" dirty="0">
                <a:latin typeface="Garamond"/>
                <a:cs typeface="Garamond"/>
              </a:rPr>
              <a:t>upward.	</a:t>
            </a:r>
            <a:r>
              <a:rPr sz="1167" spc="-5" dirty="0">
                <a:latin typeface="Garamond"/>
                <a:cs typeface="Garamond"/>
              </a:rPr>
              <a:t>Consumer</a:t>
            </a:r>
            <a:r>
              <a:rPr sz="1167" dirty="0">
                <a:latin typeface="Garamond"/>
                <a:cs typeface="Garamond"/>
              </a:rPr>
              <a:t>s	think	that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4853" y="7783301"/>
            <a:ext cx="216014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higher prices mean more </a:t>
            </a:r>
            <a:r>
              <a:rPr sz="1167" dirty="0">
                <a:latin typeface="Garamond"/>
                <a:cs typeface="Garamond"/>
              </a:rPr>
              <a:t>quality.  </a:t>
            </a:r>
            <a:r>
              <a:rPr sz="1167" spc="-5" dirty="0">
                <a:latin typeface="Garamond"/>
                <a:cs typeface="Garamond"/>
              </a:rPr>
              <a:t>Most companies </a:t>
            </a:r>
            <a:r>
              <a:rPr sz="1167" dirty="0">
                <a:latin typeface="Garamond"/>
                <a:cs typeface="Garamond"/>
              </a:rPr>
              <a:t>try to </a:t>
            </a:r>
            <a:r>
              <a:rPr sz="1167" spc="-5" dirty="0">
                <a:latin typeface="Garamond"/>
                <a:cs typeface="Garamond"/>
              </a:rPr>
              <a:t>measure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their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4853" y="8101860"/>
            <a:ext cx="215952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65500" algn="l"/>
                <a:tab pos="1227903" algn="l"/>
                <a:tab pos="1558801" algn="l"/>
              </a:tabLst>
            </a:pPr>
            <a:r>
              <a:rPr sz="1167" spc="-5" dirty="0">
                <a:latin typeface="Garamond"/>
                <a:cs typeface="Garamond"/>
              </a:rPr>
              <a:t>deman</a:t>
            </a:r>
            <a:r>
              <a:rPr sz="1167" dirty="0">
                <a:latin typeface="Garamond"/>
                <a:cs typeface="Garamond"/>
              </a:rPr>
              <a:t>d	curves	</a:t>
            </a:r>
            <a:r>
              <a:rPr sz="1167" spc="-5" dirty="0">
                <a:latin typeface="Garamond"/>
                <a:cs typeface="Garamond"/>
              </a:rPr>
              <a:t>b</a:t>
            </a:r>
            <a:r>
              <a:rPr sz="1167" dirty="0">
                <a:latin typeface="Garamond"/>
                <a:cs typeface="Garamond"/>
              </a:rPr>
              <a:t>y	estimating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4853" y="8283364"/>
            <a:ext cx="2159529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demand at different prices. The </a:t>
            </a:r>
            <a:r>
              <a:rPr sz="1167" dirty="0">
                <a:latin typeface="Garamond"/>
                <a:cs typeface="Garamond"/>
              </a:rPr>
              <a:t>type  </a:t>
            </a:r>
            <a:r>
              <a:rPr sz="1167" spc="-5" dirty="0">
                <a:latin typeface="Garamond"/>
                <a:cs typeface="Garamond"/>
              </a:rPr>
              <a:t>of market makes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difference. In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monopoly,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demand </a:t>
            </a:r>
            <a:r>
              <a:rPr sz="1167" dirty="0">
                <a:latin typeface="Garamond"/>
                <a:cs typeface="Garamond"/>
              </a:rPr>
              <a:t>curve </a:t>
            </a:r>
            <a:r>
              <a:rPr sz="1167" spc="1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shows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4853" y="8768610"/>
            <a:ext cx="215706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the  total  </a:t>
            </a:r>
            <a:r>
              <a:rPr sz="1167" spc="-5" dirty="0">
                <a:latin typeface="Garamond"/>
                <a:cs typeface="Garamond"/>
              </a:rPr>
              <a:t>market  demand  </a:t>
            </a:r>
            <a:r>
              <a:rPr sz="1167" spc="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resulting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4853" y="9101985"/>
            <a:ext cx="18730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91429" algn="l"/>
                <a:tab pos="1132214" algn="l"/>
              </a:tabLst>
            </a:pPr>
            <a:r>
              <a:rPr sz="1167" dirty="0">
                <a:latin typeface="Garamond"/>
                <a:cs typeface="Garamond"/>
              </a:rPr>
              <a:t>company	faces	competition,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4853" y="8935297"/>
            <a:ext cx="2158912" cy="36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9" algn="r">
              <a:lnSpc>
                <a:spcPts val="1356"/>
              </a:lnSpc>
              <a:tabLst>
                <a:tab pos="462393" algn="l"/>
                <a:tab pos="1132832" algn="l"/>
                <a:tab pos="1677332" algn="l"/>
                <a:tab pos="1952669" algn="l"/>
              </a:tabLst>
            </a:pPr>
            <a:r>
              <a:rPr sz="1167" dirty="0">
                <a:latin typeface="Garamond"/>
                <a:cs typeface="Garamond"/>
              </a:rPr>
              <a:t>from	</a:t>
            </a:r>
            <a:r>
              <a:rPr sz="1167" spc="-5" dirty="0">
                <a:latin typeface="Garamond"/>
                <a:cs typeface="Garamond"/>
              </a:rPr>
              <a:t>differen</a:t>
            </a:r>
            <a:r>
              <a:rPr sz="1167" dirty="0">
                <a:latin typeface="Garamond"/>
                <a:cs typeface="Garamond"/>
              </a:rPr>
              <a:t>t	</a:t>
            </a:r>
            <a:r>
              <a:rPr sz="1167" spc="-5" dirty="0">
                <a:latin typeface="Garamond"/>
                <a:cs typeface="Garamond"/>
              </a:rPr>
              <a:t>prices</a:t>
            </a:r>
            <a:r>
              <a:rPr sz="1167" dirty="0">
                <a:latin typeface="Garamond"/>
                <a:cs typeface="Garamond"/>
              </a:rPr>
              <a:t>.	</a:t>
            </a:r>
            <a:r>
              <a:rPr sz="1167" spc="-5" dirty="0">
                <a:latin typeface="Garamond"/>
                <a:cs typeface="Garamond"/>
              </a:rPr>
              <a:t>I</a:t>
            </a:r>
            <a:r>
              <a:rPr sz="1167" dirty="0">
                <a:latin typeface="Garamond"/>
                <a:cs typeface="Garamond"/>
              </a:rPr>
              <a:t>f	the</a:t>
            </a:r>
            <a:endParaRPr sz="1167">
              <a:latin typeface="Garamond"/>
              <a:cs typeface="Garamond"/>
            </a:endParaRPr>
          </a:p>
          <a:p>
            <a:pPr marR="5556" algn="r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its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1199" y="7220266"/>
            <a:ext cx="3441171" cy="1952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720337" y="7310401"/>
            <a:ext cx="3398573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b="1" spc="258" dirty="0">
                <a:solidFill>
                  <a:srgbClr val="FDFD5D"/>
                </a:solidFill>
                <a:latin typeface="Arial"/>
                <a:cs typeface="Arial"/>
              </a:rPr>
              <a:t>The</a:t>
            </a:r>
            <a:r>
              <a:rPr sz="1215" b="1" spc="92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215" b="1" spc="277" dirty="0">
                <a:solidFill>
                  <a:srgbClr val="FDFD5D"/>
                </a:solidFill>
                <a:latin typeface="Arial"/>
                <a:cs typeface="Arial"/>
              </a:rPr>
              <a:t>Demand</a:t>
            </a:r>
            <a:r>
              <a:rPr sz="1215" b="1" spc="11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215" b="1" spc="233" dirty="0">
                <a:solidFill>
                  <a:srgbClr val="FDFD5D"/>
                </a:solidFill>
                <a:latin typeface="Arial"/>
                <a:cs typeface="Arial"/>
              </a:rPr>
              <a:t>Determinant</a:t>
            </a:r>
            <a:r>
              <a:rPr sz="1215" b="1" spc="11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215" b="1" spc="204" dirty="0">
                <a:solidFill>
                  <a:srgbClr val="FDFD5D"/>
                </a:solidFill>
                <a:latin typeface="Arial"/>
                <a:cs typeface="Arial"/>
              </a:rPr>
              <a:t>of</a:t>
            </a:r>
            <a:r>
              <a:rPr sz="1215" b="1" spc="122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215" b="1" spc="204" dirty="0">
                <a:solidFill>
                  <a:srgbClr val="FDFD5D"/>
                </a:solidFill>
                <a:latin typeface="Arial"/>
                <a:cs typeface="Arial"/>
              </a:rPr>
              <a:t>Price</a:t>
            </a:r>
            <a:endParaRPr sz="1215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18646" y="7638098"/>
            <a:ext cx="2934946" cy="1233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018646" y="7638098"/>
            <a:ext cx="2904067" cy="1209410"/>
          </a:xfrm>
          <a:custGeom>
            <a:avLst/>
            <a:gdLst/>
            <a:ahLst/>
            <a:cxnLst/>
            <a:rect l="l" t="t" r="r" b="b"/>
            <a:pathLst>
              <a:path w="2987040" h="1243965">
                <a:moveTo>
                  <a:pt x="2987040" y="0"/>
                </a:moveTo>
                <a:lnTo>
                  <a:pt x="0" y="0"/>
                </a:lnTo>
                <a:lnTo>
                  <a:pt x="0" y="1243583"/>
                </a:lnTo>
                <a:lnTo>
                  <a:pt x="2987040" y="1243583"/>
                </a:lnTo>
                <a:lnTo>
                  <a:pt x="2987040" y="0"/>
                </a:lnTo>
                <a:close/>
              </a:path>
            </a:pathLst>
          </a:custGeom>
          <a:ln w="14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018646" y="8028517"/>
            <a:ext cx="985308" cy="822324"/>
          </a:xfrm>
          <a:custGeom>
            <a:avLst/>
            <a:gdLst/>
            <a:ahLst/>
            <a:cxnLst/>
            <a:rect l="l" t="t" r="r" b="b"/>
            <a:pathLst>
              <a:path w="1013460" h="845820">
                <a:moveTo>
                  <a:pt x="0" y="845819"/>
                </a:moveTo>
                <a:lnTo>
                  <a:pt x="1013460" y="845819"/>
                </a:lnTo>
                <a:lnTo>
                  <a:pt x="1013460" y="0"/>
                </a:lnTo>
                <a:lnTo>
                  <a:pt x="0" y="0"/>
                </a:lnTo>
                <a:lnTo>
                  <a:pt x="0" y="845819"/>
                </a:lnTo>
                <a:close/>
              </a:path>
            </a:pathLst>
          </a:custGeom>
          <a:solidFill>
            <a:srgbClr val="0902F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018646" y="8028517"/>
            <a:ext cx="985308" cy="822324"/>
          </a:xfrm>
          <a:custGeom>
            <a:avLst/>
            <a:gdLst/>
            <a:ahLst/>
            <a:cxnLst/>
            <a:rect l="l" t="t" r="r" b="b"/>
            <a:pathLst>
              <a:path w="1013460" h="845820">
                <a:moveTo>
                  <a:pt x="1013460" y="0"/>
                </a:moveTo>
                <a:lnTo>
                  <a:pt x="0" y="0"/>
                </a:lnTo>
                <a:lnTo>
                  <a:pt x="0" y="845819"/>
                </a:lnTo>
                <a:lnTo>
                  <a:pt x="1013460" y="845819"/>
                </a:lnTo>
                <a:lnTo>
                  <a:pt x="1013460" y="0"/>
                </a:lnTo>
                <a:close/>
              </a:path>
            </a:pathLst>
          </a:custGeom>
          <a:ln w="73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009140" y="8517466"/>
            <a:ext cx="1444625" cy="333375"/>
          </a:xfrm>
          <a:custGeom>
            <a:avLst/>
            <a:gdLst/>
            <a:ahLst/>
            <a:cxnLst/>
            <a:rect l="l" t="t" r="r" b="b"/>
            <a:pathLst>
              <a:path w="1485900" h="342900">
                <a:moveTo>
                  <a:pt x="0" y="342900"/>
                </a:moveTo>
                <a:lnTo>
                  <a:pt x="1485900" y="342900"/>
                </a:lnTo>
                <a:lnTo>
                  <a:pt x="14859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B5006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009140" y="8517466"/>
            <a:ext cx="1444625" cy="333375"/>
          </a:xfrm>
          <a:custGeom>
            <a:avLst/>
            <a:gdLst/>
            <a:ahLst/>
            <a:cxnLst/>
            <a:rect l="l" t="t" r="r" b="b"/>
            <a:pathLst>
              <a:path w="1485900" h="342900">
                <a:moveTo>
                  <a:pt x="1485900" y="0"/>
                </a:moveTo>
                <a:lnTo>
                  <a:pt x="0" y="0"/>
                </a:lnTo>
                <a:lnTo>
                  <a:pt x="0" y="342900"/>
                </a:lnTo>
                <a:lnTo>
                  <a:pt x="1485900" y="342900"/>
                </a:lnTo>
                <a:lnTo>
                  <a:pt x="1485900" y="0"/>
                </a:lnTo>
                <a:close/>
              </a:path>
            </a:pathLst>
          </a:custGeom>
          <a:ln w="73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913572" y="7956656"/>
            <a:ext cx="1550194" cy="553773"/>
          </a:xfrm>
          <a:custGeom>
            <a:avLst/>
            <a:gdLst/>
            <a:ahLst/>
            <a:cxnLst/>
            <a:rect l="l" t="t" r="r" b="b"/>
            <a:pathLst>
              <a:path w="1594485" h="569595">
                <a:moveTo>
                  <a:pt x="0" y="0"/>
                </a:moveTo>
                <a:lnTo>
                  <a:pt x="154686" y="105918"/>
                </a:lnTo>
                <a:lnTo>
                  <a:pt x="265176" y="178307"/>
                </a:lnTo>
                <a:lnTo>
                  <a:pt x="435102" y="273557"/>
                </a:lnTo>
                <a:lnTo>
                  <a:pt x="649224" y="368807"/>
                </a:lnTo>
                <a:lnTo>
                  <a:pt x="973836" y="457962"/>
                </a:lnTo>
                <a:lnTo>
                  <a:pt x="1350264" y="541782"/>
                </a:lnTo>
                <a:lnTo>
                  <a:pt x="1594104" y="569213"/>
                </a:lnTo>
              </a:path>
            </a:pathLst>
          </a:custGeom>
          <a:ln w="221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1933081" y="7800587"/>
            <a:ext cx="164835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b="1" spc="292" dirty="0">
                <a:latin typeface="Arial"/>
                <a:cs typeface="Arial"/>
              </a:rPr>
              <a:t>D</a:t>
            </a:r>
            <a:endParaRPr sz="111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18451" y="8344853"/>
            <a:ext cx="149401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238" dirty="0">
                <a:latin typeface="Arial"/>
                <a:cs typeface="Arial"/>
              </a:rPr>
              <a:t>D</a:t>
            </a:r>
            <a:endParaRPr sz="1021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55331" y="8893808"/>
            <a:ext cx="722930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214" dirty="0">
                <a:solidFill>
                  <a:srgbClr val="FDFD5D"/>
                </a:solidFill>
                <a:latin typeface="Arial"/>
                <a:cs typeface="Arial"/>
              </a:rPr>
              <a:t>Q</a:t>
            </a:r>
            <a:r>
              <a:rPr sz="1021" b="1" spc="219" dirty="0">
                <a:solidFill>
                  <a:srgbClr val="FDFD5D"/>
                </a:solidFill>
                <a:latin typeface="Arial"/>
                <a:cs typeface="Arial"/>
              </a:rPr>
              <a:t>u</a:t>
            </a:r>
            <a:r>
              <a:rPr sz="1021" b="1" spc="165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021" b="1" spc="219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021" b="1" spc="107" dirty="0">
                <a:solidFill>
                  <a:srgbClr val="FDFD5D"/>
                </a:solidFill>
                <a:latin typeface="Arial"/>
                <a:cs typeface="Arial"/>
              </a:rPr>
              <a:t>ti</a:t>
            </a:r>
            <a:r>
              <a:rPr sz="1021" b="1" spc="102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021" b="1" spc="185" dirty="0">
                <a:solidFill>
                  <a:srgbClr val="FDFD5D"/>
                </a:solidFill>
                <a:latin typeface="Arial"/>
                <a:cs typeface="Arial"/>
              </a:rPr>
              <a:t>y</a:t>
            </a:r>
            <a:endParaRPr sz="1021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2378" y="7999027"/>
            <a:ext cx="166712" cy="43894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>
              <a:lnSpc>
                <a:spcPts val="1346"/>
              </a:lnSpc>
            </a:pPr>
            <a:r>
              <a:rPr sz="1215" b="1" spc="-282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1215" b="1" spc="-16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215" b="1" spc="-78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215" b="1" spc="-223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1215" b="1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endParaRPr sz="121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9336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117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2319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demand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different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will depend </a:t>
            </a:r>
            <a:r>
              <a:rPr sz="1167" spc="-5" dirty="0">
                <a:latin typeface="Garamond"/>
                <a:cs typeface="Garamond"/>
              </a:rPr>
              <a:t>on whether </a:t>
            </a:r>
            <a:r>
              <a:rPr sz="1167" dirty="0">
                <a:latin typeface="Garamond"/>
                <a:cs typeface="Garamond"/>
              </a:rPr>
              <a:t>competitors'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stay constant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change  with the </a:t>
            </a:r>
            <a:r>
              <a:rPr sz="1167" spc="-5" dirty="0">
                <a:latin typeface="Garamond"/>
                <a:cs typeface="Garamond"/>
              </a:rPr>
              <a:t>company's own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prices.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measuring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price–demand relationship,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researcher must not allow other </a:t>
            </a:r>
            <a:r>
              <a:rPr sz="1167" dirty="0">
                <a:latin typeface="Garamond"/>
                <a:cs typeface="Garamond"/>
              </a:rPr>
              <a:t>factors  </a:t>
            </a:r>
            <a:r>
              <a:rPr sz="1167" spc="-5" dirty="0">
                <a:latin typeface="Garamond"/>
                <a:cs typeface="Garamond"/>
              </a:rPr>
              <a:t>affecting demand </a:t>
            </a:r>
            <a:r>
              <a:rPr sz="1167" dirty="0">
                <a:latin typeface="Garamond"/>
                <a:cs typeface="Garamond"/>
              </a:rPr>
              <a:t>to vary. For </a:t>
            </a:r>
            <a:r>
              <a:rPr sz="1167" spc="-5" dirty="0">
                <a:latin typeface="Garamond"/>
                <a:cs typeface="Garamond"/>
              </a:rPr>
              <a:t>example, if any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increases its advertising at </a:t>
            </a:r>
            <a:r>
              <a:rPr sz="1167" dirty="0">
                <a:latin typeface="Garamond"/>
                <a:cs typeface="Garamond"/>
              </a:rPr>
              <a:t>the same time  that </a:t>
            </a:r>
            <a:r>
              <a:rPr sz="1167" spc="-5" dirty="0">
                <a:latin typeface="Garamond"/>
                <a:cs typeface="Garamond"/>
              </a:rPr>
              <a:t>it lowers its product prices, </a:t>
            </a:r>
            <a:r>
              <a:rPr sz="1167" dirty="0">
                <a:latin typeface="Garamond"/>
                <a:cs typeface="Garamond"/>
              </a:rPr>
              <a:t>we would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know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much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increased </a:t>
            </a:r>
            <a:r>
              <a:rPr sz="1167" spc="-5" dirty="0">
                <a:latin typeface="Garamond"/>
                <a:cs typeface="Garamond"/>
              </a:rPr>
              <a:t>demand </a:t>
            </a:r>
            <a:r>
              <a:rPr sz="1167" dirty="0">
                <a:latin typeface="Garamond"/>
                <a:cs typeface="Garamond"/>
              </a:rPr>
              <a:t>was due  to the </a:t>
            </a:r>
            <a:r>
              <a:rPr sz="1167" spc="-5" dirty="0">
                <a:latin typeface="Garamond"/>
                <a:cs typeface="Garamond"/>
              </a:rPr>
              <a:t>lower prices and how much </a:t>
            </a:r>
            <a:r>
              <a:rPr sz="1167" dirty="0">
                <a:latin typeface="Garamond"/>
                <a:cs typeface="Garamond"/>
              </a:rPr>
              <a:t>was </a:t>
            </a:r>
            <a:r>
              <a:rPr sz="1167" spc="-5" dirty="0">
                <a:latin typeface="Garamond"/>
                <a:cs typeface="Garamond"/>
              </a:rPr>
              <a:t>due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increased advertising. Economists </a:t>
            </a:r>
            <a:r>
              <a:rPr sz="1167" dirty="0">
                <a:latin typeface="Garamond"/>
                <a:cs typeface="Garamond"/>
              </a:rPr>
              <a:t>show the  </a:t>
            </a:r>
            <a:r>
              <a:rPr sz="1167" spc="-5" dirty="0">
                <a:latin typeface="Garamond"/>
                <a:cs typeface="Garamond"/>
              </a:rPr>
              <a:t>impact of nonprice </a:t>
            </a:r>
            <a:r>
              <a:rPr sz="1167" dirty="0">
                <a:latin typeface="Garamond"/>
                <a:cs typeface="Garamond"/>
              </a:rPr>
              <a:t>factors </a:t>
            </a:r>
            <a:r>
              <a:rPr sz="1167" spc="-5" dirty="0">
                <a:latin typeface="Garamond"/>
                <a:cs typeface="Garamond"/>
              </a:rPr>
              <a:t>on demand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shifts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demand </a:t>
            </a:r>
            <a:r>
              <a:rPr sz="1167" dirty="0">
                <a:latin typeface="Garamond"/>
                <a:cs typeface="Garamond"/>
              </a:rPr>
              <a:t>curve </a:t>
            </a:r>
            <a:r>
              <a:rPr sz="1167" spc="-5" dirty="0">
                <a:latin typeface="Garamond"/>
                <a:cs typeface="Garamond"/>
              </a:rPr>
              <a:t>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movements  along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901327" indent="-222245">
              <a:lnSpc>
                <a:spcPts val="1361"/>
              </a:lnSpc>
              <a:buFont typeface="Symbol"/>
              <a:buChar char=""/>
              <a:tabLst>
                <a:tab pos="900709" algn="l"/>
                <a:tab pos="901327" algn="l"/>
                <a:tab pos="1085913" algn="l"/>
              </a:tabLst>
            </a:pPr>
            <a:r>
              <a:rPr sz="1167" u="sng" dirty="0">
                <a:latin typeface="Garamond"/>
                <a:cs typeface="Garamond"/>
              </a:rPr>
              <a:t> 	Price </a:t>
            </a:r>
            <a:r>
              <a:rPr sz="1167" u="sng" spc="-5" dirty="0">
                <a:latin typeface="Garamond"/>
                <a:cs typeface="Garamond"/>
              </a:rPr>
              <a:t>Elasticity of</a:t>
            </a:r>
            <a:r>
              <a:rPr sz="1167" u="sng" spc="-63" dirty="0">
                <a:latin typeface="Garamond"/>
                <a:cs typeface="Garamond"/>
              </a:rPr>
              <a:t> </a:t>
            </a:r>
            <a:r>
              <a:rPr sz="1167" u="sng" spc="-5" dirty="0">
                <a:latin typeface="Garamond"/>
                <a:cs typeface="Garamond"/>
              </a:rPr>
              <a:t>Demand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Marketers also 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know price elasticity—how responsive demand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to a change </a:t>
            </a:r>
            <a:r>
              <a:rPr sz="1167" spc="-5" dirty="0">
                <a:latin typeface="Garamond"/>
                <a:cs typeface="Garamond"/>
              </a:rPr>
              <a:t>in price.  Consider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two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demand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curves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Figure.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Figure,</a:t>
            </a:r>
            <a:r>
              <a:rPr sz="1167" spc="12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price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increase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from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P</a:t>
            </a:r>
            <a:r>
              <a:rPr sz="1021" baseline="-19841" dirty="0">
                <a:latin typeface="Garamond"/>
                <a:cs typeface="Garamond"/>
              </a:rPr>
              <a:t>1</a:t>
            </a:r>
            <a:r>
              <a:rPr sz="1021" spc="117" baseline="-1984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P</a:t>
            </a:r>
            <a:r>
              <a:rPr sz="1021" baseline="-19841" dirty="0">
                <a:latin typeface="Garamond"/>
                <a:cs typeface="Garamond"/>
              </a:rPr>
              <a:t>2</a:t>
            </a:r>
            <a:r>
              <a:rPr sz="1021" spc="117" baseline="-1984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leads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9478" y="3080491"/>
            <a:ext cx="115940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849469" algn="l"/>
              </a:tabLst>
            </a:pPr>
            <a:r>
              <a:rPr sz="1167" spc="-5" dirty="0">
                <a:latin typeface="Garamond"/>
                <a:cs typeface="Garamond"/>
              </a:rPr>
              <a:t>relativel</a:t>
            </a:r>
            <a:r>
              <a:rPr sz="1167" dirty="0">
                <a:latin typeface="Garamond"/>
                <a:cs typeface="Garamond"/>
              </a:rPr>
              <a:t>y	small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9478" y="3261996"/>
            <a:ext cx="1159404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drop in demand 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Q</a:t>
            </a:r>
            <a:r>
              <a:rPr sz="1021" spc="-7" baseline="-19841" dirty="0">
                <a:latin typeface="Garamond"/>
                <a:cs typeface="Garamond"/>
              </a:rPr>
              <a:t>1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Q</a:t>
            </a:r>
            <a:r>
              <a:rPr sz="1021" spc="-7" baseline="-19841" dirty="0">
                <a:latin typeface="Garamond"/>
                <a:cs typeface="Garamond"/>
              </a:rPr>
              <a:t>2</a:t>
            </a:r>
            <a:r>
              <a:rPr sz="1167" spc="-5" dirty="0">
                <a:latin typeface="Garamond"/>
                <a:cs typeface="Garamond"/>
              </a:rPr>
              <a:t>. </a:t>
            </a:r>
            <a:r>
              <a:rPr sz="1167" dirty="0">
                <a:latin typeface="Garamond"/>
                <a:cs typeface="Garamond"/>
              </a:rPr>
              <a:t>In  Figure  </a:t>
            </a:r>
            <a:r>
              <a:rPr sz="1167" spc="-5" dirty="0">
                <a:latin typeface="Garamond"/>
                <a:cs typeface="Garamond"/>
              </a:rPr>
              <a:t>b,</a:t>
            </a:r>
            <a:r>
              <a:rPr sz="1167" spc="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however,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9478" y="3747241"/>
            <a:ext cx="115816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82755" algn="l"/>
                <a:tab pos="863051" algn="l"/>
              </a:tabLst>
            </a:pPr>
            <a:r>
              <a:rPr sz="1167" dirty="0">
                <a:latin typeface="Garamond"/>
                <a:cs typeface="Garamond"/>
              </a:rPr>
              <a:t>the	same	</a:t>
            </a:r>
            <a:r>
              <a:rPr sz="1167" spc="-5" dirty="0">
                <a:latin typeface="Garamond"/>
                <a:cs typeface="Garamond"/>
              </a:rPr>
              <a:t>price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99478" y="3913928"/>
            <a:ext cx="115816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increase  leads 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99478" y="4080615"/>
            <a:ext cx="115816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22276" algn="l"/>
                <a:tab pos="1035291" algn="l"/>
              </a:tabLst>
            </a:pPr>
            <a:r>
              <a:rPr sz="1167" dirty="0">
                <a:latin typeface="Garamond"/>
                <a:cs typeface="Garamond"/>
              </a:rPr>
              <a:t>large	drop	in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9478" y="4262121"/>
            <a:ext cx="115878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demand </a:t>
            </a:r>
            <a:r>
              <a:rPr sz="1167" dirty="0">
                <a:latin typeface="Garamond"/>
                <a:cs typeface="Garamond"/>
              </a:rPr>
              <a:t>from Q′</a:t>
            </a:r>
            <a:r>
              <a:rPr sz="1021" baseline="-19841" dirty="0">
                <a:latin typeface="Garamond"/>
                <a:cs typeface="Garamond"/>
              </a:rPr>
              <a:t>1 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Q′</a:t>
            </a:r>
            <a:r>
              <a:rPr sz="1021" spc="-7" baseline="-19841" dirty="0">
                <a:latin typeface="Garamond"/>
                <a:cs typeface="Garamond"/>
              </a:rPr>
              <a:t>2</a:t>
            </a:r>
            <a:r>
              <a:rPr sz="1167" spc="-5" dirty="0">
                <a:latin typeface="Garamond"/>
                <a:cs typeface="Garamond"/>
              </a:rPr>
              <a:t>.  </a:t>
            </a:r>
            <a:r>
              <a:rPr sz="1167" dirty="0">
                <a:latin typeface="Garamond"/>
                <a:cs typeface="Garamond"/>
              </a:rPr>
              <a:t>If 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demand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99478" y="4580678"/>
            <a:ext cx="115940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90194" algn="l"/>
              </a:tabLst>
            </a:pPr>
            <a:r>
              <a:rPr sz="1167" spc="-5" dirty="0">
                <a:latin typeface="Garamond"/>
                <a:cs typeface="Garamond"/>
              </a:rPr>
              <a:t>hardl</a:t>
            </a:r>
            <a:r>
              <a:rPr sz="1167" dirty="0">
                <a:latin typeface="Garamond"/>
                <a:cs typeface="Garamond"/>
              </a:rPr>
              <a:t>y	changes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99478" y="4762183"/>
            <a:ext cx="1160022" cy="1347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with a small change  </a:t>
            </a:r>
            <a:r>
              <a:rPr sz="1167" spc="-5" dirty="0">
                <a:latin typeface="Garamond"/>
                <a:cs typeface="Garamond"/>
              </a:rPr>
              <a:t>in price, </a:t>
            </a:r>
            <a:r>
              <a:rPr sz="1167" dirty="0">
                <a:latin typeface="Garamond"/>
                <a:cs typeface="Garamond"/>
              </a:rPr>
              <a:t>we say the  </a:t>
            </a:r>
            <a:r>
              <a:rPr sz="1167" spc="-5" dirty="0">
                <a:latin typeface="Garamond"/>
                <a:cs typeface="Garamond"/>
              </a:rPr>
              <a:t>demand is </a:t>
            </a:r>
            <a:r>
              <a:rPr sz="1167" dirty="0">
                <a:latin typeface="Garamond"/>
                <a:cs typeface="Garamond"/>
              </a:rPr>
              <a:t>inelastic.  </a:t>
            </a:r>
            <a:r>
              <a:rPr sz="1167" spc="-5" dirty="0">
                <a:latin typeface="Garamond"/>
                <a:cs typeface="Garamond"/>
              </a:rPr>
              <a:t>If demand </a:t>
            </a:r>
            <a:r>
              <a:rPr sz="1167" dirty="0">
                <a:latin typeface="Garamond"/>
                <a:cs typeface="Garamond"/>
              </a:rPr>
              <a:t>changes  greatly, we say the  </a:t>
            </a:r>
            <a:r>
              <a:rPr sz="1167" spc="-5" dirty="0">
                <a:latin typeface="Garamond"/>
                <a:cs typeface="Garamond"/>
              </a:rPr>
              <a:t>demand is </a:t>
            </a:r>
            <a:r>
              <a:rPr sz="1167" dirty="0">
                <a:latin typeface="Garamond"/>
                <a:cs typeface="Garamond"/>
              </a:rPr>
              <a:t>elastic.  The </a:t>
            </a:r>
            <a:r>
              <a:rPr sz="1167" spc="-5" dirty="0">
                <a:latin typeface="Garamond"/>
                <a:cs typeface="Garamond"/>
              </a:rPr>
              <a:t>price elasticity  of demand is</a:t>
            </a:r>
            <a:r>
              <a:rPr sz="1167" spc="26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given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3352" y="6080866"/>
            <a:ext cx="5717381" cy="3529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 following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formula: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Price </a:t>
            </a:r>
            <a:r>
              <a:rPr sz="1167" b="1" spc="-5" dirty="0">
                <a:latin typeface="Garamond"/>
                <a:cs typeface="Garamond"/>
              </a:rPr>
              <a:t>Elasticity </a:t>
            </a:r>
            <a:r>
              <a:rPr sz="1167" b="1" dirty="0">
                <a:latin typeface="Garamond"/>
                <a:cs typeface="Garamond"/>
              </a:rPr>
              <a:t>of </a:t>
            </a:r>
            <a:r>
              <a:rPr sz="1167" b="1" spc="-5" dirty="0">
                <a:latin typeface="Garamond"/>
                <a:cs typeface="Garamond"/>
              </a:rPr>
              <a:t>Demand</a:t>
            </a:r>
            <a:r>
              <a:rPr sz="1167" spc="-5" dirty="0">
                <a:latin typeface="Garamond"/>
                <a:cs typeface="Garamond"/>
              </a:rPr>
              <a:t>= %change in Quantity demanded </a:t>
            </a:r>
            <a:r>
              <a:rPr sz="1167" dirty="0">
                <a:latin typeface="Garamond"/>
                <a:cs typeface="Garamond"/>
              </a:rPr>
              <a:t>/ % change </a:t>
            </a:r>
            <a:r>
              <a:rPr sz="1167" spc="-5" dirty="0">
                <a:latin typeface="Garamond"/>
                <a:cs typeface="Garamond"/>
              </a:rPr>
              <a:t>in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Price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Suppose demand falls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10 </a:t>
            </a:r>
            <a:r>
              <a:rPr sz="1167" spc="-5" dirty="0">
                <a:latin typeface="Garamond"/>
                <a:cs typeface="Garamond"/>
              </a:rPr>
              <a:t>percent </a:t>
            </a:r>
            <a:r>
              <a:rPr sz="1167" dirty="0">
                <a:latin typeface="Garamond"/>
                <a:cs typeface="Garamond"/>
              </a:rPr>
              <a:t>when a seller </a:t>
            </a:r>
            <a:r>
              <a:rPr sz="1167" spc="-5" dirty="0">
                <a:latin typeface="Garamond"/>
                <a:cs typeface="Garamond"/>
              </a:rPr>
              <a:t>raises </a:t>
            </a:r>
            <a:r>
              <a:rPr sz="1167" dirty="0">
                <a:latin typeface="Garamond"/>
                <a:cs typeface="Garamond"/>
              </a:rPr>
              <a:t>its </a:t>
            </a:r>
            <a:r>
              <a:rPr sz="1167" spc="-5" dirty="0">
                <a:latin typeface="Garamond"/>
                <a:cs typeface="Garamond"/>
              </a:rPr>
              <a:t>price by </a:t>
            </a:r>
            <a:r>
              <a:rPr sz="1167" dirty="0">
                <a:latin typeface="Garamond"/>
                <a:cs typeface="Garamond"/>
              </a:rPr>
              <a:t>2 </a:t>
            </a:r>
            <a:r>
              <a:rPr sz="1167" spc="-5" dirty="0">
                <a:latin typeface="Garamond"/>
                <a:cs typeface="Garamond"/>
              </a:rPr>
              <a:t>percent. </a:t>
            </a:r>
            <a:r>
              <a:rPr sz="1167" dirty="0">
                <a:latin typeface="Garamond"/>
                <a:cs typeface="Garamond"/>
              </a:rPr>
              <a:t>Price elasticity </a:t>
            </a:r>
            <a:r>
              <a:rPr sz="1167" spc="-5" dirty="0">
                <a:latin typeface="Garamond"/>
                <a:cs typeface="Garamond"/>
              </a:rPr>
              <a:t>of  demand is </a:t>
            </a:r>
            <a:r>
              <a:rPr sz="1167" dirty="0">
                <a:latin typeface="Garamond"/>
                <a:cs typeface="Garamond"/>
              </a:rPr>
              <a:t>therefore </a:t>
            </a:r>
            <a:r>
              <a:rPr sz="1167" spc="-5" dirty="0">
                <a:latin typeface="Garamond"/>
                <a:cs typeface="Garamond"/>
              </a:rPr>
              <a:t>–5 </a:t>
            </a:r>
            <a:r>
              <a:rPr sz="1167" dirty="0">
                <a:latin typeface="Garamond"/>
                <a:cs typeface="Garamond"/>
              </a:rPr>
              <a:t>(the </a:t>
            </a:r>
            <a:r>
              <a:rPr sz="1167" spc="-5" dirty="0">
                <a:latin typeface="Garamond"/>
                <a:cs typeface="Garamond"/>
              </a:rPr>
              <a:t>minus </a:t>
            </a:r>
            <a:r>
              <a:rPr sz="1167" dirty="0">
                <a:latin typeface="Garamond"/>
                <a:cs typeface="Garamond"/>
              </a:rPr>
              <a:t>sign confirms the </a:t>
            </a:r>
            <a:r>
              <a:rPr sz="1167" spc="-5" dirty="0">
                <a:latin typeface="Garamond"/>
                <a:cs typeface="Garamond"/>
              </a:rPr>
              <a:t>inverse relation between price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demand)  and demand is </a:t>
            </a:r>
            <a:r>
              <a:rPr sz="1167" dirty="0">
                <a:latin typeface="Garamond"/>
                <a:cs typeface="Garamond"/>
              </a:rPr>
              <a:t>elastic. </a:t>
            </a:r>
            <a:r>
              <a:rPr sz="1167" spc="-5" dirty="0">
                <a:latin typeface="Garamond"/>
                <a:cs typeface="Garamond"/>
              </a:rPr>
              <a:t>If demand </a:t>
            </a:r>
            <a:r>
              <a:rPr sz="1167" dirty="0">
                <a:latin typeface="Garamond"/>
                <a:cs typeface="Garamond"/>
              </a:rPr>
              <a:t>falls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2 </a:t>
            </a:r>
            <a:r>
              <a:rPr sz="1167" spc="-5" dirty="0">
                <a:latin typeface="Garamond"/>
                <a:cs typeface="Garamond"/>
              </a:rPr>
              <a:t>percent </a:t>
            </a:r>
            <a:r>
              <a:rPr sz="1167" dirty="0">
                <a:latin typeface="Garamond"/>
                <a:cs typeface="Garamond"/>
              </a:rPr>
              <a:t>with a 2 </a:t>
            </a:r>
            <a:r>
              <a:rPr sz="1167" spc="-5" dirty="0">
                <a:latin typeface="Garamond"/>
                <a:cs typeface="Garamond"/>
              </a:rPr>
              <a:t>percent increase in price, </a:t>
            </a:r>
            <a:r>
              <a:rPr sz="1167" dirty="0">
                <a:latin typeface="Garamond"/>
                <a:cs typeface="Garamond"/>
              </a:rPr>
              <a:t>then elasticity  </a:t>
            </a:r>
            <a:r>
              <a:rPr sz="1167" spc="-5" dirty="0">
                <a:latin typeface="Garamond"/>
                <a:cs typeface="Garamond"/>
              </a:rPr>
              <a:t>is –1. In </a:t>
            </a:r>
            <a:r>
              <a:rPr sz="1167" dirty="0">
                <a:latin typeface="Garamond"/>
                <a:cs typeface="Garamond"/>
              </a:rPr>
              <a:t>this case, the seller's total </a:t>
            </a:r>
            <a:r>
              <a:rPr sz="1167" spc="-5" dirty="0">
                <a:latin typeface="Garamond"/>
                <a:cs typeface="Garamond"/>
              </a:rPr>
              <a:t>revenue stays </a:t>
            </a:r>
            <a:r>
              <a:rPr sz="1167" dirty="0">
                <a:latin typeface="Garamond"/>
                <a:cs typeface="Garamond"/>
              </a:rPr>
              <a:t>the same: The seller sells fewer </a:t>
            </a:r>
            <a:r>
              <a:rPr sz="1167" spc="-5" dirty="0">
                <a:latin typeface="Garamond"/>
                <a:cs typeface="Garamond"/>
              </a:rPr>
              <a:t>items but at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higher price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preserves </a:t>
            </a:r>
            <a:r>
              <a:rPr sz="1167" dirty="0">
                <a:latin typeface="Garamond"/>
                <a:cs typeface="Garamond"/>
              </a:rPr>
              <a:t>the same total </a:t>
            </a:r>
            <a:r>
              <a:rPr sz="1167" spc="-5" dirty="0">
                <a:latin typeface="Garamond"/>
                <a:cs typeface="Garamond"/>
              </a:rPr>
              <a:t>revenue. If demand </a:t>
            </a:r>
            <a:r>
              <a:rPr sz="1167" dirty="0">
                <a:latin typeface="Garamond"/>
                <a:cs typeface="Garamond"/>
              </a:rPr>
              <a:t>falls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1 </a:t>
            </a:r>
            <a:r>
              <a:rPr sz="1167" spc="-5" dirty="0">
                <a:latin typeface="Garamond"/>
                <a:cs typeface="Garamond"/>
              </a:rPr>
              <a:t>percent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price is  </a:t>
            </a:r>
            <a:r>
              <a:rPr sz="1167" dirty="0">
                <a:latin typeface="Garamond"/>
                <a:cs typeface="Garamond"/>
              </a:rPr>
              <a:t>increased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2 </a:t>
            </a:r>
            <a:r>
              <a:rPr sz="1167" spc="-5" dirty="0">
                <a:latin typeface="Garamond"/>
                <a:cs typeface="Garamond"/>
              </a:rPr>
              <a:t>percent, </a:t>
            </a:r>
            <a:r>
              <a:rPr sz="1167" dirty="0">
                <a:latin typeface="Garamond"/>
                <a:cs typeface="Garamond"/>
              </a:rPr>
              <a:t>then elasticity is –½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demand is inelastic. The less elastic the demand,  the </a:t>
            </a:r>
            <a:r>
              <a:rPr sz="1167" spc="-5" dirty="0">
                <a:latin typeface="Garamond"/>
                <a:cs typeface="Garamond"/>
              </a:rPr>
              <a:t>more it </a:t>
            </a:r>
            <a:r>
              <a:rPr sz="1167" dirty="0">
                <a:latin typeface="Garamond"/>
                <a:cs typeface="Garamond"/>
              </a:rPr>
              <a:t>pays for the seller to </a:t>
            </a:r>
            <a:r>
              <a:rPr sz="1167" spc="-5" dirty="0">
                <a:latin typeface="Garamond"/>
                <a:cs typeface="Garamond"/>
              </a:rPr>
              <a:t>raise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price.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What determines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elasticity </a:t>
            </a:r>
            <a:r>
              <a:rPr sz="1167" spc="-5" dirty="0">
                <a:latin typeface="Garamond"/>
                <a:cs typeface="Garamond"/>
              </a:rPr>
              <a:t>of demand? Buyers are less price </a:t>
            </a:r>
            <a:r>
              <a:rPr sz="1167" dirty="0">
                <a:latin typeface="Garamond"/>
                <a:cs typeface="Garamond"/>
              </a:rPr>
              <a:t>sensitive when the </a:t>
            </a:r>
            <a:r>
              <a:rPr sz="1167" spc="-5" dirty="0">
                <a:latin typeface="Garamond"/>
                <a:cs typeface="Garamond"/>
              </a:rPr>
              <a:t>product 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buying </a:t>
            </a:r>
            <a:r>
              <a:rPr sz="1167" dirty="0">
                <a:latin typeface="Garamond"/>
                <a:cs typeface="Garamond"/>
              </a:rPr>
              <a:t>is unique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when it is </a:t>
            </a:r>
            <a:r>
              <a:rPr sz="1167" spc="-5" dirty="0">
                <a:latin typeface="Garamond"/>
                <a:cs typeface="Garamond"/>
              </a:rPr>
              <a:t>high </a:t>
            </a:r>
            <a:r>
              <a:rPr sz="1167" dirty="0">
                <a:latin typeface="Garamond"/>
                <a:cs typeface="Garamond"/>
              </a:rPr>
              <a:t>in quality, </a:t>
            </a:r>
            <a:r>
              <a:rPr sz="1167" spc="-5" dirty="0">
                <a:latin typeface="Garamond"/>
                <a:cs typeface="Garamond"/>
              </a:rPr>
              <a:t>prestige, or </a:t>
            </a:r>
            <a:r>
              <a:rPr sz="1167" dirty="0">
                <a:latin typeface="Garamond"/>
                <a:cs typeface="Garamond"/>
              </a:rPr>
              <a:t>exclusiveness. They are </a:t>
            </a:r>
            <a:r>
              <a:rPr sz="1167" spc="-5" dirty="0">
                <a:latin typeface="Garamond"/>
                <a:cs typeface="Garamond"/>
              </a:rPr>
              <a:t>also less  price </a:t>
            </a:r>
            <a:r>
              <a:rPr sz="1167" dirty="0">
                <a:latin typeface="Garamond"/>
                <a:cs typeface="Garamond"/>
              </a:rPr>
              <a:t>sensitive when </a:t>
            </a:r>
            <a:r>
              <a:rPr sz="1167" spc="-5" dirty="0">
                <a:latin typeface="Garamond"/>
                <a:cs typeface="Garamond"/>
              </a:rPr>
              <a:t>substitute products are hard </a:t>
            </a:r>
            <a:r>
              <a:rPr sz="1167" dirty="0">
                <a:latin typeface="Garamond"/>
                <a:cs typeface="Garamond"/>
              </a:rPr>
              <a:t>to find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when they </a:t>
            </a:r>
            <a:r>
              <a:rPr sz="1167" spc="-5" dirty="0">
                <a:latin typeface="Garamond"/>
                <a:cs typeface="Garamond"/>
              </a:rPr>
              <a:t>cannot </a:t>
            </a:r>
            <a:r>
              <a:rPr sz="1167" dirty="0">
                <a:latin typeface="Garamond"/>
                <a:cs typeface="Garamond"/>
              </a:rPr>
              <a:t>easily </a:t>
            </a:r>
            <a:r>
              <a:rPr sz="1167" spc="-5" dirty="0">
                <a:latin typeface="Garamond"/>
                <a:cs typeface="Garamond"/>
              </a:rPr>
              <a:t>compare </a:t>
            </a:r>
            <a:r>
              <a:rPr sz="1167" dirty="0">
                <a:latin typeface="Garamond"/>
                <a:cs typeface="Garamond"/>
              </a:rPr>
              <a:t>the  quality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substitutes. Finally, </a:t>
            </a:r>
            <a:r>
              <a:rPr sz="1167" spc="-5" dirty="0">
                <a:latin typeface="Garamond"/>
                <a:cs typeface="Garamond"/>
              </a:rPr>
              <a:t>buyers are less price </a:t>
            </a:r>
            <a:r>
              <a:rPr sz="1167" dirty="0">
                <a:latin typeface="Garamond"/>
                <a:cs typeface="Garamond"/>
              </a:rPr>
              <a:t>sensitive when the total </a:t>
            </a:r>
            <a:r>
              <a:rPr sz="1167" spc="-5" dirty="0">
                <a:latin typeface="Garamond"/>
                <a:cs typeface="Garamond"/>
              </a:rPr>
              <a:t>expenditure </a:t>
            </a:r>
            <a:r>
              <a:rPr sz="1167" dirty="0">
                <a:latin typeface="Garamond"/>
                <a:cs typeface="Garamond"/>
              </a:rPr>
              <a:t>for a  </a:t>
            </a:r>
            <a:r>
              <a:rPr sz="1167" spc="-5" dirty="0">
                <a:latin typeface="Garamond"/>
                <a:cs typeface="Garamond"/>
              </a:rPr>
              <a:t>product is low relative </a:t>
            </a:r>
            <a:r>
              <a:rPr sz="1167" dirty="0">
                <a:latin typeface="Garamond"/>
                <a:cs typeface="Garamond"/>
              </a:rPr>
              <a:t>to their </a:t>
            </a:r>
            <a:r>
              <a:rPr sz="1167" spc="-5" dirty="0">
                <a:latin typeface="Garamond"/>
                <a:cs typeface="Garamond"/>
              </a:rPr>
              <a:t>income or </a:t>
            </a:r>
            <a:r>
              <a:rPr sz="1167" dirty="0">
                <a:latin typeface="Garamond"/>
                <a:cs typeface="Garamond"/>
              </a:rPr>
              <a:t>when the cost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shared </a:t>
            </a:r>
            <a:r>
              <a:rPr sz="1167" spc="-5" dirty="0">
                <a:latin typeface="Garamond"/>
                <a:cs typeface="Garamond"/>
              </a:rPr>
              <a:t>by another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party.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If demand is elastic </a:t>
            </a:r>
            <a:r>
              <a:rPr sz="1167" spc="-5" dirty="0">
                <a:latin typeface="Garamond"/>
                <a:cs typeface="Garamond"/>
              </a:rPr>
              <a:t>rather </a:t>
            </a:r>
            <a:r>
              <a:rPr sz="1167" dirty="0">
                <a:latin typeface="Garamond"/>
                <a:cs typeface="Garamond"/>
              </a:rPr>
              <a:t>than inelastic, sellers will consider lowering their </a:t>
            </a:r>
            <a:r>
              <a:rPr sz="1167" spc="-5" dirty="0">
                <a:latin typeface="Garamond"/>
                <a:cs typeface="Garamond"/>
              </a:rPr>
              <a:t>price. </a:t>
            </a:r>
            <a:r>
              <a:rPr sz="1167" dirty="0">
                <a:latin typeface="Garamond"/>
                <a:cs typeface="Garamond"/>
              </a:rPr>
              <a:t>A lower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will  </a:t>
            </a:r>
            <a:r>
              <a:rPr sz="1167" spc="-5" dirty="0">
                <a:latin typeface="Garamond"/>
                <a:cs typeface="Garamond"/>
              </a:rPr>
              <a:t>produce more </a:t>
            </a:r>
            <a:r>
              <a:rPr sz="1167" dirty="0">
                <a:latin typeface="Garamond"/>
                <a:cs typeface="Garamond"/>
              </a:rPr>
              <a:t>total </a:t>
            </a:r>
            <a:r>
              <a:rPr sz="1167" spc="-5" dirty="0">
                <a:latin typeface="Garamond"/>
                <a:cs typeface="Garamond"/>
              </a:rPr>
              <a:t>revenue.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practice makes sense as long as </a:t>
            </a:r>
            <a:r>
              <a:rPr sz="1167" dirty="0">
                <a:latin typeface="Garamond"/>
                <a:cs typeface="Garamond"/>
              </a:rPr>
              <a:t>the extra costs </a:t>
            </a:r>
            <a:r>
              <a:rPr sz="1167" spc="-5" dirty="0">
                <a:latin typeface="Garamond"/>
                <a:cs typeface="Garamond"/>
              </a:rPr>
              <a:t>of producing and  </a:t>
            </a:r>
            <a:r>
              <a:rPr sz="1167" dirty="0">
                <a:latin typeface="Garamond"/>
                <a:cs typeface="Garamond"/>
              </a:rPr>
              <a:t>selling more do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exceed the extra revenue. </a:t>
            </a:r>
            <a:r>
              <a:rPr sz="1167" spc="-5" dirty="0">
                <a:latin typeface="Garamond"/>
                <a:cs typeface="Garamond"/>
              </a:rPr>
              <a:t>At the </a:t>
            </a:r>
            <a:r>
              <a:rPr sz="1167" dirty="0">
                <a:latin typeface="Garamond"/>
                <a:cs typeface="Garamond"/>
              </a:rPr>
              <a:t>same time, most firms want to </a:t>
            </a:r>
            <a:r>
              <a:rPr sz="1167" spc="-5" dirty="0">
                <a:latin typeface="Garamond"/>
                <a:cs typeface="Garamond"/>
              </a:rPr>
              <a:t>avoid pricing  </a:t>
            </a:r>
            <a:r>
              <a:rPr sz="1167" dirty="0">
                <a:latin typeface="Garamond"/>
                <a:cs typeface="Garamond"/>
              </a:rPr>
              <a:t>that turns their </a:t>
            </a:r>
            <a:r>
              <a:rPr sz="1167" spc="-5" dirty="0">
                <a:latin typeface="Garamond"/>
                <a:cs typeface="Garamond"/>
              </a:rPr>
              <a:t>products into commodities. In recent </a:t>
            </a:r>
            <a:r>
              <a:rPr sz="1167" dirty="0">
                <a:latin typeface="Garamond"/>
                <a:cs typeface="Garamond"/>
              </a:rPr>
              <a:t>years, forces 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deregulation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instant price </a:t>
            </a:r>
            <a:r>
              <a:rPr sz="1167" dirty="0">
                <a:latin typeface="Garamond"/>
                <a:cs typeface="Garamond"/>
              </a:rPr>
              <a:t>comparisons </a:t>
            </a:r>
            <a:r>
              <a:rPr sz="1167" spc="-5" dirty="0">
                <a:latin typeface="Garamond"/>
                <a:cs typeface="Garamond"/>
              </a:rPr>
              <a:t>afforded by </a:t>
            </a:r>
            <a:r>
              <a:rPr sz="1167" dirty="0">
                <a:latin typeface="Garamond"/>
                <a:cs typeface="Garamond"/>
              </a:rPr>
              <a:t>the Internet </a:t>
            </a:r>
            <a:r>
              <a:rPr sz="1167" spc="-5" dirty="0">
                <a:latin typeface="Garamond"/>
                <a:cs typeface="Garamond"/>
              </a:rPr>
              <a:t>and other technologies have </a:t>
            </a:r>
            <a:r>
              <a:rPr sz="1167" dirty="0">
                <a:latin typeface="Garamond"/>
                <a:cs typeface="Garamond"/>
              </a:rPr>
              <a:t>increased  consumer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sensitivity, turning </a:t>
            </a:r>
            <a:r>
              <a:rPr sz="1167" spc="-5" dirty="0">
                <a:latin typeface="Garamond"/>
                <a:cs typeface="Garamond"/>
              </a:rPr>
              <a:t>products ranging </a:t>
            </a:r>
            <a:r>
              <a:rPr sz="1167" dirty="0">
                <a:latin typeface="Garamond"/>
                <a:cs typeface="Garamond"/>
              </a:rPr>
              <a:t>from telephones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computers to </a:t>
            </a:r>
            <a:r>
              <a:rPr sz="1167" spc="-5" dirty="0">
                <a:latin typeface="Garamond"/>
                <a:cs typeface="Garamond"/>
              </a:rPr>
              <a:t>new  automobiles</a:t>
            </a:r>
            <a:r>
              <a:rPr sz="1167" spc="16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into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commodities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consumers'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eyes.</a:t>
            </a:r>
            <a:r>
              <a:rPr sz="1167" spc="15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Marketers</a:t>
            </a:r>
            <a:r>
              <a:rPr sz="1167" spc="16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need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work</a:t>
            </a:r>
            <a:r>
              <a:rPr sz="1167" spc="15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harder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than</a:t>
            </a:r>
            <a:r>
              <a:rPr sz="1167" spc="15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ever</a:t>
            </a:r>
            <a:r>
              <a:rPr sz="1167" spc="15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55700" y="3179762"/>
            <a:ext cx="4439813" cy="2912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188296" y="6063826"/>
            <a:ext cx="4412897" cy="32720"/>
          </a:xfrm>
          <a:custGeom>
            <a:avLst/>
            <a:gdLst/>
            <a:ahLst/>
            <a:cxnLst/>
            <a:rect l="l" t="t" r="r" b="b"/>
            <a:pathLst>
              <a:path w="4538980" h="33654">
                <a:moveTo>
                  <a:pt x="0" y="33528"/>
                </a:moveTo>
                <a:lnTo>
                  <a:pt x="4538472" y="33528"/>
                </a:lnTo>
                <a:lnTo>
                  <a:pt x="4538472" y="0"/>
                </a:lnTo>
                <a:lnTo>
                  <a:pt x="0" y="0"/>
                </a:lnTo>
                <a:lnTo>
                  <a:pt x="0" y="33528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155699" y="3179763"/>
            <a:ext cx="4440061" cy="2884311"/>
          </a:xfrm>
          <a:custGeom>
            <a:avLst/>
            <a:gdLst/>
            <a:ahLst/>
            <a:cxnLst/>
            <a:rect l="l" t="t" r="r" b="b"/>
            <a:pathLst>
              <a:path w="4566920" h="2966720">
                <a:moveTo>
                  <a:pt x="0" y="2966466"/>
                </a:moveTo>
                <a:lnTo>
                  <a:pt x="4566665" y="2966466"/>
                </a:lnTo>
                <a:lnTo>
                  <a:pt x="4566665" y="0"/>
                </a:lnTo>
                <a:lnTo>
                  <a:pt x="0" y="0"/>
                </a:lnTo>
                <a:lnTo>
                  <a:pt x="0" y="2966466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155699" y="3179763"/>
            <a:ext cx="4440061" cy="2884311"/>
          </a:xfrm>
          <a:custGeom>
            <a:avLst/>
            <a:gdLst/>
            <a:ahLst/>
            <a:cxnLst/>
            <a:rect l="l" t="t" r="r" b="b"/>
            <a:pathLst>
              <a:path w="4566920" h="2966720">
                <a:moveTo>
                  <a:pt x="0" y="2966466"/>
                </a:moveTo>
                <a:lnTo>
                  <a:pt x="4566666" y="2966466"/>
                </a:lnTo>
                <a:lnTo>
                  <a:pt x="456666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333625" y="3231620"/>
            <a:ext cx="82726" cy="1150761"/>
          </a:xfrm>
          <a:custGeom>
            <a:avLst/>
            <a:gdLst/>
            <a:ahLst/>
            <a:cxnLst/>
            <a:rect l="l" t="t" r="r" b="b"/>
            <a:pathLst>
              <a:path w="85089" h="1183639">
                <a:moveTo>
                  <a:pt x="0" y="1183385"/>
                </a:moveTo>
                <a:lnTo>
                  <a:pt x="84581" y="1183385"/>
                </a:lnTo>
                <a:lnTo>
                  <a:pt x="84581" y="0"/>
                </a:lnTo>
                <a:lnTo>
                  <a:pt x="0" y="0"/>
                </a:lnTo>
                <a:lnTo>
                  <a:pt x="0" y="1183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333625" y="3231620"/>
            <a:ext cx="82726" cy="1150761"/>
          </a:xfrm>
          <a:custGeom>
            <a:avLst/>
            <a:gdLst/>
            <a:ahLst/>
            <a:cxnLst/>
            <a:rect l="l" t="t" r="r" b="b"/>
            <a:pathLst>
              <a:path w="85089" h="1183639">
                <a:moveTo>
                  <a:pt x="84581" y="0"/>
                </a:moveTo>
                <a:lnTo>
                  <a:pt x="0" y="0"/>
                </a:lnTo>
                <a:lnTo>
                  <a:pt x="0" y="1183386"/>
                </a:lnTo>
                <a:lnTo>
                  <a:pt x="84581" y="1183386"/>
                </a:lnTo>
                <a:lnTo>
                  <a:pt x="8458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331403" y="4365836"/>
            <a:ext cx="2306461" cy="0"/>
          </a:xfrm>
          <a:custGeom>
            <a:avLst/>
            <a:gdLst/>
            <a:ahLst/>
            <a:cxnLst/>
            <a:rect l="l" t="t" r="r" b="b"/>
            <a:pathLst>
              <a:path w="2372360">
                <a:moveTo>
                  <a:pt x="0" y="0"/>
                </a:moveTo>
                <a:lnTo>
                  <a:pt x="2372106" y="0"/>
                </a:lnTo>
              </a:path>
            </a:pathLst>
          </a:custGeom>
          <a:ln w="36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331403" y="4348056"/>
            <a:ext cx="2306461" cy="35807"/>
          </a:xfrm>
          <a:custGeom>
            <a:avLst/>
            <a:gdLst/>
            <a:ahLst/>
            <a:cxnLst/>
            <a:rect l="l" t="t" r="r" b="b"/>
            <a:pathLst>
              <a:path w="2372360" h="36829">
                <a:moveTo>
                  <a:pt x="2372106" y="0"/>
                </a:moveTo>
                <a:lnTo>
                  <a:pt x="0" y="0"/>
                </a:lnTo>
                <a:lnTo>
                  <a:pt x="0" y="36575"/>
                </a:lnTo>
                <a:lnTo>
                  <a:pt x="2372106" y="36575"/>
                </a:lnTo>
                <a:lnTo>
                  <a:pt x="23721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1500159" y="3474868"/>
            <a:ext cx="166712" cy="41486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>
              <a:lnSpc>
                <a:spcPts val="1322"/>
              </a:lnSpc>
            </a:pPr>
            <a:r>
              <a:rPr sz="1215" b="1" spc="-92" dirty="0">
                <a:latin typeface="Arial"/>
                <a:cs typeface="Arial"/>
              </a:rPr>
              <a:t>P</a:t>
            </a:r>
            <a:r>
              <a:rPr sz="1215" b="1" spc="-34" dirty="0">
                <a:latin typeface="Arial"/>
                <a:cs typeface="Arial"/>
              </a:rPr>
              <a:t>r</a:t>
            </a:r>
            <a:r>
              <a:rPr sz="1215" b="1" spc="-131" dirty="0">
                <a:latin typeface="Arial"/>
                <a:cs typeface="Arial"/>
              </a:rPr>
              <a:t>i</a:t>
            </a:r>
            <a:r>
              <a:rPr sz="1215" b="1" spc="-73" dirty="0">
                <a:latin typeface="Arial"/>
                <a:cs typeface="Arial"/>
              </a:rPr>
              <a:t>c</a:t>
            </a:r>
            <a:r>
              <a:rPr sz="1215" b="1" dirty="0">
                <a:latin typeface="Arial"/>
                <a:cs typeface="Arial"/>
              </a:rPr>
              <a:t>e</a:t>
            </a:r>
            <a:endParaRPr sz="1215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87743" y="5082222"/>
            <a:ext cx="1852083" cy="299420"/>
          </a:xfrm>
          <a:custGeom>
            <a:avLst/>
            <a:gdLst/>
            <a:ahLst/>
            <a:cxnLst/>
            <a:rect l="l" t="t" r="r" b="b"/>
            <a:pathLst>
              <a:path w="1905000" h="307975">
                <a:moveTo>
                  <a:pt x="0" y="0"/>
                </a:moveTo>
                <a:lnTo>
                  <a:pt x="70103" y="30480"/>
                </a:lnTo>
                <a:lnTo>
                  <a:pt x="176783" y="72389"/>
                </a:lnTo>
                <a:lnTo>
                  <a:pt x="220980" y="88392"/>
                </a:lnTo>
                <a:lnTo>
                  <a:pt x="282701" y="114300"/>
                </a:lnTo>
                <a:lnTo>
                  <a:pt x="330707" y="127254"/>
                </a:lnTo>
                <a:lnTo>
                  <a:pt x="380505" y="143251"/>
                </a:lnTo>
                <a:lnTo>
                  <a:pt x="428903" y="156952"/>
                </a:lnTo>
                <a:lnTo>
                  <a:pt x="476492" y="168972"/>
                </a:lnTo>
                <a:lnTo>
                  <a:pt x="523861" y="179930"/>
                </a:lnTo>
                <a:lnTo>
                  <a:pt x="571602" y="190442"/>
                </a:lnTo>
                <a:lnTo>
                  <a:pt x="620304" y="201125"/>
                </a:lnTo>
                <a:lnTo>
                  <a:pt x="670560" y="212598"/>
                </a:lnTo>
                <a:lnTo>
                  <a:pt x="716983" y="221914"/>
                </a:lnTo>
                <a:lnTo>
                  <a:pt x="764164" y="230708"/>
                </a:lnTo>
                <a:lnTo>
                  <a:pt x="811867" y="239067"/>
                </a:lnTo>
                <a:lnTo>
                  <a:pt x="859859" y="247078"/>
                </a:lnTo>
                <a:lnTo>
                  <a:pt x="907906" y="254827"/>
                </a:lnTo>
                <a:lnTo>
                  <a:pt x="955774" y="262400"/>
                </a:lnTo>
                <a:lnTo>
                  <a:pt x="1003228" y="269885"/>
                </a:lnTo>
                <a:lnTo>
                  <a:pt x="1050036" y="277368"/>
                </a:lnTo>
                <a:lnTo>
                  <a:pt x="1174241" y="290322"/>
                </a:lnTo>
                <a:lnTo>
                  <a:pt x="1297686" y="300228"/>
                </a:lnTo>
                <a:lnTo>
                  <a:pt x="1372362" y="305562"/>
                </a:lnTo>
                <a:lnTo>
                  <a:pt x="1460753" y="307848"/>
                </a:lnTo>
                <a:lnTo>
                  <a:pt x="1549146" y="305562"/>
                </a:lnTo>
                <a:lnTo>
                  <a:pt x="1905000" y="300228"/>
                </a:lnTo>
              </a:path>
            </a:pathLst>
          </a:custGeom>
          <a:ln w="9525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393632" y="3962823"/>
            <a:ext cx="1205089" cy="396346"/>
          </a:xfrm>
          <a:custGeom>
            <a:avLst/>
            <a:gdLst/>
            <a:ahLst/>
            <a:cxnLst/>
            <a:rect l="l" t="t" r="r" b="b"/>
            <a:pathLst>
              <a:path w="1239520" h="407670">
                <a:moveTo>
                  <a:pt x="0" y="0"/>
                </a:moveTo>
                <a:lnTo>
                  <a:pt x="0" y="407669"/>
                </a:lnTo>
                <a:lnTo>
                  <a:pt x="1239012" y="407669"/>
                </a:lnTo>
                <a:lnTo>
                  <a:pt x="123901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410672" y="3731683"/>
            <a:ext cx="953823" cy="630943"/>
          </a:xfrm>
          <a:custGeom>
            <a:avLst/>
            <a:gdLst/>
            <a:ahLst/>
            <a:cxnLst/>
            <a:rect l="l" t="t" r="r" b="b"/>
            <a:pathLst>
              <a:path w="981075" h="648970">
                <a:moveTo>
                  <a:pt x="0" y="0"/>
                </a:moveTo>
                <a:lnTo>
                  <a:pt x="0" y="648461"/>
                </a:lnTo>
                <a:lnTo>
                  <a:pt x="980693" y="648461"/>
                </a:lnTo>
                <a:lnTo>
                  <a:pt x="98069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310043" y="3502025"/>
            <a:ext cx="590815" cy="607483"/>
          </a:xfrm>
          <a:custGeom>
            <a:avLst/>
            <a:gdLst/>
            <a:ahLst/>
            <a:cxnLst/>
            <a:rect l="l" t="t" r="r" b="b"/>
            <a:pathLst>
              <a:path w="607695" h="624839">
                <a:moveTo>
                  <a:pt x="607313" y="624839"/>
                </a:moveTo>
                <a:lnTo>
                  <a:pt x="560927" y="606490"/>
                </a:lnTo>
                <a:lnTo>
                  <a:pt x="514411" y="588287"/>
                </a:lnTo>
                <a:lnTo>
                  <a:pt x="468627" y="568549"/>
                </a:lnTo>
                <a:lnTo>
                  <a:pt x="424434" y="545591"/>
                </a:lnTo>
                <a:lnTo>
                  <a:pt x="384449" y="521655"/>
                </a:lnTo>
                <a:lnTo>
                  <a:pt x="345471" y="495961"/>
                </a:lnTo>
                <a:lnTo>
                  <a:pt x="307494" y="468794"/>
                </a:lnTo>
                <a:lnTo>
                  <a:pt x="270510" y="440435"/>
                </a:lnTo>
                <a:lnTo>
                  <a:pt x="227636" y="405627"/>
                </a:lnTo>
                <a:lnTo>
                  <a:pt x="185784" y="369253"/>
                </a:lnTo>
                <a:lnTo>
                  <a:pt x="146014" y="330698"/>
                </a:lnTo>
                <a:lnTo>
                  <a:pt x="109386" y="289352"/>
                </a:lnTo>
                <a:lnTo>
                  <a:pt x="76962" y="244601"/>
                </a:lnTo>
                <a:lnTo>
                  <a:pt x="43434" y="185927"/>
                </a:lnTo>
                <a:lnTo>
                  <a:pt x="28194" y="149351"/>
                </a:lnTo>
                <a:lnTo>
                  <a:pt x="10668" y="102870"/>
                </a:lnTo>
                <a:lnTo>
                  <a:pt x="6858" y="68579"/>
                </a:lnTo>
                <a:lnTo>
                  <a:pt x="0" y="32765"/>
                </a:lnTo>
                <a:lnTo>
                  <a:pt x="762" y="0"/>
                </a:lnTo>
              </a:path>
            </a:pathLst>
          </a:custGeom>
          <a:ln w="9524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333625" y="4654020"/>
            <a:ext cx="82726" cy="1150761"/>
          </a:xfrm>
          <a:custGeom>
            <a:avLst/>
            <a:gdLst/>
            <a:ahLst/>
            <a:cxnLst/>
            <a:rect l="l" t="t" r="r" b="b"/>
            <a:pathLst>
              <a:path w="85089" h="1183639">
                <a:moveTo>
                  <a:pt x="0" y="1183386"/>
                </a:moveTo>
                <a:lnTo>
                  <a:pt x="84581" y="1183386"/>
                </a:lnTo>
                <a:lnTo>
                  <a:pt x="84581" y="0"/>
                </a:lnTo>
                <a:lnTo>
                  <a:pt x="0" y="0"/>
                </a:lnTo>
                <a:lnTo>
                  <a:pt x="0" y="1183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333625" y="4654020"/>
            <a:ext cx="82726" cy="1150761"/>
          </a:xfrm>
          <a:custGeom>
            <a:avLst/>
            <a:gdLst/>
            <a:ahLst/>
            <a:cxnLst/>
            <a:rect l="l" t="t" r="r" b="b"/>
            <a:pathLst>
              <a:path w="85089" h="1183639">
                <a:moveTo>
                  <a:pt x="84581" y="0"/>
                </a:moveTo>
                <a:lnTo>
                  <a:pt x="0" y="0"/>
                </a:lnTo>
                <a:lnTo>
                  <a:pt x="0" y="1183386"/>
                </a:lnTo>
                <a:lnTo>
                  <a:pt x="84581" y="1183386"/>
                </a:lnTo>
                <a:lnTo>
                  <a:pt x="8458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331403" y="5788978"/>
            <a:ext cx="2306461" cy="0"/>
          </a:xfrm>
          <a:custGeom>
            <a:avLst/>
            <a:gdLst/>
            <a:ahLst/>
            <a:cxnLst/>
            <a:rect l="l" t="t" r="r" b="b"/>
            <a:pathLst>
              <a:path w="2372360">
                <a:moveTo>
                  <a:pt x="0" y="0"/>
                </a:moveTo>
                <a:lnTo>
                  <a:pt x="2372106" y="0"/>
                </a:lnTo>
              </a:path>
            </a:pathLst>
          </a:custGeom>
          <a:ln w="36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331403" y="5771197"/>
            <a:ext cx="2306461" cy="35807"/>
          </a:xfrm>
          <a:custGeom>
            <a:avLst/>
            <a:gdLst/>
            <a:ahLst/>
            <a:cxnLst/>
            <a:rect l="l" t="t" r="r" b="b"/>
            <a:pathLst>
              <a:path w="2372360" h="36829">
                <a:moveTo>
                  <a:pt x="2372106" y="0"/>
                </a:moveTo>
                <a:lnTo>
                  <a:pt x="0" y="0"/>
                </a:lnTo>
                <a:lnTo>
                  <a:pt x="0" y="36575"/>
                </a:lnTo>
                <a:lnTo>
                  <a:pt x="2372106" y="36575"/>
                </a:lnTo>
                <a:lnTo>
                  <a:pt x="23721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1500159" y="4909119"/>
            <a:ext cx="166712" cy="41363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>
              <a:lnSpc>
                <a:spcPts val="1322"/>
              </a:lnSpc>
            </a:pPr>
            <a:r>
              <a:rPr sz="1215" b="1" spc="-97" dirty="0">
                <a:latin typeface="Arial"/>
                <a:cs typeface="Arial"/>
              </a:rPr>
              <a:t>P</a:t>
            </a:r>
            <a:r>
              <a:rPr sz="1215" b="1" spc="-34" dirty="0">
                <a:latin typeface="Arial"/>
                <a:cs typeface="Arial"/>
              </a:rPr>
              <a:t>r</a:t>
            </a:r>
            <a:r>
              <a:rPr sz="1215" b="1" spc="-131" dirty="0">
                <a:latin typeface="Arial"/>
                <a:cs typeface="Arial"/>
              </a:rPr>
              <a:t>i</a:t>
            </a:r>
            <a:r>
              <a:rPr sz="1215" b="1" spc="-73" dirty="0">
                <a:latin typeface="Arial"/>
                <a:cs typeface="Arial"/>
              </a:rPr>
              <a:t>c</a:t>
            </a:r>
            <a:r>
              <a:rPr sz="1215" b="1" dirty="0">
                <a:latin typeface="Arial"/>
                <a:cs typeface="Arial"/>
              </a:rPr>
              <a:t>e</a:t>
            </a:r>
            <a:endParaRPr sz="1215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393632" y="5383742"/>
            <a:ext cx="1796521" cy="396346"/>
          </a:xfrm>
          <a:custGeom>
            <a:avLst/>
            <a:gdLst/>
            <a:ahLst/>
            <a:cxnLst/>
            <a:rect l="l" t="t" r="r" b="b"/>
            <a:pathLst>
              <a:path w="1847850" h="407670">
                <a:moveTo>
                  <a:pt x="0" y="0"/>
                </a:moveTo>
                <a:lnTo>
                  <a:pt x="0" y="407670"/>
                </a:lnTo>
                <a:lnTo>
                  <a:pt x="1847850" y="407670"/>
                </a:lnTo>
                <a:lnTo>
                  <a:pt x="18478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410672" y="5154082"/>
            <a:ext cx="439561" cy="630943"/>
          </a:xfrm>
          <a:custGeom>
            <a:avLst/>
            <a:gdLst/>
            <a:ahLst/>
            <a:cxnLst/>
            <a:rect l="l" t="t" r="r" b="b"/>
            <a:pathLst>
              <a:path w="452119" h="648970">
                <a:moveTo>
                  <a:pt x="0" y="0"/>
                </a:moveTo>
                <a:lnTo>
                  <a:pt x="0" y="648462"/>
                </a:lnTo>
                <a:lnTo>
                  <a:pt x="451865" y="648462"/>
                </a:lnTo>
                <a:lnTo>
                  <a:pt x="45186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1155699" y="3233595"/>
            <a:ext cx="4440061" cy="284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82980" marR="262372">
              <a:lnSpc>
                <a:spcPts val="826"/>
              </a:lnSpc>
              <a:buAutoNum type="alphaUcPeriod"/>
              <a:tabLst>
                <a:tab pos="2750281" algn="l"/>
              </a:tabLst>
            </a:pPr>
            <a:r>
              <a:rPr sz="729" b="1" spc="58" dirty="0">
                <a:latin typeface="Arial"/>
                <a:cs typeface="Arial"/>
              </a:rPr>
              <a:t>Inelastic </a:t>
            </a:r>
            <a:r>
              <a:rPr sz="729" b="1" spc="92" dirty="0">
                <a:latin typeface="Arial"/>
                <a:cs typeface="Arial"/>
              </a:rPr>
              <a:t>Demand </a:t>
            </a:r>
            <a:r>
              <a:rPr sz="729" b="1" spc="44" dirty="0">
                <a:latin typeface="Arial"/>
                <a:cs typeface="Arial"/>
              </a:rPr>
              <a:t>-  </a:t>
            </a:r>
            <a:r>
              <a:rPr sz="729" b="1" spc="92" dirty="0">
                <a:latin typeface="Arial"/>
                <a:cs typeface="Arial"/>
              </a:rPr>
              <a:t>Demand</a:t>
            </a:r>
            <a:r>
              <a:rPr sz="729" b="1" spc="-141" dirty="0">
                <a:latin typeface="Arial"/>
                <a:cs typeface="Arial"/>
              </a:rPr>
              <a:t> </a:t>
            </a:r>
            <a:r>
              <a:rPr sz="729" b="1" spc="78" dirty="0">
                <a:latin typeface="Arial"/>
                <a:cs typeface="Arial"/>
              </a:rPr>
              <a:t>Hardly </a:t>
            </a:r>
            <a:r>
              <a:rPr sz="729" b="1" spc="83" dirty="0">
                <a:latin typeface="Arial"/>
                <a:cs typeface="Arial"/>
              </a:rPr>
              <a:t>Changes With  </a:t>
            </a:r>
            <a:r>
              <a:rPr sz="729" b="1" spc="78" dirty="0">
                <a:latin typeface="Arial"/>
                <a:cs typeface="Arial"/>
              </a:rPr>
              <a:t>a Small </a:t>
            </a:r>
            <a:r>
              <a:rPr sz="729" b="1" spc="83" dirty="0">
                <a:latin typeface="Arial"/>
                <a:cs typeface="Arial"/>
              </a:rPr>
              <a:t>Change</a:t>
            </a:r>
            <a:r>
              <a:rPr sz="729" b="1" spc="-122" dirty="0">
                <a:latin typeface="Arial"/>
                <a:cs typeface="Arial"/>
              </a:rPr>
              <a:t> </a:t>
            </a:r>
            <a:r>
              <a:rPr sz="729" b="1" spc="49" dirty="0">
                <a:latin typeface="Arial"/>
                <a:cs typeface="Arial"/>
              </a:rPr>
              <a:t>in </a:t>
            </a:r>
            <a:r>
              <a:rPr sz="729" b="1" spc="68" dirty="0">
                <a:latin typeface="Arial"/>
                <a:cs typeface="Arial"/>
              </a:rPr>
              <a:t>Price.</a:t>
            </a:r>
            <a:endParaRPr sz="729">
              <a:latin typeface="Arial"/>
              <a:cs typeface="Arial"/>
            </a:endParaRPr>
          </a:p>
          <a:p>
            <a:pPr marL="916143" marR="3400346" indent="-9260">
              <a:lnSpc>
                <a:spcPct val="197300"/>
              </a:lnSpc>
              <a:spcBef>
                <a:spcPts val="39"/>
              </a:spcBef>
            </a:pPr>
            <a:r>
              <a:rPr sz="729" b="1" i="1" spc="92" dirty="0">
                <a:latin typeface="Arial"/>
                <a:cs typeface="Arial"/>
              </a:rPr>
              <a:t>P</a:t>
            </a:r>
            <a:r>
              <a:rPr sz="729" b="1" i="1" spc="58" baseline="-22222" dirty="0">
                <a:latin typeface="Arial"/>
                <a:cs typeface="Arial"/>
              </a:rPr>
              <a:t>2 </a:t>
            </a:r>
            <a:r>
              <a:rPr sz="729" b="1" i="1" spc="36" baseline="-22222" dirty="0">
                <a:latin typeface="Arial"/>
                <a:cs typeface="Arial"/>
              </a:rPr>
              <a:t> </a:t>
            </a:r>
            <a:r>
              <a:rPr sz="729" b="1" i="1" spc="92" dirty="0">
                <a:latin typeface="Arial"/>
                <a:cs typeface="Arial"/>
              </a:rPr>
              <a:t>P</a:t>
            </a:r>
            <a:r>
              <a:rPr sz="729" b="1" i="1" spc="80" baseline="-22222" dirty="0">
                <a:latin typeface="Arial"/>
                <a:cs typeface="Arial"/>
              </a:rPr>
              <a:t>1</a:t>
            </a:r>
            <a:endParaRPr sz="729" baseline="-2222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7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75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778">
              <a:latin typeface="Times New Roman"/>
              <a:cs typeface="Times New Roman"/>
            </a:endParaRPr>
          </a:p>
          <a:p>
            <a:pPr marL="156189" algn="ctr"/>
            <a:r>
              <a:rPr sz="729" b="1" i="1" spc="68" dirty="0">
                <a:latin typeface="Arial"/>
                <a:cs typeface="Arial"/>
              </a:rPr>
              <a:t>Q</a:t>
            </a:r>
            <a:r>
              <a:rPr sz="729" b="1" i="1" spc="101" baseline="-22222" dirty="0">
                <a:latin typeface="Arial"/>
                <a:cs typeface="Arial"/>
              </a:rPr>
              <a:t>2 </a:t>
            </a:r>
            <a:r>
              <a:rPr sz="729" b="1" i="1" spc="335" baseline="-22222" dirty="0">
                <a:latin typeface="Arial"/>
                <a:cs typeface="Arial"/>
              </a:rPr>
              <a:t> </a:t>
            </a:r>
            <a:r>
              <a:rPr sz="729" b="1" i="1" spc="68" dirty="0">
                <a:latin typeface="Arial"/>
                <a:cs typeface="Arial"/>
              </a:rPr>
              <a:t>Q</a:t>
            </a:r>
            <a:r>
              <a:rPr sz="729" b="1" i="1" spc="101" baseline="-22222" dirty="0">
                <a:latin typeface="Arial"/>
                <a:cs typeface="Arial"/>
              </a:rPr>
              <a:t>1</a:t>
            </a:r>
            <a:endParaRPr sz="729" baseline="-22222">
              <a:latin typeface="Arial"/>
              <a:cs typeface="Arial"/>
            </a:endParaRPr>
          </a:p>
          <a:p>
            <a:pPr marL="1055663">
              <a:spcBef>
                <a:spcPts val="15"/>
              </a:spcBef>
            </a:pPr>
            <a:r>
              <a:rPr sz="729" b="1" spc="68" dirty="0">
                <a:latin typeface="Arial"/>
                <a:cs typeface="Arial"/>
              </a:rPr>
              <a:t>Quantity </a:t>
            </a:r>
            <a:r>
              <a:rPr sz="729" b="1" spc="87" dirty="0">
                <a:latin typeface="Arial"/>
                <a:cs typeface="Arial"/>
              </a:rPr>
              <a:t>Demanded </a:t>
            </a:r>
            <a:r>
              <a:rPr sz="729" b="1" spc="73" dirty="0">
                <a:latin typeface="Arial"/>
                <a:cs typeface="Arial"/>
              </a:rPr>
              <a:t>per</a:t>
            </a:r>
            <a:r>
              <a:rPr sz="729" b="1" spc="97" dirty="0">
                <a:latin typeface="Arial"/>
                <a:cs typeface="Arial"/>
              </a:rPr>
              <a:t> </a:t>
            </a:r>
            <a:r>
              <a:rPr sz="729" b="1" spc="73" dirty="0">
                <a:latin typeface="Arial"/>
                <a:cs typeface="Arial"/>
              </a:rPr>
              <a:t>Period</a:t>
            </a:r>
            <a:endParaRPr sz="729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729">
              <a:latin typeface="Times New Roman"/>
              <a:cs typeface="Times New Roman"/>
            </a:endParaRPr>
          </a:p>
          <a:p>
            <a:pPr marL="2758306" indent="-175327">
              <a:lnSpc>
                <a:spcPts val="851"/>
              </a:lnSpc>
              <a:buAutoNum type="alphaUcPeriod" startAt="2"/>
              <a:tabLst>
                <a:tab pos="2758924" algn="l"/>
              </a:tabLst>
            </a:pPr>
            <a:r>
              <a:rPr sz="729" b="1" spc="53" dirty="0">
                <a:latin typeface="Arial"/>
                <a:cs typeface="Arial"/>
              </a:rPr>
              <a:t>Elastic </a:t>
            </a:r>
            <a:r>
              <a:rPr sz="729" b="1" spc="92" dirty="0">
                <a:latin typeface="Arial"/>
                <a:cs typeface="Arial"/>
              </a:rPr>
              <a:t>Demand</a:t>
            </a:r>
            <a:r>
              <a:rPr sz="729" b="1" spc="-97" dirty="0">
                <a:latin typeface="Arial"/>
                <a:cs typeface="Arial"/>
              </a:rPr>
              <a:t> </a:t>
            </a:r>
            <a:r>
              <a:rPr sz="729" b="1" spc="44" dirty="0">
                <a:latin typeface="Arial"/>
                <a:cs typeface="Arial"/>
              </a:rPr>
              <a:t>-</a:t>
            </a:r>
            <a:endParaRPr sz="729">
              <a:latin typeface="Arial"/>
              <a:cs typeface="Arial"/>
            </a:endParaRPr>
          </a:p>
          <a:p>
            <a:pPr marL="2582980" marR="234592">
              <a:lnSpc>
                <a:spcPts val="836"/>
              </a:lnSpc>
              <a:spcBef>
                <a:spcPts val="34"/>
              </a:spcBef>
            </a:pPr>
            <a:r>
              <a:rPr sz="729" b="1" spc="92" dirty="0">
                <a:latin typeface="Arial"/>
                <a:cs typeface="Arial"/>
              </a:rPr>
              <a:t>Demand</a:t>
            </a:r>
            <a:r>
              <a:rPr sz="729" b="1" spc="-136" dirty="0">
                <a:latin typeface="Arial"/>
                <a:cs typeface="Arial"/>
              </a:rPr>
              <a:t> </a:t>
            </a:r>
            <a:r>
              <a:rPr sz="729" b="1" spc="83" dirty="0">
                <a:latin typeface="Arial"/>
                <a:cs typeface="Arial"/>
              </a:rPr>
              <a:t>Changes </a:t>
            </a:r>
            <a:r>
              <a:rPr sz="729" b="1" spc="63" dirty="0">
                <a:latin typeface="Arial"/>
                <a:cs typeface="Arial"/>
              </a:rPr>
              <a:t>Greatly </a:t>
            </a:r>
            <a:r>
              <a:rPr sz="729" b="1" spc="83" dirty="0">
                <a:latin typeface="Arial"/>
                <a:cs typeface="Arial"/>
              </a:rPr>
              <a:t>With  </a:t>
            </a:r>
            <a:r>
              <a:rPr sz="729" b="1" spc="78" dirty="0">
                <a:latin typeface="Arial"/>
                <a:cs typeface="Arial"/>
              </a:rPr>
              <a:t>a Small </a:t>
            </a:r>
            <a:r>
              <a:rPr sz="729" b="1" spc="83" dirty="0">
                <a:latin typeface="Arial"/>
                <a:cs typeface="Arial"/>
              </a:rPr>
              <a:t>Change</a:t>
            </a:r>
            <a:r>
              <a:rPr sz="729" b="1" spc="-122" dirty="0">
                <a:latin typeface="Arial"/>
                <a:cs typeface="Arial"/>
              </a:rPr>
              <a:t> </a:t>
            </a:r>
            <a:r>
              <a:rPr sz="729" b="1" spc="49" dirty="0">
                <a:latin typeface="Arial"/>
                <a:cs typeface="Arial"/>
              </a:rPr>
              <a:t>in </a:t>
            </a:r>
            <a:r>
              <a:rPr sz="729" b="1" spc="68" dirty="0">
                <a:latin typeface="Arial"/>
                <a:cs typeface="Arial"/>
              </a:rPr>
              <a:t>Price.</a:t>
            </a:r>
            <a:endParaRPr sz="729">
              <a:latin typeface="Arial"/>
              <a:cs typeface="Arial"/>
            </a:endParaRPr>
          </a:p>
          <a:p>
            <a:pPr marL="916143">
              <a:spcBef>
                <a:spcPts val="501"/>
              </a:spcBef>
            </a:pPr>
            <a:r>
              <a:rPr sz="729" b="1" i="1" spc="53" dirty="0">
                <a:latin typeface="Arial"/>
                <a:cs typeface="Arial"/>
              </a:rPr>
              <a:t>P’</a:t>
            </a:r>
            <a:r>
              <a:rPr sz="729" b="1" i="1" spc="80" baseline="-22222" dirty="0">
                <a:latin typeface="Arial"/>
                <a:cs typeface="Arial"/>
              </a:rPr>
              <a:t>2</a:t>
            </a:r>
            <a:endParaRPr sz="729" baseline="-22222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681">
              <a:latin typeface="Times New Roman"/>
              <a:cs typeface="Times New Roman"/>
            </a:endParaRPr>
          </a:p>
          <a:p>
            <a:pPr marL="916143"/>
            <a:r>
              <a:rPr sz="729" b="1" i="1" spc="53" dirty="0">
                <a:latin typeface="Arial"/>
                <a:cs typeface="Arial"/>
              </a:rPr>
              <a:t>P’</a:t>
            </a:r>
            <a:r>
              <a:rPr sz="729" b="1" i="1" spc="80" baseline="-22222" dirty="0">
                <a:latin typeface="Arial"/>
                <a:cs typeface="Arial"/>
              </a:rPr>
              <a:t>1</a:t>
            </a:r>
            <a:endParaRPr sz="729" baseline="-2222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7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75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826">
              <a:latin typeface="Times New Roman"/>
              <a:cs typeface="Times New Roman"/>
            </a:endParaRPr>
          </a:p>
          <a:p>
            <a:pPr marL="221009" algn="ctr">
              <a:spcBef>
                <a:spcPts val="5"/>
              </a:spcBef>
              <a:tabLst>
                <a:tab pos="1591521" algn="l"/>
              </a:tabLst>
            </a:pPr>
            <a:r>
              <a:rPr sz="729" b="1" i="1" spc="68" dirty="0">
                <a:latin typeface="Arial"/>
                <a:cs typeface="Arial"/>
              </a:rPr>
              <a:t>Q</a:t>
            </a:r>
            <a:r>
              <a:rPr sz="729" b="1" i="1" spc="101" baseline="-22222" dirty="0">
                <a:latin typeface="Arial"/>
                <a:cs typeface="Arial"/>
              </a:rPr>
              <a:t>2	</a:t>
            </a:r>
            <a:r>
              <a:rPr sz="729" b="1" i="1" spc="68" dirty="0">
                <a:latin typeface="Arial"/>
                <a:cs typeface="Arial"/>
              </a:rPr>
              <a:t>Q</a:t>
            </a:r>
            <a:r>
              <a:rPr sz="729" b="1" i="1" spc="101" baseline="-22222" dirty="0">
                <a:latin typeface="Arial"/>
                <a:cs typeface="Arial"/>
              </a:rPr>
              <a:t>1</a:t>
            </a:r>
            <a:endParaRPr sz="729" baseline="-22222">
              <a:latin typeface="Arial"/>
              <a:cs typeface="Arial"/>
            </a:endParaRPr>
          </a:p>
          <a:p>
            <a:pPr marL="1119867">
              <a:spcBef>
                <a:spcPts val="272"/>
              </a:spcBef>
            </a:pPr>
            <a:r>
              <a:rPr sz="729" b="1" spc="68" dirty="0">
                <a:latin typeface="Arial"/>
                <a:cs typeface="Arial"/>
              </a:rPr>
              <a:t>Quantity </a:t>
            </a:r>
            <a:r>
              <a:rPr sz="729" b="1" spc="87" dirty="0">
                <a:latin typeface="Arial"/>
                <a:cs typeface="Arial"/>
              </a:rPr>
              <a:t>Demanded </a:t>
            </a:r>
            <a:r>
              <a:rPr sz="729" b="1" spc="73" dirty="0">
                <a:latin typeface="Arial"/>
                <a:cs typeface="Arial"/>
              </a:rPr>
              <a:t>per</a:t>
            </a:r>
            <a:r>
              <a:rPr sz="729" b="1" spc="97" dirty="0">
                <a:latin typeface="Arial"/>
                <a:cs typeface="Arial"/>
              </a:rPr>
              <a:t> </a:t>
            </a:r>
            <a:r>
              <a:rPr sz="729" b="1" spc="73" dirty="0">
                <a:latin typeface="Arial"/>
                <a:cs typeface="Arial"/>
              </a:rPr>
              <a:t>Period</a:t>
            </a:r>
            <a:endParaRPr sz="72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703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118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3126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differentiate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offerings </a:t>
            </a:r>
            <a:r>
              <a:rPr sz="1167" dirty="0">
                <a:latin typeface="Garamond"/>
                <a:cs typeface="Garamond"/>
              </a:rPr>
              <a:t>when a </a:t>
            </a:r>
            <a:r>
              <a:rPr sz="1167" spc="-5" dirty="0">
                <a:latin typeface="Garamond"/>
                <a:cs typeface="Garamond"/>
              </a:rPr>
              <a:t>dozen competitors are </a:t>
            </a:r>
            <a:r>
              <a:rPr sz="1167" dirty="0">
                <a:latin typeface="Garamond"/>
                <a:cs typeface="Garamond"/>
              </a:rPr>
              <a:t>selling virtually the same </a:t>
            </a:r>
            <a:r>
              <a:rPr sz="1167" spc="-5" dirty="0">
                <a:latin typeface="Garamond"/>
                <a:cs typeface="Garamond"/>
              </a:rPr>
              <a:t>product at </a:t>
            </a:r>
            <a:r>
              <a:rPr sz="1167" dirty="0">
                <a:latin typeface="Garamond"/>
                <a:cs typeface="Garamond"/>
              </a:rPr>
              <a:t>a  comparable </a:t>
            </a:r>
            <a:r>
              <a:rPr sz="1167" spc="-5" dirty="0">
                <a:latin typeface="Garamond"/>
                <a:cs typeface="Garamond"/>
              </a:rPr>
              <a:t>or lower price. More </a:t>
            </a:r>
            <a:r>
              <a:rPr sz="1167" dirty="0">
                <a:latin typeface="Garamond"/>
                <a:cs typeface="Garamond"/>
              </a:rPr>
              <a:t>than ever, </a:t>
            </a:r>
            <a:r>
              <a:rPr sz="1167" spc="-5" dirty="0">
                <a:latin typeface="Garamond"/>
                <a:cs typeface="Garamond"/>
              </a:rPr>
              <a:t>companies need </a:t>
            </a:r>
            <a:r>
              <a:rPr sz="1167" dirty="0">
                <a:latin typeface="Garamond"/>
                <a:cs typeface="Garamond"/>
              </a:rPr>
              <a:t>to understand the </a:t>
            </a:r>
            <a:r>
              <a:rPr sz="1167" spc="-5" dirty="0">
                <a:latin typeface="Garamond"/>
                <a:cs typeface="Garamond"/>
              </a:rPr>
              <a:t>price sensitivity of  </a:t>
            </a:r>
            <a:r>
              <a:rPr sz="1167" dirty="0">
                <a:latin typeface="Garamond"/>
                <a:cs typeface="Garamond"/>
              </a:rPr>
              <a:t>their customers </a:t>
            </a:r>
            <a:r>
              <a:rPr sz="1167" spc="-5" dirty="0">
                <a:latin typeface="Garamond"/>
                <a:cs typeface="Garamond"/>
              </a:rPr>
              <a:t>and prospects and </a:t>
            </a:r>
            <a:r>
              <a:rPr sz="1167" dirty="0">
                <a:latin typeface="Garamond"/>
                <a:cs typeface="Garamond"/>
              </a:rPr>
              <a:t>the trade-offs </a:t>
            </a:r>
            <a:r>
              <a:rPr sz="1167" spc="-5" dirty="0">
                <a:latin typeface="Garamond"/>
                <a:cs typeface="Garamond"/>
              </a:rPr>
              <a:t>people are </a:t>
            </a:r>
            <a:r>
              <a:rPr sz="1167" dirty="0">
                <a:latin typeface="Garamond"/>
                <a:cs typeface="Garamond"/>
              </a:rPr>
              <a:t>willing to </a:t>
            </a:r>
            <a:r>
              <a:rPr sz="1167" spc="-5" dirty="0">
                <a:latin typeface="Garamond"/>
                <a:cs typeface="Garamond"/>
              </a:rPr>
              <a:t>make between price </a:t>
            </a:r>
            <a:r>
              <a:rPr sz="1167" dirty="0">
                <a:latin typeface="Garamond"/>
                <a:cs typeface="Garamond"/>
              </a:rPr>
              <a:t>and  </a:t>
            </a:r>
            <a:r>
              <a:rPr sz="1167" spc="-5" dirty="0">
                <a:latin typeface="Garamond"/>
                <a:cs typeface="Garamond"/>
              </a:rPr>
              <a:t>product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characteristics.</a:t>
            </a:r>
            <a:endParaRPr sz="1167">
              <a:latin typeface="Garamond"/>
              <a:cs typeface="Garamond"/>
            </a:endParaRPr>
          </a:p>
          <a:p>
            <a:pPr marL="189526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II.   Competitors' Costs, </a:t>
            </a:r>
            <a:r>
              <a:rPr sz="1167" b="1" dirty="0">
                <a:latin typeface="Garamond"/>
                <a:cs typeface="Garamond"/>
              </a:rPr>
              <a:t>Prices, </a:t>
            </a:r>
            <a:r>
              <a:rPr sz="1167" b="1" spc="-5" dirty="0">
                <a:latin typeface="Garamond"/>
                <a:cs typeface="Garamond"/>
              </a:rPr>
              <a:t>and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Offers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Another </a:t>
            </a:r>
            <a:r>
              <a:rPr sz="1167" dirty="0">
                <a:latin typeface="Garamond"/>
                <a:cs typeface="Garamond"/>
              </a:rPr>
              <a:t>external factor </a:t>
            </a:r>
            <a:r>
              <a:rPr sz="1167" spc="-5" dirty="0">
                <a:latin typeface="Garamond"/>
                <a:cs typeface="Garamond"/>
              </a:rPr>
              <a:t>affecting </a:t>
            </a:r>
            <a:r>
              <a:rPr sz="1167" dirty="0">
                <a:latin typeface="Garamond"/>
                <a:cs typeface="Garamond"/>
              </a:rPr>
              <a:t>the company's </a:t>
            </a:r>
            <a:r>
              <a:rPr sz="1167" spc="-5" dirty="0">
                <a:latin typeface="Garamond"/>
                <a:cs typeface="Garamond"/>
              </a:rPr>
              <a:t>pricing decisions is </a:t>
            </a:r>
            <a:r>
              <a:rPr sz="1167" dirty="0">
                <a:latin typeface="Garamond"/>
                <a:cs typeface="Garamond"/>
              </a:rPr>
              <a:t>competitors' costs </a:t>
            </a:r>
            <a:r>
              <a:rPr sz="1167" spc="-5" dirty="0">
                <a:latin typeface="Garamond"/>
                <a:cs typeface="Garamond"/>
              </a:rPr>
              <a:t>and prices  and possible </a:t>
            </a:r>
            <a:r>
              <a:rPr sz="1167" dirty="0">
                <a:latin typeface="Garamond"/>
                <a:cs typeface="Garamond"/>
              </a:rPr>
              <a:t>competitor </a:t>
            </a:r>
            <a:r>
              <a:rPr sz="1167" spc="-5" dirty="0">
                <a:latin typeface="Garamond"/>
                <a:cs typeface="Garamond"/>
              </a:rPr>
              <a:t>reactions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company's own pricing </a:t>
            </a:r>
            <a:r>
              <a:rPr sz="1167" dirty="0">
                <a:latin typeface="Garamond"/>
                <a:cs typeface="Garamond"/>
              </a:rPr>
              <a:t>moves. </a:t>
            </a:r>
            <a:r>
              <a:rPr sz="1167" spc="-5" dirty="0">
                <a:latin typeface="Garamond"/>
                <a:cs typeface="Garamond"/>
              </a:rPr>
              <a:t>When </a:t>
            </a:r>
            <a:r>
              <a:rPr sz="1167" dirty="0">
                <a:latin typeface="Garamond"/>
                <a:cs typeface="Garamond"/>
              </a:rPr>
              <a:t>setting </a:t>
            </a:r>
            <a:r>
              <a:rPr sz="1167" spc="-5" dirty="0">
                <a:latin typeface="Garamond"/>
                <a:cs typeface="Garamond"/>
              </a:rPr>
              <a:t>prices, </a:t>
            </a:r>
            <a:r>
              <a:rPr sz="1167" dirty="0">
                <a:latin typeface="Garamond"/>
                <a:cs typeface="Garamond"/>
              </a:rPr>
              <a:t>the  company </a:t>
            </a:r>
            <a:r>
              <a:rPr sz="1167" spc="-5" dirty="0">
                <a:latin typeface="Garamond"/>
                <a:cs typeface="Garamond"/>
              </a:rPr>
              <a:t>also must consider other </a:t>
            </a:r>
            <a:r>
              <a:rPr sz="1167" dirty="0">
                <a:latin typeface="Garamond"/>
                <a:cs typeface="Garamond"/>
              </a:rPr>
              <a:t>factors </a:t>
            </a:r>
            <a:r>
              <a:rPr sz="1167" spc="-5" dirty="0">
                <a:latin typeface="Garamond"/>
                <a:cs typeface="Garamond"/>
              </a:rPr>
              <a:t>in its </a:t>
            </a:r>
            <a:r>
              <a:rPr sz="1167" dirty="0">
                <a:latin typeface="Garamond"/>
                <a:cs typeface="Garamond"/>
              </a:rPr>
              <a:t>external environment. </a:t>
            </a:r>
            <a:r>
              <a:rPr sz="1167" spc="-5" dirty="0">
                <a:latin typeface="Garamond"/>
                <a:cs typeface="Garamond"/>
              </a:rPr>
              <a:t>Economic </a:t>
            </a:r>
            <a:r>
              <a:rPr sz="1167" dirty="0">
                <a:latin typeface="Garamond"/>
                <a:cs typeface="Garamond"/>
              </a:rPr>
              <a:t>conditions can 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strong </a:t>
            </a:r>
            <a:r>
              <a:rPr sz="1167" spc="-5" dirty="0">
                <a:latin typeface="Garamond"/>
                <a:cs typeface="Garamond"/>
              </a:rPr>
              <a:t>impact on </a:t>
            </a:r>
            <a:r>
              <a:rPr sz="1167" dirty="0">
                <a:latin typeface="Garamond"/>
                <a:cs typeface="Garamond"/>
              </a:rPr>
              <a:t>the firm's </a:t>
            </a:r>
            <a:r>
              <a:rPr sz="1167" spc="-5" dirty="0">
                <a:latin typeface="Garamond"/>
                <a:cs typeface="Garamond"/>
              </a:rPr>
              <a:t>pricing strategies. Economic </a:t>
            </a:r>
            <a:r>
              <a:rPr sz="1167" dirty="0">
                <a:latin typeface="Garamond"/>
                <a:cs typeface="Garamond"/>
              </a:rPr>
              <a:t>factors such </a:t>
            </a:r>
            <a:r>
              <a:rPr sz="1167" spc="-5" dirty="0">
                <a:latin typeface="Garamond"/>
                <a:cs typeface="Garamond"/>
              </a:rPr>
              <a:t>as boom or recession,  </a:t>
            </a:r>
            <a:r>
              <a:rPr sz="1167" dirty="0">
                <a:latin typeface="Garamond"/>
                <a:cs typeface="Garamond"/>
              </a:rPr>
              <a:t>inflation,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interest </a:t>
            </a:r>
            <a:r>
              <a:rPr sz="1167" spc="-5" dirty="0">
                <a:latin typeface="Garamond"/>
                <a:cs typeface="Garamond"/>
              </a:rPr>
              <a:t>rates affect pricing </a:t>
            </a:r>
            <a:r>
              <a:rPr sz="1167" dirty="0">
                <a:latin typeface="Garamond"/>
                <a:cs typeface="Garamond"/>
              </a:rPr>
              <a:t>decisions </a:t>
            </a:r>
            <a:r>
              <a:rPr sz="1167" spc="-5" dirty="0">
                <a:latin typeface="Garamond"/>
                <a:cs typeface="Garamond"/>
              </a:rPr>
              <a:t>because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affect both </a:t>
            </a:r>
            <a:r>
              <a:rPr sz="1167" dirty="0">
                <a:latin typeface="Garamond"/>
                <a:cs typeface="Garamond"/>
              </a:rPr>
              <a:t>the costs </a:t>
            </a:r>
            <a:r>
              <a:rPr sz="1167" spc="-5" dirty="0">
                <a:latin typeface="Garamond"/>
                <a:cs typeface="Garamond"/>
              </a:rPr>
              <a:t>of producing 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and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perceptions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product's price and </a:t>
            </a:r>
            <a:r>
              <a:rPr sz="1167" dirty="0">
                <a:latin typeface="Garamond"/>
                <a:cs typeface="Garamond"/>
              </a:rPr>
              <a:t>value. The company </a:t>
            </a:r>
            <a:r>
              <a:rPr sz="1167" spc="-5" dirty="0">
                <a:latin typeface="Garamond"/>
                <a:cs typeface="Garamond"/>
              </a:rPr>
              <a:t>must also  </a:t>
            </a:r>
            <a:r>
              <a:rPr sz="1167" dirty="0">
                <a:latin typeface="Garamond"/>
                <a:cs typeface="Garamond"/>
              </a:rPr>
              <a:t>consider what impact its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have on </a:t>
            </a:r>
            <a:r>
              <a:rPr sz="1167" spc="-10" dirty="0">
                <a:latin typeface="Garamond"/>
                <a:cs typeface="Garamond"/>
              </a:rPr>
              <a:t>other </a:t>
            </a:r>
            <a:r>
              <a:rPr sz="1167" spc="-5" dirty="0">
                <a:latin typeface="Garamond"/>
                <a:cs typeface="Garamond"/>
              </a:rPr>
              <a:t>parties </a:t>
            </a:r>
            <a:r>
              <a:rPr sz="1167" dirty="0">
                <a:latin typeface="Garamond"/>
                <a:cs typeface="Garamond"/>
              </a:rPr>
              <a:t>in its </a:t>
            </a:r>
            <a:r>
              <a:rPr sz="1167" spc="-5" dirty="0">
                <a:latin typeface="Garamond"/>
                <a:cs typeface="Garamond"/>
              </a:rPr>
              <a:t>environment. How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resellers  react </a:t>
            </a:r>
            <a:r>
              <a:rPr sz="1167" dirty="0">
                <a:latin typeface="Garamond"/>
                <a:cs typeface="Garamond"/>
              </a:rPr>
              <a:t>to various </a:t>
            </a:r>
            <a:r>
              <a:rPr sz="1167" spc="-5" dirty="0">
                <a:latin typeface="Garamond"/>
                <a:cs typeface="Garamond"/>
              </a:rPr>
              <a:t>prices? </a:t>
            </a:r>
            <a:r>
              <a:rPr sz="1167" dirty="0">
                <a:latin typeface="Garamond"/>
                <a:cs typeface="Garamond"/>
              </a:rPr>
              <a:t>The company should set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that give </a:t>
            </a:r>
            <a:r>
              <a:rPr sz="1167" spc="-5" dirty="0">
                <a:latin typeface="Garamond"/>
                <a:cs typeface="Garamond"/>
              </a:rPr>
              <a:t>resellers </a:t>
            </a:r>
            <a:r>
              <a:rPr sz="1167" dirty="0">
                <a:latin typeface="Garamond"/>
                <a:cs typeface="Garamond"/>
              </a:rPr>
              <a:t>a fair </a:t>
            </a:r>
            <a:r>
              <a:rPr sz="1167" spc="-5" dirty="0">
                <a:latin typeface="Garamond"/>
                <a:cs typeface="Garamond"/>
              </a:rPr>
              <a:t>profit, </a:t>
            </a:r>
            <a:r>
              <a:rPr sz="1167" dirty="0">
                <a:latin typeface="Garamond"/>
                <a:cs typeface="Garamond"/>
              </a:rPr>
              <a:t>encourage  their support, </a:t>
            </a:r>
            <a:r>
              <a:rPr sz="1167" spc="-5" dirty="0">
                <a:latin typeface="Garamond"/>
                <a:cs typeface="Garamond"/>
              </a:rPr>
              <a:t>and help </a:t>
            </a:r>
            <a:r>
              <a:rPr sz="1167" dirty="0">
                <a:latin typeface="Garamond"/>
                <a:cs typeface="Garamond"/>
              </a:rPr>
              <a:t>them to sell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effectively. The government </a:t>
            </a:r>
            <a:r>
              <a:rPr sz="1167" spc="-5" dirty="0">
                <a:latin typeface="Garamond"/>
                <a:cs typeface="Garamond"/>
              </a:rPr>
              <a:t>is another important  </a:t>
            </a:r>
            <a:r>
              <a:rPr sz="1167" dirty="0">
                <a:latin typeface="Garamond"/>
                <a:cs typeface="Garamond"/>
              </a:rPr>
              <a:t>external </a:t>
            </a:r>
            <a:r>
              <a:rPr sz="1167" spc="-5" dirty="0">
                <a:latin typeface="Garamond"/>
                <a:cs typeface="Garamond"/>
              </a:rPr>
              <a:t>influence on pricing decisions. </a:t>
            </a:r>
            <a:r>
              <a:rPr sz="1167" dirty="0">
                <a:latin typeface="Garamond"/>
                <a:cs typeface="Garamond"/>
              </a:rPr>
              <a:t>Finally, </a:t>
            </a:r>
            <a:r>
              <a:rPr sz="1167" spc="-5" dirty="0">
                <a:latin typeface="Garamond"/>
                <a:cs typeface="Garamond"/>
              </a:rPr>
              <a:t>social </a:t>
            </a:r>
            <a:r>
              <a:rPr sz="1167" dirty="0">
                <a:latin typeface="Garamond"/>
                <a:cs typeface="Garamond"/>
              </a:rPr>
              <a:t>concerns </a:t>
            </a:r>
            <a:r>
              <a:rPr sz="1167" spc="-5" dirty="0">
                <a:latin typeface="Garamond"/>
                <a:cs typeface="Garamond"/>
              </a:rPr>
              <a:t>may have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taken </a:t>
            </a:r>
            <a:r>
              <a:rPr sz="1167" spc="-5" dirty="0">
                <a:latin typeface="Garamond"/>
                <a:cs typeface="Garamond"/>
              </a:rPr>
              <a:t>into account.  In </a:t>
            </a:r>
            <a:r>
              <a:rPr sz="1167" dirty="0">
                <a:latin typeface="Garamond"/>
                <a:cs typeface="Garamond"/>
              </a:rPr>
              <a:t>setting </a:t>
            </a:r>
            <a:r>
              <a:rPr sz="1167" spc="-5" dirty="0">
                <a:latin typeface="Garamond"/>
                <a:cs typeface="Garamond"/>
              </a:rPr>
              <a:t>prices,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company's </a:t>
            </a:r>
            <a:r>
              <a:rPr sz="1167" dirty="0">
                <a:latin typeface="Garamond"/>
                <a:cs typeface="Garamond"/>
              </a:rPr>
              <a:t>short-term sales,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share, </a:t>
            </a:r>
            <a:r>
              <a:rPr sz="1167" spc="-5" dirty="0">
                <a:latin typeface="Garamond"/>
                <a:cs typeface="Garamond"/>
              </a:rPr>
              <a:t>and profit </a:t>
            </a:r>
            <a:r>
              <a:rPr sz="1167" dirty="0">
                <a:latin typeface="Garamond"/>
                <a:cs typeface="Garamond"/>
              </a:rPr>
              <a:t>goals </a:t>
            </a:r>
            <a:r>
              <a:rPr sz="1167" spc="-5" dirty="0">
                <a:latin typeface="Garamond"/>
                <a:cs typeface="Garamond"/>
              </a:rPr>
              <a:t>may have </a:t>
            </a:r>
            <a:r>
              <a:rPr sz="1167" dirty="0">
                <a:latin typeface="Garamond"/>
                <a:cs typeface="Garamond"/>
              </a:rPr>
              <a:t>to be  tempered </a:t>
            </a:r>
            <a:r>
              <a:rPr sz="1167" spc="-5" dirty="0">
                <a:latin typeface="Garamond"/>
                <a:cs typeface="Garamond"/>
              </a:rPr>
              <a:t>by broader </a:t>
            </a:r>
            <a:r>
              <a:rPr sz="1167" dirty="0">
                <a:latin typeface="Garamond"/>
                <a:cs typeface="Garamond"/>
              </a:rPr>
              <a:t>societal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considerations.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24888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101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1960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234592">
              <a:lnSpc>
                <a:spcPts val="1356"/>
              </a:lnSpc>
              <a:spcBef>
                <a:spcPts val="796"/>
              </a:spcBef>
            </a:pPr>
            <a:r>
              <a:rPr sz="1167" b="1" spc="-5" dirty="0">
                <a:latin typeface="Garamond"/>
                <a:cs typeface="Garamond"/>
              </a:rPr>
              <a:t>B.  </a:t>
            </a:r>
            <a:r>
              <a:rPr sz="1167" b="1" dirty="0">
                <a:latin typeface="Garamond"/>
                <a:cs typeface="Garamond"/>
              </a:rPr>
              <a:t>New-product</a:t>
            </a:r>
            <a:r>
              <a:rPr sz="1167" b="1" spc="-1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development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Given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rapid </a:t>
            </a:r>
            <a:r>
              <a:rPr sz="1167" dirty="0">
                <a:latin typeface="Garamond"/>
                <a:cs typeface="Garamond"/>
              </a:rPr>
              <a:t>changes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consumer tastes, technology,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competition, companies </a:t>
            </a:r>
            <a:r>
              <a:rPr sz="1167" spc="-5" dirty="0">
                <a:latin typeface="Garamond"/>
                <a:cs typeface="Garamond"/>
              </a:rPr>
              <a:t>must  develop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steady stream of new products and services. </a:t>
            </a:r>
            <a:r>
              <a:rPr sz="1167" dirty="0">
                <a:latin typeface="Garamond"/>
                <a:cs typeface="Garamond"/>
              </a:rPr>
              <a:t>A firm can </a:t>
            </a:r>
            <a:r>
              <a:rPr sz="1167" spc="-5" dirty="0">
                <a:latin typeface="Garamond"/>
                <a:cs typeface="Garamond"/>
              </a:rPr>
              <a:t>obtain new products in </a:t>
            </a:r>
            <a:r>
              <a:rPr sz="1167" dirty="0">
                <a:latin typeface="Garamond"/>
                <a:cs typeface="Garamond"/>
              </a:rPr>
              <a:t>two  ways. </a:t>
            </a:r>
            <a:r>
              <a:rPr sz="1167" spc="-5" dirty="0">
                <a:latin typeface="Garamond"/>
                <a:cs typeface="Garamond"/>
              </a:rPr>
              <a:t>One is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acquisition—by buying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whole </a:t>
            </a:r>
            <a:r>
              <a:rPr sz="1167" dirty="0">
                <a:latin typeface="Garamond"/>
                <a:cs typeface="Garamond"/>
              </a:rPr>
              <a:t>company, a </a:t>
            </a:r>
            <a:r>
              <a:rPr sz="1167" spc="-5" dirty="0">
                <a:latin typeface="Garamond"/>
                <a:cs typeface="Garamond"/>
              </a:rPr>
              <a:t>patent, or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license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produce  </a:t>
            </a:r>
            <a:r>
              <a:rPr sz="1167" dirty="0">
                <a:latin typeface="Garamond"/>
                <a:cs typeface="Garamond"/>
              </a:rPr>
              <a:t>someone else's </a:t>
            </a:r>
            <a:r>
              <a:rPr sz="1167" spc="-5" dirty="0">
                <a:latin typeface="Garamond"/>
                <a:cs typeface="Garamond"/>
              </a:rPr>
              <a:t>product.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 is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new-product </a:t>
            </a:r>
            <a:r>
              <a:rPr sz="1167" dirty="0">
                <a:latin typeface="Garamond"/>
                <a:cs typeface="Garamond"/>
              </a:rPr>
              <a:t>development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company's </a:t>
            </a:r>
            <a:r>
              <a:rPr sz="1167" dirty="0">
                <a:latin typeface="Garamond"/>
                <a:cs typeface="Garamond"/>
              </a:rPr>
              <a:t>own  </a:t>
            </a:r>
            <a:r>
              <a:rPr sz="1167" spc="-5" dirty="0">
                <a:latin typeface="Garamond"/>
                <a:cs typeface="Garamond"/>
              </a:rPr>
              <a:t>research and development department. </a:t>
            </a:r>
            <a:r>
              <a:rPr sz="1167" dirty="0">
                <a:latin typeface="Garamond"/>
                <a:cs typeface="Garamond"/>
              </a:rPr>
              <a:t>By </a:t>
            </a:r>
            <a:r>
              <a:rPr sz="1167" spc="-5" dirty="0">
                <a:latin typeface="Garamond"/>
                <a:cs typeface="Garamond"/>
              </a:rPr>
              <a:t>new products </a:t>
            </a:r>
            <a:r>
              <a:rPr sz="1167" dirty="0">
                <a:latin typeface="Garamond"/>
                <a:cs typeface="Garamond"/>
              </a:rPr>
              <a:t>we </a:t>
            </a:r>
            <a:r>
              <a:rPr sz="1167" spc="-5" dirty="0">
                <a:latin typeface="Garamond"/>
                <a:cs typeface="Garamond"/>
              </a:rPr>
              <a:t>mean original products, product  improvements, product modifications, and new brands </a:t>
            </a:r>
            <a:r>
              <a:rPr sz="1167" dirty="0">
                <a:latin typeface="Garamond"/>
                <a:cs typeface="Garamond"/>
              </a:rPr>
              <a:t>that the firm </a:t>
            </a:r>
            <a:r>
              <a:rPr sz="1167" spc="-5" dirty="0">
                <a:latin typeface="Garamond"/>
                <a:cs typeface="Garamond"/>
              </a:rPr>
              <a:t>develops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its </a:t>
            </a:r>
            <a:r>
              <a:rPr sz="1167" dirty="0">
                <a:latin typeface="Garamond"/>
                <a:cs typeface="Garamond"/>
              </a:rPr>
              <a:t>own  </a:t>
            </a:r>
            <a:r>
              <a:rPr sz="1167" spc="-5" dirty="0">
                <a:latin typeface="Garamond"/>
                <a:cs typeface="Garamond"/>
              </a:rPr>
              <a:t>research and development </a:t>
            </a:r>
            <a:r>
              <a:rPr sz="1167" dirty="0">
                <a:latin typeface="Garamond"/>
                <a:cs typeface="Garamond"/>
              </a:rPr>
              <a:t>efforts.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this chapter, we concentrate </a:t>
            </a:r>
            <a:r>
              <a:rPr sz="1167" spc="-5" dirty="0">
                <a:latin typeface="Garamond"/>
                <a:cs typeface="Garamond"/>
              </a:rPr>
              <a:t>on new-product development.  </a:t>
            </a:r>
            <a:r>
              <a:rPr sz="1167" dirty="0">
                <a:latin typeface="Garamond"/>
                <a:cs typeface="Garamond"/>
              </a:rPr>
              <a:t>New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continue to fail at a disturbing </a:t>
            </a:r>
            <a:r>
              <a:rPr sz="1167" spc="-5" dirty="0">
                <a:latin typeface="Garamond"/>
                <a:cs typeface="Garamond"/>
              </a:rPr>
              <a:t>rate. </a:t>
            </a:r>
            <a:r>
              <a:rPr sz="1167" dirty="0">
                <a:latin typeface="Garamond"/>
                <a:cs typeface="Garamond"/>
              </a:rPr>
              <a:t>One </a:t>
            </a:r>
            <a:r>
              <a:rPr sz="1167" spc="-5" dirty="0">
                <a:latin typeface="Garamond"/>
                <a:cs typeface="Garamond"/>
              </a:rPr>
              <a:t>source </a:t>
            </a:r>
            <a:r>
              <a:rPr sz="1167" dirty="0">
                <a:latin typeface="Garamond"/>
                <a:cs typeface="Garamond"/>
              </a:rPr>
              <a:t>estimates that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consumer  </a:t>
            </a:r>
            <a:r>
              <a:rPr sz="1167" spc="-5" dirty="0">
                <a:latin typeface="Garamond"/>
                <a:cs typeface="Garamond"/>
              </a:rPr>
              <a:t>packaged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(consisting mostly of line extensions) </a:t>
            </a:r>
            <a:r>
              <a:rPr sz="1167" dirty="0">
                <a:latin typeface="Garamond"/>
                <a:cs typeface="Garamond"/>
              </a:rPr>
              <a:t>fail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rate of </a:t>
            </a:r>
            <a:r>
              <a:rPr sz="1167" dirty="0">
                <a:latin typeface="Garamond"/>
                <a:cs typeface="Garamond"/>
              </a:rPr>
              <a:t>80 </a:t>
            </a:r>
            <a:r>
              <a:rPr sz="1167" spc="-5" dirty="0">
                <a:latin typeface="Garamond"/>
                <a:cs typeface="Garamond"/>
              </a:rPr>
              <a:t>percent. Moreover, </a:t>
            </a:r>
            <a:r>
              <a:rPr sz="1167" spc="14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failure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478" y="2740448"/>
            <a:ext cx="2047169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rates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new industrial products  may be as </a:t>
            </a:r>
            <a:r>
              <a:rPr sz="1167" dirty="0">
                <a:latin typeface="Garamond"/>
                <a:cs typeface="Garamond"/>
              </a:rPr>
              <a:t>high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30 </a:t>
            </a:r>
            <a:r>
              <a:rPr sz="1167" spc="-5" dirty="0">
                <a:latin typeface="Garamond"/>
                <a:cs typeface="Garamond"/>
              </a:rPr>
              <a:t>percent.3Why  do  </a:t>
            </a:r>
            <a:r>
              <a:rPr sz="1167" dirty="0">
                <a:latin typeface="Garamond"/>
                <a:cs typeface="Garamond"/>
              </a:rPr>
              <a:t>so  </a:t>
            </a:r>
            <a:r>
              <a:rPr sz="1167" spc="-5" dirty="0">
                <a:latin typeface="Garamond"/>
                <a:cs typeface="Garamond"/>
              </a:rPr>
              <a:t>many  new  products   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fail?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478" y="3225694"/>
            <a:ext cx="204655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71046" algn="l"/>
                <a:tab pos="961827" algn="l"/>
                <a:tab pos="1571765" algn="l"/>
              </a:tabLst>
            </a:pPr>
            <a:r>
              <a:rPr sz="1167" dirty="0">
                <a:latin typeface="Garamond"/>
                <a:cs typeface="Garamond"/>
              </a:rPr>
              <a:t>There	</a:t>
            </a:r>
            <a:r>
              <a:rPr sz="1167" spc="-5" dirty="0">
                <a:latin typeface="Garamond"/>
                <a:cs typeface="Garamond"/>
              </a:rPr>
              <a:t>ar</a:t>
            </a:r>
            <a:r>
              <a:rPr sz="1167" dirty="0">
                <a:latin typeface="Garamond"/>
                <a:cs typeface="Garamond"/>
              </a:rPr>
              <a:t>e	several	</a:t>
            </a:r>
            <a:r>
              <a:rPr sz="1167" spc="-5" dirty="0">
                <a:latin typeface="Garamond"/>
                <a:cs typeface="Garamond"/>
              </a:rPr>
              <a:t>reasons.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0478" y="3392381"/>
            <a:ext cx="204840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Although an idea may be </a:t>
            </a:r>
            <a:r>
              <a:rPr sz="1167" dirty="0">
                <a:latin typeface="Garamond"/>
                <a:cs typeface="Garamond"/>
              </a:rPr>
              <a:t>good,</a:t>
            </a:r>
            <a:r>
              <a:rPr sz="1167" spc="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478" y="3559069"/>
            <a:ext cx="204655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67959" algn="l"/>
                <a:tab pos="938985" algn="l"/>
                <a:tab pos="1333470" algn="l"/>
                <a:tab pos="1759439" algn="l"/>
              </a:tabLst>
            </a:pPr>
            <a:r>
              <a:rPr sz="1167" spc="-5" dirty="0">
                <a:latin typeface="Garamond"/>
                <a:cs typeface="Garamond"/>
              </a:rPr>
              <a:t>marke</a:t>
            </a:r>
            <a:r>
              <a:rPr sz="1167" dirty="0">
                <a:latin typeface="Garamond"/>
                <a:cs typeface="Garamond"/>
              </a:rPr>
              <a:t>t	</a:t>
            </a:r>
            <a:r>
              <a:rPr sz="1167" spc="-5" dirty="0">
                <a:latin typeface="Garamond"/>
                <a:cs typeface="Garamond"/>
              </a:rPr>
              <a:t>siz</a:t>
            </a:r>
            <a:r>
              <a:rPr sz="1167" dirty="0">
                <a:latin typeface="Garamond"/>
                <a:cs typeface="Garamond"/>
              </a:rPr>
              <a:t>e	</a:t>
            </a:r>
            <a:r>
              <a:rPr sz="1167" spc="-5" dirty="0">
                <a:latin typeface="Garamond"/>
                <a:cs typeface="Garamond"/>
              </a:rPr>
              <a:t>ma</a:t>
            </a:r>
            <a:r>
              <a:rPr sz="1167" dirty="0">
                <a:latin typeface="Garamond"/>
                <a:cs typeface="Garamond"/>
              </a:rPr>
              <a:t>y	</a:t>
            </a:r>
            <a:r>
              <a:rPr sz="1167" spc="-5" dirty="0">
                <a:latin typeface="Garamond"/>
                <a:cs typeface="Garamond"/>
              </a:rPr>
              <a:t>h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-5" dirty="0">
                <a:latin typeface="Garamond"/>
                <a:cs typeface="Garamond"/>
              </a:rPr>
              <a:t>v</a:t>
            </a:r>
            <a:r>
              <a:rPr sz="1167" dirty="0">
                <a:latin typeface="Garamond"/>
                <a:cs typeface="Garamond"/>
              </a:rPr>
              <a:t>e	</a:t>
            </a:r>
            <a:r>
              <a:rPr sz="1167" spc="-5" dirty="0">
                <a:latin typeface="Garamond"/>
                <a:cs typeface="Garamond"/>
              </a:rPr>
              <a:t>been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0478" y="3740573"/>
            <a:ext cx="2048404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overestimated. </a:t>
            </a:r>
            <a:r>
              <a:rPr sz="1167" dirty="0">
                <a:latin typeface="Garamond"/>
                <a:cs typeface="Garamond"/>
              </a:rPr>
              <a:t>Perhaps the </a:t>
            </a:r>
            <a:r>
              <a:rPr sz="1167" spc="-5" dirty="0">
                <a:latin typeface="Garamond"/>
                <a:cs typeface="Garamond"/>
              </a:rPr>
              <a:t>actual  product </a:t>
            </a:r>
            <a:r>
              <a:rPr sz="1167" dirty="0">
                <a:latin typeface="Garamond"/>
                <a:cs typeface="Garamond"/>
              </a:rPr>
              <a:t>was </a:t>
            </a:r>
            <a:r>
              <a:rPr sz="1167" spc="-5" dirty="0">
                <a:latin typeface="Garamond"/>
                <a:cs typeface="Garamond"/>
              </a:rPr>
              <a:t>not designed as </a:t>
            </a:r>
            <a:r>
              <a:rPr sz="1167" dirty="0">
                <a:latin typeface="Garamond"/>
                <a:cs typeface="Garamond"/>
              </a:rPr>
              <a:t>well 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it should </a:t>
            </a:r>
            <a:r>
              <a:rPr sz="1167" spc="-5" dirty="0">
                <a:latin typeface="Garamond"/>
                <a:cs typeface="Garamond"/>
              </a:rPr>
              <a:t>have been. Or </a:t>
            </a:r>
            <a:r>
              <a:rPr sz="1167" dirty="0">
                <a:latin typeface="Garamond"/>
                <a:cs typeface="Garamond"/>
              </a:rPr>
              <a:t>maybe 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was incorrectly </a:t>
            </a:r>
            <a:r>
              <a:rPr sz="1167" spc="-5" dirty="0">
                <a:latin typeface="Garamond"/>
                <a:cs typeface="Garamond"/>
              </a:rPr>
              <a:t>positioned in</a:t>
            </a:r>
            <a:r>
              <a:rPr sz="1167" spc="26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0478" y="4392507"/>
            <a:ext cx="204778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00679" algn="l"/>
                <a:tab pos="1114929" algn="l"/>
                <a:tab pos="1468051" algn="l"/>
                <a:tab pos="1909454" algn="l"/>
              </a:tabLst>
            </a:pPr>
            <a:r>
              <a:rPr sz="1167" spc="-5" dirty="0">
                <a:latin typeface="Garamond"/>
                <a:cs typeface="Garamond"/>
              </a:rPr>
              <a:t>market</a:t>
            </a:r>
            <a:r>
              <a:rPr sz="1167" dirty="0">
                <a:latin typeface="Garamond"/>
                <a:cs typeface="Garamond"/>
              </a:rPr>
              <a:t>,	</a:t>
            </a:r>
            <a:r>
              <a:rPr sz="1167" spc="-5" dirty="0">
                <a:latin typeface="Garamond"/>
                <a:cs typeface="Garamond"/>
              </a:rPr>
              <a:t>price</a:t>
            </a:r>
            <a:r>
              <a:rPr sz="1167" dirty="0">
                <a:latin typeface="Garamond"/>
                <a:cs typeface="Garamond"/>
              </a:rPr>
              <a:t>d	too	</a:t>
            </a:r>
            <a:r>
              <a:rPr sz="1167" spc="-5" dirty="0">
                <a:latin typeface="Garamond"/>
                <a:cs typeface="Garamond"/>
              </a:rPr>
              <a:t>high</a:t>
            </a:r>
            <a:r>
              <a:rPr sz="1167" dirty="0">
                <a:latin typeface="Garamond"/>
                <a:cs typeface="Garamond"/>
              </a:rPr>
              <a:t>,	</a:t>
            </a:r>
            <a:r>
              <a:rPr sz="1167" spc="-5" dirty="0">
                <a:latin typeface="Garamond"/>
                <a:cs typeface="Garamond"/>
              </a:rPr>
              <a:t>or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0478" y="4574011"/>
            <a:ext cx="136313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  <a:tabLst>
                <a:tab pos="719827" algn="l"/>
                <a:tab pos="1249510" algn="l"/>
              </a:tabLst>
            </a:pPr>
            <a:r>
              <a:rPr sz="1167" spc="-5" dirty="0">
                <a:latin typeface="Garamond"/>
                <a:cs typeface="Garamond"/>
              </a:rPr>
              <a:t>advertise</a:t>
            </a:r>
            <a:r>
              <a:rPr sz="1167" dirty="0">
                <a:latin typeface="Garamond"/>
                <a:cs typeface="Garamond"/>
              </a:rPr>
              <a:t>d	</a:t>
            </a:r>
            <a:r>
              <a:rPr sz="1167" spc="-5" dirty="0">
                <a:latin typeface="Garamond"/>
                <a:cs typeface="Garamond"/>
              </a:rPr>
              <a:t>poorly</a:t>
            </a:r>
            <a:r>
              <a:rPr sz="1167" dirty="0">
                <a:latin typeface="Garamond"/>
                <a:cs typeface="Garamond"/>
              </a:rPr>
              <a:t>.	A  executive  might 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push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0478" y="4892570"/>
            <a:ext cx="129398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21031" algn="l"/>
                <a:tab pos="1005041" algn="l"/>
              </a:tabLst>
            </a:pPr>
            <a:r>
              <a:rPr sz="1167" dirty="0">
                <a:latin typeface="Garamond"/>
                <a:cs typeface="Garamond"/>
              </a:rPr>
              <a:t>idea	despite	</a:t>
            </a:r>
            <a:r>
              <a:rPr sz="1167" spc="-5" dirty="0">
                <a:latin typeface="Garamond"/>
                <a:cs typeface="Garamond"/>
              </a:rPr>
              <a:t>poor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38005" y="4574011"/>
            <a:ext cx="620448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642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high-level  </a:t>
            </a:r>
            <a:r>
              <a:rPr sz="1167" dirty="0">
                <a:latin typeface="Garamond"/>
                <a:cs typeface="Garamond"/>
              </a:rPr>
              <a:t>a favorite  marketing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0478" y="5074074"/>
            <a:ext cx="204902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research </a:t>
            </a:r>
            <a:r>
              <a:rPr sz="1167" dirty="0">
                <a:latin typeface="Garamond"/>
                <a:cs typeface="Garamond"/>
              </a:rPr>
              <a:t>findings. Sometimes the  costs </a:t>
            </a:r>
            <a:r>
              <a:rPr sz="1167" spc="-5" dirty="0">
                <a:latin typeface="Garamond"/>
                <a:cs typeface="Garamond"/>
              </a:rPr>
              <a:t>of product development  </a:t>
            </a:r>
            <a:r>
              <a:rPr sz="1167" spc="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3352" y="5392632"/>
            <a:ext cx="5717381" cy="4196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9388">
              <a:lnSpc>
                <a:spcPts val="1356"/>
              </a:lnSpc>
              <a:tabLst>
                <a:tab pos="4260312" algn="l"/>
                <a:tab pos="4733199" algn="l"/>
                <a:tab pos="5491919" algn="l"/>
              </a:tabLst>
            </a:pPr>
            <a:r>
              <a:rPr sz="1167" spc="-5" dirty="0">
                <a:latin typeface="Garamond"/>
                <a:cs typeface="Garamond"/>
              </a:rPr>
              <a:t>highe</a:t>
            </a:r>
            <a:r>
              <a:rPr sz="1167" dirty="0">
                <a:latin typeface="Garamond"/>
                <a:cs typeface="Garamond"/>
              </a:rPr>
              <a:t>r	than	expected,	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sometimes competitors fight </a:t>
            </a:r>
            <a:r>
              <a:rPr sz="1167" spc="-5" dirty="0">
                <a:latin typeface="Garamond"/>
                <a:cs typeface="Garamond"/>
              </a:rPr>
              <a:t>back harder </a:t>
            </a:r>
            <a:r>
              <a:rPr sz="1167" dirty="0">
                <a:latin typeface="Garamond"/>
                <a:cs typeface="Garamond"/>
              </a:rPr>
              <a:t>than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expected.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Because so </a:t>
            </a:r>
            <a:r>
              <a:rPr sz="1167" spc="-5" dirty="0">
                <a:latin typeface="Garamond"/>
                <a:cs typeface="Garamond"/>
              </a:rPr>
              <a:t>many new products </a:t>
            </a:r>
            <a:r>
              <a:rPr sz="1167" dirty="0">
                <a:latin typeface="Garamond"/>
                <a:cs typeface="Garamond"/>
              </a:rPr>
              <a:t>fail, companies are </a:t>
            </a:r>
            <a:r>
              <a:rPr sz="1167" spc="-5" dirty="0">
                <a:latin typeface="Garamond"/>
                <a:cs typeface="Garamond"/>
              </a:rPr>
              <a:t>anxious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learn how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improve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odds of  new-product </a:t>
            </a:r>
            <a:r>
              <a:rPr sz="1167" dirty="0">
                <a:latin typeface="Garamond"/>
                <a:cs typeface="Garamond"/>
              </a:rPr>
              <a:t>success.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way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identify </a:t>
            </a:r>
            <a:r>
              <a:rPr sz="1167" spc="-5" dirty="0">
                <a:latin typeface="Garamond"/>
                <a:cs typeface="Garamond"/>
              </a:rPr>
              <a:t>successful new products and </a:t>
            </a:r>
            <a:r>
              <a:rPr sz="1167" dirty="0">
                <a:latin typeface="Garamond"/>
                <a:cs typeface="Garamond"/>
              </a:rPr>
              <a:t>find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what they </a:t>
            </a:r>
            <a:r>
              <a:rPr sz="1167" spc="-5" dirty="0">
                <a:latin typeface="Garamond"/>
                <a:cs typeface="Garamond"/>
              </a:rPr>
              <a:t>have  in </a:t>
            </a:r>
            <a:r>
              <a:rPr sz="1167" dirty="0">
                <a:latin typeface="Garamond"/>
                <a:cs typeface="Garamond"/>
              </a:rPr>
              <a:t>common. </a:t>
            </a:r>
            <a:r>
              <a:rPr sz="1167" spc="-5" dirty="0">
                <a:latin typeface="Garamond"/>
                <a:cs typeface="Garamond"/>
              </a:rPr>
              <a:t>Another is </a:t>
            </a:r>
            <a:r>
              <a:rPr sz="1167" dirty="0">
                <a:latin typeface="Garamond"/>
                <a:cs typeface="Garamond"/>
              </a:rPr>
              <a:t>to study </a:t>
            </a:r>
            <a:r>
              <a:rPr sz="1167" spc="-5" dirty="0">
                <a:latin typeface="Garamond"/>
                <a:cs typeface="Garamond"/>
              </a:rPr>
              <a:t>new-product </a:t>
            </a:r>
            <a:r>
              <a:rPr sz="1167" dirty="0">
                <a:latin typeface="Garamond"/>
                <a:cs typeface="Garamond"/>
              </a:rPr>
              <a:t>failures to see what </a:t>
            </a:r>
            <a:r>
              <a:rPr sz="1167" spc="-5" dirty="0">
                <a:latin typeface="Garamond"/>
                <a:cs typeface="Garamond"/>
              </a:rPr>
              <a:t>lessons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learned. Various  </a:t>
            </a:r>
            <a:r>
              <a:rPr sz="1167" dirty="0">
                <a:latin typeface="Garamond"/>
                <a:cs typeface="Garamond"/>
              </a:rPr>
              <a:t>studies suggest that </a:t>
            </a:r>
            <a:r>
              <a:rPr sz="1167" spc="-5" dirty="0">
                <a:latin typeface="Garamond"/>
                <a:cs typeface="Garamond"/>
              </a:rPr>
              <a:t>new-product </a:t>
            </a:r>
            <a:r>
              <a:rPr sz="1167" dirty="0">
                <a:latin typeface="Garamond"/>
                <a:cs typeface="Garamond"/>
              </a:rPr>
              <a:t>success depends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developing a unique superior </a:t>
            </a:r>
            <a:r>
              <a:rPr sz="1167" spc="-5" dirty="0">
                <a:latin typeface="Garamond"/>
                <a:cs typeface="Garamond"/>
              </a:rPr>
              <a:t>product, one 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higher </a:t>
            </a:r>
            <a:r>
              <a:rPr sz="1167" dirty="0">
                <a:latin typeface="Garamond"/>
                <a:cs typeface="Garamond"/>
              </a:rPr>
              <a:t>quality,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features, </a:t>
            </a:r>
            <a:r>
              <a:rPr sz="1167" spc="-5" dirty="0">
                <a:latin typeface="Garamond"/>
                <a:cs typeface="Garamond"/>
              </a:rPr>
              <a:t>and higher </a:t>
            </a:r>
            <a:r>
              <a:rPr sz="1167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use. </a:t>
            </a:r>
            <a:r>
              <a:rPr sz="1167" spc="-5" dirty="0">
                <a:latin typeface="Garamond"/>
                <a:cs typeface="Garamond"/>
              </a:rPr>
              <a:t>Another </a:t>
            </a:r>
            <a:r>
              <a:rPr sz="1167" dirty="0">
                <a:latin typeface="Garamond"/>
                <a:cs typeface="Garamond"/>
              </a:rPr>
              <a:t>key success factor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well-  </a:t>
            </a:r>
            <a:r>
              <a:rPr sz="1167" spc="-5" dirty="0">
                <a:latin typeface="Garamond"/>
                <a:cs typeface="Garamond"/>
              </a:rPr>
              <a:t>defined product </a:t>
            </a:r>
            <a:r>
              <a:rPr sz="1167" dirty="0">
                <a:latin typeface="Garamond"/>
                <a:cs typeface="Garamond"/>
              </a:rPr>
              <a:t>concept </a:t>
            </a:r>
            <a:r>
              <a:rPr sz="1167" spc="-5" dirty="0">
                <a:latin typeface="Garamond"/>
                <a:cs typeface="Garamond"/>
              </a:rPr>
              <a:t>prior </a:t>
            </a:r>
            <a:r>
              <a:rPr sz="1167" dirty="0">
                <a:latin typeface="Garamond"/>
                <a:cs typeface="Garamond"/>
              </a:rPr>
              <a:t>to development,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which the company carefully </a:t>
            </a:r>
            <a:r>
              <a:rPr sz="1167" spc="-5" dirty="0">
                <a:latin typeface="Garamond"/>
                <a:cs typeface="Garamond"/>
              </a:rPr>
              <a:t>defines and  assesses </a:t>
            </a:r>
            <a:r>
              <a:rPr sz="1167" dirty="0">
                <a:latin typeface="Garamond"/>
                <a:cs typeface="Garamond"/>
              </a:rPr>
              <a:t>the target </a:t>
            </a:r>
            <a:r>
              <a:rPr sz="1167" spc="-5" dirty="0">
                <a:latin typeface="Garamond"/>
                <a:cs typeface="Garamond"/>
              </a:rPr>
              <a:t>market,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requirements,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benefits before proceeding. Other  </a:t>
            </a:r>
            <a:r>
              <a:rPr sz="1167" dirty="0">
                <a:latin typeface="Garamond"/>
                <a:cs typeface="Garamond"/>
              </a:rPr>
              <a:t>success factors </a:t>
            </a:r>
            <a:r>
              <a:rPr sz="1167" spc="-5" dirty="0">
                <a:latin typeface="Garamond"/>
                <a:cs typeface="Garamond"/>
              </a:rPr>
              <a:t>have also been </a:t>
            </a:r>
            <a:r>
              <a:rPr sz="1167" dirty="0">
                <a:latin typeface="Garamond"/>
                <a:cs typeface="Garamond"/>
              </a:rPr>
              <a:t>suggested—senior </a:t>
            </a:r>
            <a:r>
              <a:rPr sz="1167" spc="-5" dirty="0">
                <a:latin typeface="Garamond"/>
                <a:cs typeface="Garamond"/>
              </a:rPr>
              <a:t>management </a:t>
            </a:r>
            <a:r>
              <a:rPr sz="1167" dirty="0">
                <a:latin typeface="Garamond"/>
                <a:cs typeface="Garamond"/>
              </a:rPr>
              <a:t>commitment, </a:t>
            </a:r>
            <a:r>
              <a:rPr sz="1167" spc="-5" dirty="0">
                <a:latin typeface="Garamond"/>
                <a:cs typeface="Garamond"/>
              </a:rPr>
              <a:t>relentless innovation,  and </a:t>
            </a:r>
            <a:r>
              <a:rPr sz="1167" dirty="0">
                <a:latin typeface="Garamond"/>
                <a:cs typeface="Garamond"/>
              </a:rPr>
              <a:t>a smoothly functioning </a:t>
            </a:r>
            <a:r>
              <a:rPr sz="1167" spc="-5" dirty="0">
                <a:latin typeface="Garamond"/>
                <a:cs typeface="Garamond"/>
              </a:rPr>
              <a:t>new-product </a:t>
            </a:r>
            <a:r>
              <a:rPr sz="1167" dirty="0">
                <a:latin typeface="Garamond"/>
                <a:cs typeface="Garamond"/>
              </a:rPr>
              <a:t>development </a:t>
            </a:r>
            <a:r>
              <a:rPr sz="1167" spc="-5" dirty="0">
                <a:latin typeface="Garamond"/>
                <a:cs typeface="Garamond"/>
              </a:rPr>
              <a:t>process.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all, </a:t>
            </a:r>
            <a:r>
              <a:rPr sz="1167" dirty="0">
                <a:latin typeface="Garamond"/>
                <a:cs typeface="Garamond"/>
              </a:rPr>
              <a:t>to create successful </a:t>
            </a:r>
            <a:r>
              <a:rPr sz="1167" spc="-5" dirty="0">
                <a:latin typeface="Garamond"/>
                <a:cs typeface="Garamond"/>
              </a:rPr>
              <a:t>new  products, </a:t>
            </a:r>
            <a:r>
              <a:rPr sz="1167" dirty="0">
                <a:latin typeface="Garamond"/>
                <a:cs typeface="Garamond"/>
              </a:rPr>
              <a:t>a company must </a:t>
            </a:r>
            <a:r>
              <a:rPr sz="1167" spc="-5" dirty="0">
                <a:latin typeface="Garamond"/>
                <a:cs typeface="Garamond"/>
              </a:rPr>
              <a:t>understand its </a:t>
            </a:r>
            <a:r>
              <a:rPr sz="1167" dirty="0">
                <a:latin typeface="Garamond"/>
                <a:cs typeface="Garamond"/>
              </a:rPr>
              <a:t>consumers, </a:t>
            </a:r>
            <a:r>
              <a:rPr sz="1167" spc="-5" dirty="0">
                <a:latin typeface="Garamond"/>
                <a:cs typeface="Garamond"/>
              </a:rPr>
              <a:t>markets, and competitors and develop  products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deliver </a:t>
            </a:r>
            <a:r>
              <a:rPr sz="1167" dirty="0">
                <a:latin typeface="Garamond"/>
                <a:cs typeface="Garamond"/>
              </a:rPr>
              <a:t>superior value to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So companies </a:t>
            </a:r>
            <a:r>
              <a:rPr sz="1167" dirty="0">
                <a:latin typeface="Garamond"/>
                <a:cs typeface="Garamond"/>
              </a:rPr>
              <a:t>face a </a:t>
            </a:r>
            <a:r>
              <a:rPr sz="1167" spc="-5" dirty="0">
                <a:latin typeface="Garamond"/>
                <a:cs typeface="Garamond"/>
              </a:rPr>
              <a:t>problem—they must develop new products, but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odds </a:t>
            </a:r>
            <a:r>
              <a:rPr sz="1167" dirty="0">
                <a:latin typeface="Garamond"/>
                <a:cs typeface="Garamond"/>
              </a:rPr>
              <a:t>weigh </a:t>
            </a:r>
            <a:r>
              <a:rPr sz="1167" spc="-5" dirty="0">
                <a:latin typeface="Garamond"/>
                <a:cs typeface="Garamond"/>
              </a:rPr>
              <a:t>heavily  against </a:t>
            </a:r>
            <a:r>
              <a:rPr sz="1167" dirty="0">
                <a:latin typeface="Garamond"/>
                <a:cs typeface="Garamond"/>
              </a:rPr>
              <a:t>success. The solution lies in strong </a:t>
            </a:r>
            <a:r>
              <a:rPr sz="1167" spc="-5" dirty="0">
                <a:latin typeface="Garamond"/>
                <a:cs typeface="Garamond"/>
              </a:rPr>
              <a:t>new-product planning and in </a:t>
            </a:r>
            <a:r>
              <a:rPr sz="1167" dirty="0">
                <a:latin typeface="Garamond"/>
                <a:cs typeface="Garamond"/>
              </a:rPr>
              <a:t>setting up a </a:t>
            </a:r>
            <a:r>
              <a:rPr sz="1167" spc="-5" dirty="0">
                <a:latin typeface="Garamond"/>
                <a:cs typeface="Garamond"/>
              </a:rPr>
              <a:t>systematic  new-product development process </a:t>
            </a:r>
            <a:r>
              <a:rPr sz="1167" dirty="0">
                <a:latin typeface="Garamond"/>
                <a:cs typeface="Garamond"/>
              </a:rPr>
              <a:t>for finding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growing </a:t>
            </a:r>
            <a:r>
              <a:rPr sz="1167" spc="-5" dirty="0">
                <a:latin typeface="Garamond"/>
                <a:cs typeface="Garamond"/>
              </a:rPr>
              <a:t>new products. </a:t>
            </a:r>
            <a:r>
              <a:rPr sz="1167" dirty="0">
                <a:latin typeface="Garamond"/>
                <a:cs typeface="Garamond"/>
              </a:rPr>
              <a:t>Figure shows the eight  major steps in this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process.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a)  </a:t>
            </a:r>
            <a:r>
              <a:rPr sz="1167" b="1" spc="-5" dirty="0">
                <a:latin typeface="Garamond"/>
                <a:cs typeface="Garamond"/>
              </a:rPr>
              <a:t>Idea</a:t>
            </a:r>
            <a:r>
              <a:rPr sz="1167" b="1" spc="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generation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New-product development starts with idea generation—the </a:t>
            </a:r>
            <a:r>
              <a:rPr sz="1167" spc="-5" dirty="0">
                <a:latin typeface="Garamond"/>
                <a:cs typeface="Garamond"/>
              </a:rPr>
              <a:t>systematic </a:t>
            </a:r>
            <a:r>
              <a:rPr sz="1167" dirty="0">
                <a:latin typeface="Garamond"/>
                <a:cs typeface="Garamond"/>
              </a:rPr>
              <a:t>search for </a:t>
            </a:r>
            <a:r>
              <a:rPr sz="1167" spc="-5" dirty="0">
                <a:latin typeface="Garamond"/>
                <a:cs typeface="Garamond"/>
              </a:rPr>
              <a:t>new-product  ideas. </a:t>
            </a:r>
            <a:r>
              <a:rPr sz="1167" dirty="0">
                <a:latin typeface="Garamond"/>
                <a:cs typeface="Garamond"/>
              </a:rPr>
              <a:t>A company typically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generate many ideas in order </a:t>
            </a:r>
            <a:r>
              <a:rPr sz="1167" dirty="0">
                <a:latin typeface="Garamond"/>
                <a:cs typeface="Garamond"/>
              </a:rPr>
              <a:t>to find a few good </a:t>
            </a:r>
            <a:r>
              <a:rPr sz="1167" spc="-5" dirty="0">
                <a:latin typeface="Garamond"/>
                <a:cs typeface="Garamond"/>
              </a:rPr>
              <a:t>ones. Major  </a:t>
            </a:r>
            <a:r>
              <a:rPr sz="1167" dirty="0">
                <a:latin typeface="Garamond"/>
                <a:cs typeface="Garamond"/>
              </a:rPr>
              <a:t>sources </a:t>
            </a:r>
            <a:r>
              <a:rPr sz="1167" spc="-5" dirty="0">
                <a:latin typeface="Garamond"/>
                <a:cs typeface="Garamond"/>
              </a:rPr>
              <a:t>of new-product ideas include internal </a:t>
            </a:r>
            <a:r>
              <a:rPr sz="1167" dirty="0">
                <a:latin typeface="Garamond"/>
                <a:cs typeface="Garamond"/>
              </a:rPr>
              <a:t>sources, customers, competitors, </a:t>
            </a:r>
            <a:r>
              <a:rPr sz="1167" spc="-5" dirty="0">
                <a:latin typeface="Garamond"/>
                <a:cs typeface="Garamond"/>
              </a:rPr>
              <a:t>distributors and  </a:t>
            </a:r>
            <a:r>
              <a:rPr sz="1167" dirty="0">
                <a:latin typeface="Garamond"/>
                <a:cs typeface="Garamond"/>
              </a:rPr>
              <a:t>suppliers, </a:t>
            </a:r>
            <a:r>
              <a:rPr sz="1167" spc="-5" dirty="0">
                <a:latin typeface="Garamond"/>
                <a:cs typeface="Garamond"/>
              </a:rPr>
              <a:t>and others. Using </a:t>
            </a:r>
            <a:r>
              <a:rPr sz="1167" dirty="0">
                <a:latin typeface="Garamond"/>
                <a:cs typeface="Garamond"/>
              </a:rPr>
              <a:t>internal sources, </a:t>
            </a: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dirty="0">
                <a:latin typeface="Garamond"/>
                <a:cs typeface="Garamond"/>
              </a:rPr>
              <a:t>company can find new ideas through formal  </a:t>
            </a:r>
            <a:r>
              <a:rPr sz="1167" spc="-5" dirty="0">
                <a:latin typeface="Garamond"/>
                <a:cs typeface="Garamond"/>
              </a:rPr>
              <a:t>research 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development. 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pick 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brains 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its 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executives, 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scientists, 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engineers,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5699" y="2787861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155699" y="2800455"/>
            <a:ext cx="3556000" cy="11113"/>
          </a:xfrm>
          <a:custGeom>
            <a:avLst/>
            <a:gdLst/>
            <a:ahLst/>
            <a:cxnLst/>
            <a:rect l="l" t="t" r="r" b="b"/>
            <a:pathLst>
              <a:path w="3657600" h="11430">
                <a:moveTo>
                  <a:pt x="0" y="11430"/>
                </a:moveTo>
                <a:lnTo>
                  <a:pt x="3657600" y="11430"/>
                </a:lnTo>
                <a:lnTo>
                  <a:pt x="36576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155699" y="2811567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2"/>
                </a:moveTo>
                <a:lnTo>
                  <a:pt x="3657600" y="12192"/>
                </a:lnTo>
                <a:lnTo>
                  <a:pt x="36576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155699" y="2823421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155699" y="2836016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155699" y="2854166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155699" y="2859722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2"/>
                </a:moveTo>
                <a:lnTo>
                  <a:pt x="3657600" y="12192"/>
                </a:lnTo>
                <a:lnTo>
                  <a:pt x="36576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155699" y="2871575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155699" y="2884169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155699" y="2896763"/>
            <a:ext cx="3556000" cy="11113"/>
          </a:xfrm>
          <a:custGeom>
            <a:avLst/>
            <a:gdLst/>
            <a:ahLst/>
            <a:cxnLst/>
            <a:rect l="l" t="t" r="r" b="b"/>
            <a:pathLst>
              <a:path w="3657600" h="11430">
                <a:moveTo>
                  <a:pt x="0" y="11430"/>
                </a:moveTo>
                <a:lnTo>
                  <a:pt x="3657600" y="11430"/>
                </a:lnTo>
                <a:lnTo>
                  <a:pt x="36576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72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155699" y="2907877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155699" y="2919730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155699" y="2932323"/>
            <a:ext cx="3556000" cy="11113"/>
          </a:xfrm>
          <a:custGeom>
            <a:avLst/>
            <a:gdLst/>
            <a:ahLst/>
            <a:cxnLst/>
            <a:rect l="l" t="t" r="r" b="b"/>
            <a:pathLst>
              <a:path w="3657600" h="11430">
                <a:moveTo>
                  <a:pt x="0" y="11430"/>
                </a:moveTo>
                <a:lnTo>
                  <a:pt x="3657600" y="11430"/>
                </a:lnTo>
                <a:lnTo>
                  <a:pt x="36576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75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155699" y="2943437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1155699" y="2956031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1155699" y="2967883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1155699" y="2980477"/>
            <a:ext cx="3556000" cy="11113"/>
          </a:xfrm>
          <a:custGeom>
            <a:avLst/>
            <a:gdLst/>
            <a:ahLst/>
            <a:cxnLst/>
            <a:rect l="l" t="t" r="r" b="b"/>
            <a:pathLst>
              <a:path w="3657600" h="11430">
                <a:moveTo>
                  <a:pt x="0" y="11430"/>
                </a:moveTo>
                <a:lnTo>
                  <a:pt x="3657600" y="11430"/>
                </a:lnTo>
                <a:lnTo>
                  <a:pt x="36576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78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1155699" y="2991590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1155699" y="3004184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2"/>
                </a:moveTo>
                <a:lnTo>
                  <a:pt x="3657600" y="12192"/>
                </a:lnTo>
                <a:lnTo>
                  <a:pt x="36576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1155699" y="3016039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1155699" y="303418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155699" y="3039745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1155699" y="3052338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2"/>
                </a:moveTo>
                <a:lnTo>
                  <a:pt x="3657600" y="12192"/>
                </a:lnTo>
                <a:lnTo>
                  <a:pt x="36576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1155699" y="3064192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1155699" y="3076785"/>
            <a:ext cx="3556000" cy="11113"/>
          </a:xfrm>
          <a:custGeom>
            <a:avLst/>
            <a:gdLst/>
            <a:ahLst/>
            <a:cxnLst/>
            <a:rect l="l" t="t" r="r" b="b"/>
            <a:pathLst>
              <a:path w="3657600" h="11430">
                <a:moveTo>
                  <a:pt x="0" y="11430"/>
                </a:moveTo>
                <a:lnTo>
                  <a:pt x="3657600" y="11430"/>
                </a:lnTo>
                <a:lnTo>
                  <a:pt x="36576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80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1155699" y="3087898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1155699" y="3100492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2"/>
                </a:moveTo>
                <a:lnTo>
                  <a:pt x="3657600" y="12192"/>
                </a:lnTo>
                <a:lnTo>
                  <a:pt x="36576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1155699" y="311790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1155699" y="3123459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1155699" y="3136054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1155699" y="3148648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1155699" y="3160500"/>
            <a:ext cx="3556000" cy="11113"/>
          </a:xfrm>
          <a:custGeom>
            <a:avLst/>
            <a:gdLst/>
            <a:ahLst/>
            <a:cxnLst/>
            <a:rect l="l" t="t" r="r" b="b"/>
            <a:pathLst>
              <a:path w="3657600" h="11430">
                <a:moveTo>
                  <a:pt x="0" y="11430"/>
                </a:moveTo>
                <a:lnTo>
                  <a:pt x="3657600" y="11430"/>
                </a:lnTo>
                <a:lnTo>
                  <a:pt x="36576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89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1155699" y="3171613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1155699" y="3184208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1155699" y="3196802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1155699" y="3208654"/>
            <a:ext cx="3556000" cy="11113"/>
          </a:xfrm>
          <a:custGeom>
            <a:avLst/>
            <a:gdLst/>
            <a:ahLst/>
            <a:cxnLst/>
            <a:rect l="l" t="t" r="r" b="b"/>
            <a:pathLst>
              <a:path w="3657600" h="11430">
                <a:moveTo>
                  <a:pt x="0" y="11430"/>
                </a:moveTo>
                <a:lnTo>
                  <a:pt x="3657600" y="11430"/>
                </a:lnTo>
                <a:lnTo>
                  <a:pt x="36576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1155699" y="3219768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1155699" y="3232361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1155699" y="3244955"/>
            <a:ext cx="3556000" cy="11113"/>
          </a:xfrm>
          <a:custGeom>
            <a:avLst/>
            <a:gdLst/>
            <a:ahLst/>
            <a:cxnLst/>
            <a:rect l="l" t="t" r="r" b="b"/>
            <a:pathLst>
              <a:path w="3657600" h="11430">
                <a:moveTo>
                  <a:pt x="0" y="11430"/>
                </a:moveTo>
                <a:lnTo>
                  <a:pt x="3657600" y="11430"/>
                </a:lnTo>
                <a:lnTo>
                  <a:pt x="36576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1155699" y="3256067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2"/>
                </a:moveTo>
                <a:lnTo>
                  <a:pt x="3657600" y="12192"/>
                </a:lnTo>
                <a:lnTo>
                  <a:pt x="36576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1155699" y="3267921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1155699" y="3280516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1155699" y="3298666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1155699" y="3304222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2"/>
                </a:moveTo>
                <a:lnTo>
                  <a:pt x="3657600" y="12192"/>
                </a:lnTo>
                <a:lnTo>
                  <a:pt x="36576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1155699" y="3316075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1155699" y="3328669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1155699" y="3341263"/>
            <a:ext cx="3556000" cy="11113"/>
          </a:xfrm>
          <a:custGeom>
            <a:avLst/>
            <a:gdLst/>
            <a:ahLst/>
            <a:cxnLst/>
            <a:rect l="l" t="t" r="r" b="b"/>
            <a:pathLst>
              <a:path w="3657600" h="11430">
                <a:moveTo>
                  <a:pt x="0" y="11430"/>
                </a:moveTo>
                <a:lnTo>
                  <a:pt x="3657600" y="11430"/>
                </a:lnTo>
                <a:lnTo>
                  <a:pt x="36576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0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1155699" y="3352377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1155699" y="3364230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1155699" y="3376823"/>
            <a:ext cx="3556000" cy="11113"/>
          </a:xfrm>
          <a:custGeom>
            <a:avLst/>
            <a:gdLst/>
            <a:ahLst/>
            <a:cxnLst/>
            <a:rect l="l" t="t" r="r" b="b"/>
            <a:pathLst>
              <a:path w="3657600" h="11430">
                <a:moveTo>
                  <a:pt x="0" y="11430"/>
                </a:moveTo>
                <a:lnTo>
                  <a:pt x="3657600" y="11430"/>
                </a:lnTo>
                <a:lnTo>
                  <a:pt x="36576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1155699" y="3387937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1155699" y="3400531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1155699" y="3412383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1155699" y="3424977"/>
            <a:ext cx="3556000" cy="11113"/>
          </a:xfrm>
          <a:custGeom>
            <a:avLst/>
            <a:gdLst/>
            <a:ahLst/>
            <a:cxnLst/>
            <a:rect l="l" t="t" r="r" b="b"/>
            <a:pathLst>
              <a:path w="3657600" h="11430">
                <a:moveTo>
                  <a:pt x="0" y="11430"/>
                </a:moveTo>
                <a:lnTo>
                  <a:pt x="3657600" y="11430"/>
                </a:lnTo>
                <a:lnTo>
                  <a:pt x="36576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1155699" y="3436090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1155699" y="3448684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2"/>
                </a:moveTo>
                <a:lnTo>
                  <a:pt x="3657600" y="12192"/>
                </a:lnTo>
                <a:lnTo>
                  <a:pt x="36576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AF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1155699" y="3460539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1155699" y="347868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1155699" y="3484245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1155699" y="3496839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1155699" y="3508692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1155699" y="352684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1155699" y="3532398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1155699" y="3544992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2"/>
                </a:moveTo>
                <a:lnTo>
                  <a:pt x="3657600" y="12192"/>
                </a:lnTo>
                <a:lnTo>
                  <a:pt x="36576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1155699" y="356240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1155699" y="3567959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1155699" y="3580554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1155699" y="3593148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1155699" y="361055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1155699" y="3616113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1155699" y="3628707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1155699" y="3641302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1155699" y="3653154"/>
            <a:ext cx="3556000" cy="11113"/>
          </a:xfrm>
          <a:custGeom>
            <a:avLst/>
            <a:gdLst/>
            <a:ahLst/>
            <a:cxnLst/>
            <a:rect l="l" t="t" r="r" b="b"/>
            <a:pathLst>
              <a:path w="3657600" h="11429">
                <a:moveTo>
                  <a:pt x="0" y="11430"/>
                </a:moveTo>
                <a:lnTo>
                  <a:pt x="3657600" y="11430"/>
                </a:lnTo>
                <a:lnTo>
                  <a:pt x="36576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1155699" y="3664267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1155699" y="3676862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1155699" y="369501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1155699" y="3700568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1155699" y="3712422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1155699" y="3725016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1155699" y="3743166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1155699" y="3748722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2"/>
                </a:moveTo>
                <a:lnTo>
                  <a:pt x="3657600" y="12192"/>
                </a:lnTo>
                <a:lnTo>
                  <a:pt x="36576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1155699" y="3760576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1155699" y="3773169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1155699" y="3785763"/>
            <a:ext cx="3556000" cy="11113"/>
          </a:xfrm>
          <a:custGeom>
            <a:avLst/>
            <a:gdLst/>
            <a:ahLst/>
            <a:cxnLst/>
            <a:rect l="l" t="t" r="r" b="b"/>
            <a:pathLst>
              <a:path w="3657600" h="11429">
                <a:moveTo>
                  <a:pt x="0" y="11430"/>
                </a:moveTo>
                <a:lnTo>
                  <a:pt x="3657600" y="11430"/>
                </a:lnTo>
                <a:lnTo>
                  <a:pt x="36576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1155699" y="3796877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1155699" y="3808730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1155699" y="3821323"/>
            <a:ext cx="3556000" cy="11113"/>
          </a:xfrm>
          <a:custGeom>
            <a:avLst/>
            <a:gdLst/>
            <a:ahLst/>
            <a:cxnLst/>
            <a:rect l="l" t="t" r="r" b="b"/>
            <a:pathLst>
              <a:path w="3657600" h="11429">
                <a:moveTo>
                  <a:pt x="0" y="11430"/>
                </a:moveTo>
                <a:lnTo>
                  <a:pt x="3657600" y="11430"/>
                </a:lnTo>
                <a:lnTo>
                  <a:pt x="36576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1155699" y="3832436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1155699" y="3845031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1155699" y="3856883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1155699" y="387503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1155699" y="3880591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1155699" y="3893184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2"/>
                </a:moveTo>
                <a:lnTo>
                  <a:pt x="3657600" y="12192"/>
                </a:lnTo>
                <a:lnTo>
                  <a:pt x="36576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1155699" y="3905038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1155699" y="3923188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1155699" y="3928745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1155699" y="3941339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1155699" y="3953193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1155699" y="397134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1155699" y="3976898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1155699" y="3989493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1155699" y="400690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1155699" y="4012459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1155699" y="4025053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1155699" y="4037648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1155699" y="405505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1155699" y="4060613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1155699" y="4073207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1155699" y="4085802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1155699" y="410321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1155699" y="4108767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1155699" y="4121362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1155699" y="413951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1155699" y="4145068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1155699" y="4156922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1155699" y="4169516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1155699" y="4187666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1155699" y="4193223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1155699" y="4205076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1155699" y="4217669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1155699" y="423581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1155699" y="4241377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1155699" y="4253230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1155699" y="4265823"/>
            <a:ext cx="3556000" cy="11113"/>
          </a:xfrm>
          <a:custGeom>
            <a:avLst/>
            <a:gdLst/>
            <a:ahLst/>
            <a:cxnLst/>
            <a:rect l="l" t="t" r="r" b="b"/>
            <a:pathLst>
              <a:path w="3657600" h="11429">
                <a:moveTo>
                  <a:pt x="0" y="11430"/>
                </a:moveTo>
                <a:lnTo>
                  <a:pt x="3657600" y="11430"/>
                </a:lnTo>
                <a:lnTo>
                  <a:pt x="36576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1155699" y="4276936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1155699" y="4289531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1155699" y="4301383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1155699" y="431953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1155699" y="4325091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1155699" y="4337684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1155699" y="4349538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1155699" y="4367688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1155699" y="4373245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1155699" y="4385839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1155699" y="4397693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1155699" y="441584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1155699" y="4421398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1155699" y="4433992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2"/>
                </a:moveTo>
                <a:lnTo>
                  <a:pt x="3657600" y="12192"/>
                </a:lnTo>
                <a:lnTo>
                  <a:pt x="36576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1155699" y="445140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1155699" y="4456959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1155699" y="4469553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1155699" y="4482148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1155699" y="449955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1155699" y="4505113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1155699" y="4517707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1155699" y="4530302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1155699" y="454771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1155699" y="4553267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1155699" y="4565862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1155699" y="458401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1155699" y="4589568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1155699" y="4601422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1155699" y="4614016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1155699" y="4632166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1155699" y="4637723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1155699" y="4649576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1155699" y="4662169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1155699" y="468031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1155699" y="4685877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1155699" y="4697730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1155699" y="4710323"/>
            <a:ext cx="3556000" cy="11113"/>
          </a:xfrm>
          <a:custGeom>
            <a:avLst/>
            <a:gdLst/>
            <a:ahLst/>
            <a:cxnLst/>
            <a:rect l="l" t="t" r="r" b="b"/>
            <a:pathLst>
              <a:path w="3657600" h="11429">
                <a:moveTo>
                  <a:pt x="0" y="11430"/>
                </a:moveTo>
                <a:lnTo>
                  <a:pt x="3657600" y="11430"/>
                </a:lnTo>
                <a:lnTo>
                  <a:pt x="36576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1155699" y="4721436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1155699" y="4734031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1155699" y="4745883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1155699" y="4764034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1155699" y="4769591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1155699" y="4782184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1155699" y="4794038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1155699" y="4812188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1155699" y="4817745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1155699" y="4830339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1155699" y="4842193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1155699" y="486034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1155699" y="4865898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1155699" y="4878493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1155699" y="489590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1155699" y="4901459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1155699" y="4914053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1155699" y="4926648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1155699" y="494405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1155699" y="4949613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1155699" y="4962207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1155699" y="4974802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1155699" y="499221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1155699" y="4997767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1155699" y="5010362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1155699" y="502851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1155699" y="5034068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1155699" y="5045922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1155699" y="5058516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1155699" y="5076666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1155699" y="5082223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1155699" y="5094076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1155699" y="5106669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1155699" y="512481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1155699" y="5130377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1155699" y="5142230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1155699" y="5160380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1155699" y="5165936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1155699" y="5178531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1155699" y="5190383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1155699" y="5208534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1155699" y="5214091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1155699" y="5226684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1155699" y="5238538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1155699" y="5256688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1155699" y="5262245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1155699" y="5274838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2"/>
                </a:moveTo>
                <a:lnTo>
                  <a:pt x="3657600" y="12192"/>
                </a:lnTo>
                <a:lnTo>
                  <a:pt x="36576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1155699" y="5286693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1155699" y="530484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1155699" y="5310398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1155699" y="5322993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1155699" y="534040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1155699" y="5345959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1155699" y="5358553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1155699" y="5371148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1155699" y="538855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1155699" y="5394113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1155699" y="5406707"/>
            <a:ext cx="3556000" cy="12965"/>
          </a:xfrm>
          <a:custGeom>
            <a:avLst/>
            <a:gdLst/>
            <a:ahLst/>
            <a:cxnLst/>
            <a:rect l="l" t="t" r="r" b="b"/>
            <a:pathLst>
              <a:path w="3657600" h="13335">
                <a:moveTo>
                  <a:pt x="0" y="12953"/>
                </a:moveTo>
                <a:lnTo>
                  <a:pt x="3657600" y="12953"/>
                </a:lnTo>
                <a:lnTo>
                  <a:pt x="3657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1155699" y="5419302"/>
            <a:ext cx="3556000" cy="12347"/>
          </a:xfrm>
          <a:custGeom>
            <a:avLst/>
            <a:gdLst/>
            <a:ahLst/>
            <a:cxnLst/>
            <a:rect l="l" t="t" r="r" b="b"/>
            <a:pathLst>
              <a:path w="3657600" h="12700">
                <a:moveTo>
                  <a:pt x="0" y="12191"/>
                </a:moveTo>
                <a:lnTo>
                  <a:pt x="3657600" y="12191"/>
                </a:lnTo>
                <a:lnTo>
                  <a:pt x="3657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1155699" y="543671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1429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1155699" y="544856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295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2579581" y="3993939"/>
            <a:ext cx="727251" cy="1006916"/>
          </a:xfrm>
          <a:custGeom>
            <a:avLst/>
            <a:gdLst/>
            <a:ahLst/>
            <a:cxnLst/>
            <a:rect l="l" t="t" r="r" b="b"/>
            <a:pathLst>
              <a:path w="748029" h="1035685">
                <a:moveTo>
                  <a:pt x="384810" y="0"/>
                </a:moveTo>
                <a:lnTo>
                  <a:pt x="290322" y="10667"/>
                </a:lnTo>
                <a:lnTo>
                  <a:pt x="223266" y="35813"/>
                </a:lnTo>
                <a:lnTo>
                  <a:pt x="163830" y="68579"/>
                </a:lnTo>
                <a:lnTo>
                  <a:pt x="95250" y="121920"/>
                </a:lnTo>
                <a:lnTo>
                  <a:pt x="42672" y="197358"/>
                </a:lnTo>
                <a:lnTo>
                  <a:pt x="12192" y="268224"/>
                </a:lnTo>
                <a:lnTo>
                  <a:pt x="0" y="357377"/>
                </a:lnTo>
                <a:lnTo>
                  <a:pt x="0" y="422148"/>
                </a:lnTo>
                <a:lnTo>
                  <a:pt x="12192" y="494538"/>
                </a:lnTo>
                <a:lnTo>
                  <a:pt x="38862" y="552450"/>
                </a:lnTo>
                <a:lnTo>
                  <a:pt x="114300" y="681227"/>
                </a:lnTo>
                <a:lnTo>
                  <a:pt x="143256" y="739139"/>
                </a:lnTo>
                <a:lnTo>
                  <a:pt x="171450" y="807720"/>
                </a:lnTo>
                <a:lnTo>
                  <a:pt x="194310" y="874013"/>
                </a:lnTo>
                <a:lnTo>
                  <a:pt x="213360" y="966977"/>
                </a:lnTo>
                <a:lnTo>
                  <a:pt x="213360" y="1035558"/>
                </a:lnTo>
                <a:lnTo>
                  <a:pt x="564642" y="1035558"/>
                </a:lnTo>
                <a:lnTo>
                  <a:pt x="564642" y="948689"/>
                </a:lnTo>
                <a:lnTo>
                  <a:pt x="571607" y="901227"/>
                </a:lnTo>
                <a:lnTo>
                  <a:pt x="582055" y="850564"/>
                </a:lnTo>
                <a:lnTo>
                  <a:pt x="595684" y="798075"/>
                </a:lnTo>
                <a:lnTo>
                  <a:pt x="612195" y="745131"/>
                </a:lnTo>
                <a:lnTo>
                  <a:pt x="631286" y="693105"/>
                </a:lnTo>
                <a:lnTo>
                  <a:pt x="652658" y="643369"/>
                </a:lnTo>
                <a:lnTo>
                  <a:pt x="676009" y="597297"/>
                </a:lnTo>
                <a:lnTo>
                  <a:pt x="701040" y="556260"/>
                </a:lnTo>
                <a:lnTo>
                  <a:pt x="724662" y="485394"/>
                </a:lnTo>
                <a:lnTo>
                  <a:pt x="743712" y="425958"/>
                </a:lnTo>
                <a:lnTo>
                  <a:pt x="747521" y="358139"/>
                </a:lnTo>
                <a:lnTo>
                  <a:pt x="739744" y="306387"/>
                </a:lnTo>
                <a:lnTo>
                  <a:pt x="727902" y="258407"/>
                </a:lnTo>
                <a:lnTo>
                  <a:pt x="711417" y="213906"/>
                </a:lnTo>
                <a:lnTo>
                  <a:pt x="689713" y="172586"/>
                </a:lnTo>
                <a:lnTo>
                  <a:pt x="662211" y="134154"/>
                </a:lnTo>
                <a:lnTo>
                  <a:pt x="628333" y="98313"/>
                </a:lnTo>
                <a:lnTo>
                  <a:pt x="587502" y="64770"/>
                </a:lnTo>
                <a:lnTo>
                  <a:pt x="526542" y="32003"/>
                </a:lnTo>
                <a:lnTo>
                  <a:pt x="470916" y="10667"/>
                </a:lnTo>
                <a:lnTo>
                  <a:pt x="38481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2579581" y="3993939"/>
            <a:ext cx="727251" cy="1006916"/>
          </a:xfrm>
          <a:custGeom>
            <a:avLst/>
            <a:gdLst/>
            <a:ahLst/>
            <a:cxnLst/>
            <a:rect l="l" t="t" r="r" b="b"/>
            <a:pathLst>
              <a:path w="748029" h="1035685">
                <a:moveTo>
                  <a:pt x="114300" y="681227"/>
                </a:moveTo>
                <a:lnTo>
                  <a:pt x="80772" y="624077"/>
                </a:lnTo>
                <a:lnTo>
                  <a:pt x="38862" y="552450"/>
                </a:lnTo>
                <a:lnTo>
                  <a:pt x="12192" y="494538"/>
                </a:lnTo>
                <a:lnTo>
                  <a:pt x="0" y="422148"/>
                </a:lnTo>
                <a:lnTo>
                  <a:pt x="0" y="357377"/>
                </a:lnTo>
                <a:lnTo>
                  <a:pt x="12192" y="268224"/>
                </a:lnTo>
                <a:lnTo>
                  <a:pt x="42672" y="197358"/>
                </a:lnTo>
                <a:lnTo>
                  <a:pt x="95250" y="121920"/>
                </a:lnTo>
                <a:lnTo>
                  <a:pt x="163830" y="68579"/>
                </a:lnTo>
                <a:lnTo>
                  <a:pt x="223266" y="35813"/>
                </a:lnTo>
                <a:lnTo>
                  <a:pt x="290322" y="10667"/>
                </a:lnTo>
                <a:lnTo>
                  <a:pt x="384810" y="0"/>
                </a:lnTo>
                <a:lnTo>
                  <a:pt x="470916" y="10667"/>
                </a:lnTo>
                <a:lnTo>
                  <a:pt x="526542" y="32003"/>
                </a:lnTo>
                <a:lnTo>
                  <a:pt x="587502" y="64770"/>
                </a:lnTo>
                <a:lnTo>
                  <a:pt x="628333" y="98313"/>
                </a:lnTo>
                <a:lnTo>
                  <a:pt x="662211" y="134154"/>
                </a:lnTo>
                <a:lnTo>
                  <a:pt x="689713" y="172586"/>
                </a:lnTo>
                <a:lnTo>
                  <a:pt x="711417" y="213906"/>
                </a:lnTo>
                <a:lnTo>
                  <a:pt x="727902" y="258407"/>
                </a:lnTo>
                <a:lnTo>
                  <a:pt x="739744" y="306387"/>
                </a:lnTo>
                <a:lnTo>
                  <a:pt x="747521" y="358139"/>
                </a:lnTo>
                <a:lnTo>
                  <a:pt x="743712" y="425958"/>
                </a:lnTo>
                <a:lnTo>
                  <a:pt x="724662" y="485394"/>
                </a:lnTo>
                <a:lnTo>
                  <a:pt x="701040" y="556260"/>
                </a:lnTo>
                <a:lnTo>
                  <a:pt x="676009" y="597297"/>
                </a:lnTo>
                <a:lnTo>
                  <a:pt x="652658" y="643369"/>
                </a:lnTo>
                <a:lnTo>
                  <a:pt x="631286" y="693105"/>
                </a:lnTo>
                <a:lnTo>
                  <a:pt x="612195" y="745131"/>
                </a:lnTo>
                <a:lnTo>
                  <a:pt x="595684" y="798075"/>
                </a:lnTo>
                <a:lnTo>
                  <a:pt x="582055" y="850564"/>
                </a:lnTo>
                <a:lnTo>
                  <a:pt x="571607" y="901227"/>
                </a:lnTo>
                <a:lnTo>
                  <a:pt x="564642" y="948689"/>
                </a:lnTo>
                <a:lnTo>
                  <a:pt x="564642" y="1035558"/>
                </a:lnTo>
                <a:lnTo>
                  <a:pt x="213360" y="1035558"/>
                </a:lnTo>
                <a:lnTo>
                  <a:pt x="213360" y="966977"/>
                </a:lnTo>
                <a:lnTo>
                  <a:pt x="194310" y="874013"/>
                </a:lnTo>
                <a:lnTo>
                  <a:pt x="171450" y="807720"/>
                </a:lnTo>
                <a:lnTo>
                  <a:pt x="143256" y="739139"/>
                </a:lnTo>
                <a:lnTo>
                  <a:pt x="114300" y="681227"/>
                </a:lnTo>
              </a:path>
            </a:pathLst>
          </a:custGeom>
          <a:ln w="5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2842578" y="5274839"/>
            <a:ext cx="221633" cy="40128"/>
          </a:xfrm>
          <a:custGeom>
            <a:avLst/>
            <a:gdLst/>
            <a:ahLst/>
            <a:cxnLst/>
            <a:rect l="l" t="t" r="r" b="b"/>
            <a:pathLst>
              <a:path w="227964" h="41275">
                <a:moveTo>
                  <a:pt x="113537" y="0"/>
                </a:moveTo>
                <a:lnTo>
                  <a:pt x="69115" y="1607"/>
                </a:lnTo>
                <a:lnTo>
                  <a:pt x="33051" y="6000"/>
                </a:lnTo>
                <a:lnTo>
                  <a:pt x="8846" y="12537"/>
                </a:lnTo>
                <a:lnTo>
                  <a:pt x="0" y="20574"/>
                </a:lnTo>
                <a:lnTo>
                  <a:pt x="8846" y="28289"/>
                </a:lnTo>
                <a:lnTo>
                  <a:pt x="33051" y="34861"/>
                </a:lnTo>
                <a:lnTo>
                  <a:pt x="69115" y="39433"/>
                </a:lnTo>
                <a:lnTo>
                  <a:pt x="113537" y="41148"/>
                </a:lnTo>
                <a:lnTo>
                  <a:pt x="158079" y="39433"/>
                </a:lnTo>
                <a:lnTo>
                  <a:pt x="194405" y="34861"/>
                </a:lnTo>
                <a:lnTo>
                  <a:pt x="218872" y="28289"/>
                </a:lnTo>
                <a:lnTo>
                  <a:pt x="227837" y="20574"/>
                </a:lnTo>
                <a:lnTo>
                  <a:pt x="218872" y="12537"/>
                </a:lnTo>
                <a:lnTo>
                  <a:pt x="194405" y="6000"/>
                </a:lnTo>
                <a:lnTo>
                  <a:pt x="158079" y="1607"/>
                </a:lnTo>
                <a:lnTo>
                  <a:pt x="113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2842578" y="5274839"/>
            <a:ext cx="221633" cy="40128"/>
          </a:xfrm>
          <a:custGeom>
            <a:avLst/>
            <a:gdLst/>
            <a:ahLst/>
            <a:cxnLst/>
            <a:rect l="l" t="t" r="r" b="b"/>
            <a:pathLst>
              <a:path w="227964" h="41275">
                <a:moveTo>
                  <a:pt x="227837" y="20574"/>
                </a:moveTo>
                <a:lnTo>
                  <a:pt x="218872" y="12537"/>
                </a:lnTo>
                <a:lnTo>
                  <a:pt x="194405" y="6000"/>
                </a:lnTo>
                <a:lnTo>
                  <a:pt x="158079" y="1607"/>
                </a:lnTo>
                <a:lnTo>
                  <a:pt x="113537" y="0"/>
                </a:lnTo>
                <a:lnTo>
                  <a:pt x="69115" y="1607"/>
                </a:lnTo>
                <a:lnTo>
                  <a:pt x="33051" y="6000"/>
                </a:lnTo>
                <a:lnTo>
                  <a:pt x="8846" y="12537"/>
                </a:lnTo>
                <a:lnTo>
                  <a:pt x="0" y="20574"/>
                </a:lnTo>
                <a:lnTo>
                  <a:pt x="8846" y="28289"/>
                </a:lnTo>
                <a:lnTo>
                  <a:pt x="33051" y="34861"/>
                </a:lnTo>
                <a:lnTo>
                  <a:pt x="69115" y="39433"/>
                </a:lnTo>
                <a:lnTo>
                  <a:pt x="113537" y="41148"/>
                </a:lnTo>
                <a:lnTo>
                  <a:pt x="158079" y="39433"/>
                </a:lnTo>
                <a:lnTo>
                  <a:pt x="194405" y="34861"/>
                </a:lnTo>
                <a:lnTo>
                  <a:pt x="218872" y="28289"/>
                </a:lnTo>
                <a:lnTo>
                  <a:pt x="227837" y="20574"/>
                </a:lnTo>
                <a:close/>
              </a:path>
            </a:pathLst>
          </a:custGeom>
          <a:ln w="5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2787015" y="4982951"/>
            <a:ext cx="340783" cy="91987"/>
          </a:xfrm>
          <a:custGeom>
            <a:avLst/>
            <a:gdLst/>
            <a:ahLst/>
            <a:cxnLst/>
            <a:rect l="l" t="t" r="r" b="b"/>
            <a:pathLst>
              <a:path w="350519" h="94614">
                <a:moveTo>
                  <a:pt x="350519" y="0"/>
                </a:moveTo>
                <a:lnTo>
                  <a:pt x="0" y="0"/>
                </a:lnTo>
                <a:lnTo>
                  <a:pt x="0" y="94487"/>
                </a:lnTo>
                <a:lnTo>
                  <a:pt x="76200" y="94487"/>
                </a:lnTo>
                <a:lnTo>
                  <a:pt x="350519" y="32003"/>
                </a:lnTo>
                <a:lnTo>
                  <a:pt x="35051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2787015" y="4982951"/>
            <a:ext cx="340783" cy="91987"/>
          </a:xfrm>
          <a:custGeom>
            <a:avLst/>
            <a:gdLst/>
            <a:ahLst/>
            <a:cxnLst/>
            <a:rect l="l" t="t" r="r" b="b"/>
            <a:pathLst>
              <a:path w="350519" h="94614">
                <a:moveTo>
                  <a:pt x="0" y="0"/>
                </a:moveTo>
                <a:lnTo>
                  <a:pt x="0" y="94487"/>
                </a:lnTo>
                <a:lnTo>
                  <a:pt x="76200" y="94487"/>
                </a:lnTo>
                <a:lnTo>
                  <a:pt x="350519" y="32003"/>
                </a:lnTo>
                <a:lnTo>
                  <a:pt x="350519" y="0"/>
                </a:lnTo>
                <a:lnTo>
                  <a:pt x="0" y="0"/>
                </a:lnTo>
              </a:path>
            </a:pathLst>
          </a:custGeom>
          <a:ln w="5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2787015" y="5014065"/>
            <a:ext cx="340783" cy="122238"/>
          </a:xfrm>
          <a:custGeom>
            <a:avLst/>
            <a:gdLst/>
            <a:ahLst/>
            <a:cxnLst/>
            <a:rect l="l" t="t" r="r" b="b"/>
            <a:pathLst>
              <a:path w="350519" h="125729">
                <a:moveTo>
                  <a:pt x="350519" y="0"/>
                </a:moveTo>
                <a:lnTo>
                  <a:pt x="76200" y="62484"/>
                </a:lnTo>
                <a:lnTo>
                  <a:pt x="0" y="62484"/>
                </a:lnTo>
                <a:lnTo>
                  <a:pt x="0" y="125729"/>
                </a:lnTo>
                <a:lnTo>
                  <a:pt x="76200" y="125729"/>
                </a:lnTo>
                <a:lnTo>
                  <a:pt x="350519" y="62484"/>
                </a:lnTo>
                <a:lnTo>
                  <a:pt x="350519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2787015" y="5014065"/>
            <a:ext cx="340783" cy="122238"/>
          </a:xfrm>
          <a:custGeom>
            <a:avLst/>
            <a:gdLst/>
            <a:ahLst/>
            <a:cxnLst/>
            <a:rect l="l" t="t" r="r" b="b"/>
            <a:pathLst>
              <a:path w="350519" h="125729">
                <a:moveTo>
                  <a:pt x="76200" y="62484"/>
                </a:moveTo>
                <a:lnTo>
                  <a:pt x="0" y="62484"/>
                </a:lnTo>
                <a:lnTo>
                  <a:pt x="0" y="125729"/>
                </a:lnTo>
                <a:lnTo>
                  <a:pt x="76200" y="125729"/>
                </a:lnTo>
                <a:lnTo>
                  <a:pt x="350519" y="62484"/>
                </a:lnTo>
                <a:lnTo>
                  <a:pt x="350519" y="0"/>
                </a:lnTo>
                <a:lnTo>
                  <a:pt x="76200" y="62484"/>
                </a:lnTo>
              </a:path>
            </a:pathLst>
          </a:custGeom>
          <a:ln w="5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2787015" y="5075555"/>
            <a:ext cx="340783" cy="122238"/>
          </a:xfrm>
          <a:custGeom>
            <a:avLst/>
            <a:gdLst/>
            <a:ahLst/>
            <a:cxnLst/>
            <a:rect l="l" t="t" r="r" b="b"/>
            <a:pathLst>
              <a:path w="350519" h="125729">
                <a:moveTo>
                  <a:pt x="350519" y="0"/>
                </a:moveTo>
                <a:lnTo>
                  <a:pt x="76200" y="62483"/>
                </a:lnTo>
                <a:lnTo>
                  <a:pt x="0" y="62483"/>
                </a:lnTo>
                <a:lnTo>
                  <a:pt x="0" y="125729"/>
                </a:lnTo>
                <a:lnTo>
                  <a:pt x="76200" y="125729"/>
                </a:lnTo>
                <a:lnTo>
                  <a:pt x="350519" y="62483"/>
                </a:lnTo>
                <a:lnTo>
                  <a:pt x="35051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2787015" y="5075555"/>
            <a:ext cx="340783" cy="122238"/>
          </a:xfrm>
          <a:custGeom>
            <a:avLst/>
            <a:gdLst/>
            <a:ahLst/>
            <a:cxnLst/>
            <a:rect l="l" t="t" r="r" b="b"/>
            <a:pathLst>
              <a:path w="350519" h="125729">
                <a:moveTo>
                  <a:pt x="76200" y="62483"/>
                </a:moveTo>
                <a:lnTo>
                  <a:pt x="0" y="62483"/>
                </a:lnTo>
                <a:lnTo>
                  <a:pt x="0" y="125729"/>
                </a:lnTo>
                <a:lnTo>
                  <a:pt x="76200" y="125729"/>
                </a:lnTo>
                <a:lnTo>
                  <a:pt x="350519" y="62483"/>
                </a:lnTo>
                <a:lnTo>
                  <a:pt x="350519" y="0"/>
                </a:lnTo>
                <a:lnTo>
                  <a:pt x="76200" y="62483"/>
                </a:lnTo>
              </a:path>
            </a:pathLst>
          </a:custGeom>
          <a:ln w="5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2787015" y="5136303"/>
            <a:ext cx="340783" cy="125941"/>
          </a:xfrm>
          <a:custGeom>
            <a:avLst/>
            <a:gdLst/>
            <a:ahLst/>
            <a:cxnLst/>
            <a:rect l="l" t="t" r="r" b="b"/>
            <a:pathLst>
              <a:path w="350519" h="129539">
                <a:moveTo>
                  <a:pt x="350519" y="0"/>
                </a:moveTo>
                <a:lnTo>
                  <a:pt x="76200" y="64770"/>
                </a:lnTo>
                <a:lnTo>
                  <a:pt x="0" y="64770"/>
                </a:lnTo>
                <a:lnTo>
                  <a:pt x="0" y="129540"/>
                </a:lnTo>
                <a:lnTo>
                  <a:pt x="76200" y="129540"/>
                </a:lnTo>
                <a:lnTo>
                  <a:pt x="350519" y="64770"/>
                </a:lnTo>
                <a:lnTo>
                  <a:pt x="350519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2787015" y="5136303"/>
            <a:ext cx="340783" cy="125941"/>
          </a:xfrm>
          <a:custGeom>
            <a:avLst/>
            <a:gdLst/>
            <a:ahLst/>
            <a:cxnLst/>
            <a:rect l="l" t="t" r="r" b="b"/>
            <a:pathLst>
              <a:path w="350519" h="129539">
                <a:moveTo>
                  <a:pt x="76200" y="64770"/>
                </a:moveTo>
                <a:lnTo>
                  <a:pt x="0" y="64770"/>
                </a:lnTo>
                <a:lnTo>
                  <a:pt x="0" y="129540"/>
                </a:lnTo>
                <a:lnTo>
                  <a:pt x="76200" y="129540"/>
                </a:lnTo>
                <a:lnTo>
                  <a:pt x="350519" y="64770"/>
                </a:lnTo>
                <a:lnTo>
                  <a:pt x="350519" y="0"/>
                </a:lnTo>
                <a:lnTo>
                  <a:pt x="76200" y="64770"/>
                </a:lnTo>
              </a:path>
            </a:pathLst>
          </a:custGeom>
          <a:ln w="5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2787015" y="5199274"/>
            <a:ext cx="340783" cy="94456"/>
          </a:xfrm>
          <a:custGeom>
            <a:avLst/>
            <a:gdLst/>
            <a:ahLst/>
            <a:cxnLst/>
            <a:rect l="l" t="t" r="r" b="b"/>
            <a:pathLst>
              <a:path w="350519" h="97154">
                <a:moveTo>
                  <a:pt x="350519" y="0"/>
                </a:moveTo>
                <a:lnTo>
                  <a:pt x="76200" y="64770"/>
                </a:lnTo>
                <a:lnTo>
                  <a:pt x="0" y="64770"/>
                </a:lnTo>
                <a:lnTo>
                  <a:pt x="38100" y="96774"/>
                </a:lnTo>
                <a:lnTo>
                  <a:pt x="310895" y="96774"/>
                </a:lnTo>
                <a:lnTo>
                  <a:pt x="350519" y="64770"/>
                </a:lnTo>
                <a:lnTo>
                  <a:pt x="35051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2787015" y="5199274"/>
            <a:ext cx="340783" cy="94456"/>
          </a:xfrm>
          <a:custGeom>
            <a:avLst/>
            <a:gdLst/>
            <a:ahLst/>
            <a:cxnLst/>
            <a:rect l="l" t="t" r="r" b="b"/>
            <a:pathLst>
              <a:path w="350519" h="97154">
                <a:moveTo>
                  <a:pt x="76200" y="64770"/>
                </a:moveTo>
                <a:lnTo>
                  <a:pt x="0" y="64770"/>
                </a:lnTo>
                <a:lnTo>
                  <a:pt x="38100" y="96774"/>
                </a:lnTo>
                <a:lnTo>
                  <a:pt x="310895" y="96774"/>
                </a:lnTo>
                <a:lnTo>
                  <a:pt x="350519" y="64770"/>
                </a:lnTo>
                <a:lnTo>
                  <a:pt x="350519" y="0"/>
                </a:lnTo>
                <a:lnTo>
                  <a:pt x="76200" y="64770"/>
                </a:lnTo>
              </a:path>
            </a:pathLst>
          </a:custGeom>
          <a:ln w="5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3146319" y="3799099"/>
            <a:ext cx="158044" cy="185208"/>
          </a:xfrm>
          <a:custGeom>
            <a:avLst/>
            <a:gdLst/>
            <a:ahLst/>
            <a:cxnLst/>
            <a:rect l="l" t="t" r="r" b="b"/>
            <a:pathLst>
              <a:path w="162560" h="190500">
                <a:moveTo>
                  <a:pt x="152400" y="0"/>
                </a:moveTo>
                <a:lnTo>
                  <a:pt x="0" y="179070"/>
                </a:lnTo>
                <a:lnTo>
                  <a:pt x="9906" y="190500"/>
                </a:lnTo>
                <a:lnTo>
                  <a:pt x="162306" y="11429"/>
                </a:lnTo>
                <a:lnTo>
                  <a:pt x="15240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3087052" y="3842067"/>
            <a:ext cx="77788" cy="100013"/>
          </a:xfrm>
          <a:custGeom>
            <a:avLst/>
            <a:gdLst/>
            <a:ahLst/>
            <a:cxnLst/>
            <a:rect l="l" t="t" r="r" b="b"/>
            <a:pathLst>
              <a:path w="80010" h="102870">
                <a:moveTo>
                  <a:pt x="69341" y="0"/>
                </a:moveTo>
                <a:lnTo>
                  <a:pt x="0" y="91439"/>
                </a:lnTo>
                <a:lnTo>
                  <a:pt x="9906" y="102870"/>
                </a:lnTo>
                <a:lnTo>
                  <a:pt x="80009" y="11429"/>
                </a:lnTo>
                <a:lnTo>
                  <a:pt x="69341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3002597" y="3691677"/>
            <a:ext cx="62970" cy="228424"/>
          </a:xfrm>
          <a:custGeom>
            <a:avLst/>
            <a:gdLst/>
            <a:ahLst/>
            <a:cxnLst/>
            <a:rect l="l" t="t" r="r" b="b"/>
            <a:pathLst>
              <a:path w="64769" h="234950">
                <a:moveTo>
                  <a:pt x="51053" y="0"/>
                </a:moveTo>
                <a:lnTo>
                  <a:pt x="0" y="232409"/>
                </a:lnTo>
                <a:lnTo>
                  <a:pt x="14477" y="234695"/>
                </a:lnTo>
                <a:lnTo>
                  <a:pt x="64769" y="2285"/>
                </a:lnTo>
                <a:lnTo>
                  <a:pt x="51053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2941107" y="3819101"/>
            <a:ext cx="0" cy="93839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6011"/>
                </a:lnTo>
              </a:path>
            </a:pathLst>
          </a:custGeom>
          <a:ln w="15239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2838872" y="3673156"/>
            <a:ext cx="25929" cy="240771"/>
          </a:xfrm>
          <a:custGeom>
            <a:avLst/>
            <a:gdLst/>
            <a:ahLst/>
            <a:cxnLst/>
            <a:rect l="l" t="t" r="r" b="b"/>
            <a:pathLst>
              <a:path w="26669" h="247650">
                <a:moveTo>
                  <a:pt x="15240" y="0"/>
                </a:moveTo>
                <a:lnTo>
                  <a:pt x="0" y="1524"/>
                </a:lnTo>
                <a:lnTo>
                  <a:pt x="11430" y="247650"/>
                </a:lnTo>
                <a:lnTo>
                  <a:pt x="26670" y="246125"/>
                </a:lnTo>
                <a:lnTo>
                  <a:pt x="1524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2735897" y="3808730"/>
            <a:ext cx="59267" cy="148167"/>
          </a:xfrm>
          <a:custGeom>
            <a:avLst/>
            <a:gdLst/>
            <a:ahLst/>
            <a:cxnLst/>
            <a:rect l="l" t="t" r="r" b="b"/>
            <a:pathLst>
              <a:path w="60960" h="152400">
                <a:moveTo>
                  <a:pt x="14477" y="0"/>
                </a:moveTo>
                <a:lnTo>
                  <a:pt x="0" y="3809"/>
                </a:lnTo>
                <a:lnTo>
                  <a:pt x="47243" y="152399"/>
                </a:lnTo>
                <a:lnTo>
                  <a:pt x="60959" y="148589"/>
                </a:lnTo>
                <a:lnTo>
                  <a:pt x="14477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2585508" y="3725016"/>
            <a:ext cx="140758" cy="295099"/>
          </a:xfrm>
          <a:custGeom>
            <a:avLst/>
            <a:gdLst/>
            <a:ahLst/>
            <a:cxnLst/>
            <a:rect l="l" t="t" r="r" b="b"/>
            <a:pathLst>
              <a:path w="144780" h="303529">
                <a:moveTo>
                  <a:pt x="12953" y="0"/>
                </a:moveTo>
                <a:lnTo>
                  <a:pt x="0" y="6096"/>
                </a:lnTo>
                <a:lnTo>
                  <a:pt x="131825" y="303276"/>
                </a:lnTo>
                <a:lnTo>
                  <a:pt x="144780" y="297180"/>
                </a:lnTo>
                <a:lnTo>
                  <a:pt x="12953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2564765" y="3933930"/>
            <a:ext cx="83961" cy="135819"/>
          </a:xfrm>
          <a:custGeom>
            <a:avLst/>
            <a:gdLst/>
            <a:ahLst/>
            <a:cxnLst/>
            <a:rect l="l" t="t" r="r" b="b"/>
            <a:pathLst>
              <a:path w="86360" h="139700">
                <a:moveTo>
                  <a:pt x="11430" y="0"/>
                </a:moveTo>
                <a:lnTo>
                  <a:pt x="0" y="9906"/>
                </a:lnTo>
                <a:lnTo>
                  <a:pt x="74675" y="139446"/>
                </a:lnTo>
                <a:lnTo>
                  <a:pt x="86106" y="129539"/>
                </a:lnTo>
                <a:lnTo>
                  <a:pt x="1143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2375851" y="3943561"/>
            <a:ext cx="223485" cy="198790"/>
          </a:xfrm>
          <a:custGeom>
            <a:avLst/>
            <a:gdLst/>
            <a:ahLst/>
            <a:cxnLst/>
            <a:rect l="l" t="t" r="r" b="b"/>
            <a:pathLst>
              <a:path w="229869" h="204470">
                <a:moveTo>
                  <a:pt x="8382" y="0"/>
                </a:moveTo>
                <a:lnTo>
                  <a:pt x="0" y="12953"/>
                </a:lnTo>
                <a:lnTo>
                  <a:pt x="220980" y="204215"/>
                </a:lnTo>
                <a:lnTo>
                  <a:pt x="229362" y="192024"/>
                </a:lnTo>
                <a:lnTo>
                  <a:pt x="8382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2415117" y="4099136"/>
            <a:ext cx="129646" cy="109890"/>
          </a:xfrm>
          <a:custGeom>
            <a:avLst/>
            <a:gdLst/>
            <a:ahLst/>
            <a:cxnLst/>
            <a:rect l="l" t="t" r="r" b="b"/>
            <a:pathLst>
              <a:path w="133350" h="113029">
                <a:moveTo>
                  <a:pt x="9143" y="0"/>
                </a:moveTo>
                <a:lnTo>
                  <a:pt x="0" y="12954"/>
                </a:lnTo>
                <a:lnTo>
                  <a:pt x="124206" y="112775"/>
                </a:lnTo>
                <a:lnTo>
                  <a:pt x="133350" y="100584"/>
                </a:lnTo>
                <a:lnTo>
                  <a:pt x="9143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2261022" y="4158404"/>
            <a:ext cx="267935" cy="125941"/>
          </a:xfrm>
          <a:custGeom>
            <a:avLst/>
            <a:gdLst/>
            <a:ahLst/>
            <a:cxnLst/>
            <a:rect l="l" t="t" r="r" b="b"/>
            <a:pathLst>
              <a:path w="275589" h="129539">
                <a:moveTo>
                  <a:pt x="6095" y="0"/>
                </a:moveTo>
                <a:lnTo>
                  <a:pt x="0" y="13715"/>
                </a:lnTo>
                <a:lnTo>
                  <a:pt x="268986" y="129539"/>
                </a:lnTo>
                <a:lnTo>
                  <a:pt x="275081" y="115824"/>
                </a:lnTo>
                <a:lnTo>
                  <a:pt x="6095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2369186" y="4296939"/>
            <a:ext cx="143845" cy="74083"/>
          </a:xfrm>
          <a:custGeom>
            <a:avLst/>
            <a:gdLst/>
            <a:ahLst/>
            <a:cxnLst/>
            <a:rect l="l" t="t" r="r" b="b"/>
            <a:pathLst>
              <a:path w="147955" h="76200">
                <a:moveTo>
                  <a:pt x="6857" y="0"/>
                </a:moveTo>
                <a:lnTo>
                  <a:pt x="0" y="13715"/>
                </a:lnTo>
                <a:lnTo>
                  <a:pt x="140969" y="76200"/>
                </a:lnTo>
                <a:lnTo>
                  <a:pt x="147828" y="61721"/>
                </a:lnTo>
                <a:lnTo>
                  <a:pt x="6857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2223980" y="4380654"/>
            <a:ext cx="286456" cy="75935"/>
          </a:xfrm>
          <a:custGeom>
            <a:avLst/>
            <a:gdLst/>
            <a:ahLst/>
            <a:cxnLst/>
            <a:rect l="l" t="t" r="r" b="b"/>
            <a:pathLst>
              <a:path w="294639" h="78104">
                <a:moveTo>
                  <a:pt x="2286" y="0"/>
                </a:moveTo>
                <a:lnTo>
                  <a:pt x="0" y="15239"/>
                </a:lnTo>
                <a:lnTo>
                  <a:pt x="291845" y="77724"/>
                </a:lnTo>
                <a:lnTo>
                  <a:pt x="294131" y="62484"/>
                </a:lnTo>
                <a:lnTo>
                  <a:pt x="2286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2239540" y="4608829"/>
            <a:ext cx="327819" cy="91987"/>
          </a:xfrm>
          <a:custGeom>
            <a:avLst/>
            <a:gdLst/>
            <a:ahLst/>
            <a:cxnLst/>
            <a:rect l="l" t="t" r="r" b="b"/>
            <a:pathLst>
              <a:path w="337185" h="94614">
                <a:moveTo>
                  <a:pt x="332994" y="0"/>
                </a:moveTo>
                <a:lnTo>
                  <a:pt x="0" y="80010"/>
                </a:lnTo>
                <a:lnTo>
                  <a:pt x="3810" y="94487"/>
                </a:lnTo>
                <a:lnTo>
                  <a:pt x="336804" y="14477"/>
                </a:lnTo>
                <a:lnTo>
                  <a:pt x="332994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2505497" y="4696989"/>
            <a:ext cx="100013" cy="22225"/>
          </a:xfrm>
          <a:custGeom>
            <a:avLst/>
            <a:gdLst/>
            <a:ahLst/>
            <a:cxnLst/>
            <a:rect l="l" t="t" r="r" b="b"/>
            <a:pathLst>
              <a:path w="102869" h="22860">
                <a:moveTo>
                  <a:pt x="101346" y="0"/>
                </a:moveTo>
                <a:lnTo>
                  <a:pt x="0" y="7620"/>
                </a:lnTo>
                <a:lnTo>
                  <a:pt x="762" y="22860"/>
                </a:lnTo>
                <a:lnTo>
                  <a:pt x="102870" y="15239"/>
                </a:lnTo>
                <a:lnTo>
                  <a:pt x="101346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3290781" y="3904297"/>
            <a:ext cx="167922" cy="190147"/>
          </a:xfrm>
          <a:custGeom>
            <a:avLst/>
            <a:gdLst/>
            <a:ahLst/>
            <a:cxnLst/>
            <a:rect l="l" t="t" r="r" b="b"/>
            <a:pathLst>
              <a:path w="172720" h="195579">
                <a:moveTo>
                  <a:pt x="162306" y="0"/>
                </a:moveTo>
                <a:lnTo>
                  <a:pt x="0" y="183642"/>
                </a:lnTo>
                <a:lnTo>
                  <a:pt x="9906" y="195072"/>
                </a:lnTo>
                <a:lnTo>
                  <a:pt x="172212" y="11430"/>
                </a:lnTo>
                <a:lnTo>
                  <a:pt x="162306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3346343" y="4059872"/>
            <a:ext cx="74083" cy="106186"/>
          </a:xfrm>
          <a:custGeom>
            <a:avLst/>
            <a:gdLst/>
            <a:ahLst/>
            <a:cxnLst/>
            <a:rect l="l" t="t" r="r" b="b"/>
            <a:pathLst>
              <a:path w="76200" h="109220">
                <a:moveTo>
                  <a:pt x="65532" y="0"/>
                </a:moveTo>
                <a:lnTo>
                  <a:pt x="0" y="97536"/>
                </a:lnTo>
                <a:lnTo>
                  <a:pt x="9906" y="108966"/>
                </a:lnTo>
                <a:lnTo>
                  <a:pt x="76200" y="11430"/>
                </a:lnTo>
                <a:lnTo>
                  <a:pt x="65532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3361901" y="4115434"/>
            <a:ext cx="218546" cy="125941"/>
          </a:xfrm>
          <a:custGeom>
            <a:avLst/>
            <a:gdLst/>
            <a:ahLst/>
            <a:cxnLst/>
            <a:rect l="l" t="t" r="r" b="b"/>
            <a:pathLst>
              <a:path w="224789" h="129539">
                <a:moveTo>
                  <a:pt x="217170" y="0"/>
                </a:moveTo>
                <a:lnTo>
                  <a:pt x="0" y="116586"/>
                </a:lnTo>
                <a:lnTo>
                  <a:pt x="7620" y="129540"/>
                </a:lnTo>
                <a:lnTo>
                  <a:pt x="224790" y="12192"/>
                </a:lnTo>
                <a:lnTo>
                  <a:pt x="21717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3376719" y="4256192"/>
            <a:ext cx="95691" cy="72849"/>
          </a:xfrm>
          <a:custGeom>
            <a:avLst/>
            <a:gdLst/>
            <a:ahLst/>
            <a:cxnLst/>
            <a:rect l="l" t="t" r="r" b="b"/>
            <a:pathLst>
              <a:path w="98425" h="74929">
                <a:moveTo>
                  <a:pt x="89153" y="0"/>
                </a:moveTo>
                <a:lnTo>
                  <a:pt x="0" y="61722"/>
                </a:lnTo>
                <a:lnTo>
                  <a:pt x="9143" y="74675"/>
                </a:lnTo>
                <a:lnTo>
                  <a:pt x="98298" y="12191"/>
                </a:lnTo>
                <a:lnTo>
                  <a:pt x="89153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3380422" y="4342130"/>
            <a:ext cx="235215" cy="74083"/>
          </a:xfrm>
          <a:custGeom>
            <a:avLst/>
            <a:gdLst/>
            <a:ahLst/>
            <a:cxnLst/>
            <a:rect l="l" t="t" r="r" b="b"/>
            <a:pathLst>
              <a:path w="241935" h="76200">
                <a:moveTo>
                  <a:pt x="237744" y="0"/>
                </a:moveTo>
                <a:lnTo>
                  <a:pt x="0" y="62484"/>
                </a:lnTo>
                <a:lnTo>
                  <a:pt x="3810" y="76200"/>
                </a:lnTo>
                <a:lnTo>
                  <a:pt x="241554" y="14477"/>
                </a:lnTo>
                <a:lnTo>
                  <a:pt x="237744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3326340" y="4571788"/>
            <a:ext cx="277813" cy="91987"/>
          </a:xfrm>
          <a:custGeom>
            <a:avLst/>
            <a:gdLst/>
            <a:ahLst/>
            <a:cxnLst/>
            <a:rect l="l" t="t" r="r" b="b"/>
            <a:pathLst>
              <a:path w="285750" h="94614">
                <a:moveTo>
                  <a:pt x="3810" y="0"/>
                </a:moveTo>
                <a:lnTo>
                  <a:pt x="0" y="14477"/>
                </a:lnTo>
                <a:lnTo>
                  <a:pt x="281940" y="94487"/>
                </a:lnTo>
                <a:lnTo>
                  <a:pt x="285750" y="80010"/>
                </a:lnTo>
                <a:lnTo>
                  <a:pt x="381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3281891" y="4656984"/>
            <a:ext cx="57415" cy="25311"/>
          </a:xfrm>
          <a:custGeom>
            <a:avLst/>
            <a:gdLst/>
            <a:ahLst/>
            <a:cxnLst/>
            <a:rect l="l" t="t" r="r" b="b"/>
            <a:pathLst>
              <a:path w="59054" h="26035">
                <a:moveTo>
                  <a:pt x="2286" y="0"/>
                </a:moveTo>
                <a:lnTo>
                  <a:pt x="0" y="15239"/>
                </a:lnTo>
                <a:lnTo>
                  <a:pt x="55625" y="25908"/>
                </a:lnTo>
                <a:lnTo>
                  <a:pt x="58674" y="10668"/>
                </a:lnTo>
                <a:lnTo>
                  <a:pt x="2286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3220402" y="3954674"/>
            <a:ext cx="93839" cy="66675"/>
          </a:xfrm>
          <a:custGeom>
            <a:avLst/>
            <a:gdLst/>
            <a:ahLst/>
            <a:cxnLst/>
            <a:rect l="l" t="t" r="r" b="b"/>
            <a:pathLst>
              <a:path w="96520" h="68579">
                <a:moveTo>
                  <a:pt x="88391" y="0"/>
                </a:moveTo>
                <a:lnTo>
                  <a:pt x="0" y="55625"/>
                </a:lnTo>
                <a:lnTo>
                  <a:pt x="7620" y="68580"/>
                </a:lnTo>
                <a:lnTo>
                  <a:pt x="96012" y="12953"/>
                </a:lnTo>
                <a:lnTo>
                  <a:pt x="88391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 txBox="1"/>
          <p:nvPr/>
        </p:nvSpPr>
        <p:spPr>
          <a:xfrm>
            <a:off x="1611313" y="5053577"/>
            <a:ext cx="626622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93847">
              <a:lnSpc>
                <a:spcPts val="1011"/>
              </a:lnSpc>
            </a:pPr>
            <a:r>
              <a:rPr sz="924" b="1" dirty="0">
                <a:solidFill>
                  <a:srgbClr val="FDFD5D"/>
                </a:solidFill>
                <a:latin typeface="Arial"/>
                <a:cs typeface="Arial"/>
              </a:rPr>
              <a:t>Idea  </a:t>
            </a:r>
            <a:r>
              <a:rPr sz="924" b="1" spc="10" dirty="0">
                <a:solidFill>
                  <a:srgbClr val="FDFD5D"/>
                </a:solidFill>
                <a:latin typeface="Arial"/>
                <a:cs typeface="Arial"/>
              </a:rPr>
              <a:t>G</a:t>
            </a:r>
            <a:r>
              <a:rPr sz="924" b="1" spc="-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924" b="1" spc="10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924" b="1" spc="-5" dirty="0">
                <a:solidFill>
                  <a:srgbClr val="FDFD5D"/>
                </a:solidFill>
                <a:latin typeface="Arial"/>
                <a:cs typeface="Arial"/>
              </a:rPr>
              <a:t>erat</a:t>
            </a:r>
            <a:r>
              <a:rPr sz="924" b="1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924" b="1" spc="10" dirty="0">
                <a:solidFill>
                  <a:srgbClr val="FDFD5D"/>
                </a:solidFill>
                <a:latin typeface="Arial"/>
                <a:cs typeface="Arial"/>
              </a:rPr>
              <a:t>on</a:t>
            </a:r>
            <a:endParaRPr sz="924">
              <a:latin typeface="Arial"/>
              <a:cs typeface="Arial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2389187" y="4368553"/>
            <a:ext cx="121003" cy="140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9"/>
              </a:lnSpc>
            </a:pPr>
            <a:r>
              <a:rPr sz="924" b="1" u="heavy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924" b="1" u="heavy" spc="-8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endParaRPr sz="924">
              <a:latin typeface="Arial"/>
              <a:cs typeface="Arial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1246834" y="4383123"/>
            <a:ext cx="57414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67918">
              <a:lnSpc>
                <a:spcPts val="1011"/>
              </a:lnSpc>
            </a:pPr>
            <a:r>
              <a:rPr sz="924" b="1" spc="5" dirty="0">
                <a:solidFill>
                  <a:srgbClr val="FDFD5D"/>
                </a:solidFill>
                <a:latin typeface="Arial"/>
                <a:cs typeface="Arial"/>
              </a:rPr>
              <a:t>Idea  S</a:t>
            </a:r>
            <a:r>
              <a:rPr sz="924" b="1" spc="-5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924" b="1" spc="10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924" b="1" spc="-5" dirty="0">
                <a:solidFill>
                  <a:srgbClr val="FDFD5D"/>
                </a:solidFill>
                <a:latin typeface="Arial"/>
                <a:cs typeface="Arial"/>
              </a:rPr>
              <a:t>ee</a:t>
            </a:r>
            <a:r>
              <a:rPr sz="924" b="1" spc="10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924" b="1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924" b="1" spc="5" dirty="0">
                <a:solidFill>
                  <a:srgbClr val="FDFD5D"/>
                </a:solidFill>
                <a:latin typeface="Arial"/>
                <a:cs typeface="Arial"/>
              </a:rPr>
              <a:t>ng</a:t>
            </a:r>
            <a:endParaRPr sz="924">
              <a:latin typeface="Arial"/>
              <a:cs typeface="Arial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1270541" y="3539175"/>
            <a:ext cx="745155" cy="388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617" algn="ctr">
              <a:lnSpc>
                <a:spcPct val="90800"/>
              </a:lnSpc>
            </a:pPr>
            <a:r>
              <a:rPr sz="924" b="1" dirty="0">
                <a:solidFill>
                  <a:srgbClr val="FDFD5D"/>
                </a:solidFill>
                <a:latin typeface="Arial"/>
                <a:cs typeface="Arial"/>
              </a:rPr>
              <a:t>Concept  D</a:t>
            </a:r>
            <a:r>
              <a:rPr sz="924" b="1" spc="10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924" b="1" dirty="0">
                <a:solidFill>
                  <a:srgbClr val="FDFD5D"/>
                </a:solidFill>
                <a:latin typeface="Arial"/>
                <a:cs typeface="Arial"/>
              </a:rPr>
              <a:t>v</a:t>
            </a:r>
            <a:r>
              <a:rPr sz="924" b="1" spc="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924" b="1" dirty="0">
                <a:solidFill>
                  <a:srgbClr val="FDFD5D"/>
                </a:solidFill>
                <a:latin typeface="Arial"/>
                <a:cs typeface="Arial"/>
              </a:rPr>
              <a:t>l</a:t>
            </a:r>
            <a:r>
              <a:rPr sz="924" b="1" spc="5" dirty="0">
                <a:solidFill>
                  <a:srgbClr val="FDFD5D"/>
                </a:solidFill>
                <a:latin typeface="Arial"/>
                <a:cs typeface="Arial"/>
              </a:rPr>
              <a:t>op</a:t>
            </a:r>
            <a:r>
              <a:rPr sz="924" b="1" dirty="0">
                <a:solidFill>
                  <a:srgbClr val="FDFD5D"/>
                </a:solidFill>
                <a:latin typeface="Arial"/>
                <a:cs typeface="Arial"/>
              </a:rPr>
              <a:t>me</a:t>
            </a:r>
            <a:r>
              <a:rPr sz="924" b="1" spc="10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924" b="1" dirty="0">
                <a:solidFill>
                  <a:srgbClr val="FDFD5D"/>
                </a:solidFill>
                <a:latin typeface="Arial"/>
                <a:cs typeface="Arial"/>
              </a:rPr>
              <a:t>t  and</a:t>
            </a:r>
            <a:r>
              <a:rPr sz="924" b="1" spc="-7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924" b="1" dirty="0">
                <a:solidFill>
                  <a:srgbClr val="FDFD5D"/>
                </a:solidFill>
                <a:latin typeface="Arial"/>
                <a:cs typeface="Arial"/>
              </a:rPr>
              <a:t>Testing</a:t>
            </a:r>
            <a:endParaRPr sz="924">
              <a:latin typeface="Arial"/>
              <a:cs typeface="Arial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1949885" y="2981467"/>
            <a:ext cx="559947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362" indent="-41980">
              <a:lnSpc>
                <a:spcPts val="1011"/>
              </a:lnSpc>
            </a:pPr>
            <a:r>
              <a:rPr sz="924" b="1" dirty="0">
                <a:solidFill>
                  <a:srgbClr val="FDFD5D"/>
                </a:solidFill>
                <a:latin typeface="Arial"/>
                <a:cs typeface="Arial"/>
              </a:rPr>
              <a:t>Ma</a:t>
            </a:r>
            <a:r>
              <a:rPr sz="924" b="1" spc="10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924" b="1" dirty="0">
                <a:solidFill>
                  <a:srgbClr val="FDFD5D"/>
                </a:solidFill>
                <a:latin typeface="Arial"/>
                <a:cs typeface="Arial"/>
              </a:rPr>
              <a:t>keting  Strategy</a:t>
            </a:r>
            <a:endParaRPr sz="924">
              <a:latin typeface="Arial"/>
              <a:cs typeface="Arial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3369322" y="2981467"/>
            <a:ext cx="526609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55" indent="-20372">
              <a:lnSpc>
                <a:spcPts val="1011"/>
              </a:lnSpc>
            </a:pPr>
            <a:r>
              <a:rPr sz="924" b="1" dirty="0">
                <a:solidFill>
                  <a:srgbClr val="FDFD5D"/>
                </a:solidFill>
                <a:latin typeface="Arial"/>
                <a:cs typeface="Arial"/>
              </a:rPr>
              <a:t>B</a:t>
            </a:r>
            <a:r>
              <a:rPr sz="924" b="1" spc="10" dirty="0">
                <a:solidFill>
                  <a:srgbClr val="FDFD5D"/>
                </a:solidFill>
                <a:latin typeface="Arial"/>
                <a:cs typeface="Arial"/>
              </a:rPr>
              <a:t>u</a:t>
            </a:r>
            <a:r>
              <a:rPr sz="924" b="1" dirty="0">
                <a:solidFill>
                  <a:srgbClr val="FDFD5D"/>
                </a:solidFill>
                <a:latin typeface="Arial"/>
                <a:cs typeface="Arial"/>
              </a:rPr>
              <a:t>si</a:t>
            </a:r>
            <a:r>
              <a:rPr sz="924" b="1" spc="5" dirty="0">
                <a:solidFill>
                  <a:srgbClr val="FDFD5D"/>
                </a:solidFill>
                <a:latin typeface="Arial"/>
                <a:cs typeface="Arial"/>
              </a:rPr>
              <a:t>ne</a:t>
            </a:r>
            <a:r>
              <a:rPr sz="924" b="1" spc="-5" dirty="0">
                <a:solidFill>
                  <a:srgbClr val="FDFD5D"/>
                </a:solidFill>
                <a:latin typeface="Arial"/>
                <a:cs typeface="Arial"/>
              </a:rPr>
              <a:t>ss  </a:t>
            </a:r>
            <a:r>
              <a:rPr sz="924" b="1" dirty="0">
                <a:solidFill>
                  <a:srgbClr val="FDFD5D"/>
                </a:solidFill>
                <a:latin typeface="Arial"/>
                <a:cs typeface="Arial"/>
              </a:rPr>
              <a:t>Analysis</a:t>
            </a:r>
            <a:endParaRPr sz="924">
              <a:latin typeface="Arial"/>
              <a:cs typeface="Arial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3930133" y="3606223"/>
            <a:ext cx="74515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48163">
              <a:lnSpc>
                <a:spcPts val="1001"/>
              </a:lnSpc>
            </a:pPr>
            <a:r>
              <a:rPr sz="924" b="1" dirty="0">
                <a:solidFill>
                  <a:srgbClr val="FDFD5D"/>
                </a:solidFill>
                <a:latin typeface="Arial"/>
                <a:cs typeface="Arial"/>
              </a:rPr>
              <a:t>Product  D</a:t>
            </a:r>
            <a:r>
              <a:rPr sz="924" b="1" spc="10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924" b="1" dirty="0">
                <a:solidFill>
                  <a:srgbClr val="FDFD5D"/>
                </a:solidFill>
                <a:latin typeface="Arial"/>
                <a:cs typeface="Arial"/>
              </a:rPr>
              <a:t>v</a:t>
            </a:r>
            <a:r>
              <a:rPr sz="924" b="1" spc="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924" b="1" dirty="0">
                <a:solidFill>
                  <a:srgbClr val="FDFD5D"/>
                </a:solidFill>
                <a:latin typeface="Arial"/>
                <a:cs typeface="Arial"/>
              </a:rPr>
              <a:t>l</a:t>
            </a:r>
            <a:r>
              <a:rPr sz="924" b="1" spc="5" dirty="0">
                <a:solidFill>
                  <a:srgbClr val="FDFD5D"/>
                </a:solidFill>
                <a:latin typeface="Arial"/>
                <a:cs typeface="Arial"/>
              </a:rPr>
              <a:t>op</a:t>
            </a:r>
            <a:r>
              <a:rPr sz="924" b="1" dirty="0">
                <a:solidFill>
                  <a:srgbClr val="FDFD5D"/>
                </a:solidFill>
                <a:latin typeface="Arial"/>
                <a:cs typeface="Arial"/>
              </a:rPr>
              <a:t>me</a:t>
            </a:r>
            <a:r>
              <a:rPr sz="924" b="1" spc="10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924" b="1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endParaRPr sz="924">
              <a:latin typeface="Arial"/>
              <a:cs typeface="Arial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3383385" y="4368541"/>
            <a:ext cx="71614" cy="140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9"/>
              </a:lnSpc>
            </a:pPr>
            <a:r>
              <a:rPr sz="924" b="1" u="heavy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924" b="1" u="heavy" spc="4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endParaRPr sz="924">
              <a:latin typeface="Arial"/>
              <a:cs typeface="Arial"/>
            </a:endParaRPr>
          </a:p>
        </p:txBody>
      </p:sp>
      <p:sp>
        <p:nvSpPr>
          <p:cNvPr id="285" name="object 285"/>
          <p:cNvSpPr txBox="1"/>
          <p:nvPr/>
        </p:nvSpPr>
        <p:spPr>
          <a:xfrm>
            <a:off x="4078299" y="4383111"/>
            <a:ext cx="559947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57423">
              <a:lnSpc>
                <a:spcPts val="1011"/>
              </a:lnSpc>
            </a:pPr>
            <a:r>
              <a:rPr sz="924" b="1" spc="-5" dirty="0">
                <a:solidFill>
                  <a:srgbClr val="FDFD5D"/>
                </a:solidFill>
                <a:latin typeface="Arial"/>
                <a:cs typeface="Arial"/>
              </a:rPr>
              <a:t>Test  </a:t>
            </a:r>
            <a:r>
              <a:rPr sz="924" b="1" dirty="0">
                <a:solidFill>
                  <a:srgbClr val="FDFD5D"/>
                </a:solidFill>
                <a:latin typeface="Arial"/>
                <a:cs typeface="Arial"/>
              </a:rPr>
              <a:t>Mar</a:t>
            </a:r>
            <a:r>
              <a:rPr sz="924" b="1" spc="-5" dirty="0">
                <a:solidFill>
                  <a:srgbClr val="FDFD5D"/>
                </a:solidFill>
                <a:latin typeface="Arial"/>
                <a:cs typeface="Arial"/>
              </a:rPr>
              <a:t>ket</a:t>
            </a:r>
            <a:r>
              <a:rPr sz="924" b="1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924" b="1" spc="5" dirty="0">
                <a:solidFill>
                  <a:srgbClr val="FDFD5D"/>
                </a:solidFill>
                <a:latin typeface="Arial"/>
                <a:cs typeface="Arial"/>
              </a:rPr>
              <a:t>ng</a:t>
            </a:r>
            <a:endParaRPr sz="924">
              <a:latin typeface="Arial"/>
              <a:cs typeface="Arial"/>
            </a:endParaRPr>
          </a:p>
        </p:txBody>
      </p:sp>
      <p:sp>
        <p:nvSpPr>
          <p:cNvPr id="286" name="object 286"/>
          <p:cNvSpPr txBox="1"/>
          <p:nvPr/>
        </p:nvSpPr>
        <p:spPr>
          <a:xfrm>
            <a:off x="3606376" y="5084197"/>
            <a:ext cx="87727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4"/>
              </a:lnSpc>
            </a:pPr>
            <a:r>
              <a:rPr sz="778" b="1" dirty="0">
                <a:solidFill>
                  <a:srgbClr val="FDFD5D"/>
                </a:solidFill>
                <a:latin typeface="Arial"/>
                <a:cs typeface="Arial"/>
              </a:rPr>
              <a:t>Co</a:t>
            </a:r>
            <a:r>
              <a:rPr sz="778" b="1" spc="-5" dirty="0">
                <a:solidFill>
                  <a:srgbClr val="FDFD5D"/>
                </a:solidFill>
                <a:latin typeface="Arial"/>
                <a:cs typeface="Arial"/>
              </a:rPr>
              <a:t>mmerc</a:t>
            </a:r>
            <a:r>
              <a:rPr sz="778" b="1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778" b="1" spc="-10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778" b="1" spc="-5" dirty="0">
                <a:solidFill>
                  <a:srgbClr val="FDFD5D"/>
                </a:solidFill>
                <a:latin typeface="Arial"/>
                <a:cs typeface="Arial"/>
              </a:rPr>
              <a:t>li</a:t>
            </a:r>
            <a:r>
              <a:rPr sz="778" b="1" spc="-10" dirty="0">
                <a:solidFill>
                  <a:srgbClr val="FDFD5D"/>
                </a:solidFill>
                <a:latin typeface="Arial"/>
                <a:cs typeface="Arial"/>
              </a:rPr>
              <a:t>z</a:t>
            </a:r>
            <a:r>
              <a:rPr sz="778" b="1" spc="-5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778" b="1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778" b="1" spc="-5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778" b="1" dirty="0">
                <a:solidFill>
                  <a:srgbClr val="FDFD5D"/>
                </a:solidFill>
                <a:latin typeface="Arial"/>
                <a:cs typeface="Arial"/>
              </a:rPr>
              <a:t>on</a:t>
            </a:r>
            <a:endParaRPr sz="778">
              <a:latin typeface="Arial"/>
              <a:cs typeface="Arial"/>
            </a:endParaRPr>
          </a:p>
        </p:txBody>
      </p:sp>
      <p:sp>
        <p:nvSpPr>
          <p:cNvPr id="287" name="object 287"/>
          <p:cNvSpPr/>
          <p:nvPr/>
        </p:nvSpPr>
        <p:spPr>
          <a:xfrm>
            <a:off x="1553526" y="4826635"/>
            <a:ext cx="112360" cy="212372"/>
          </a:xfrm>
          <a:custGeom>
            <a:avLst/>
            <a:gdLst/>
            <a:ahLst/>
            <a:cxnLst/>
            <a:rect l="l" t="t" r="r" b="b"/>
            <a:pathLst>
              <a:path w="115569" h="218439">
                <a:moveTo>
                  <a:pt x="115062" y="217932"/>
                </a:moveTo>
                <a:lnTo>
                  <a:pt x="80010" y="167639"/>
                </a:lnTo>
                <a:lnTo>
                  <a:pt x="50292" y="111251"/>
                </a:lnTo>
                <a:lnTo>
                  <a:pt x="19812" y="57150"/>
                </a:lnTo>
                <a:lnTo>
                  <a:pt x="0" y="0"/>
                </a:lnTo>
              </a:path>
            </a:pathLst>
          </a:custGeom>
          <a:ln w="30429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1506114" y="4734031"/>
            <a:ext cx="96308" cy="116064"/>
          </a:xfrm>
          <a:custGeom>
            <a:avLst/>
            <a:gdLst/>
            <a:ahLst/>
            <a:cxnLst/>
            <a:rect l="l" t="t" r="r" b="b"/>
            <a:pathLst>
              <a:path w="99060" h="119379">
                <a:moveTo>
                  <a:pt x="10667" y="0"/>
                </a:moveTo>
                <a:lnTo>
                  <a:pt x="0" y="118872"/>
                </a:lnTo>
                <a:lnTo>
                  <a:pt x="99059" y="80772"/>
                </a:lnTo>
                <a:lnTo>
                  <a:pt x="10667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1455738" y="4165811"/>
            <a:ext cx="25929" cy="229658"/>
          </a:xfrm>
          <a:custGeom>
            <a:avLst/>
            <a:gdLst/>
            <a:ahLst/>
            <a:cxnLst/>
            <a:rect l="l" t="t" r="r" b="b"/>
            <a:pathLst>
              <a:path w="26669" h="236220">
                <a:moveTo>
                  <a:pt x="0" y="236219"/>
                </a:moveTo>
                <a:lnTo>
                  <a:pt x="0" y="169925"/>
                </a:lnTo>
                <a:lnTo>
                  <a:pt x="9906" y="97536"/>
                </a:lnTo>
                <a:lnTo>
                  <a:pt x="20573" y="24383"/>
                </a:lnTo>
                <a:lnTo>
                  <a:pt x="26669" y="0"/>
                </a:lnTo>
              </a:path>
            </a:pathLst>
          </a:custGeom>
          <a:ln w="30429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1432031" y="4069503"/>
            <a:ext cx="100013" cy="113593"/>
          </a:xfrm>
          <a:custGeom>
            <a:avLst/>
            <a:gdLst/>
            <a:ahLst/>
            <a:cxnLst/>
            <a:rect l="l" t="t" r="r" b="b"/>
            <a:pathLst>
              <a:path w="102869" h="116839">
                <a:moveTo>
                  <a:pt x="79247" y="0"/>
                </a:moveTo>
                <a:lnTo>
                  <a:pt x="0" y="89915"/>
                </a:lnTo>
                <a:lnTo>
                  <a:pt x="102869" y="116586"/>
                </a:lnTo>
                <a:lnTo>
                  <a:pt x="79247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1753553" y="3397566"/>
            <a:ext cx="158044" cy="151871"/>
          </a:xfrm>
          <a:custGeom>
            <a:avLst/>
            <a:gdLst/>
            <a:ahLst/>
            <a:cxnLst/>
            <a:rect l="l" t="t" r="r" b="b"/>
            <a:pathLst>
              <a:path w="162560" h="156210">
                <a:moveTo>
                  <a:pt x="0" y="156210"/>
                </a:moveTo>
                <a:lnTo>
                  <a:pt x="53339" y="96774"/>
                </a:lnTo>
                <a:lnTo>
                  <a:pt x="118109" y="37338"/>
                </a:lnTo>
                <a:lnTo>
                  <a:pt x="162306" y="0"/>
                </a:lnTo>
              </a:path>
            </a:pathLst>
          </a:custGeom>
          <a:ln w="30429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1872826" y="3330893"/>
            <a:ext cx="112977" cy="109273"/>
          </a:xfrm>
          <a:custGeom>
            <a:avLst/>
            <a:gdLst/>
            <a:ahLst/>
            <a:cxnLst/>
            <a:rect l="l" t="t" r="r" b="b"/>
            <a:pathLst>
              <a:path w="116205" h="112394">
                <a:moveTo>
                  <a:pt x="115824" y="0"/>
                </a:moveTo>
                <a:lnTo>
                  <a:pt x="0" y="33527"/>
                </a:lnTo>
                <a:lnTo>
                  <a:pt x="73913" y="112013"/>
                </a:lnTo>
                <a:lnTo>
                  <a:pt x="115824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2632180" y="3019001"/>
            <a:ext cx="514879" cy="35807"/>
          </a:xfrm>
          <a:custGeom>
            <a:avLst/>
            <a:gdLst/>
            <a:ahLst/>
            <a:cxnLst/>
            <a:rect l="l" t="t" r="r" b="b"/>
            <a:pathLst>
              <a:path w="529589" h="36830">
                <a:moveTo>
                  <a:pt x="0" y="36575"/>
                </a:moveTo>
                <a:lnTo>
                  <a:pt x="99059" y="19050"/>
                </a:lnTo>
                <a:lnTo>
                  <a:pt x="193547" y="13715"/>
                </a:lnTo>
                <a:lnTo>
                  <a:pt x="307847" y="0"/>
                </a:lnTo>
                <a:lnTo>
                  <a:pt x="403097" y="0"/>
                </a:lnTo>
                <a:lnTo>
                  <a:pt x="521969" y="13715"/>
                </a:lnTo>
                <a:lnTo>
                  <a:pt x="529589" y="15239"/>
                </a:lnTo>
              </a:path>
            </a:pathLst>
          </a:custGeom>
          <a:ln w="30429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3135947" y="2982701"/>
            <a:ext cx="111125" cy="103099"/>
          </a:xfrm>
          <a:custGeom>
            <a:avLst/>
            <a:gdLst/>
            <a:ahLst/>
            <a:cxnLst/>
            <a:rect l="l" t="t" r="r" b="b"/>
            <a:pathLst>
              <a:path w="114300" h="106044">
                <a:moveTo>
                  <a:pt x="16764" y="0"/>
                </a:moveTo>
                <a:lnTo>
                  <a:pt x="0" y="105918"/>
                </a:lnTo>
                <a:lnTo>
                  <a:pt x="114300" y="68580"/>
                </a:lnTo>
                <a:lnTo>
                  <a:pt x="16764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3844924" y="3307927"/>
            <a:ext cx="198173" cy="170392"/>
          </a:xfrm>
          <a:custGeom>
            <a:avLst/>
            <a:gdLst/>
            <a:ahLst/>
            <a:cxnLst/>
            <a:rect l="l" t="t" r="r" b="b"/>
            <a:pathLst>
              <a:path w="203835" h="175260">
                <a:moveTo>
                  <a:pt x="0" y="0"/>
                </a:moveTo>
                <a:lnTo>
                  <a:pt x="83820" y="64770"/>
                </a:lnTo>
                <a:lnTo>
                  <a:pt x="148590" y="118872"/>
                </a:lnTo>
                <a:lnTo>
                  <a:pt x="203454" y="175259"/>
                </a:lnTo>
              </a:path>
            </a:pathLst>
          </a:custGeom>
          <a:ln w="30429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4001981" y="3439794"/>
            <a:ext cx="109890" cy="111125"/>
          </a:xfrm>
          <a:custGeom>
            <a:avLst/>
            <a:gdLst/>
            <a:ahLst/>
            <a:cxnLst/>
            <a:rect l="l" t="t" r="r" b="b"/>
            <a:pathLst>
              <a:path w="113029" h="114300">
                <a:moveTo>
                  <a:pt x="76962" y="0"/>
                </a:moveTo>
                <a:lnTo>
                  <a:pt x="0" y="73914"/>
                </a:lnTo>
                <a:lnTo>
                  <a:pt x="112775" y="114300"/>
                </a:lnTo>
                <a:lnTo>
                  <a:pt x="76962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4343505" y="3962082"/>
            <a:ext cx="66058" cy="296333"/>
          </a:xfrm>
          <a:custGeom>
            <a:avLst/>
            <a:gdLst/>
            <a:ahLst/>
            <a:cxnLst/>
            <a:rect l="l" t="t" r="r" b="b"/>
            <a:pathLst>
              <a:path w="67945" h="304800">
                <a:moveTo>
                  <a:pt x="0" y="0"/>
                </a:moveTo>
                <a:lnTo>
                  <a:pt x="24384" y="70103"/>
                </a:lnTo>
                <a:lnTo>
                  <a:pt x="43434" y="152400"/>
                </a:lnTo>
                <a:lnTo>
                  <a:pt x="53340" y="222503"/>
                </a:lnTo>
                <a:lnTo>
                  <a:pt x="67818" y="304800"/>
                </a:lnTo>
              </a:path>
            </a:pathLst>
          </a:custGeom>
          <a:ln w="30429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4357582" y="4254711"/>
            <a:ext cx="103717" cy="103717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1524"/>
                </a:lnTo>
                <a:lnTo>
                  <a:pt x="54101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4254606" y="4727362"/>
            <a:ext cx="98160" cy="222250"/>
          </a:xfrm>
          <a:custGeom>
            <a:avLst/>
            <a:gdLst/>
            <a:ahLst/>
            <a:cxnLst/>
            <a:rect l="l" t="t" r="r" b="b"/>
            <a:pathLst>
              <a:path w="100964" h="228600">
                <a:moveTo>
                  <a:pt x="100584" y="0"/>
                </a:moveTo>
                <a:lnTo>
                  <a:pt x="80010" y="64770"/>
                </a:lnTo>
                <a:lnTo>
                  <a:pt x="56387" y="112014"/>
                </a:lnTo>
                <a:lnTo>
                  <a:pt x="26670" y="182118"/>
                </a:lnTo>
                <a:lnTo>
                  <a:pt x="0" y="228600"/>
                </a:lnTo>
              </a:path>
            </a:pathLst>
          </a:custGeom>
          <a:ln w="30429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4198302" y="4917758"/>
            <a:ext cx="102482" cy="114829"/>
          </a:xfrm>
          <a:custGeom>
            <a:avLst/>
            <a:gdLst/>
            <a:ahLst/>
            <a:cxnLst/>
            <a:rect l="l" t="t" r="r" b="b"/>
            <a:pathLst>
              <a:path w="105410" h="118110">
                <a:moveTo>
                  <a:pt x="19050" y="0"/>
                </a:moveTo>
                <a:lnTo>
                  <a:pt x="0" y="118110"/>
                </a:lnTo>
                <a:lnTo>
                  <a:pt x="105156" y="60960"/>
                </a:lnTo>
                <a:lnTo>
                  <a:pt x="1905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4118826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119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244601" y="8612293"/>
            <a:ext cx="5476239" cy="47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15719" y="9625752"/>
            <a:ext cx="5470437" cy="0"/>
          </a:xfrm>
          <a:custGeom>
            <a:avLst/>
            <a:gdLst/>
            <a:ahLst/>
            <a:cxnLst/>
            <a:rect l="l" t="t" r="r" b="b"/>
            <a:pathLst>
              <a:path w="5626734">
                <a:moveTo>
                  <a:pt x="0" y="0"/>
                </a:moveTo>
                <a:lnTo>
                  <a:pt x="5626608" y="0"/>
                </a:lnTo>
              </a:path>
            </a:pathLst>
          </a:custGeom>
          <a:ln w="12192">
            <a:solidFill>
              <a:srgbClr val="52B96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244600" y="8659707"/>
            <a:ext cx="5541433" cy="971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143352" y="1058756"/>
            <a:ext cx="5715529" cy="3362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25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 last </a:t>
            </a:r>
            <a:r>
              <a:rPr sz="1167" dirty="0">
                <a:latin typeface="Garamond"/>
                <a:cs typeface="Garamond"/>
              </a:rPr>
              <a:t>Lesson we </a:t>
            </a:r>
            <a:r>
              <a:rPr sz="1167" spc="-5" dirty="0">
                <a:latin typeface="Garamond"/>
                <a:cs typeface="Garamond"/>
              </a:rPr>
              <a:t>discussed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 its definition, </a:t>
            </a:r>
            <a:r>
              <a:rPr sz="1167" dirty="0">
                <a:latin typeface="Garamond"/>
                <a:cs typeface="Garamond"/>
              </a:rPr>
              <a:t>focused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problem of </a:t>
            </a:r>
            <a:r>
              <a:rPr sz="1167" dirty="0">
                <a:latin typeface="Garamond"/>
                <a:cs typeface="Garamond"/>
              </a:rPr>
              <a:t>setting </a:t>
            </a:r>
            <a:r>
              <a:rPr sz="1167" spc="-5" dirty="0">
                <a:latin typeface="Garamond"/>
                <a:cs typeface="Garamond"/>
              </a:rPr>
              <a:t>prices and  </a:t>
            </a:r>
            <a:r>
              <a:rPr sz="1167" dirty="0">
                <a:latin typeface="Garamond"/>
                <a:cs typeface="Garamond"/>
              </a:rPr>
              <a:t>considered the factors </a:t>
            </a:r>
            <a:r>
              <a:rPr sz="1167" spc="-5" dirty="0">
                <a:latin typeface="Garamond"/>
                <a:cs typeface="Garamond"/>
              </a:rPr>
              <a:t>marketers must </a:t>
            </a:r>
            <a:r>
              <a:rPr sz="1167" dirty="0">
                <a:latin typeface="Garamond"/>
                <a:cs typeface="Garamond"/>
              </a:rPr>
              <a:t>consider </a:t>
            </a:r>
            <a:r>
              <a:rPr sz="1167" spc="-5" dirty="0">
                <a:latin typeface="Garamond"/>
                <a:cs typeface="Garamond"/>
              </a:rPr>
              <a:t>when </a:t>
            </a:r>
            <a:r>
              <a:rPr sz="1167" dirty="0">
                <a:latin typeface="Garamond"/>
                <a:cs typeface="Garamond"/>
              </a:rPr>
              <a:t>setting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today we will </a:t>
            </a:r>
            <a:r>
              <a:rPr sz="1167" spc="-5" dirty="0">
                <a:latin typeface="Garamond"/>
                <a:cs typeface="Garamond"/>
              </a:rPr>
              <a:t>look at </a:t>
            </a:r>
            <a:r>
              <a:rPr sz="1167" dirty="0">
                <a:latin typeface="Garamond"/>
                <a:cs typeface="Garamond"/>
              </a:rPr>
              <a:t>general  </a:t>
            </a:r>
            <a:r>
              <a:rPr sz="1167" spc="-5" dirty="0">
                <a:latin typeface="Garamond"/>
                <a:cs typeface="Garamond"/>
              </a:rPr>
              <a:t>pricing approaches, </a:t>
            </a:r>
            <a:r>
              <a:rPr sz="1167" dirty="0">
                <a:latin typeface="Garamond"/>
                <a:cs typeface="Garamond"/>
              </a:rPr>
              <a:t>we will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examine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strategies for </a:t>
            </a:r>
            <a:r>
              <a:rPr sz="1167" spc="-5" dirty="0">
                <a:latin typeface="Garamond"/>
                <a:cs typeface="Garamond"/>
              </a:rPr>
              <a:t>new-product pricing, product mix  </a:t>
            </a:r>
            <a:r>
              <a:rPr sz="1167" dirty="0">
                <a:latin typeface="Garamond"/>
                <a:cs typeface="Garamond"/>
              </a:rPr>
              <a:t>pricing.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b="1" dirty="0">
                <a:latin typeface="Garamond"/>
                <a:cs typeface="Garamond"/>
              </a:rPr>
              <a:t>PRICE </a:t>
            </a:r>
            <a:r>
              <a:rPr sz="1167" b="1" spc="-5" dirty="0">
                <a:latin typeface="Garamond"/>
                <a:cs typeface="Garamond"/>
              </a:rPr>
              <a:t>THE </a:t>
            </a:r>
            <a:r>
              <a:rPr sz="1167" b="1" dirty="0">
                <a:latin typeface="Garamond"/>
                <a:cs typeface="Garamond"/>
              </a:rPr>
              <a:t>2ND P OF MARKETING</a:t>
            </a:r>
            <a:r>
              <a:rPr sz="1167" b="1" spc="-111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MIX.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A.  </a:t>
            </a:r>
            <a:r>
              <a:rPr sz="1167" b="1" spc="-5" dirty="0">
                <a:latin typeface="Garamond"/>
                <a:cs typeface="Garamond"/>
              </a:rPr>
              <a:t>Setting </a:t>
            </a:r>
            <a:r>
              <a:rPr sz="1167" b="1" dirty="0">
                <a:latin typeface="Garamond"/>
                <a:cs typeface="Garamond"/>
              </a:rPr>
              <a:t>Pricing</a:t>
            </a:r>
            <a:r>
              <a:rPr sz="1167" b="1" spc="4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Policy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Pricing </a:t>
            </a:r>
            <a:r>
              <a:rPr sz="1167" spc="-5" dirty="0">
                <a:latin typeface="Garamond"/>
                <a:cs typeface="Garamond"/>
              </a:rPr>
              <a:t>policy </a:t>
            </a:r>
            <a:r>
              <a:rPr sz="1167" dirty="0">
                <a:latin typeface="Garamond"/>
                <a:cs typeface="Garamond"/>
              </a:rPr>
              <a:t>setting starts with setting the pricing </a:t>
            </a:r>
            <a:r>
              <a:rPr sz="1167" spc="-5" dirty="0">
                <a:latin typeface="Garamond"/>
                <a:cs typeface="Garamond"/>
              </a:rPr>
              <a:t>objective </a:t>
            </a:r>
            <a:r>
              <a:rPr sz="1167" dirty="0">
                <a:latin typeface="Garamond"/>
                <a:cs typeface="Garamond"/>
              </a:rPr>
              <a:t>that can </a:t>
            </a:r>
            <a:r>
              <a:rPr sz="1167" spc="-5" dirty="0">
                <a:latin typeface="Garamond"/>
                <a:cs typeface="Garamond"/>
              </a:rPr>
              <a:t>be: </a:t>
            </a:r>
            <a:r>
              <a:rPr sz="1167" dirty="0">
                <a:latin typeface="Garamond"/>
                <a:cs typeface="Garamond"/>
              </a:rPr>
              <a:t>Profit </a:t>
            </a:r>
            <a:r>
              <a:rPr sz="1167" spc="-5" dirty="0">
                <a:latin typeface="Garamond"/>
                <a:cs typeface="Garamond"/>
              </a:rPr>
              <a:t>Oriented  </a:t>
            </a:r>
            <a:r>
              <a:rPr sz="1167" dirty="0">
                <a:latin typeface="Garamond"/>
                <a:cs typeface="Garamond"/>
              </a:rPr>
              <a:t>(concerned with </a:t>
            </a:r>
            <a:r>
              <a:rPr sz="1167" spc="-5" dirty="0">
                <a:latin typeface="Garamond"/>
                <a:cs typeface="Garamond"/>
              </a:rPr>
              <a:t>increase in profit), Sales Oriented </a:t>
            </a:r>
            <a:r>
              <a:rPr sz="1167" dirty="0">
                <a:latin typeface="Garamond"/>
                <a:cs typeface="Garamond"/>
              </a:rPr>
              <a:t>(basically </a:t>
            </a:r>
            <a:r>
              <a:rPr sz="1167" spc="-5" dirty="0">
                <a:latin typeface="Garamond"/>
                <a:cs typeface="Garamond"/>
              </a:rPr>
              <a:t>concerned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increase in </a:t>
            </a:r>
            <a:r>
              <a:rPr sz="1167" dirty="0">
                <a:latin typeface="Garamond"/>
                <a:cs typeface="Garamond"/>
              </a:rPr>
              <a:t>sales) and  </a:t>
            </a:r>
            <a:r>
              <a:rPr sz="1167" spc="-5" dirty="0">
                <a:latin typeface="Garamond"/>
                <a:cs typeface="Garamond"/>
              </a:rPr>
              <a:t>Status Quo Oriented.    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Whereas </a:t>
            </a:r>
            <a:r>
              <a:rPr sz="1167" dirty="0">
                <a:latin typeface="Garamond"/>
                <a:cs typeface="Garamond"/>
              </a:rPr>
              <a:t>costs set the lower </a:t>
            </a:r>
            <a:r>
              <a:rPr sz="1167" spc="-5" dirty="0">
                <a:latin typeface="Garamond"/>
                <a:cs typeface="Garamond"/>
              </a:rPr>
              <a:t>limit of prices,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and demand </a:t>
            </a:r>
            <a:r>
              <a:rPr sz="1167" dirty="0">
                <a:latin typeface="Garamond"/>
                <a:cs typeface="Garamond"/>
              </a:rPr>
              <a:t>set the</a:t>
            </a:r>
            <a:endParaRPr sz="1167">
              <a:latin typeface="Garamond"/>
              <a:cs typeface="Garamond"/>
            </a:endParaRPr>
          </a:p>
          <a:p>
            <a:pPr marL="4251669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upper </a:t>
            </a:r>
            <a:r>
              <a:rPr sz="1167" spc="-5" dirty="0">
                <a:latin typeface="Garamond"/>
                <a:cs typeface="Garamond"/>
              </a:rPr>
              <a:t>limit. Both 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industrial  </a:t>
            </a:r>
            <a:r>
              <a:rPr sz="1167" spc="-5" dirty="0">
                <a:latin typeface="Garamond"/>
                <a:cs typeface="Garamond"/>
              </a:rPr>
              <a:t>buyers </a:t>
            </a:r>
            <a:r>
              <a:rPr sz="1167" dirty="0">
                <a:latin typeface="Garamond"/>
                <a:cs typeface="Garamond"/>
              </a:rPr>
              <a:t>balance the </a:t>
            </a:r>
            <a:r>
              <a:rPr sz="1167" spc="-5" dirty="0">
                <a:latin typeface="Garamond"/>
                <a:cs typeface="Garamond"/>
              </a:rPr>
              <a:t>price  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  </a:t>
            </a:r>
            <a:r>
              <a:rPr sz="1167" spc="-5" dirty="0">
                <a:latin typeface="Garamond"/>
                <a:cs typeface="Garamond"/>
              </a:rPr>
              <a:t>against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benefits of  owning  </a:t>
            </a:r>
            <a:r>
              <a:rPr sz="1167" dirty="0">
                <a:latin typeface="Garamond"/>
                <a:cs typeface="Garamond"/>
              </a:rPr>
              <a:t>it.  Thus,</a:t>
            </a:r>
            <a:r>
              <a:rPr sz="1167" spc="16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before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3143" y="4407324"/>
            <a:ext cx="1476110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  <a:tabLst>
                <a:tab pos="651301" algn="l"/>
                <a:tab pos="1177898" algn="l"/>
                <a:tab pos="1282230" algn="l"/>
              </a:tabLst>
            </a:pPr>
            <a:r>
              <a:rPr sz="1167" dirty="0">
                <a:latin typeface="Garamond"/>
                <a:cs typeface="Garamond"/>
              </a:rPr>
              <a:t>setting	</a:t>
            </a:r>
            <a:r>
              <a:rPr sz="1167" spc="5" dirty="0">
                <a:latin typeface="Garamond"/>
                <a:cs typeface="Garamond"/>
              </a:rPr>
              <a:t>p</a:t>
            </a:r>
            <a:r>
              <a:rPr sz="1167" dirty="0">
                <a:latin typeface="Garamond"/>
                <a:cs typeface="Garamond"/>
              </a:rPr>
              <a:t>rices,		the  marketer		must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283"/>
              </a:lnSpc>
              <a:tabLst>
                <a:tab pos="1280378" algn="l"/>
              </a:tabLst>
            </a:pPr>
            <a:r>
              <a:rPr sz="1167" spc="-5" dirty="0">
                <a:latin typeface="Garamond"/>
                <a:cs typeface="Garamond"/>
              </a:rPr>
              <a:t>understan</a:t>
            </a:r>
            <a:r>
              <a:rPr sz="1167" dirty="0">
                <a:latin typeface="Garamond"/>
                <a:cs typeface="Garamond"/>
              </a:rPr>
              <a:t>d	</a:t>
            </a:r>
            <a:r>
              <a:rPr sz="1167" spc="-5" dirty="0">
                <a:latin typeface="Garamond"/>
                <a:cs typeface="Garamond"/>
              </a:rPr>
              <a:t>t</a:t>
            </a:r>
            <a:r>
              <a:rPr sz="1167" spc="5" dirty="0">
                <a:latin typeface="Garamond"/>
                <a:cs typeface="Garamond"/>
              </a:rPr>
              <a:t>h</a:t>
            </a:r>
            <a:r>
              <a:rPr sz="1167" dirty="0">
                <a:latin typeface="Garamond"/>
                <a:cs typeface="Garamond"/>
              </a:rPr>
              <a:t>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3142" y="4892570"/>
            <a:ext cx="147364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982815" algn="l"/>
              </a:tabLst>
            </a:pPr>
            <a:r>
              <a:rPr sz="1167" spc="-5" dirty="0">
                <a:latin typeface="Garamond"/>
                <a:cs typeface="Garamond"/>
              </a:rPr>
              <a:t>relationshi</a:t>
            </a:r>
            <a:r>
              <a:rPr sz="1167" dirty="0">
                <a:latin typeface="Garamond"/>
                <a:cs typeface="Garamond"/>
              </a:rPr>
              <a:t>p	</a:t>
            </a:r>
            <a:r>
              <a:rPr sz="1167" spc="-5" dirty="0">
                <a:latin typeface="Garamond"/>
                <a:cs typeface="Garamond"/>
              </a:rPr>
              <a:t>between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3142" y="5074074"/>
            <a:ext cx="147425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price and </a:t>
            </a:r>
            <a:r>
              <a:rPr sz="1167" dirty="0">
                <a:latin typeface="Garamond"/>
                <a:cs typeface="Garamond"/>
              </a:rPr>
              <a:t>demand for its  </a:t>
            </a:r>
            <a:r>
              <a:rPr sz="1167" spc="-5" dirty="0">
                <a:latin typeface="Garamond"/>
                <a:cs typeface="Garamond"/>
              </a:rPr>
              <a:t>product.  In  </a:t>
            </a:r>
            <a:r>
              <a:rPr sz="1167" dirty="0">
                <a:latin typeface="Garamond"/>
                <a:cs typeface="Garamond"/>
              </a:rPr>
              <a:t>this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section,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83142" y="5392632"/>
            <a:ext cx="147487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22255" algn="l"/>
                <a:tab pos="880953" algn="l"/>
                <a:tab pos="1280995" algn="l"/>
              </a:tabLst>
            </a:pPr>
            <a:r>
              <a:rPr sz="1167" dirty="0">
                <a:latin typeface="Garamond"/>
                <a:cs typeface="Garamond"/>
              </a:rPr>
              <a:t>we	explain	</a:t>
            </a:r>
            <a:r>
              <a:rPr sz="1167" spc="-5" dirty="0">
                <a:latin typeface="Garamond"/>
                <a:cs typeface="Garamond"/>
              </a:rPr>
              <a:t>ho</a:t>
            </a:r>
            <a:r>
              <a:rPr sz="1167" dirty="0">
                <a:latin typeface="Garamond"/>
                <a:cs typeface="Garamond"/>
              </a:rPr>
              <a:t>w	t</a:t>
            </a:r>
            <a:r>
              <a:rPr sz="1167" spc="5" dirty="0">
                <a:latin typeface="Garamond"/>
                <a:cs typeface="Garamond"/>
              </a:rPr>
              <a:t>h</a:t>
            </a:r>
            <a:r>
              <a:rPr sz="1167" dirty="0">
                <a:latin typeface="Garamond"/>
                <a:cs typeface="Garamond"/>
              </a:rPr>
              <a:t>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352" y="5559320"/>
            <a:ext cx="5716147" cy="2945430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2347" marR="5556" indent="4872720" algn="just">
              <a:lnSpc>
                <a:spcPts val="1312"/>
              </a:lnSpc>
              <a:spcBef>
                <a:spcPts val="117"/>
              </a:spcBef>
            </a:pPr>
            <a:r>
              <a:rPr sz="1167" spc="-5" dirty="0">
                <a:latin typeface="Garamond"/>
                <a:cs typeface="Garamond"/>
              </a:rPr>
              <a:t>price–demand  relationship </a:t>
            </a:r>
            <a:r>
              <a:rPr sz="1167" dirty="0">
                <a:latin typeface="Garamond"/>
                <a:cs typeface="Garamond"/>
              </a:rPr>
              <a:t>varies for </a:t>
            </a:r>
            <a:r>
              <a:rPr sz="1167" spc="-5" dirty="0">
                <a:latin typeface="Garamond"/>
                <a:cs typeface="Garamond"/>
              </a:rPr>
              <a:t>different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markets and how </a:t>
            </a:r>
            <a:r>
              <a:rPr sz="1167" dirty="0">
                <a:latin typeface="Garamond"/>
                <a:cs typeface="Garamond"/>
              </a:rPr>
              <a:t>buyer </a:t>
            </a:r>
            <a:r>
              <a:rPr sz="1167" spc="-5" dirty="0">
                <a:latin typeface="Garamond"/>
                <a:cs typeface="Garamond"/>
              </a:rPr>
              <a:t>perceptions of price affect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pricing decision. Costs </a:t>
            </a:r>
            <a:r>
              <a:rPr sz="1167" dirty="0">
                <a:latin typeface="Garamond"/>
                <a:cs typeface="Garamond"/>
              </a:rPr>
              <a:t>set the floor for the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charge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its product. </a:t>
            </a:r>
            <a:r>
              <a:rPr sz="1167" dirty="0">
                <a:latin typeface="Garamond"/>
                <a:cs typeface="Garamond"/>
              </a:rPr>
              <a:t>The  company </a:t>
            </a:r>
            <a:r>
              <a:rPr sz="1167" spc="-5" dirty="0">
                <a:latin typeface="Garamond"/>
                <a:cs typeface="Garamond"/>
              </a:rPr>
              <a:t>wants </a:t>
            </a:r>
            <a:r>
              <a:rPr sz="1167" dirty="0">
                <a:latin typeface="Garamond"/>
                <a:cs typeface="Garamond"/>
              </a:rPr>
              <a:t>to charge a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both covers all </a:t>
            </a:r>
            <a:r>
              <a:rPr sz="1167" dirty="0">
                <a:latin typeface="Garamond"/>
                <a:cs typeface="Garamond"/>
              </a:rPr>
              <a:t>its </a:t>
            </a:r>
            <a:r>
              <a:rPr sz="1167" spc="-5" dirty="0">
                <a:latin typeface="Garamond"/>
                <a:cs typeface="Garamond"/>
              </a:rPr>
              <a:t>costs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producing, </a:t>
            </a:r>
            <a:r>
              <a:rPr sz="1167" dirty="0">
                <a:latin typeface="Garamond"/>
                <a:cs typeface="Garamond"/>
              </a:rPr>
              <a:t>distributing,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selling the </a:t>
            </a:r>
            <a:r>
              <a:rPr sz="1167" spc="-5" dirty="0">
                <a:latin typeface="Garamond"/>
                <a:cs typeface="Garamond"/>
              </a:rPr>
              <a:t>product and </a:t>
            </a:r>
            <a:r>
              <a:rPr sz="1167" dirty="0">
                <a:latin typeface="Garamond"/>
                <a:cs typeface="Garamond"/>
              </a:rPr>
              <a:t>delivers a fair </a:t>
            </a:r>
            <a:r>
              <a:rPr sz="1167" spc="-5" dirty="0">
                <a:latin typeface="Garamond"/>
                <a:cs typeface="Garamond"/>
              </a:rPr>
              <a:t>rate of return </a:t>
            </a:r>
            <a:r>
              <a:rPr sz="1167" dirty="0">
                <a:latin typeface="Garamond"/>
                <a:cs typeface="Garamond"/>
              </a:rPr>
              <a:t>for its </a:t>
            </a:r>
            <a:r>
              <a:rPr sz="1167" spc="-5" dirty="0">
                <a:latin typeface="Garamond"/>
                <a:cs typeface="Garamond"/>
              </a:rPr>
              <a:t>effort and risk. </a:t>
            </a:r>
            <a:r>
              <a:rPr sz="1167" dirty="0">
                <a:latin typeface="Garamond"/>
                <a:cs typeface="Garamond"/>
              </a:rPr>
              <a:t>A company's costs may  </a:t>
            </a:r>
            <a:r>
              <a:rPr sz="1167" spc="-5" dirty="0">
                <a:latin typeface="Garamond"/>
                <a:cs typeface="Garamond"/>
              </a:rPr>
              <a:t>be an important </a:t>
            </a:r>
            <a:r>
              <a:rPr sz="1167" dirty="0">
                <a:latin typeface="Garamond"/>
                <a:cs typeface="Garamond"/>
              </a:rPr>
              <a:t>element </a:t>
            </a:r>
            <a:r>
              <a:rPr sz="1167" spc="-5" dirty="0">
                <a:latin typeface="Garamond"/>
                <a:cs typeface="Garamond"/>
              </a:rPr>
              <a:t>in its pricing </a:t>
            </a:r>
            <a:r>
              <a:rPr sz="1167" dirty="0">
                <a:latin typeface="Garamond"/>
                <a:cs typeface="Garamond"/>
              </a:rPr>
              <a:t>strategy. </a:t>
            </a: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lower </a:t>
            </a:r>
            <a:r>
              <a:rPr sz="1167" dirty="0">
                <a:latin typeface="Garamond"/>
                <a:cs typeface="Garamond"/>
              </a:rPr>
              <a:t>costs can set lower </a:t>
            </a:r>
            <a:r>
              <a:rPr sz="1167" spc="-5" dirty="0">
                <a:latin typeface="Garamond"/>
                <a:cs typeface="Garamond"/>
              </a:rPr>
              <a:t>prices 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result in </a:t>
            </a:r>
            <a:r>
              <a:rPr sz="1167" dirty="0">
                <a:latin typeface="Garamond"/>
                <a:cs typeface="Garamond"/>
              </a:rPr>
              <a:t>greater sales </a:t>
            </a:r>
            <a:r>
              <a:rPr sz="1167" spc="-5" dirty="0">
                <a:latin typeface="Garamond"/>
                <a:cs typeface="Garamond"/>
              </a:rPr>
              <a:t>and profits. Company’s pricing decisions are also affected by  </a:t>
            </a:r>
            <a:r>
              <a:rPr sz="1167" dirty="0">
                <a:latin typeface="Garamond"/>
                <a:cs typeface="Garamond"/>
              </a:rPr>
              <a:t>competitors’ costs </a:t>
            </a:r>
            <a:r>
              <a:rPr sz="1167" spc="-5" dirty="0">
                <a:latin typeface="Garamond"/>
                <a:cs typeface="Garamond"/>
              </a:rPr>
              <a:t>and prices and </a:t>
            </a:r>
            <a:r>
              <a:rPr sz="1167" dirty="0">
                <a:latin typeface="Garamond"/>
                <a:cs typeface="Garamond"/>
              </a:rPr>
              <a:t>possible </a:t>
            </a:r>
            <a:r>
              <a:rPr sz="1167" spc="-5" dirty="0">
                <a:latin typeface="Garamond"/>
                <a:cs typeface="Garamond"/>
              </a:rPr>
              <a:t>competitor reactions </a:t>
            </a:r>
            <a:r>
              <a:rPr sz="1167" dirty="0">
                <a:latin typeface="Garamond"/>
                <a:cs typeface="Garamond"/>
              </a:rPr>
              <a:t>to the company's own </a:t>
            </a:r>
            <a:r>
              <a:rPr sz="1167" spc="-5" dirty="0">
                <a:latin typeface="Garamond"/>
                <a:cs typeface="Garamond"/>
              </a:rPr>
              <a:t>pricing  </a:t>
            </a:r>
            <a:r>
              <a:rPr sz="1167" dirty="0">
                <a:latin typeface="Garamond"/>
                <a:cs typeface="Garamond"/>
              </a:rPr>
              <a:t>moves there fore while setting the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theses </a:t>
            </a:r>
            <a:r>
              <a:rPr sz="1167" spc="-5" dirty="0">
                <a:latin typeface="Garamond"/>
                <a:cs typeface="Garamond"/>
              </a:rPr>
              <a:t>facts </a:t>
            </a:r>
            <a:r>
              <a:rPr sz="1167" dirty="0">
                <a:latin typeface="Garamond"/>
                <a:cs typeface="Garamond"/>
              </a:rPr>
              <a:t>should also kept in </a:t>
            </a:r>
            <a:r>
              <a:rPr sz="1167" spc="-5" dirty="0">
                <a:latin typeface="Garamond"/>
                <a:cs typeface="Garamond"/>
              </a:rPr>
              <a:t>mind. </a:t>
            </a:r>
            <a:r>
              <a:rPr sz="1167" dirty="0">
                <a:latin typeface="Garamond"/>
                <a:cs typeface="Garamond"/>
              </a:rPr>
              <a:t>Final step is setting  the final </a:t>
            </a:r>
            <a:r>
              <a:rPr sz="1167" spc="-5" dirty="0">
                <a:latin typeface="Garamond"/>
                <a:cs typeface="Garamond"/>
              </a:rPr>
              <a:t>price by </a:t>
            </a:r>
            <a:r>
              <a:rPr sz="1167" dirty="0">
                <a:latin typeface="Garamond"/>
                <a:cs typeface="Garamond"/>
              </a:rPr>
              <a:t>using different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methods.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/>
            <a:r>
              <a:rPr sz="1167" b="1" spc="-5" dirty="0">
                <a:latin typeface="Garamond"/>
                <a:cs typeface="Garamond"/>
              </a:rPr>
              <a:t>B.  General </a:t>
            </a:r>
            <a:r>
              <a:rPr sz="1167" b="1" dirty="0">
                <a:latin typeface="Garamond"/>
                <a:cs typeface="Garamond"/>
              </a:rPr>
              <a:t>Pricing</a:t>
            </a:r>
            <a:r>
              <a:rPr sz="1167" b="1" spc="2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Approaches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681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the company charges 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somewhere </a:t>
            </a:r>
            <a:r>
              <a:rPr sz="1167" spc="-5" dirty="0">
                <a:latin typeface="Garamond"/>
                <a:cs typeface="Garamond"/>
              </a:rPr>
              <a:t>between one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too </a:t>
            </a:r>
            <a:r>
              <a:rPr sz="1167" spc="-5" dirty="0">
                <a:latin typeface="Garamond"/>
                <a:cs typeface="Garamond"/>
              </a:rPr>
              <a:t>low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produce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profit  and one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too </a:t>
            </a:r>
            <a:r>
              <a:rPr sz="1167" spc="-5" dirty="0">
                <a:latin typeface="Garamond"/>
                <a:cs typeface="Garamond"/>
              </a:rPr>
              <a:t>high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produce any demand. </a:t>
            </a:r>
            <a:r>
              <a:rPr sz="1167" dirty="0">
                <a:latin typeface="Garamond"/>
                <a:cs typeface="Garamond"/>
              </a:rPr>
              <a:t>Figure summarizes the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considerations </a:t>
            </a:r>
            <a:r>
              <a:rPr sz="1167" spc="-5" dirty="0">
                <a:latin typeface="Garamond"/>
                <a:cs typeface="Garamond"/>
              </a:rPr>
              <a:t>in  </a:t>
            </a:r>
            <a:r>
              <a:rPr sz="1167" dirty="0">
                <a:latin typeface="Garamond"/>
                <a:cs typeface="Garamond"/>
              </a:rPr>
              <a:t>setting </a:t>
            </a:r>
            <a:r>
              <a:rPr sz="1167" spc="-5" dirty="0">
                <a:latin typeface="Garamond"/>
                <a:cs typeface="Garamond"/>
              </a:rPr>
              <a:t>price. </a:t>
            </a:r>
            <a:r>
              <a:rPr sz="1167" dirty="0">
                <a:latin typeface="Garamond"/>
                <a:cs typeface="Garamond"/>
              </a:rPr>
              <a:t>Product costs set a floor to the </a:t>
            </a:r>
            <a:r>
              <a:rPr sz="1167" spc="-5" dirty="0">
                <a:latin typeface="Garamond"/>
                <a:cs typeface="Garamond"/>
              </a:rPr>
              <a:t>price;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perceptions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product's </a:t>
            </a:r>
            <a:r>
              <a:rPr sz="1167" dirty="0">
                <a:latin typeface="Garamond"/>
                <a:cs typeface="Garamond"/>
              </a:rPr>
              <a:t>value set  the ceiling. The company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consider competitors' </a:t>
            </a:r>
            <a:r>
              <a:rPr sz="1167" spc="-5" dirty="0">
                <a:latin typeface="Garamond"/>
                <a:cs typeface="Garamond"/>
              </a:rPr>
              <a:t>prices and other </a:t>
            </a:r>
            <a:r>
              <a:rPr sz="1167" dirty="0">
                <a:latin typeface="Garamond"/>
                <a:cs typeface="Garamond"/>
              </a:rPr>
              <a:t>external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internal factors  to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find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best</a:t>
            </a:r>
            <a:r>
              <a:rPr sz="1167" spc="16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price</a:t>
            </a:r>
            <a:r>
              <a:rPr sz="1167" spc="16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between</a:t>
            </a:r>
            <a:r>
              <a:rPr sz="1167" spc="16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these</a:t>
            </a:r>
            <a:r>
              <a:rPr sz="1167" spc="15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two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extremes.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Companies</a:t>
            </a:r>
            <a:r>
              <a:rPr sz="1167" spc="16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set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prices</a:t>
            </a:r>
            <a:r>
              <a:rPr sz="1167" spc="16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by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selecting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general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44574" y="2352992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044574" y="2632287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172739" y="4315090"/>
            <a:ext cx="445735" cy="0"/>
          </a:xfrm>
          <a:custGeom>
            <a:avLst/>
            <a:gdLst/>
            <a:ahLst/>
            <a:cxnLst/>
            <a:rect l="l" t="t" r="r" b="b"/>
            <a:pathLst>
              <a:path w="458469">
                <a:moveTo>
                  <a:pt x="0" y="0"/>
                </a:moveTo>
                <a:lnTo>
                  <a:pt x="457961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428693" y="4324720"/>
            <a:ext cx="855663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8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958023" y="4324720"/>
            <a:ext cx="208667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114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172739" y="4324720"/>
            <a:ext cx="445735" cy="0"/>
          </a:xfrm>
          <a:custGeom>
            <a:avLst/>
            <a:gdLst/>
            <a:ahLst/>
            <a:cxnLst/>
            <a:rect l="l" t="t" r="r" b="b"/>
            <a:pathLst>
              <a:path w="458469">
                <a:moveTo>
                  <a:pt x="0" y="0"/>
                </a:moveTo>
                <a:lnTo>
                  <a:pt x="457961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428693" y="4334351"/>
            <a:ext cx="855663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8" y="0"/>
                </a:lnTo>
              </a:path>
            </a:pathLst>
          </a:custGeom>
          <a:ln w="990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958023" y="4334351"/>
            <a:ext cx="208667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114" y="0"/>
                </a:lnTo>
              </a:path>
            </a:pathLst>
          </a:custGeom>
          <a:ln w="990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172739" y="4334351"/>
            <a:ext cx="445735" cy="0"/>
          </a:xfrm>
          <a:custGeom>
            <a:avLst/>
            <a:gdLst/>
            <a:ahLst/>
            <a:cxnLst/>
            <a:rect l="l" t="t" r="r" b="b"/>
            <a:pathLst>
              <a:path w="458469">
                <a:moveTo>
                  <a:pt x="0" y="0"/>
                </a:moveTo>
                <a:lnTo>
                  <a:pt x="457961" y="0"/>
                </a:lnTo>
              </a:path>
            </a:pathLst>
          </a:custGeom>
          <a:ln w="990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428693" y="4343612"/>
            <a:ext cx="855663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8" y="0"/>
                </a:lnTo>
              </a:path>
            </a:pathLst>
          </a:custGeom>
          <a:ln w="9144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958023" y="4343612"/>
            <a:ext cx="208667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114" y="0"/>
                </a:lnTo>
              </a:path>
            </a:pathLst>
          </a:custGeom>
          <a:ln w="9144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172739" y="4343612"/>
            <a:ext cx="445735" cy="0"/>
          </a:xfrm>
          <a:custGeom>
            <a:avLst/>
            <a:gdLst/>
            <a:ahLst/>
            <a:cxnLst/>
            <a:rect l="l" t="t" r="r" b="b"/>
            <a:pathLst>
              <a:path w="458469">
                <a:moveTo>
                  <a:pt x="0" y="0"/>
                </a:moveTo>
                <a:lnTo>
                  <a:pt x="457961" y="0"/>
                </a:lnTo>
              </a:path>
            </a:pathLst>
          </a:custGeom>
          <a:ln w="9144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428693" y="4352872"/>
            <a:ext cx="855663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8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958023" y="4352872"/>
            <a:ext cx="208667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114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172739" y="4352872"/>
            <a:ext cx="445735" cy="0"/>
          </a:xfrm>
          <a:custGeom>
            <a:avLst/>
            <a:gdLst/>
            <a:ahLst/>
            <a:cxnLst/>
            <a:rect l="l" t="t" r="r" b="b"/>
            <a:pathLst>
              <a:path w="458469">
                <a:moveTo>
                  <a:pt x="0" y="0"/>
                </a:moveTo>
                <a:lnTo>
                  <a:pt x="457961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428693" y="4362503"/>
            <a:ext cx="855663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8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1958023" y="4362503"/>
            <a:ext cx="208667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114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1172739" y="4362503"/>
            <a:ext cx="445735" cy="0"/>
          </a:xfrm>
          <a:custGeom>
            <a:avLst/>
            <a:gdLst/>
            <a:ahLst/>
            <a:cxnLst/>
            <a:rect l="l" t="t" r="r" b="b"/>
            <a:pathLst>
              <a:path w="458469">
                <a:moveTo>
                  <a:pt x="0" y="0"/>
                </a:moveTo>
                <a:lnTo>
                  <a:pt x="457961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4428693" y="4371763"/>
            <a:ext cx="855663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8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1958023" y="4371763"/>
            <a:ext cx="208667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114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1172739" y="4371763"/>
            <a:ext cx="445735" cy="0"/>
          </a:xfrm>
          <a:custGeom>
            <a:avLst/>
            <a:gdLst/>
            <a:ahLst/>
            <a:cxnLst/>
            <a:rect l="l" t="t" r="r" b="b"/>
            <a:pathLst>
              <a:path w="458469">
                <a:moveTo>
                  <a:pt x="0" y="0"/>
                </a:moveTo>
                <a:lnTo>
                  <a:pt x="457961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428693" y="4381024"/>
            <a:ext cx="855663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8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958023" y="4381024"/>
            <a:ext cx="208667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114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1172739" y="4381024"/>
            <a:ext cx="445735" cy="0"/>
          </a:xfrm>
          <a:custGeom>
            <a:avLst/>
            <a:gdLst/>
            <a:ahLst/>
            <a:cxnLst/>
            <a:rect l="l" t="t" r="r" b="b"/>
            <a:pathLst>
              <a:path w="458469">
                <a:moveTo>
                  <a:pt x="0" y="0"/>
                </a:moveTo>
                <a:lnTo>
                  <a:pt x="457961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4428693" y="4391025"/>
            <a:ext cx="855663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8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1958023" y="4391025"/>
            <a:ext cx="208667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114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1172739" y="4391025"/>
            <a:ext cx="445735" cy="0"/>
          </a:xfrm>
          <a:custGeom>
            <a:avLst/>
            <a:gdLst/>
            <a:ahLst/>
            <a:cxnLst/>
            <a:rect l="l" t="t" r="r" b="b"/>
            <a:pathLst>
              <a:path w="458469">
                <a:moveTo>
                  <a:pt x="0" y="0"/>
                </a:moveTo>
                <a:lnTo>
                  <a:pt x="457961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4428693" y="4401026"/>
            <a:ext cx="855663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8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1958023" y="4401026"/>
            <a:ext cx="208667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114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1172739" y="4401026"/>
            <a:ext cx="445735" cy="0"/>
          </a:xfrm>
          <a:custGeom>
            <a:avLst/>
            <a:gdLst/>
            <a:ahLst/>
            <a:cxnLst/>
            <a:rect l="l" t="t" r="r" b="b"/>
            <a:pathLst>
              <a:path w="458469">
                <a:moveTo>
                  <a:pt x="0" y="0"/>
                </a:moveTo>
                <a:lnTo>
                  <a:pt x="457961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4428693" y="4410287"/>
            <a:ext cx="855663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8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1958023" y="4410287"/>
            <a:ext cx="208667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114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1172739" y="4410287"/>
            <a:ext cx="445735" cy="0"/>
          </a:xfrm>
          <a:custGeom>
            <a:avLst/>
            <a:gdLst/>
            <a:ahLst/>
            <a:cxnLst/>
            <a:rect l="l" t="t" r="r" b="b"/>
            <a:pathLst>
              <a:path w="458469">
                <a:moveTo>
                  <a:pt x="0" y="0"/>
                </a:moveTo>
                <a:lnTo>
                  <a:pt x="457961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4428693" y="4419547"/>
            <a:ext cx="855663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8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1958023" y="4419547"/>
            <a:ext cx="208667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114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1172739" y="4419547"/>
            <a:ext cx="445735" cy="0"/>
          </a:xfrm>
          <a:custGeom>
            <a:avLst/>
            <a:gdLst/>
            <a:ahLst/>
            <a:cxnLst/>
            <a:rect l="l" t="t" r="r" b="b"/>
            <a:pathLst>
              <a:path w="458469">
                <a:moveTo>
                  <a:pt x="0" y="0"/>
                </a:moveTo>
                <a:lnTo>
                  <a:pt x="457961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4428693" y="4429178"/>
            <a:ext cx="855663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8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1958023" y="4429178"/>
            <a:ext cx="208667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114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1172739" y="4429178"/>
            <a:ext cx="445735" cy="0"/>
          </a:xfrm>
          <a:custGeom>
            <a:avLst/>
            <a:gdLst/>
            <a:ahLst/>
            <a:cxnLst/>
            <a:rect l="l" t="t" r="r" b="b"/>
            <a:pathLst>
              <a:path w="458469">
                <a:moveTo>
                  <a:pt x="0" y="0"/>
                </a:moveTo>
                <a:lnTo>
                  <a:pt x="457961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4428693" y="4438808"/>
            <a:ext cx="855663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8" y="0"/>
                </a:lnTo>
              </a:path>
            </a:pathLst>
          </a:custGeom>
          <a:ln w="9906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1958023" y="4438808"/>
            <a:ext cx="208667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114" y="0"/>
                </a:lnTo>
              </a:path>
            </a:pathLst>
          </a:custGeom>
          <a:ln w="9906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1172739" y="4438808"/>
            <a:ext cx="445735" cy="0"/>
          </a:xfrm>
          <a:custGeom>
            <a:avLst/>
            <a:gdLst/>
            <a:ahLst/>
            <a:cxnLst/>
            <a:rect l="l" t="t" r="r" b="b"/>
            <a:pathLst>
              <a:path w="458469">
                <a:moveTo>
                  <a:pt x="0" y="0"/>
                </a:moveTo>
                <a:lnTo>
                  <a:pt x="457961" y="0"/>
                </a:lnTo>
              </a:path>
            </a:pathLst>
          </a:custGeom>
          <a:ln w="9906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4428693" y="4448069"/>
            <a:ext cx="855663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8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1958023" y="4448069"/>
            <a:ext cx="208667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114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1172739" y="4448069"/>
            <a:ext cx="445735" cy="0"/>
          </a:xfrm>
          <a:custGeom>
            <a:avLst/>
            <a:gdLst/>
            <a:ahLst/>
            <a:cxnLst/>
            <a:rect l="l" t="t" r="r" b="b"/>
            <a:pathLst>
              <a:path w="458469">
                <a:moveTo>
                  <a:pt x="0" y="0"/>
                </a:moveTo>
                <a:lnTo>
                  <a:pt x="457961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4428693" y="4457330"/>
            <a:ext cx="855663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8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1958023" y="4457330"/>
            <a:ext cx="208667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114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1172739" y="4457330"/>
            <a:ext cx="445735" cy="0"/>
          </a:xfrm>
          <a:custGeom>
            <a:avLst/>
            <a:gdLst/>
            <a:ahLst/>
            <a:cxnLst/>
            <a:rect l="l" t="t" r="r" b="b"/>
            <a:pathLst>
              <a:path w="458469">
                <a:moveTo>
                  <a:pt x="0" y="0"/>
                </a:moveTo>
                <a:lnTo>
                  <a:pt x="457961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4428693" y="4467331"/>
            <a:ext cx="855663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8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1958023" y="4467331"/>
            <a:ext cx="208667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114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1172739" y="4467331"/>
            <a:ext cx="445735" cy="0"/>
          </a:xfrm>
          <a:custGeom>
            <a:avLst/>
            <a:gdLst/>
            <a:ahLst/>
            <a:cxnLst/>
            <a:rect l="l" t="t" r="r" b="b"/>
            <a:pathLst>
              <a:path w="458469">
                <a:moveTo>
                  <a:pt x="0" y="0"/>
                </a:moveTo>
                <a:lnTo>
                  <a:pt x="457961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4428693" y="4477331"/>
            <a:ext cx="855663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8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1958023" y="4477331"/>
            <a:ext cx="208667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114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1172739" y="4477331"/>
            <a:ext cx="445735" cy="0"/>
          </a:xfrm>
          <a:custGeom>
            <a:avLst/>
            <a:gdLst/>
            <a:ahLst/>
            <a:cxnLst/>
            <a:rect l="l" t="t" r="r" b="b"/>
            <a:pathLst>
              <a:path w="458469">
                <a:moveTo>
                  <a:pt x="0" y="0"/>
                </a:moveTo>
                <a:lnTo>
                  <a:pt x="457961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4428693" y="4486593"/>
            <a:ext cx="855663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8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1958023" y="4486593"/>
            <a:ext cx="208667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114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1172739" y="4486593"/>
            <a:ext cx="445735" cy="0"/>
          </a:xfrm>
          <a:custGeom>
            <a:avLst/>
            <a:gdLst/>
            <a:ahLst/>
            <a:cxnLst/>
            <a:rect l="l" t="t" r="r" b="b"/>
            <a:pathLst>
              <a:path w="458469">
                <a:moveTo>
                  <a:pt x="0" y="0"/>
                </a:moveTo>
                <a:lnTo>
                  <a:pt x="457961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4428693" y="4495852"/>
            <a:ext cx="855663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8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1958023" y="4495852"/>
            <a:ext cx="208667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114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1172739" y="4495852"/>
            <a:ext cx="445735" cy="0"/>
          </a:xfrm>
          <a:custGeom>
            <a:avLst/>
            <a:gdLst/>
            <a:ahLst/>
            <a:cxnLst/>
            <a:rect l="l" t="t" r="r" b="b"/>
            <a:pathLst>
              <a:path w="458469">
                <a:moveTo>
                  <a:pt x="0" y="0"/>
                </a:moveTo>
                <a:lnTo>
                  <a:pt x="457961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4428693" y="4505483"/>
            <a:ext cx="855663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8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1172739" y="4505483"/>
            <a:ext cx="993951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1834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4428693" y="4514743"/>
            <a:ext cx="855663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8" y="0"/>
                </a:lnTo>
              </a:path>
            </a:pathLst>
          </a:custGeom>
          <a:ln w="9144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1172739" y="4514743"/>
            <a:ext cx="993951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1834" y="0"/>
                </a:lnTo>
              </a:path>
            </a:pathLst>
          </a:custGeom>
          <a:ln w="9144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1172739" y="452400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1172739" y="453363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1172739" y="4543636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1172739" y="4552896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8382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1172739" y="456215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1172739" y="4572158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1172739" y="458178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1172739" y="459104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1172739" y="460030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1172739" y="460994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1172739" y="4619201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1172739" y="4628461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1172739" y="463809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4839853" y="4648094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2060998" y="4648094"/>
            <a:ext cx="140141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9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1172739" y="4648094"/>
            <a:ext cx="548217" cy="0"/>
          </a:xfrm>
          <a:custGeom>
            <a:avLst/>
            <a:gdLst/>
            <a:ahLst/>
            <a:cxnLst/>
            <a:rect l="l" t="t" r="r" b="b"/>
            <a:pathLst>
              <a:path w="563880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4839853" y="4657725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9144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2060998" y="4657725"/>
            <a:ext cx="140141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9" y="0"/>
                </a:lnTo>
              </a:path>
            </a:pathLst>
          </a:custGeom>
          <a:ln w="9144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1172739" y="4657725"/>
            <a:ext cx="548217" cy="0"/>
          </a:xfrm>
          <a:custGeom>
            <a:avLst/>
            <a:gdLst/>
            <a:ahLst/>
            <a:cxnLst/>
            <a:rect l="l" t="t" r="r" b="b"/>
            <a:pathLst>
              <a:path w="563880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9144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4839853" y="4666985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2060998" y="4666985"/>
            <a:ext cx="140141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9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1172739" y="4666985"/>
            <a:ext cx="548217" cy="0"/>
          </a:xfrm>
          <a:custGeom>
            <a:avLst/>
            <a:gdLst/>
            <a:ahLst/>
            <a:cxnLst/>
            <a:rect l="l" t="t" r="r" b="b"/>
            <a:pathLst>
              <a:path w="563880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4839853" y="4676616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2060998" y="4676616"/>
            <a:ext cx="140141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9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1172739" y="4676616"/>
            <a:ext cx="548217" cy="0"/>
          </a:xfrm>
          <a:custGeom>
            <a:avLst/>
            <a:gdLst/>
            <a:ahLst/>
            <a:cxnLst/>
            <a:rect l="l" t="t" r="r" b="b"/>
            <a:pathLst>
              <a:path w="563880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4839853" y="4686247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2060998" y="4686247"/>
            <a:ext cx="140141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9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1172739" y="4686247"/>
            <a:ext cx="548217" cy="0"/>
          </a:xfrm>
          <a:custGeom>
            <a:avLst/>
            <a:gdLst/>
            <a:ahLst/>
            <a:cxnLst/>
            <a:rect l="l" t="t" r="r" b="b"/>
            <a:pathLst>
              <a:path w="563880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4839853" y="4695508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9144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2060998" y="4695508"/>
            <a:ext cx="140141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9" y="0"/>
                </a:lnTo>
              </a:path>
            </a:pathLst>
          </a:custGeom>
          <a:ln w="9144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1172739" y="4695508"/>
            <a:ext cx="548217" cy="0"/>
          </a:xfrm>
          <a:custGeom>
            <a:avLst/>
            <a:gdLst/>
            <a:ahLst/>
            <a:cxnLst/>
            <a:rect l="l" t="t" r="r" b="b"/>
            <a:pathLst>
              <a:path w="563880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9144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4839853" y="4704768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2060998" y="4704768"/>
            <a:ext cx="140141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9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1172739" y="4704768"/>
            <a:ext cx="548217" cy="0"/>
          </a:xfrm>
          <a:custGeom>
            <a:avLst/>
            <a:gdLst/>
            <a:ahLst/>
            <a:cxnLst/>
            <a:rect l="l" t="t" r="r" b="b"/>
            <a:pathLst>
              <a:path w="563880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4839853" y="4714399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2060998" y="4714399"/>
            <a:ext cx="140141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9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1172739" y="4714399"/>
            <a:ext cx="548217" cy="0"/>
          </a:xfrm>
          <a:custGeom>
            <a:avLst/>
            <a:gdLst/>
            <a:ahLst/>
            <a:cxnLst/>
            <a:rect l="l" t="t" r="r" b="b"/>
            <a:pathLst>
              <a:path w="563880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4839853" y="4723659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2060998" y="4723659"/>
            <a:ext cx="140141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9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1172739" y="4723659"/>
            <a:ext cx="548217" cy="0"/>
          </a:xfrm>
          <a:custGeom>
            <a:avLst/>
            <a:gdLst/>
            <a:ahLst/>
            <a:cxnLst/>
            <a:rect l="l" t="t" r="r" b="b"/>
            <a:pathLst>
              <a:path w="563880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4839853" y="4732920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2060998" y="4732920"/>
            <a:ext cx="140141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9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1172739" y="4732920"/>
            <a:ext cx="548217" cy="0"/>
          </a:xfrm>
          <a:custGeom>
            <a:avLst/>
            <a:gdLst/>
            <a:ahLst/>
            <a:cxnLst/>
            <a:rect l="l" t="t" r="r" b="b"/>
            <a:pathLst>
              <a:path w="563880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4839853" y="4742921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2060998" y="4742921"/>
            <a:ext cx="140141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9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1172739" y="4742921"/>
            <a:ext cx="548217" cy="0"/>
          </a:xfrm>
          <a:custGeom>
            <a:avLst/>
            <a:gdLst/>
            <a:ahLst/>
            <a:cxnLst/>
            <a:rect l="l" t="t" r="r" b="b"/>
            <a:pathLst>
              <a:path w="563880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4839853" y="4752922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2060998" y="4752922"/>
            <a:ext cx="140141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9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1172739" y="4752922"/>
            <a:ext cx="548217" cy="0"/>
          </a:xfrm>
          <a:custGeom>
            <a:avLst/>
            <a:gdLst/>
            <a:ahLst/>
            <a:cxnLst/>
            <a:rect l="l" t="t" r="r" b="b"/>
            <a:pathLst>
              <a:path w="563880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4839853" y="4762183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2060998" y="4762183"/>
            <a:ext cx="140141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9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1172739" y="4762183"/>
            <a:ext cx="548217" cy="0"/>
          </a:xfrm>
          <a:custGeom>
            <a:avLst/>
            <a:gdLst/>
            <a:ahLst/>
            <a:cxnLst/>
            <a:rect l="l" t="t" r="r" b="b"/>
            <a:pathLst>
              <a:path w="563880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4839853" y="4771443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2060998" y="4771443"/>
            <a:ext cx="140141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9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1172739" y="4771443"/>
            <a:ext cx="548217" cy="0"/>
          </a:xfrm>
          <a:custGeom>
            <a:avLst/>
            <a:gdLst/>
            <a:ahLst/>
            <a:cxnLst/>
            <a:rect l="l" t="t" r="r" b="b"/>
            <a:pathLst>
              <a:path w="563880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4839853" y="4781074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2060998" y="4781074"/>
            <a:ext cx="140141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9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1172739" y="4781074"/>
            <a:ext cx="548217" cy="0"/>
          </a:xfrm>
          <a:custGeom>
            <a:avLst/>
            <a:gdLst/>
            <a:ahLst/>
            <a:cxnLst/>
            <a:rect l="l" t="t" r="r" b="b"/>
            <a:pathLst>
              <a:path w="563880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4839853" y="4790705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2060998" y="4790705"/>
            <a:ext cx="140141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9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1172739" y="4790705"/>
            <a:ext cx="548217" cy="0"/>
          </a:xfrm>
          <a:custGeom>
            <a:avLst/>
            <a:gdLst/>
            <a:ahLst/>
            <a:cxnLst/>
            <a:rect l="l" t="t" r="r" b="b"/>
            <a:pathLst>
              <a:path w="563880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4839853" y="4799965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2060998" y="4799965"/>
            <a:ext cx="140141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9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1172739" y="4799965"/>
            <a:ext cx="548217" cy="0"/>
          </a:xfrm>
          <a:custGeom>
            <a:avLst/>
            <a:gdLst/>
            <a:ahLst/>
            <a:cxnLst/>
            <a:rect l="l" t="t" r="r" b="b"/>
            <a:pathLst>
              <a:path w="563880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4839853" y="4809225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2060998" y="4809225"/>
            <a:ext cx="140141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9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1172739" y="4809225"/>
            <a:ext cx="548217" cy="0"/>
          </a:xfrm>
          <a:custGeom>
            <a:avLst/>
            <a:gdLst/>
            <a:ahLst/>
            <a:cxnLst/>
            <a:rect l="l" t="t" r="r" b="b"/>
            <a:pathLst>
              <a:path w="563880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4839853" y="4819226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2060998" y="4819226"/>
            <a:ext cx="140141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9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1172739" y="4819226"/>
            <a:ext cx="548217" cy="0"/>
          </a:xfrm>
          <a:custGeom>
            <a:avLst/>
            <a:gdLst/>
            <a:ahLst/>
            <a:cxnLst/>
            <a:rect l="l" t="t" r="r" b="b"/>
            <a:pathLst>
              <a:path w="563880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4839853" y="4829227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1172739" y="4829227"/>
            <a:ext cx="1028524" cy="0"/>
          </a:xfrm>
          <a:custGeom>
            <a:avLst/>
            <a:gdLst/>
            <a:ahLst/>
            <a:cxnLst/>
            <a:rect l="l" t="t" r="r" b="b"/>
            <a:pathLst>
              <a:path w="1057910">
                <a:moveTo>
                  <a:pt x="0" y="0"/>
                </a:moveTo>
                <a:lnTo>
                  <a:pt x="1057647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4839853" y="4838487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9144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1172739" y="4838487"/>
            <a:ext cx="1028524" cy="0"/>
          </a:xfrm>
          <a:custGeom>
            <a:avLst/>
            <a:gdLst/>
            <a:ahLst/>
            <a:cxnLst/>
            <a:rect l="l" t="t" r="r" b="b"/>
            <a:pathLst>
              <a:path w="1057910">
                <a:moveTo>
                  <a:pt x="0" y="0"/>
                </a:moveTo>
                <a:lnTo>
                  <a:pt x="1057647" y="0"/>
                </a:lnTo>
              </a:path>
            </a:pathLst>
          </a:custGeom>
          <a:ln w="9144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4839853" y="4847748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1172739" y="4847748"/>
            <a:ext cx="1028524" cy="0"/>
          </a:xfrm>
          <a:custGeom>
            <a:avLst/>
            <a:gdLst/>
            <a:ahLst/>
            <a:cxnLst/>
            <a:rect l="l" t="t" r="r" b="b"/>
            <a:pathLst>
              <a:path w="1057910">
                <a:moveTo>
                  <a:pt x="0" y="0"/>
                </a:moveTo>
                <a:lnTo>
                  <a:pt x="1057647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4839853" y="4857379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1172739" y="4857379"/>
            <a:ext cx="1028524" cy="0"/>
          </a:xfrm>
          <a:custGeom>
            <a:avLst/>
            <a:gdLst/>
            <a:ahLst/>
            <a:cxnLst/>
            <a:rect l="l" t="t" r="r" b="b"/>
            <a:pathLst>
              <a:path w="1057910">
                <a:moveTo>
                  <a:pt x="0" y="0"/>
                </a:moveTo>
                <a:lnTo>
                  <a:pt x="1057647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4839853" y="4866639"/>
            <a:ext cx="4445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0" y="0"/>
                </a:lnTo>
              </a:path>
            </a:pathLst>
          </a:custGeom>
          <a:ln w="9144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1172739" y="4866639"/>
            <a:ext cx="1028524" cy="0"/>
          </a:xfrm>
          <a:custGeom>
            <a:avLst/>
            <a:gdLst/>
            <a:ahLst/>
            <a:cxnLst/>
            <a:rect l="l" t="t" r="r" b="b"/>
            <a:pathLst>
              <a:path w="1057910">
                <a:moveTo>
                  <a:pt x="0" y="0"/>
                </a:moveTo>
                <a:lnTo>
                  <a:pt x="1057647" y="0"/>
                </a:lnTo>
              </a:path>
            </a:pathLst>
          </a:custGeom>
          <a:ln w="9144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1172739" y="487589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1172739" y="488553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1172739" y="489553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1172739" y="490479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8382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1172739" y="491405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1172739" y="492405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1172739" y="493368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1172739" y="494294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144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1172739" y="495220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1172739" y="4961836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1172739" y="497109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144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1172739" y="498035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1172739" y="4989988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4976902" y="4999990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2235094" y="4999990"/>
            <a:ext cx="137054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4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1172739" y="4999990"/>
            <a:ext cx="685271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49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4976902" y="5009621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9144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2235094" y="5009621"/>
            <a:ext cx="137054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4" y="0"/>
                </a:lnTo>
              </a:path>
            </a:pathLst>
          </a:custGeom>
          <a:ln w="9144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1172739" y="5009621"/>
            <a:ext cx="685271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49" y="0"/>
                </a:lnTo>
              </a:path>
            </a:pathLst>
          </a:custGeom>
          <a:ln w="9144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4976902" y="5018881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2235094" y="5018881"/>
            <a:ext cx="137054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4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1172739" y="5018881"/>
            <a:ext cx="685271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49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4976902" y="5028512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9905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2235094" y="5028512"/>
            <a:ext cx="137054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4" y="0"/>
                </a:lnTo>
              </a:path>
            </a:pathLst>
          </a:custGeom>
          <a:ln w="9905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1172739" y="5028512"/>
            <a:ext cx="685271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49" y="0"/>
                </a:lnTo>
              </a:path>
            </a:pathLst>
          </a:custGeom>
          <a:ln w="9905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4976902" y="5038143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9905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2235094" y="5038143"/>
            <a:ext cx="137054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4" y="0"/>
                </a:lnTo>
              </a:path>
            </a:pathLst>
          </a:custGeom>
          <a:ln w="9905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1172739" y="5038143"/>
            <a:ext cx="685271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49" y="0"/>
                </a:lnTo>
              </a:path>
            </a:pathLst>
          </a:custGeom>
          <a:ln w="9905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4976902" y="5047403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9144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2235094" y="5047403"/>
            <a:ext cx="137054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4" y="0"/>
                </a:lnTo>
              </a:path>
            </a:pathLst>
          </a:custGeom>
          <a:ln w="9144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1172739" y="5047403"/>
            <a:ext cx="685271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49" y="0"/>
                </a:lnTo>
              </a:path>
            </a:pathLst>
          </a:custGeom>
          <a:ln w="9144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4976902" y="5056664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9905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2235094" y="5056664"/>
            <a:ext cx="137054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4" y="0"/>
                </a:lnTo>
              </a:path>
            </a:pathLst>
          </a:custGeom>
          <a:ln w="9905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1172739" y="5056664"/>
            <a:ext cx="685271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49" y="0"/>
                </a:lnTo>
              </a:path>
            </a:pathLst>
          </a:custGeom>
          <a:ln w="9905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4976902" y="5066295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2235094" y="5066295"/>
            <a:ext cx="137054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4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1172739" y="5066295"/>
            <a:ext cx="685271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49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4976902" y="5075555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2235094" y="5075555"/>
            <a:ext cx="137054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4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1172739" y="5075555"/>
            <a:ext cx="685271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49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4976902" y="5084815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2235094" y="5084815"/>
            <a:ext cx="137054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4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1172739" y="5084815"/>
            <a:ext cx="685271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49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4976902" y="5094817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2235094" y="5094817"/>
            <a:ext cx="137054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4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1172739" y="5094817"/>
            <a:ext cx="685271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49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4976902" y="5104818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2235094" y="5104818"/>
            <a:ext cx="137054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4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1172739" y="5104818"/>
            <a:ext cx="685271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49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4976902" y="5114078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9143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2235094" y="5114078"/>
            <a:ext cx="137054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4" y="0"/>
                </a:lnTo>
              </a:path>
            </a:pathLst>
          </a:custGeom>
          <a:ln w="9143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1172739" y="5114078"/>
            <a:ext cx="685271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49" y="0"/>
                </a:lnTo>
              </a:path>
            </a:pathLst>
          </a:custGeom>
          <a:ln w="9143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4976902" y="5123339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2235094" y="5123339"/>
            <a:ext cx="137054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4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1172739" y="5123339"/>
            <a:ext cx="685271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49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4976902" y="5132970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9905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2235094" y="5132970"/>
            <a:ext cx="137054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4" y="0"/>
                </a:lnTo>
              </a:path>
            </a:pathLst>
          </a:custGeom>
          <a:ln w="9905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1172739" y="5132970"/>
            <a:ext cx="685271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49" y="0"/>
                </a:lnTo>
              </a:path>
            </a:pathLst>
          </a:custGeom>
          <a:ln w="9905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4976902" y="5142600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9905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2235094" y="5142600"/>
            <a:ext cx="137054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4" y="0"/>
                </a:lnTo>
              </a:path>
            </a:pathLst>
          </a:custGeom>
          <a:ln w="9905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1172739" y="5142600"/>
            <a:ext cx="685271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49" y="0"/>
                </a:lnTo>
              </a:path>
            </a:pathLst>
          </a:custGeom>
          <a:ln w="9905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4976902" y="5151861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2235094" y="5151861"/>
            <a:ext cx="137054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4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1172739" y="5151861"/>
            <a:ext cx="685271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49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4976902" y="5161121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9905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2235094" y="5161121"/>
            <a:ext cx="137054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4" y="0"/>
                </a:lnTo>
              </a:path>
            </a:pathLst>
          </a:custGeom>
          <a:ln w="9905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1172739" y="5161121"/>
            <a:ext cx="685271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49" y="0"/>
                </a:lnTo>
              </a:path>
            </a:pathLst>
          </a:custGeom>
          <a:ln w="9905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4976902" y="5171122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2235094" y="5171122"/>
            <a:ext cx="137054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4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1172739" y="5171122"/>
            <a:ext cx="685271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49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4976902" y="5181123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1172739" y="5181123"/>
            <a:ext cx="1199533" cy="0"/>
          </a:xfrm>
          <a:custGeom>
            <a:avLst/>
            <a:gdLst/>
            <a:ahLst/>
            <a:cxnLst/>
            <a:rect l="l" t="t" r="r" b="b"/>
            <a:pathLst>
              <a:path w="1233805">
                <a:moveTo>
                  <a:pt x="0" y="0"/>
                </a:moveTo>
                <a:lnTo>
                  <a:pt x="1233672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4976902" y="5190383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9144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1172739" y="5190383"/>
            <a:ext cx="1199533" cy="0"/>
          </a:xfrm>
          <a:custGeom>
            <a:avLst/>
            <a:gdLst/>
            <a:ahLst/>
            <a:cxnLst/>
            <a:rect l="l" t="t" r="r" b="b"/>
            <a:pathLst>
              <a:path w="1233805">
                <a:moveTo>
                  <a:pt x="0" y="0"/>
                </a:moveTo>
                <a:lnTo>
                  <a:pt x="1233672" y="0"/>
                </a:lnTo>
              </a:path>
            </a:pathLst>
          </a:custGeom>
          <a:ln w="9144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4976902" y="5199644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9905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1172739" y="5199644"/>
            <a:ext cx="1199533" cy="0"/>
          </a:xfrm>
          <a:custGeom>
            <a:avLst/>
            <a:gdLst/>
            <a:ahLst/>
            <a:cxnLst/>
            <a:rect l="l" t="t" r="r" b="b"/>
            <a:pathLst>
              <a:path w="1233805">
                <a:moveTo>
                  <a:pt x="0" y="0"/>
                </a:moveTo>
                <a:lnTo>
                  <a:pt x="1233672" y="0"/>
                </a:lnTo>
              </a:path>
            </a:pathLst>
          </a:custGeom>
          <a:ln w="9905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4976902" y="5209274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1172739" y="5209274"/>
            <a:ext cx="1199533" cy="0"/>
          </a:xfrm>
          <a:custGeom>
            <a:avLst/>
            <a:gdLst/>
            <a:ahLst/>
            <a:cxnLst/>
            <a:rect l="l" t="t" r="r" b="b"/>
            <a:pathLst>
              <a:path w="1233805">
                <a:moveTo>
                  <a:pt x="0" y="0"/>
                </a:moveTo>
                <a:lnTo>
                  <a:pt x="1233672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4976902" y="5218535"/>
            <a:ext cx="308063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246" y="0"/>
                </a:lnTo>
              </a:path>
            </a:pathLst>
          </a:custGeom>
          <a:ln w="9144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1172739" y="5218535"/>
            <a:ext cx="1199533" cy="0"/>
          </a:xfrm>
          <a:custGeom>
            <a:avLst/>
            <a:gdLst/>
            <a:ahLst/>
            <a:cxnLst/>
            <a:rect l="l" t="t" r="r" b="b"/>
            <a:pathLst>
              <a:path w="1233805">
                <a:moveTo>
                  <a:pt x="0" y="0"/>
                </a:moveTo>
                <a:lnTo>
                  <a:pt x="1233672" y="0"/>
                </a:lnTo>
              </a:path>
            </a:pathLst>
          </a:custGeom>
          <a:ln w="9144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1172739" y="522779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1172739" y="5237426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1172739" y="524742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1172739" y="5256688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8382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1172739" y="5265948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1172739" y="527594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1172739" y="528558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1172739" y="5294841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144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1172739" y="5304101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1172739" y="531373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1172739" y="532299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144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1172739" y="5332253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1172739" y="534188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2506238" y="535188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1172739" y="5351886"/>
            <a:ext cx="993951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1841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2506238" y="536151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1172739" y="5361517"/>
            <a:ext cx="993951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1841" y="0"/>
                </a:lnTo>
              </a:path>
            </a:pathLst>
          </a:custGeom>
          <a:ln w="9144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5113966" y="5370777"/>
            <a:ext cx="170392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66" y="0"/>
                </a:lnTo>
              </a:path>
            </a:pathLst>
          </a:custGeom>
          <a:ln w="9905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2506238" y="5370777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8" y="0"/>
                </a:lnTo>
              </a:path>
            </a:pathLst>
          </a:custGeom>
          <a:ln w="9905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1172739" y="5370777"/>
            <a:ext cx="993951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1841" y="0"/>
                </a:lnTo>
              </a:path>
            </a:pathLst>
          </a:custGeom>
          <a:ln w="9905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5113966" y="5380408"/>
            <a:ext cx="170392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66" y="0"/>
                </a:lnTo>
              </a:path>
            </a:pathLst>
          </a:custGeom>
          <a:ln w="9905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2506238" y="5380408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8" y="0"/>
                </a:lnTo>
              </a:path>
            </a:pathLst>
          </a:custGeom>
          <a:ln w="9905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1172739" y="5380408"/>
            <a:ext cx="993951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1841" y="0"/>
                </a:lnTo>
              </a:path>
            </a:pathLst>
          </a:custGeom>
          <a:ln w="9905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5113966" y="5390039"/>
            <a:ext cx="170392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66" y="0"/>
                </a:lnTo>
              </a:path>
            </a:pathLst>
          </a:custGeom>
          <a:ln w="9905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2506238" y="5390039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8" y="0"/>
                </a:lnTo>
              </a:path>
            </a:pathLst>
          </a:custGeom>
          <a:ln w="9905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1172739" y="5390039"/>
            <a:ext cx="993951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1841" y="0"/>
                </a:lnTo>
              </a:path>
            </a:pathLst>
          </a:custGeom>
          <a:ln w="9905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5113966" y="5399299"/>
            <a:ext cx="170392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66" y="0"/>
                </a:lnTo>
              </a:path>
            </a:pathLst>
          </a:custGeom>
          <a:ln w="9144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2506238" y="5399299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8" y="0"/>
                </a:lnTo>
              </a:path>
            </a:pathLst>
          </a:custGeom>
          <a:ln w="9144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1172739" y="5399299"/>
            <a:ext cx="993951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1841" y="0"/>
                </a:lnTo>
              </a:path>
            </a:pathLst>
          </a:custGeom>
          <a:ln w="9144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5113966" y="5408560"/>
            <a:ext cx="170392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66" y="0"/>
                </a:lnTo>
              </a:path>
            </a:pathLst>
          </a:custGeom>
          <a:ln w="9905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2506238" y="5408560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8" y="0"/>
                </a:lnTo>
              </a:path>
            </a:pathLst>
          </a:custGeom>
          <a:ln w="9905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1172739" y="5408560"/>
            <a:ext cx="993951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1841" y="0"/>
                </a:lnTo>
              </a:path>
            </a:pathLst>
          </a:custGeom>
          <a:ln w="9905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5113966" y="5418190"/>
            <a:ext cx="170392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66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2506238" y="5418190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8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1172739" y="5418190"/>
            <a:ext cx="993951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1841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5113966" y="5427451"/>
            <a:ext cx="170392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66" y="0"/>
                </a:lnTo>
              </a:path>
            </a:pathLst>
          </a:custGeom>
          <a:ln w="9144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2506238" y="5427451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8" y="0"/>
                </a:lnTo>
              </a:path>
            </a:pathLst>
          </a:custGeom>
          <a:ln w="9144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1172739" y="5427451"/>
            <a:ext cx="993951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1841" y="0"/>
                </a:lnTo>
              </a:path>
            </a:pathLst>
          </a:custGeom>
          <a:ln w="9144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5113966" y="5436711"/>
            <a:ext cx="170392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66" y="0"/>
                </a:lnTo>
              </a:path>
            </a:pathLst>
          </a:custGeom>
          <a:ln w="9905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2506238" y="5436711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8" y="0"/>
                </a:lnTo>
              </a:path>
            </a:pathLst>
          </a:custGeom>
          <a:ln w="9905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1172739" y="5436711"/>
            <a:ext cx="993951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1841" y="0"/>
                </a:lnTo>
              </a:path>
            </a:pathLst>
          </a:custGeom>
          <a:ln w="9905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5113966" y="5446713"/>
            <a:ext cx="170392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66" y="0"/>
                </a:lnTo>
              </a:path>
            </a:pathLst>
          </a:custGeom>
          <a:ln w="10667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2506238" y="5446713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8" y="0"/>
                </a:lnTo>
              </a:path>
            </a:pathLst>
          </a:custGeom>
          <a:ln w="10667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1172739" y="5446713"/>
            <a:ext cx="993951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1841" y="0"/>
                </a:lnTo>
              </a:path>
            </a:pathLst>
          </a:custGeom>
          <a:ln w="10667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5113966" y="5456714"/>
            <a:ext cx="170392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66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2506238" y="5456714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8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1172739" y="5456714"/>
            <a:ext cx="993951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1841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5113966" y="5465974"/>
            <a:ext cx="170392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66" y="0"/>
                </a:lnTo>
              </a:path>
            </a:pathLst>
          </a:custGeom>
          <a:ln w="9143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2506238" y="5465974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8" y="0"/>
                </a:lnTo>
              </a:path>
            </a:pathLst>
          </a:custGeom>
          <a:ln w="9143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1172739" y="5465974"/>
            <a:ext cx="993951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1841" y="0"/>
                </a:lnTo>
              </a:path>
            </a:pathLst>
          </a:custGeom>
          <a:ln w="9143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5113966" y="5475235"/>
            <a:ext cx="170392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66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2506238" y="5475235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8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1172739" y="5475235"/>
            <a:ext cx="993951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1841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5113966" y="5484865"/>
            <a:ext cx="170392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66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2506238" y="5484865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8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1172739" y="5484865"/>
            <a:ext cx="993951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1841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5113966" y="5494496"/>
            <a:ext cx="170392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66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2506238" y="5494496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8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1172739" y="5494496"/>
            <a:ext cx="993951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1841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5113966" y="5503757"/>
            <a:ext cx="170392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66" y="0"/>
                </a:lnTo>
              </a:path>
            </a:pathLst>
          </a:custGeom>
          <a:ln w="9143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2506238" y="5503757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8" y="0"/>
                </a:lnTo>
              </a:path>
            </a:pathLst>
          </a:custGeom>
          <a:ln w="9143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1172739" y="5503757"/>
            <a:ext cx="993951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1841" y="0"/>
                </a:lnTo>
              </a:path>
            </a:pathLst>
          </a:custGeom>
          <a:ln w="9143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5113966" y="5513017"/>
            <a:ext cx="170392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66" y="0"/>
                </a:lnTo>
              </a:path>
            </a:pathLst>
          </a:custGeom>
          <a:ln w="9905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2506238" y="5513017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8" y="0"/>
                </a:lnTo>
              </a:path>
            </a:pathLst>
          </a:custGeom>
          <a:ln w="9905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1172739" y="5513017"/>
            <a:ext cx="993951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1841" y="0"/>
                </a:lnTo>
              </a:path>
            </a:pathLst>
          </a:custGeom>
          <a:ln w="9905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5113966" y="5523017"/>
            <a:ext cx="170392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66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2506238" y="5523017"/>
            <a:ext cx="153106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68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1172739" y="5523017"/>
            <a:ext cx="993951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1841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5113966" y="5533019"/>
            <a:ext cx="170392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66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1172739" y="5533019"/>
            <a:ext cx="1486606" cy="0"/>
          </a:xfrm>
          <a:custGeom>
            <a:avLst/>
            <a:gdLst/>
            <a:ahLst/>
            <a:cxnLst/>
            <a:rect l="l" t="t" r="r" b="b"/>
            <a:pathLst>
              <a:path w="1529080">
                <a:moveTo>
                  <a:pt x="0" y="0"/>
                </a:moveTo>
                <a:lnTo>
                  <a:pt x="1528568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5113966" y="5542279"/>
            <a:ext cx="170392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66" y="0"/>
                </a:lnTo>
              </a:path>
            </a:pathLst>
          </a:custGeom>
          <a:ln w="9144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1172739" y="5542279"/>
            <a:ext cx="1486606" cy="0"/>
          </a:xfrm>
          <a:custGeom>
            <a:avLst/>
            <a:gdLst/>
            <a:ahLst/>
            <a:cxnLst/>
            <a:rect l="l" t="t" r="r" b="b"/>
            <a:pathLst>
              <a:path w="1529080">
                <a:moveTo>
                  <a:pt x="0" y="0"/>
                </a:moveTo>
                <a:lnTo>
                  <a:pt x="1528568" y="0"/>
                </a:lnTo>
              </a:path>
            </a:pathLst>
          </a:custGeom>
          <a:ln w="9144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1172739" y="555153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1172739" y="556117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1172739" y="5570431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144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1172739" y="5579691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1172739" y="558932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1172739" y="5599323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1172739" y="560858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8382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1172739" y="561784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1172739" y="562784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1172739" y="5637476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1172739" y="564673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144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1172739" y="565599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2166190" y="4304351"/>
            <a:ext cx="2262628" cy="230893"/>
          </a:xfrm>
          <a:custGeom>
            <a:avLst/>
            <a:gdLst/>
            <a:ahLst/>
            <a:cxnLst/>
            <a:rect l="l" t="t" r="r" b="b"/>
            <a:pathLst>
              <a:path w="2327275" h="237489">
                <a:moveTo>
                  <a:pt x="2327146" y="0"/>
                </a:moveTo>
                <a:lnTo>
                  <a:pt x="0" y="0"/>
                </a:lnTo>
                <a:lnTo>
                  <a:pt x="0" y="236980"/>
                </a:lnTo>
                <a:lnTo>
                  <a:pt x="2327146" y="236980"/>
                </a:lnTo>
                <a:lnTo>
                  <a:pt x="2327146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2166190" y="4304351"/>
            <a:ext cx="2262628" cy="230893"/>
          </a:xfrm>
          <a:custGeom>
            <a:avLst/>
            <a:gdLst/>
            <a:ahLst/>
            <a:cxnLst/>
            <a:rect l="l" t="t" r="r" b="b"/>
            <a:pathLst>
              <a:path w="2327275" h="237489">
                <a:moveTo>
                  <a:pt x="2327146" y="0"/>
                </a:moveTo>
                <a:lnTo>
                  <a:pt x="0" y="0"/>
                </a:lnTo>
                <a:lnTo>
                  <a:pt x="0" y="236980"/>
                </a:lnTo>
                <a:lnTo>
                  <a:pt x="2327146" y="236980"/>
                </a:lnTo>
                <a:lnTo>
                  <a:pt x="2327146" y="0"/>
                </a:lnTo>
                <a:close/>
              </a:path>
            </a:pathLst>
          </a:custGeom>
          <a:ln w="18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2201007" y="4628832"/>
            <a:ext cx="2639219" cy="258057"/>
          </a:xfrm>
          <a:custGeom>
            <a:avLst/>
            <a:gdLst/>
            <a:ahLst/>
            <a:cxnLst/>
            <a:rect l="l" t="t" r="r" b="b"/>
            <a:pathLst>
              <a:path w="2714625" h="265429">
                <a:moveTo>
                  <a:pt x="2714241" y="0"/>
                </a:moveTo>
                <a:lnTo>
                  <a:pt x="0" y="0"/>
                </a:lnTo>
                <a:lnTo>
                  <a:pt x="0" y="265177"/>
                </a:lnTo>
                <a:lnTo>
                  <a:pt x="2714241" y="265177"/>
                </a:lnTo>
                <a:lnTo>
                  <a:pt x="2714241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2201007" y="4628832"/>
            <a:ext cx="2639219" cy="258057"/>
          </a:xfrm>
          <a:custGeom>
            <a:avLst/>
            <a:gdLst/>
            <a:ahLst/>
            <a:cxnLst/>
            <a:rect l="l" t="t" r="r" b="b"/>
            <a:pathLst>
              <a:path w="2714625" h="265429">
                <a:moveTo>
                  <a:pt x="2714241" y="0"/>
                </a:moveTo>
                <a:lnTo>
                  <a:pt x="0" y="0"/>
                </a:lnTo>
                <a:lnTo>
                  <a:pt x="0" y="265177"/>
                </a:lnTo>
                <a:lnTo>
                  <a:pt x="2714241" y="265177"/>
                </a:lnTo>
                <a:lnTo>
                  <a:pt x="2714241" y="0"/>
                </a:lnTo>
                <a:close/>
              </a:path>
            </a:pathLst>
          </a:custGeom>
          <a:ln w="181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 txBox="1"/>
          <p:nvPr/>
        </p:nvSpPr>
        <p:spPr>
          <a:xfrm>
            <a:off x="2242749" y="4612780"/>
            <a:ext cx="219410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26" dirty="0">
                <a:latin typeface="Arial"/>
                <a:cs typeface="Arial"/>
              </a:rPr>
              <a:t>4.</a:t>
            </a:r>
            <a:r>
              <a:rPr sz="972" b="1" spc="44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A</a:t>
            </a:r>
            <a:r>
              <a:rPr sz="972" b="1" spc="34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n</a:t>
            </a:r>
            <a:r>
              <a:rPr sz="972" b="1" spc="10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a</a:t>
            </a:r>
            <a:r>
              <a:rPr sz="972" b="1" spc="-24" dirty="0">
                <a:latin typeface="Arial"/>
                <a:cs typeface="Arial"/>
              </a:rPr>
              <a:t> </a:t>
            </a:r>
            <a:r>
              <a:rPr sz="972" b="1" dirty="0">
                <a:latin typeface="Arial"/>
                <a:cs typeface="Arial"/>
              </a:rPr>
              <a:t>l</a:t>
            </a:r>
            <a:r>
              <a:rPr sz="972" b="1" spc="-136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y</a:t>
            </a:r>
            <a:r>
              <a:rPr sz="972" b="1" spc="-49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z</a:t>
            </a:r>
            <a:r>
              <a:rPr sz="972" b="1" spc="-49" dirty="0">
                <a:latin typeface="Arial"/>
                <a:cs typeface="Arial"/>
              </a:rPr>
              <a:t> </a:t>
            </a:r>
            <a:r>
              <a:rPr sz="972" b="1" dirty="0">
                <a:latin typeface="Arial"/>
                <a:cs typeface="Arial"/>
              </a:rPr>
              <a:t>i</a:t>
            </a:r>
            <a:r>
              <a:rPr sz="972" b="1" spc="-151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n</a:t>
            </a:r>
            <a:r>
              <a:rPr sz="972" b="1" spc="-5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g </a:t>
            </a:r>
            <a:r>
              <a:rPr sz="972" b="1" spc="126" dirty="0">
                <a:latin typeface="Arial"/>
                <a:cs typeface="Arial"/>
              </a:rPr>
              <a:t> </a:t>
            </a:r>
            <a:r>
              <a:rPr sz="972" b="1" spc="131" dirty="0">
                <a:latin typeface="Arial"/>
                <a:cs typeface="Arial"/>
              </a:rPr>
              <a:t>co</a:t>
            </a:r>
            <a:r>
              <a:rPr sz="972" b="1" spc="-5" dirty="0">
                <a:latin typeface="Arial"/>
                <a:cs typeface="Arial"/>
              </a:rPr>
              <a:t> </a:t>
            </a:r>
            <a:r>
              <a:rPr sz="972" b="1" spc="10" dirty="0">
                <a:latin typeface="Arial"/>
                <a:cs typeface="Arial"/>
              </a:rPr>
              <a:t>m</a:t>
            </a:r>
            <a:r>
              <a:rPr sz="972" b="1" spc="131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p</a:t>
            </a:r>
            <a:r>
              <a:rPr sz="972" b="1" spc="-5" dirty="0">
                <a:latin typeface="Arial"/>
                <a:cs typeface="Arial"/>
              </a:rPr>
              <a:t> </a:t>
            </a:r>
            <a:r>
              <a:rPr sz="972" b="1" spc="126" dirty="0">
                <a:latin typeface="Arial"/>
                <a:cs typeface="Arial"/>
              </a:rPr>
              <a:t>et</a:t>
            </a:r>
            <a:r>
              <a:rPr sz="972" b="1" spc="-122" dirty="0">
                <a:latin typeface="Arial"/>
                <a:cs typeface="Arial"/>
              </a:rPr>
              <a:t> </a:t>
            </a:r>
            <a:r>
              <a:rPr sz="972" b="1" dirty="0">
                <a:latin typeface="Arial"/>
                <a:cs typeface="Arial"/>
              </a:rPr>
              <a:t>i</a:t>
            </a:r>
            <a:r>
              <a:rPr sz="972" b="1" spc="-151" dirty="0">
                <a:latin typeface="Arial"/>
                <a:cs typeface="Arial"/>
              </a:rPr>
              <a:t> </a:t>
            </a:r>
            <a:r>
              <a:rPr sz="972" b="1" dirty="0">
                <a:latin typeface="Arial"/>
                <a:cs typeface="Arial"/>
              </a:rPr>
              <a:t>t</a:t>
            </a:r>
            <a:r>
              <a:rPr sz="972" b="1" spc="-122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o</a:t>
            </a:r>
            <a:r>
              <a:rPr sz="972" b="1" spc="-5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r</a:t>
            </a:r>
            <a:r>
              <a:rPr sz="972" b="1" spc="-97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s</a:t>
            </a:r>
            <a:r>
              <a:rPr sz="972" b="1" spc="-39" dirty="0">
                <a:latin typeface="Arial"/>
                <a:cs typeface="Arial"/>
              </a:rPr>
              <a:t> </a:t>
            </a:r>
            <a:r>
              <a:rPr sz="972" b="1" dirty="0">
                <a:latin typeface="Arial"/>
                <a:cs typeface="Arial"/>
              </a:rPr>
              <a:t>’</a:t>
            </a:r>
            <a:endParaRPr sz="972">
              <a:latin typeface="Arial"/>
              <a:cs typeface="Arial"/>
            </a:endParaRPr>
          </a:p>
        </p:txBody>
      </p:sp>
      <p:sp>
        <p:nvSpPr>
          <p:cNvPr id="330" name="object 330"/>
          <p:cNvSpPr txBox="1"/>
          <p:nvPr/>
        </p:nvSpPr>
        <p:spPr>
          <a:xfrm>
            <a:off x="2419796" y="4725387"/>
            <a:ext cx="209347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31" dirty="0">
                <a:latin typeface="Arial"/>
                <a:cs typeface="Arial"/>
              </a:rPr>
              <a:t>co</a:t>
            </a:r>
            <a:r>
              <a:rPr sz="972" b="1" spc="-5" dirty="0">
                <a:latin typeface="Arial"/>
                <a:cs typeface="Arial"/>
              </a:rPr>
              <a:t> </a:t>
            </a:r>
            <a:r>
              <a:rPr sz="972" b="1" spc="126" dirty="0">
                <a:latin typeface="Arial"/>
                <a:cs typeface="Arial"/>
              </a:rPr>
              <a:t>st</a:t>
            </a:r>
            <a:r>
              <a:rPr sz="972" b="1" spc="-122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s</a:t>
            </a:r>
            <a:r>
              <a:rPr sz="972" b="1" spc="-34" dirty="0">
                <a:latin typeface="Arial"/>
                <a:cs typeface="Arial"/>
              </a:rPr>
              <a:t> </a:t>
            </a:r>
            <a:r>
              <a:rPr sz="972" b="1" dirty="0">
                <a:latin typeface="Arial"/>
                <a:cs typeface="Arial"/>
              </a:rPr>
              <a:t>,</a:t>
            </a:r>
            <a:r>
              <a:rPr sz="972" b="1" spc="258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p</a:t>
            </a:r>
            <a:r>
              <a:rPr sz="972" b="1" spc="-5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r</a:t>
            </a:r>
            <a:r>
              <a:rPr sz="972" b="1" spc="-107" dirty="0">
                <a:latin typeface="Arial"/>
                <a:cs typeface="Arial"/>
              </a:rPr>
              <a:t> </a:t>
            </a:r>
            <a:r>
              <a:rPr sz="972" b="1" dirty="0">
                <a:latin typeface="Arial"/>
                <a:cs typeface="Arial"/>
              </a:rPr>
              <a:t>i</a:t>
            </a:r>
            <a:r>
              <a:rPr sz="972" b="1" spc="-151" dirty="0">
                <a:latin typeface="Arial"/>
                <a:cs typeface="Arial"/>
              </a:rPr>
              <a:t> </a:t>
            </a:r>
            <a:r>
              <a:rPr sz="972" b="1" spc="190" dirty="0">
                <a:latin typeface="Arial"/>
                <a:cs typeface="Arial"/>
              </a:rPr>
              <a:t>ces,</a:t>
            </a:r>
            <a:r>
              <a:rPr sz="972" b="1" spc="247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a</a:t>
            </a:r>
            <a:r>
              <a:rPr sz="972" b="1" spc="-34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n</a:t>
            </a:r>
            <a:r>
              <a:rPr sz="972" b="1" spc="-10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d </a:t>
            </a:r>
            <a:r>
              <a:rPr sz="972" b="1" spc="122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o</a:t>
            </a:r>
            <a:r>
              <a:rPr sz="972" b="1" dirty="0">
                <a:latin typeface="Arial"/>
                <a:cs typeface="Arial"/>
              </a:rPr>
              <a:t> f</a:t>
            </a:r>
            <a:r>
              <a:rPr sz="972" b="1" spc="-122" dirty="0">
                <a:latin typeface="Arial"/>
                <a:cs typeface="Arial"/>
              </a:rPr>
              <a:t> </a:t>
            </a:r>
            <a:r>
              <a:rPr sz="972" b="1" dirty="0">
                <a:latin typeface="Arial"/>
                <a:cs typeface="Arial"/>
              </a:rPr>
              <a:t>f</a:t>
            </a:r>
            <a:r>
              <a:rPr sz="972" b="1" spc="-126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e</a:t>
            </a:r>
            <a:r>
              <a:rPr sz="972" b="1" spc="-24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r</a:t>
            </a:r>
            <a:r>
              <a:rPr sz="972" b="1" spc="-97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s</a:t>
            </a:r>
            <a:endParaRPr sz="972">
              <a:latin typeface="Arial"/>
              <a:cs typeface="Arial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2658848" y="5355592"/>
            <a:ext cx="2455245" cy="207433"/>
          </a:xfrm>
          <a:custGeom>
            <a:avLst/>
            <a:gdLst/>
            <a:ahLst/>
            <a:cxnLst/>
            <a:rect l="l" t="t" r="r" b="b"/>
            <a:pathLst>
              <a:path w="2525395" h="213360">
                <a:moveTo>
                  <a:pt x="2525265" y="0"/>
                </a:moveTo>
                <a:lnTo>
                  <a:pt x="0" y="0"/>
                </a:lnTo>
                <a:lnTo>
                  <a:pt x="0" y="213359"/>
                </a:lnTo>
                <a:lnTo>
                  <a:pt x="2525265" y="213359"/>
                </a:lnTo>
                <a:lnTo>
                  <a:pt x="2525265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2658848" y="5355592"/>
            <a:ext cx="2455245" cy="207433"/>
          </a:xfrm>
          <a:custGeom>
            <a:avLst/>
            <a:gdLst/>
            <a:ahLst/>
            <a:cxnLst/>
            <a:rect l="l" t="t" r="r" b="b"/>
            <a:pathLst>
              <a:path w="2525395" h="213360">
                <a:moveTo>
                  <a:pt x="2525265" y="0"/>
                </a:moveTo>
                <a:lnTo>
                  <a:pt x="0" y="0"/>
                </a:lnTo>
                <a:lnTo>
                  <a:pt x="0" y="213359"/>
                </a:lnTo>
                <a:lnTo>
                  <a:pt x="2525265" y="213359"/>
                </a:lnTo>
                <a:lnTo>
                  <a:pt x="2525265" y="0"/>
                </a:lnTo>
                <a:close/>
              </a:path>
            </a:pathLst>
          </a:custGeom>
          <a:ln w="18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 txBox="1"/>
          <p:nvPr/>
        </p:nvSpPr>
        <p:spPr>
          <a:xfrm>
            <a:off x="2700585" y="5362750"/>
            <a:ext cx="215891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9" dirty="0">
                <a:latin typeface="Arial"/>
                <a:cs typeface="Arial"/>
              </a:rPr>
              <a:t>6 </a:t>
            </a:r>
            <a:r>
              <a:rPr sz="1069" b="1" spc="10" dirty="0">
                <a:latin typeface="Arial"/>
                <a:cs typeface="Arial"/>
              </a:rPr>
              <a:t>. </a:t>
            </a:r>
            <a:r>
              <a:rPr sz="1069" b="1" spc="24" dirty="0">
                <a:latin typeface="Arial"/>
                <a:cs typeface="Arial"/>
              </a:rPr>
              <a:t>S </a:t>
            </a:r>
            <a:r>
              <a:rPr sz="1069" b="1" spc="19" dirty="0">
                <a:latin typeface="Arial"/>
                <a:cs typeface="Arial"/>
              </a:rPr>
              <a:t>e </a:t>
            </a:r>
            <a:r>
              <a:rPr sz="1069" b="1" spc="83" dirty="0">
                <a:latin typeface="Arial"/>
                <a:cs typeface="Arial"/>
              </a:rPr>
              <a:t>le </a:t>
            </a:r>
            <a:r>
              <a:rPr sz="1069" b="1" spc="19" dirty="0">
                <a:latin typeface="Arial"/>
                <a:cs typeface="Arial"/>
              </a:rPr>
              <a:t>c </a:t>
            </a:r>
            <a:r>
              <a:rPr sz="1069" b="1" spc="10" dirty="0">
                <a:latin typeface="Arial"/>
                <a:cs typeface="Arial"/>
              </a:rPr>
              <a:t>t </a:t>
            </a:r>
            <a:r>
              <a:rPr sz="1069" b="1" spc="87" dirty="0">
                <a:latin typeface="Arial"/>
                <a:cs typeface="Arial"/>
              </a:rPr>
              <a:t>in </a:t>
            </a:r>
            <a:r>
              <a:rPr sz="1069" b="1" spc="19" dirty="0">
                <a:latin typeface="Arial"/>
                <a:cs typeface="Arial"/>
              </a:rPr>
              <a:t>g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f i </a:t>
            </a:r>
            <a:r>
              <a:rPr sz="1069" b="1" spc="19" dirty="0">
                <a:latin typeface="Arial"/>
                <a:cs typeface="Arial"/>
              </a:rPr>
              <a:t>n a </a:t>
            </a:r>
            <a:r>
              <a:rPr sz="1069" b="1" spc="10" dirty="0">
                <a:latin typeface="Arial"/>
                <a:cs typeface="Arial"/>
              </a:rPr>
              <a:t>l </a:t>
            </a:r>
            <a:r>
              <a:rPr sz="1069" b="1" spc="19" dirty="0">
                <a:latin typeface="Arial"/>
                <a:cs typeface="Arial"/>
              </a:rPr>
              <a:t>p </a:t>
            </a:r>
            <a:r>
              <a:rPr sz="1069" b="1" spc="15" dirty="0">
                <a:latin typeface="Arial"/>
                <a:cs typeface="Arial"/>
              </a:rPr>
              <a:t>r </a:t>
            </a:r>
            <a:r>
              <a:rPr sz="1069" b="1" spc="83" dirty="0">
                <a:latin typeface="Arial"/>
                <a:cs typeface="Arial"/>
              </a:rPr>
              <a:t>ic </a:t>
            </a:r>
            <a:r>
              <a:rPr sz="1069" b="1" spc="19" dirty="0">
                <a:latin typeface="Arial"/>
                <a:cs typeface="Arial"/>
              </a:rPr>
              <a:t>e</a:t>
            </a:r>
            <a:endParaRPr sz="1069">
              <a:latin typeface="Arial"/>
              <a:cs typeface="Arial"/>
            </a:endParaRPr>
          </a:p>
        </p:txBody>
      </p:sp>
      <p:sp>
        <p:nvSpPr>
          <p:cNvPr id="334" name="object 334"/>
          <p:cNvSpPr/>
          <p:nvPr/>
        </p:nvSpPr>
        <p:spPr>
          <a:xfrm>
            <a:off x="2372142" y="4980734"/>
            <a:ext cx="2605264" cy="258057"/>
          </a:xfrm>
          <a:custGeom>
            <a:avLst/>
            <a:gdLst/>
            <a:ahLst/>
            <a:cxnLst/>
            <a:rect l="l" t="t" r="r" b="b"/>
            <a:pathLst>
              <a:path w="2679700" h="265429">
                <a:moveTo>
                  <a:pt x="2679181" y="0"/>
                </a:moveTo>
                <a:lnTo>
                  <a:pt x="0" y="0"/>
                </a:lnTo>
                <a:lnTo>
                  <a:pt x="0" y="265177"/>
                </a:lnTo>
                <a:lnTo>
                  <a:pt x="2679181" y="265177"/>
                </a:lnTo>
                <a:lnTo>
                  <a:pt x="2679181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2372142" y="4980734"/>
            <a:ext cx="2605264" cy="258057"/>
          </a:xfrm>
          <a:custGeom>
            <a:avLst/>
            <a:gdLst/>
            <a:ahLst/>
            <a:cxnLst/>
            <a:rect l="l" t="t" r="r" b="b"/>
            <a:pathLst>
              <a:path w="2679700" h="265429">
                <a:moveTo>
                  <a:pt x="2679181" y="0"/>
                </a:moveTo>
                <a:lnTo>
                  <a:pt x="0" y="0"/>
                </a:lnTo>
                <a:lnTo>
                  <a:pt x="0" y="265177"/>
                </a:lnTo>
                <a:lnTo>
                  <a:pt x="2679181" y="265177"/>
                </a:lnTo>
                <a:lnTo>
                  <a:pt x="2679181" y="0"/>
                </a:lnTo>
                <a:close/>
              </a:path>
            </a:pathLst>
          </a:custGeom>
          <a:ln w="18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 txBox="1"/>
          <p:nvPr/>
        </p:nvSpPr>
        <p:spPr>
          <a:xfrm>
            <a:off x="2413882" y="4998756"/>
            <a:ext cx="250031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5" dirty="0">
                <a:latin typeface="Arial"/>
                <a:cs typeface="Arial"/>
              </a:rPr>
              <a:t>5</a:t>
            </a:r>
            <a:r>
              <a:rPr sz="972" b="1" spc="-24" dirty="0">
                <a:latin typeface="Arial"/>
                <a:cs typeface="Arial"/>
              </a:rPr>
              <a:t> </a:t>
            </a:r>
            <a:r>
              <a:rPr sz="972" b="1" dirty="0">
                <a:latin typeface="Arial"/>
                <a:cs typeface="Arial"/>
              </a:rPr>
              <a:t>.</a:t>
            </a:r>
            <a:r>
              <a:rPr sz="972" b="1" spc="44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S</a:t>
            </a:r>
            <a:r>
              <a:rPr sz="972" b="1" spc="24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e</a:t>
            </a:r>
            <a:r>
              <a:rPr sz="972" b="1" spc="-24" dirty="0">
                <a:latin typeface="Arial"/>
                <a:cs typeface="Arial"/>
              </a:rPr>
              <a:t> </a:t>
            </a:r>
            <a:r>
              <a:rPr sz="972" b="1" dirty="0">
                <a:latin typeface="Arial"/>
                <a:cs typeface="Arial"/>
              </a:rPr>
              <a:t>l</a:t>
            </a:r>
            <a:r>
              <a:rPr sz="972" b="1" spc="-151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e</a:t>
            </a:r>
            <a:r>
              <a:rPr sz="972" b="1" spc="-24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c</a:t>
            </a:r>
            <a:r>
              <a:rPr sz="972" b="1" spc="-24" dirty="0">
                <a:latin typeface="Arial"/>
                <a:cs typeface="Arial"/>
              </a:rPr>
              <a:t> </a:t>
            </a:r>
            <a:r>
              <a:rPr sz="972" b="1" dirty="0">
                <a:latin typeface="Arial"/>
                <a:cs typeface="Arial"/>
              </a:rPr>
              <a:t>t</a:t>
            </a:r>
            <a:r>
              <a:rPr sz="972" b="1" spc="-126" dirty="0">
                <a:latin typeface="Arial"/>
                <a:cs typeface="Arial"/>
              </a:rPr>
              <a:t> </a:t>
            </a:r>
            <a:r>
              <a:rPr sz="972" b="1" dirty="0">
                <a:latin typeface="Arial"/>
                <a:cs typeface="Arial"/>
              </a:rPr>
              <a:t>i</a:t>
            </a:r>
            <a:r>
              <a:rPr sz="972" b="1" spc="-141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n</a:t>
            </a:r>
            <a:r>
              <a:rPr sz="972" b="1" spc="-5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g </a:t>
            </a:r>
            <a:r>
              <a:rPr sz="972" b="1" spc="131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a </a:t>
            </a:r>
            <a:r>
              <a:rPr sz="972" b="1" spc="92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p</a:t>
            </a:r>
            <a:r>
              <a:rPr sz="972" b="1" spc="-5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r</a:t>
            </a:r>
            <a:r>
              <a:rPr sz="972" b="1" spc="-97" dirty="0">
                <a:latin typeface="Arial"/>
                <a:cs typeface="Arial"/>
              </a:rPr>
              <a:t> </a:t>
            </a:r>
            <a:r>
              <a:rPr sz="972" b="1" dirty="0">
                <a:latin typeface="Arial"/>
                <a:cs typeface="Arial"/>
              </a:rPr>
              <a:t>i</a:t>
            </a:r>
            <a:r>
              <a:rPr sz="972" b="1" spc="-151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c</a:t>
            </a:r>
            <a:r>
              <a:rPr sz="972" b="1" spc="-39" dirty="0">
                <a:latin typeface="Arial"/>
                <a:cs typeface="Arial"/>
              </a:rPr>
              <a:t> </a:t>
            </a:r>
            <a:r>
              <a:rPr sz="972" b="1" dirty="0">
                <a:latin typeface="Arial"/>
                <a:cs typeface="Arial"/>
              </a:rPr>
              <a:t>i</a:t>
            </a:r>
            <a:r>
              <a:rPr sz="972" b="1" spc="-156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n</a:t>
            </a:r>
            <a:r>
              <a:rPr sz="972" b="1" spc="-5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g </a:t>
            </a:r>
            <a:r>
              <a:rPr sz="972" b="1" spc="131" dirty="0">
                <a:latin typeface="Arial"/>
                <a:cs typeface="Arial"/>
              </a:rPr>
              <a:t> </a:t>
            </a:r>
            <a:r>
              <a:rPr sz="972" b="1" spc="10" dirty="0">
                <a:latin typeface="Arial"/>
                <a:cs typeface="Arial"/>
              </a:rPr>
              <a:t>m</a:t>
            </a:r>
            <a:r>
              <a:rPr sz="972" b="1" spc="126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e</a:t>
            </a:r>
            <a:r>
              <a:rPr sz="972" b="1" spc="-24" dirty="0">
                <a:latin typeface="Arial"/>
                <a:cs typeface="Arial"/>
              </a:rPr>
              <a:t> </a:t>
            </a:r>
            <a:r>
              <a:rPr sz="972" b="1" dirty="0">
                <a:latin typeface="Arial"/>
                <a:cs typeface="Arial"/>
              </a:rPr>
              <a:t>t</a:t>
            </a:r>
            <a:r>
              <a:rPr sz="972" b="1" spc="-122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h</a:t>
            </a:r>
            <a:r>
              <a:rPr sz="972" b="1" spc="-5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o</a:t>
            </a:r>
            <a:r>
              <a:rPr sz="972" b="1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d</a:t>
            </a:r>
            <a:endParaRPr sz="972">
              <a:latin typeface="Arial"/>
              <a:cs typeface="Arial"/>
            </a:endParaRPr>
          </a:p>
        </p:txBody>
      </p:sp>
      <p:sp>
        <p:nvSpPr>
          <p:cNvPr id="337" name="object 337"/>
          <p:cNvSpPr/>
          <p:nvPr/>
        </p:nvSpPr>
        <p:spPr>
          <a:xfrm>
            <a:off x="1482609" y="3970229"/>
            <a:ext cx="338931" cy="209285"/>
          </a:xfrm>
          <a:custGeom>
            <a:avLst/>
            <a:gdLst/>
            <a:ahLst/>
            <a:cxnLst/>
            <a:rect l="l" t="t" r="r" b="b"/>
            <a:pathLst>
              <a:path w="348614" h="215264">
                <a:moveTo>
                  <a:pt x="93475" y="169336"/>
                </a:moveTo>
                <a:lnTo>
                  <a:pt x="39006" y="145031"/>
                </a:lnTo>
                <a:lnTo>
                  <a:pt x="12749" y="104396"/>
                </a:lnTo>
                <a:lnTo>
                  <a:pt x="0" y="52860"/>
                </a:lnTo>
                <a:lnTo>
                  <a:pt x="103" y="23625"/>
                </a:lnTo>
                <a:lnTo>
                  <a:pt x="5116" y="0"/>
                </a:lnTo>
                <a:lnTo>
                  <a:pt x="25130" y="45541"/>
                </a:lnTo>
                <a:lnTo>
                  <a:pt x="49665" y="71409"/>
                </a:lnTo>
                <a:lnTo>
                  <a:pt x="80834" y="82849"/>
                </a:lnTo>
                <a:lnTo>
                  <a:pt x="120747" y="85106"/>
                </a:lnTo>
                <a:lnTo>
                  <a:pt x="293278" y="85106"/>
                </a:lnTo>
                <a:lnTo>
                  <a:pt x="348026" y="128019"/>
                </a:lnTo>
                <a:lnTo>
                  <a:pt x="300397" y="164703"/>
                </a:lnTo>
                <a:lnTo>
                  <a:pt x="175078" y="164703"/>
                </a:lnTo>
                <a:lnTo>
                  <a:pt x="129046" y="167111"/>
                </a:lnTo>
                <a:lnTo>
                  <a:pt x="93475" y="169336"/>
                </a:lnTo>
                <a:close/>
              </a:path>
              <a:path w="348614" h="215264">
                <a:moveTo>
                  <a:pt x="293278" y="85106"/>
                </a:moveTo>
                <a:lnTo>
                  <a:pt x="120747" y="85106"/>
                </a:lnTo>
                <a:lnTo>
                  <a:pt x="171516" y="83427"/>
                </a:lnTo>
                <a:lnTo>
                  <a:pt x="235252" y="83055"/>
                </a:lnTo>
                <a:lnTo>
                  <a:pt x="235252" y="39625"/>
                </a:lnTo>
                <a:lnTo>
                  <a:pt x="293278" y="85106"/>
                </a:lnTo>
                <a:close/>
              </a:path>
              <a:path w="348614" h="215264">
                <a:moveTo>
                  <a:pt x="235252" y="214879"/>
                </a:moveTo>
                <a:lnTo>
                  <a:pt x="235252" y="169166"/>
                </a:lnTo>
                <a:lnTo>
                  <a:pt x="175078" y="164703"/>
                </a:lnTo>
                <a:lnTo>
                  <a:pt x="300397" y="164703"/>
                </a:lnTo>
                <a:lnTo>
                  <a:pt x="235252" y="2148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1482609" y="3970229"/>
            <a:ext cx="338931" cy="209285"/>
          </a:xfrm>
          <a:custGeom>
            <a:avLst/>
            <a:gdLst/>
            <a:ahLst/>
            <a:cxnLst/>
            <a:rect l="l" t="t" r="r" b="b"/>
            <a:pathLst>
              <a:path w="348614" h="215264">
                <a:moveTo>
                  <a:pt x="235252" y="39625"/>
                </a:moveTo>
                <a:lnTo>
                  <a:pt x="235252" y="83055"/>
                </a:lnTo>
                <a:lnTo>
                  <a:pt x="171516" y="83427"/>
                </a:lnTo>
                <a:lnTo>
                  <a:pt x="120747" y="85106"/>
                </a:lnTo>
                <a:lnTo>
                  <a:pt x="80834" y="82849"/>
                </a:lnTo>
                <a:lnTo>
                  <a:pt x="49665" y="71409"/>
                </a:lnTo>
                <a:lnTo>
                  <a:pt x="25130" y="45541"/>
                </a:lnTo>
                <a:lnTo>
                  <a:pt x="5116" y="0"/>
                </a:lnTo>
                <a:lnTo>
                  <a:pt x="103" y="23625"/>
                </a:lnTo>
                <a:lnTo>
                  <a:pt x="4363" y="81764"/>
                </a:lnTo>
                <a:lnTo>
                  <a:pt x="39006" y="145031"/>
                </a:lnTo>
                <a:lnTo>
                  <a:pt x="93475" y="169336"/>
                </a:lnTo>
                <a:lnTo>
                  <a:pt x="129046" y="167111"/>
                </a:lnTo>
                <a:lnTo>
                  <a:pt x="175078" y="164703"/>
                </a:lnTo>
                <a:lnTo>
                  <a:pt x="235252" y="169166"/>
                </a:lnTo>
                <a:lnTo>
                  <a:pt x="235252" y="214879"/>
                </a:lnTo>
                <a:lnTo>
                  <a:pt x="348026" y="128019"/>
                </a:lnTo>
                <a:lnTo>
                  <a:pt x="235252" y="396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1617980" y="4299902"/>
            <a:ext cx="340166" cy="213607"/>
          </a:xfrm>
          <a:custGeom>
            <a:avLst/>
            <a:gdLst/>
            <a:ahLst/>
            <a:cxnLst/>
            <a:rect l="l" t="t" r="r" b="b"/>
            <a:pathLst>
              <a:path w="349885" h="219710">
                <a:moveTo>
                  <a:pt x="0" y="219455"/>
                </a:moveTo>
                <a:lnTo>
                  <a:pt x="349757" y="219455"/>
                </a:lnTo>
                <a:lnTo>
                  <a:pt x="349757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340" name="object 340"/>
          <p:cNvGraphicFramePr>
            <a:graphicFrameLocks noGrp="1"/>
          </p:cNvGraphicFramePr>
          <p:nvPr/>
        </p:nvGraphicFramePr>
        <p:xfrm>
          <a:off x="1153848" y="3549438"/>
          <a:ext cx="4140641" cy="990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8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9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5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8034">
                <a:tc gridSpan="6"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b="1" spc="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. </a:t>
                      </a:r>
                      <a:r>
                        <a:rPr sz="800" b="1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8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6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8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g </a:t>
                      </a:r>
                      <a:r>
                        <a:rPr sz="800" b="1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80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g </a:t>
                      </a:r>
                      <a:r>
                        <a:rPr sz="800" b="1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8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8262">
                      <a:solidFill>
                        <a:srgbClr val="000000"/>
                      </a:solidFill>
                      <a:prstDash val="solid"/>
                    </a:lnR>
                    <a:lnT w="38861">
                      <a:solidFill>
                        <a:srgbClr val="000000"/>
                      </a:solidFill>
                      <a:prstDash val="solid"/>
                    </a:lnT>
                    <a:lnB w="18262">
                      <a:solidFill>
                        <a:srgbClr val="000000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262">
                      <a:solidFill>
                        <a:srgbClr val="000000"/>
                      </a:solidFill>
                      <a:prstDash val="solid"/>
                    </a:lnL>
                    <a:lnT w="9906">
                      <a:solidFill>
                        <a:srgbClr val="711503"/>
                      </a:solidFill>
                      <a:prstDash val="solid"/>
                    </a:lnT>
                    <a:lnB w="9905">
                      <a:solidFill>
                        <a:srgbClr val="961D0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42">
                <a:tc gridSpan="9"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8262">
                      <a:solidFill>
                        <a:srgbClr val="000000"/>
                      </a:solidFill>
                      <a:prstDash val="solid"/>
                    </a:lnT>
                    <a:lnB w="18299">
                      <a:solidFill>
                        <a:srgbClr val="000000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8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667">
                      <a:solidFill>
                        <a:srgbClr val="C3250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83812">
                      <a:solidFill>
                        <a:srgbClr val="BC2405"/>
                      </a:solidFill>
                      <a:prstDash val="solid"/>
                    </a:lnR>
                    <a:lnT w="9905">
                      <a:solidFill>
                        <a:srgbClr val="9E1E04"/>
                      </a:solidFill>
                      <a:prstDash val="solid"/>
                    </a:lnT>
                    <a:lnB w="10667">
                      <a:solidFill>
                        <a:srgbClr val="C32506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b="1" spc="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.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 e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e r 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m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n g  d e 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m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a n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 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812">
                      <a:solidFill>
                        <a:srgbClr val="BC2405"/>
                      </a:solidFill>
                      <a:prstDash val="solid"/>
                    </a:lnL>
                    <a:lnR w="18299">
                      <a:solidFill>
                        <a:srgbClr val="000000"/>
                      </a:solidFill>
                      <a:prstDash val="solid"/>
                    </a:lnR>
                    <a:lnT w="18299">
                      <a:solidFill>
                        <a:srgbClr val="000000"/>
                      </a:solidFill>
                      <a:prstDash val="solid"/>
                    </a:lnT>
                    <a:lnB w="18299">
                      <a:solidFill>
                        <a:srgbClr val="000000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299">
                      <a:solidFill>
                        <a:srgbClr val="000000"/>
                      </a:solidFill>
                      <a:prstDash val="solid"/>
                    </a:lnL>
                    <a:lnT w="9905">
                      <a:solidFill>
                        <a:srgbClr val="A31F04"/>
                      </a:solidFill>
                      <a:prstDash val="solid"/>
                    </a:lnT>
                    <a:lnB w="10667">
                      <a:solidFill>
                        <a:srgbClr val="C3250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167">
                <a:tc gridSpan="3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0667">
                      <a:solidFill>
                        <a:srgbClr val="C32506"/>
                      </a:solidFill>
                      <a:prstDash val="solid"/>
                    </a:lnT>
                    <a:lnB w="9905">
                      <a:solidFill>
                        <a:srgbClr val="D2280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8299">
                      <a:solidFill>
                        <a:srgbClr val="000000"/>
                      </a:solidFill>
                      <a:prstDash val="solid"/>
                    </a:lnT>
                    <a:lnB w="1822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0667">
                      <a:solidFill>
                        <a:srgbClr val="C32506"/>
                      </a:solidFill>
                      <a:prstDash val="solid"/>
                    </a:lnT>
                    <a:lnB w="1822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3">
                <a:tc gridSpan="2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905">
                      <a:solidFill>
                        <a:srgbClr val="D2280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0667">
                      <a:solidFill>
                        <a:srgbClr val="CD2706"/>
                      </a:solidFill>
                      <a:prstDash val="solid"/>
                    </a:lnT>
                    <a:solidFill>
                      <a:srgbClr val="FDFD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8227">
                      <a:solidFill>
                        <a:srgbClr val="000000"/>
                      </a:solidFill>
                      <a:prstDash val="solid"/>
                    </a:lnR>
                    <a:lnT w="9905">
                      <a:solidFill>
                        <a:srgbClr val="D22806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b="1" spc="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="1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g </a:t>
                      </a:r>
                      <a:r>
                        <a:rPr sz="1000" b="1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35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30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1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227">
                      <a:solidFill>
                        <a:srgbClr val="000000"/>
                      </a:solidFill>
                      <a:prstDash val="solid"/>
                    </a:lnL>
                    <a:lnR w="18227">
                      <a:solidFill>
                        <a:srgbClr val="000000"/>
                      </a:solidFill>
                      <a:prstDash val="solid"/>
                    </a:lnR>
                    <a:lnT w="18227">
                      <a:solidFill>
                        <a:srgbClr val="000000"/>
                      </a:solidFill>
                      <a:prstDash val="solid"/>
                    </a:lnT>
                    <a:solidFill>
                      <a:srgbClr val="FDFD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227">
                      <a:solidFill>
                        <a:srgbClr val="000000"/>
                      </a:solidFill>
                      <a:prstDash val="solid"/>
                    </a:lnL>
                    <a:lnT w="9905">
                      <a:solidFill>
                        <a:srgbClr val="D2280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1" name="object 341"/>
          <p:cNvSpPr/>
          <p:nvPr/>
        </p:nvSpPr>
        <p:spPr>
          <a:xfrm>
            <a:off x="1619058" y="4299905"/>
            <a:ext cx="337079" cy="209285"/>
          </a:xfrm>
          <a:custGeom>
            <a:avLst/>
            <a:gdLst/>
            <a:ahLst/>
            <a:cxnLst/>
            <a:rect l="l" t="t" r="r" b="b"/>
            <a:pathLst>
              <a:path w="346710" h="215264">
                <a:moveTo>
                  <a:pt x="106393" y="168811"/>
                </a:moveTo>
                <a:lnTo>
                  <a:pt x="57479" y="160568"/>
                </a:lnTo>
                <a:lnTo>
                  <a:pt x="12606" y="104384"/>
                </a:lnTo>
                <a:lnTo>
                  <a:pt x="0" y="52626"/>
                </a:lnTo>
                <a:lnTo>
                  <a:pt x="210" y="24825"/>
                </a:lnTo>
                <a:lnTo>
                  <a:pt x="5745" y="0"/>
                </a:lnTo>
                <a:lnTo>
                  <a:pt x="25084" y="45316"/>
                </a:lnTo>
                <a:lnTo>
                  <a:pt x="49627" y="71281"/>
                </a:lnTo>
                <a:lnTo>
                  <a:pt x="81099" y="82967"/>
                </a:lnTo>
                <a:lnTo>
                  <a:pt x="121225" y="85445"/>
                </a:lnTo>
                <a:lnTo>
                  <a:pt x="292417" y="85445"/>
                </a:lnTo>
                <a:lnTo>
                  <a:pt x="346353" y="128007"/>
                </a:lnTo>
                <a:lnTo>
                  <a:pt x="299028" y="164710"/>
                </a:lnTo>
                <a:lnTo>
                  <a:pt x="180832" y="164710"/>
                </a:lnTo>
                <a:lnTo>
                  <a:pt x="139079" y="166078"/>
                </a:lnTo>
                <a:lnTo>
                  <a:pt x="106393" y="168811"/>
                </a:lnTo>
                <a:close/>
              </a:path>
              <a:path w="346710" h="215264">
                <a:moveTo>
                  <a:pt x="292417" y="85445"/>
                </a:moveTo>
                <a:lnTo>
                  <a:pt x="121225" y="85445"/>
                </a:lnTo>
                <a:lnTo>
                  <a:pt x="171729" y="83784"/>
                </a:lnTo>
                <a:lnTo>
                  <a:pt x="234337" y="83055"/>
                </a:lnTo>
                <a:lnTo>
                  <a:pt x="234337" y="39613"/>
                </a:lnTo>
                <a:lnTo>
                  <a:pt x="292417" y="85445"/>
                </a:lnTo>
                <a:close/>
              </a:path>
              <a:path w="346710" h="215264">
                <a:moveTo>
                  <a:pt x="234337" y="214879"/>
                </a:moveTo>
                <a:lnTo>
                  <a:pt x="234337" y="169155"/>
                </a:lnTo>
                <a:lnTo>
                  <a:pt x="180832" y="164710"/>
                </a:lnTo>
                <a:lnTo>
                  <a:pt x="299028" y="164710"/>
                </a:lnTo>
                <a:lnTo>
                  <a:pt x="234337" y="2148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2" name="object 342"/>
          <p:cNvSpPr/>
          <p:nvPr/>
        </p:nvSpPr>
        <p:spPr>
          <a:xfrm>
            <a:off x="1619058" y="4299905"/>
            <a:ext cx="337079" cy="209285"/>
          </a:xfrm>
          <a:custGeom>
            <a:avLst/>
            <a:gdLst/>
            <a:ahLst/>
            <a:cxnLst/>
            <a:rect l="l" t="t" r="r" b="b"/>
            <a:pathLst>
              <a:path w="346710" h="215264">
                <a:moveTo>
                  <a:pt x="234337" y="39613"/>
                </a:moveTo>
                <a:lnTo>
                  <a:pt x="234337" y="83055"/>
                </a:lnTo>
                <a:lnTo>
                  <a:pt x="171729" y="83784"/>
                </a:lnTo>
                <a:lnTo>
                  <a:pt x="121225" y="85445"/>
                </a:lnTo>
                <a:lnTo>
                  <a:pt x="81099" y="82967"/>
                </a:lnTo>
                <a:lnTo>
                  <a:pt x="49627" y="71281"/>
                </a:lnTo>
                <a:lnTo>
                  <a:pt x="25084" y="45316"/>
                </a:lnTo>
                <a:lnTo>
                  <a:pt x="5745" y="0"/>
                </a:lnTo>
                <a:lnTo>
                  <a:pt x="210" y="24825"/>
                </a:lnTo>
                <a:lnTo>
                  <a:pt x="4377" y="80210"/>
                </a:lnTo>
                <a:lnTo>
                  <a:pt x="35881" y="140694"/>
                </a:lnTo>
                <a:lnTo>
                  <a:pt x="80088" y="168457"/>
                </a:lnTo>
                <a:lnTo>
                  <a:pt x="106393" y="168811"/>
                </a:lnTo>
                <a:lnTo>
                  <a:pt x="139079" y="166078"/>
                </a:lnTo>
                <a:lnTo>
                  <a:pt x="180832" y="164710"/>
                </a:lnTo>
                <a:lnTo>
                  <a:pt x="234337" y="169155"/>
                </a:lnTo>
                <a:lnTo>
                  <a:pt x="234337" y="214879"/>
                </a:lnTo>
                <a:lnTo>
                  <a:pt x="346353" y="128007"/>
                </a:lnTo>
                <a:lnTo>
                  <a:pt x="234337" y="3961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1720956" y="4628832"/>
            <a:ext cx="340166" cy="212990"/>
          </a:xfrm>
          <a:custGeom>
            <a:avLst/>
            <a:gdLst/>
            <a:ahLst/>
            <a:cxnLst/>
            <a:rect l="l" t="t" r="r" b="b"/>
            <a:pathLst>
              <a:path w="349885" h="219075">
                <a:moveTo>
                  <a:pt x="0" y="218693"/>
                </a:moveTo>
                <a:lnTo>
                  <a:pt x="349757" y="218693"/>
                </a:lnTo>
                <a:lnTo>
                  <a:pt x="349757" y="0"/>
                </a:lnTo>
                <a:lnTo>
                  <a:pt x="0" y="0"/>
                </a:lnTo>
                <a:lnTo>
                  <a:pt x="0" y="218693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1721874" y="4627349"/>
            <a:ext cx="337079" cy="209903"/>
          </a:xfrm>
          <a:custGeom>
            <a:avLst/>
            <a:gdLst/>
            <a:ahLst/>
            <a:cxnLst/>
            <a:rect l="l" t="t" r="r" b="b"/>
            <a:pathLst>
              <a:path w="346710" h="215900">
                <a:moveTo>
                  <a:pt x="94106" y="170265"/>
                </a:moveTo>
                <a:lnTo>
                  <a:pt x="37788" y="144139"/>
                </a:lnTo>
                <a:lnTo>
                  <a:pt x="12767" y="104396"/>
                </a:lnTo>
                <a:lnTo>
                  <a:pt x="0" y="52571"/>
                </a:lnTo>
                <a:lnTo>
                  <a:pt x="175" y="23003"/>
                </a:lnTo>
                <a:lnTo>
                  <a:pt x="5905" y="0"/>
                </a:lnTo>
                <a:lnTo>
                  <a:pt x="24548" y="45205"/>
                </a:lnTo>
                <a:lnTo>
                  <a:pt x="49056" y="71453"/>
                </a:lnTo>
                <a:lnTo>
                  <a:pt x="80868" y="83589"/>
                </a:lnTo>
                <a:lnTo>
                  <a:pt x="121423" y="86464"/>
                </a:lnTo>
                <a:lnTo>
                  <a:pt x="293867" y="86464"/>
                </a:lnTo>
                <a:lnTo>
                  <a:pt x="346527" y="128019"/>
                </a:lnTo>
                <a:lnTo>
                  <a:pt x="296736" y="166966"/>
                </a:lnTo>
                <a:lnTo>
                  <a:pt x="176675" y="166966"/>
                </a:lnTo>
                <a:lnTo>
                  <a:pt x="130767" y="169165"/>
                </a:lnTo>
                <a:lnTo>
                  <a:pt x="94106" y="170265"/>
                </a:lnTo>
                <a:close/>
              </a:path>
              <a:path w="346710" h="215900">
                <a:moveTo>
                  <a:pt x="293867" y="86464"/>
                </a:moveTo>
                <a:lnTo>
                  <a:pt x="121423" y="86464"/>
                </a:lnTo>
                <a:lnTo>
                  <a:pt x="172158" y="84923"/>
                </a:lnTo>
                <a:lnTo>
                  <a:pt x="234511" y="83816"/>
                </a:lnTo>
                <a:lnTo>
                  <a:pt x="234511" y="39625"/>
                </a:lnTo>
                <a:lnTo>
                  <a:pt x="293867" y="86464"/>
                </a:lnTo>
                <a:close/>
              </a:path>
              <a:path w="346710" h="215900">
                <a:moveTo>
                  <a:pt x="234511" y="215640"/>
                </a:moveTo>
                <a:lnTo>
                  <a:pt x="234511" y="169927"/>
                </a:lnTo>
                <a:lnTo>
                  <a:pt x="176675" y="166966"/>
                </a:lnTo>
                <a:lnTo>
                  <a:pt x="296736" y="166966"/>
                </a:lnTo>
                <a:lnTo>
                  <a:pt x="234511" y="2156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/>
          <p:nvPr/>
        </p:nvSpPr>
        <p:spPr>
          <a:xfrm>
            <a:off x="1721874" y="4627349"/>
            <a:ext cx="337079" cy="209903"/>
          </a:xfrm>
          <a:custGeom>
            <a:avLst/>
            <a:gdLst/>
            <a:ahLst/>
            <a:cxnLst/>
            <a:rect l="l" t="t" r="r" b="b"/>
            <a:pathLst>
              <a:path w="346710" h="215900">
                <a:moveTo>
                  <a:pt x="234511" y="39625"/>
                </a:moveTo>
                <a:lnTo>
                  <a:pt x="234511" y="83816"/>
                </a:lnTo>
                <a:lnTo>
                  <a:pt x="172158" y="84923"/>
                </a:lnTo>
                <a:lnTo>
                  <a:pt x="121423" y="86464"/>
                </a:lnTo>
                <a:lnTo>
                  <a:pt x="80868" y="83589"/>
                </a:lnTo>
                <a:lnTo>
                  <a:pt x="49056" y="71453"/>
                </a:lnTo>
                <a:lnTo>
                  <a:pt x="24548" y="45205"/>
                </a:lnTo>
                <a:lnTo>
                  <a:pt x="5905" y="0"/>
                </a:lnTo>
                <a:lnTo>
                  <a:pt x="175" y="23003"/>
                </a:lnTo>
                <a:lnTo>
                  <a:pt x="4493" y="81952"/>
                </a:lnTo>
                <a:lnTo>
                  <a:pt x="37788" y="144139"/>
                </a:lnTo>
                <a:lnTo>
                  <a:pt x="94106" y="170265"/>
                </a:lnTo>
                <a:lnTo>
                  <a:pt x="130767" y="169165"/>
                </a:lnTo>
                <a:lnTo>
                  <a:pt x="176675" y="166966"/>
                </a:lnTo>
                <a:lnTo>
                  <a:pt x="234511" y="169927"/>
                </a:lnTo>
                <a:lnTo>
                  <a:pt x="234511" y="215640"/>
                </a:lnTo>
                <a:lnTo>
                  <a:pt x="346527" y="128019"/>
                </a:lnTo>
                <a:lnTo>
                  <a:pt x="234511" y="396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6" name="object 346"/>
          <p:cNvSpPr/>
          <p:nvPr/>
        </p:nvSpPr>
        <p:spPr>
          <a:xfrm>
            <a:off x="1858009" y="4980728"/>
            <a:ext cx="377208" cy="212990"/>
          </a:xfrm>
          <a:custGeom>
            <a:avLst/>
            <a:gdLst/>
            <a:ahLst/>
            <a:cxnLst/>
            <a:rect l="l" t="t" r="r" b="b"/>
            <a:pathLst>
              <a:path w="387985" h="219075">
                <a:moveTo>
                  <a:pt x="0" y="218693"/>
                </a:moveTo>
                <a:lnTo>
                  <a:pt x="387857" y="218693"/>
                </a:lnTo>
                <a:lnTo>
                  <a:pt x="387857" y="0"/>
                </a:lnTo>
                <a:lnTo>
                  <a:pt x="0" y="0"/>
                </a:lnTo>
                <a:lnTo>
                  <a:pt x="0" y="218693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7" name="object 347"/>
          <p:cNvSpPr/>
          <p:nvPr/>
        </p:nvSpPr>
        <p:spPr>
          <a:xfrm>
            <a:off x="1858880" y="4978509"/>
            <a:ext cx="372269" cy="209903"/>
          </a:xfrm>
          <a:custGeom>
            <a:avLst/>
            <a:gdLst/>
            <a:ahLst/>
            <a:cxnLst/>
            <a:rect l="l" t="t" r="r" b="b"/>
            <a:pathLst>
              <a:path w="382905" h="215900">
                <a:moveTo>
                  <a:pt x="119323" y="169962"/>
                </a:moveTo>
                <a:lnTo>
                  <a:pt x="62775" y="160533"/>
                </a:lnTo>
                <a:lnTo>
                  <a:pt x="13587" y="104389"/>
                </a:lnTo>
                <a:lnTo>
                  <a:pt x="0" y="52640"/>
                </a:lnTo>
                <a:lnTo>
                  <a:pt x="223" y="23247"/>
                </a:lnTo>
                <a:lnTo>
                  <a:pt x="5963" y="0"/>
                </a:lnTo>
                <a:lnTo>
                  <a:pt x="23671" y="40093"/>
                </a:lnTo>
                <a:lnTo>
                  <a:pt x="45893" y="65643"/>
                </a:lnTo>
                <a:lnTo>
                  <a:pt x="73607" y="79751"/>
                </a:lnTo>
                <a:lnTo>
                  <a:pt x="107791" y="85520"/>
                </a:lnTo>
                <a:lnTo>
                  <a:pt x="149424" y="86052"/>
                </a:lnTo>
                <a:lnTo>
                  <a:pt x="323793" y="86052"/>
                </a:lnTo>
                <a:lnTo>
                  <a:pt x="382395" y="128011"/>
                </a:lnTo>
                <a:lnTo>
                  <a:pt x="328550" y="166232"/>
                </a:lnTo>
                <a:lnTo>
                  <a:pt x="201975" y="166232"/>
                </a:lnTo>
                <a:lnTo>
                  <a:pt x="156215" y="167645"/>
                </a:lnTo>
                <a:lnTo>
                  <a:pt x="119323" y="169962"/>
                </a:lnTo>
                <a:close/>
              </a:path>
              <a:path w="382905" h="215900">
                <a:moveTo>
                  <a:pt x="323793" y="86052"/>
                </a:moveTo>
                <a:lnTo>
                  <a:pt x="149424" y="86052"/>
                </a:lnTo>
                <a:lnTo>
                  <a:pt x="199482" y="84450"/>
                </a:lnTo>
                <a:lnTo>
                  <a:pt x="258946" y="83816"/>
                </a:lnTo>
                <a:lnTo>
                  <a:pt x="258946" y="39621"/>
                </a:lnTo>
                <a:lnTo>
                  <a:pt x="323793" y="86052"/>
                </a:lnTo>
                <a:close/>
              </a:path>
              <a:path w="382905" h="215900">
                <a:moveTo>
                  <a:pt x="258946" y="215639"/>
                </a:moveTo>
                <a:lnTo>
                  <a:pt x="258946" y="169919"/>
                </a:lnTo>
                <a:lnTo>
                  <a:pt x="201975" y="166232"/>
                </a:lnTo>
                <a:lnTo>
                  <a:pt x="328550" y="166232"/>
                </a:lnTo>
                <a:lnTo>
                  <a:pt x="258946" y="2156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/>
          <p:nvPr/>
        </p:nvSpPr>
        <p:spPr>
          <a:xfrm>
            <a:off x="1858880" y="4978509"/>
            <a:ext cx="372269" cy="209903"/>
          </a:xfrm>
          <a:custGeom>
            <a:avLst/>
            <a:gdLst/>
            <a:ahLst/>
            <a:cxnLst/>
            <a:rect l="l" t="t" r="r" b="b"/>
            <a:pathLst>
              <a:path w="382905" h="215900">
                <a:moveTo>
                  <a:pt x="258946" y="39621"/>
                </a:moveTo>
                <a:lnTo>
                  <a:pt x="258946" y="83816"/>
                </a:lnTo>
                <a:lnTo>
                  <a:pt x="199482" y="84450"/>
                </a:lnTo>
                <a:lnTo>
                  <a:pt x="149424" y="86052"/>
                </a:lnTo>
                <a:lnTo>
                  <a:pt x="107791" y="85520"/>
                </a:lnTo>
                <a:lnTo>
                  <a:pt x="45893" y="65643"/>
                </a:lnTo>
                <a:lnTo>
                  <a:pt x="5963" y="0"/>
                </a:lnTo>
                <a:lnTo>
                  <a:pt x="223" y="23247"/>
                </a:lnTo>
                <a:lnTo>
                  <a:pt x="4664" y="81809"/>
                </a:lnTo>
                <a:lnTo>
                  <a:pt x="38432" y="140397"/>
                </a:lnTo>
                <a:lnTo>
                  <a:pt x="88958" y="168989"/>
                </a:lnTo>
                <a:lnTo>
                  <a:pt x="119323" y="169962"/>
                </a:lnTo>
                <a:lnTo>
                  <a:pt x="156215" y="167645"/>
                </a:lnTo>
                <a:lnTo>
                  <a:pt x="201975" y="166232"/>
                </a:lnTo>
                <a:lnTo>
                  <a:pt x="258946" y="169919"/>
                </a:lnTo>
                <a:lnTo>
                  <a:pt x="258946" y="215639"/>
                </a:lnTo>
                <a:lnTo>
                  <a:pt x="382395" y="128011"/>
                </a:lnTo>
                <a:lnTo>
                  <a:pt x="258946" y="3962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9" name="object 349"/>
          <p:cNvSpPr/>
          <p:nvPr/>
        </p:nvSpPr>
        <p:spPr>
          <a:xfrm>
            <a:off x="2166197" y="5332623"/>
            <a:ext cx="340166" cy="212990"/>
          </a:xfrm>
          <a:custGeom>
            <a:avLst/>
            <a:gdLst/>
            <a:ahLst/>
            <a:cxnLst/>
            <a:rect l="l" t="t" r="r" b="b"/>
            <a:pathLst>
              <a:path w="349885" h="219075">
                <a:moveTo>
                  <a:pt x="0" y="218693"/>
                </a:moveTo>
                <a:lnTo>
                  <a:pt x="349757" y="218693"/>
                </a:lnTo>
                <a:lnTo>
                  <a:pt x="349757" y="0"/>
                </a:lnTo>
                <a:lnTo>
                  <a:pt x="0" y="0"/>
                </a:lnTo>
                <a:lnTo>
                  <a:pt x="0" y="218693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0" name="object 350"/>
          <p:cNvSpPr/>
          <p:nvPr/>
        </p:nvSpPr>
        <p:spPr>
          <a:xfrm>
            <a:off x="2166733" y="5329664"/>
            <a:ext cx="337079" cy="209903"/>
          </a:xfrm>
          <a:custGeom>
            <a:avLst/>
            <a:gdLst/>
            <a:ahLst/>
            <a:cxnLst/>
            <a:rect l="l" t="t" r="r" b="b"/>
            <a:pathLst>
              <a:path w="346710" h="215900">
                <a:moveTo>
                  <a:pt x="93579" y="170122"/>
                </a:moveTo>
                <a:lnTo>
                  <a:pt x="38608" y="144610"/>
                </a:lnTo>
                <a:lnTo>
                  <a:pt x="12395" y="104384"/>
                </a:lnTo>
                <a:lnTo>
                  <a:pt x="0" y="52784"/>
                </a:lnTo>
                <a:lnTo>
                  <a:pt x="175" y="24233"/>
                </a:lnTo>
                <a:lnTo>
                  <a:pt x="5533" y="0"/>
                </a:lnTo>
                <a:lnTo>
                  <a:pt x="24712" y="45336"/>
                </a:lnTo>
                <a:lnTo>
                  <a:pt x="49168" y="71395"/>
                </a:lnTo>
                <a:lnTo>
                  <a:pt x="80620" y="83225"/>
                </a:lnTo>
                <a:lnTo>
                  <a:pt x="120787" y="85873"/>
                </a:lnTo>
                <a:lnTo>
                  <a:pt x="292761" y="85873"/>
                </a:lnTo>
                <a:lnTo>
                  <a:pt x="346155" y="128007"/>
                </a:lnTo>
                <a:lnTo>
                  <a:pt x="297175" y="166325"/>
                </a:lnTo>
                <a:lnTo>
                  <a:pt x="174939" y="166325"/>
                </a:lnTo>
                <a:lnTo>
                  <a:pt x="93579" y="170122"/>
                </a:lnTo>
                <a:close/>
              </a:path>
              <a:path w="346710" h="215900">
                <a:moveTo>
                  <a:pt x="292761" y="85873"/>
                </a:moveTo>
                <a:lnTo>
                  <a:pt x="120787" y="85873"/>
                </a:lnTo>
                <a:lnTo>
                  <a:pt x="171388" y="84387"/>
                </a:lnTo>
                <a:lnTo>
                  <a:pt x="234139" y="83816"/>
                </a:lnTo>
                <a:lnTo>
                  <a:pt x="234139" y="39613"/>
                </a:lnTo>
                <a:lnTo>
                  <a:pt x="292761" y="85873"/>
                </a:lnTo>
                <a:close/>
              </a:path>
              <a:path w="346710" h="215900">
                <a:moveTo>
                  <a:pt x="234139" y="215640"/>
                </a:moveTo>
                <a:lnTo>
                  <a:pt x="234139" y="169916"/>
                </a:lnTo>
                <a:lnTo>
                  <a:pt x="174939" y="166325"/>
                </a:lnTo>
                <a:lnTo>
                  <a:pt x="297175" y="166325"/>
                </a:lnTo>
                <a:lnTo>
                  <a:pt x="234139" y="2156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1" name="object 351"/>
          <p:cNvSpPr/>
          <p:nvPr/>
        </p:nvSpPr>
        <p:spPr>
          <a:xfrm>
            <a:off x="2166733" y="5329664"/>
            <a:ext cx="337079" cy="209903"/>
          </a:xfrm>
          <a:custGeom>
            <a:avLst/>
            <a:gdLst/>
            <a:ahLst/>
            <a:cxnLst/>
            <a:rect l="l" t="t" r="r" b="b"/>
            <a:pathLst>
              <a:path w="346710" h="215900">
                <a:moveTo>
                  <a:pt x="234139" y="39613"/>
                </a:moveTo>
                <a:lnTo>
                  <a:pt x="234139" y="83816"/>
                </a:lnTo>
                <a:lnTo>
                  <a:pt x="171388" y="84387"/>
                </a:lnTo>
                <a:lnTo>
                  <a:pt x="120787" y="85873"/>
                </a:lnTo>
                <a:lnTo>
                  <a:pt x="80620" y="83225"/>
                </a:lnTo>
                <a:lnTo>
                  <a:pt x="49168" y="71395"/>
                </a:lnTo>
                <a:lnTo>
                  <a:pt x="24712" y="45336"/>
                </a:lnTo>
                <a:lnTo>
                  <a:pt x="5533" y="0"/>
                </a:lnTo>
                <a:lnTo>
                  <a:pt x="175" y="24233"/>
                </a:lnTo>
                <a:lnTo>
                  <a:pt x="4307" y="81040"/>
                </a:lnTo>
                <a:lnTo>
                  <a:pt x="38608" y="144610"/>
                </a:lnTo>
                <a:lnTo>
                  <a:pt x="93579" y="170122"/>
                </a:lnTo>
                <a:lnTo>
                  <a:pt x="129235" y="168591"/>
                </a:lnTo>
                <a:lnTo>
                  <a:pt x="174939" y="166325"/>
                </a:lnTo>
                <a:lnTo>
                  <a:pt x="234139" y="169916"/>
                </a:lnTo>
                <a:lnTo>
                  <a:pt x="234139" y="215640"/>
                </a:lnTo>
                <a:lnTo>
                  <a:pt x="346155" y="128007"/>
                </a:lnTo>
                <a:lnTo>
                  <a:pt x="234139" y="3961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460199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120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711199" y="726656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7276941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711199" y="7286943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711199" y="729768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711199" y="730842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711199" y="7318798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711199" y="732916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711199" y="7339911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711199" y="7350653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711199" y="736065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711199" y="737102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711199" y="738214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711199" y="7392511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711199" y="7402513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711199" y="741325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711199" y="742436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711199" y="7434738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711199" y="744474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711199" y="745548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711199" y="746622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711199" y="7476596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711199" y="7486968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711199" y="749771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711199" y="750845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711199" y="7518453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711199" y="752882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711199" y="753993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711199" y="755030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711199" y="756031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711199" y="757105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711199" y="758179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711199" y="759216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711199" y="7602538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711199" y="761328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711199" y="762402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711199" y="7634023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711199" y="764439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711199" y="7655506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711199" y="766587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711199" y="767588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711199" y="768662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711199" y="769736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711199" y="7707736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711199" y="771810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711199" y="772884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711199" y="7739591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711199" y="774959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711199" y="775996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711199" y="777107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711199" y="778144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711199" y="779145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711199" y="7802191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711199" y="781330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711199" y="782367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711199" y="7833678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711199" y="784442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711199" y="785516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711199" y="7865533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711199" y="787590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711199" y="788664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711199" y="789738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711199" y="790739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711199" y="791776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711199" y="792887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711199" y="7939246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711199" y="7949248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711199" y="795999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711199" y="797073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711199" y="798110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711199" y="799147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711199" y="800221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711199" y="801295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711199" y="802296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711199" y="803333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711199" y="804444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711199" y="8054816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711199" y="8064818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711199" y="807556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711199" y="808630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8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711199" y="809667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8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711199" y="810704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711199" y="8117786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711199" y="8128528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8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711199" y="813852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711199" y="814890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711199" y="816001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711199" y="8170386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711199" y="8180388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711199" y="819112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711199" y="820224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711199" y="8212613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711199" y="822261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711199" y="823335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711199" y="8244098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8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711199" y="8254471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711199" y="8264843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711199" y="827558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711199" y="828632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8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711199" y="8296328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711199" y="830669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711199" y="831781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711199" y="832818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711199" y="833818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711199" y="834892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711199" y="835966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8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711199" y="837004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711199" y="8380413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711199" y="839115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711199" y="840189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711199" y="8411898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711199" y="842227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711199" y="8433381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711199" y="844375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711199" y="845375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711199" y="846449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711199" y="847523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711199" y="8485611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711199" y="849598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711199" y="850672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711199" y="8517466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711199" y="852746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711199" y="853784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711199" y="854895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711199" y="855932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711199" y="856932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711199" y="8580066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711199" y="859118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711199" y="860155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711199" y="861155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8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711199" y="862229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711199" y="863303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711199" y="8643408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711199" y="865378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711199" y="866452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711199" y="867526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711199" y="868526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711199" y="8695636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711199" y="870675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711199" y="8717121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711199" y="8727123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711199" y="873786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711199" y="874860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711199" y="875897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711199" y="876935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8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711199" y="878009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711199" y="879083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711199" y="880083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711199" y="881120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711199" y="882231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711199" y="8832691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711199" y="8842693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8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711199" y="885343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711199" y="886417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711199" y="8874548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711199" y="888491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711199" y="8895661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711199" y="8906403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711199" y="891640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711199" y="892677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711199" y="893789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711199" y="8948261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711199" y="8958263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711199" y="896900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711199" y="898011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711199" y="8990488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711199" y="900048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8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711199" y="901123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711199" y="902197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711199" y="9032346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711199" y="9042718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711199" y="905346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711199" y="906420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711199" y="9074203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6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711199" y="908457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711199" y="909568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711199" y="910605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711199" y="911606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711199" y="912680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711199" y="913754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711199" y="914791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8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711199" y="9158288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8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711199" y="916903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711199" y="917977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711199" y="9189773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711199" y="920014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711199" y="9211256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711199" y="922162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711199" y="923163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8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711199" y="924237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711199" y="925311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711199" y="9263486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711199" y="927385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711199" y="928459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711199" y="9295341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711199" y="930534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711199" y="931571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711199" y="932682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711199" y="933719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711199" y="934720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711199" y="9357941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711199" y="936905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711199" y="937942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6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711199" y="938942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8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711199" y="940017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711199" y="941091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711199" y="9421283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711199" y="943165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711199" y="944239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711199" y="945313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8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711199" y="946314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6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711199" y="947351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711199" y="948462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711199" y="9494996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5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711199" y="9504998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711199" y="951574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711199" y="952648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711199" y="953685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8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711199" y="954722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711199" y="955796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711199" y="956870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0668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711199" y="957871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906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711199" y="958908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1277938" y="7857384"/>
            <a:ext cx="0" cy="1348317"/>
          </a:xfrm>
          <a:custGeom>
            <a:avLst/>
            <a:gdLst/>
            <a:ahLst/>
            <a:cxnLst/>
            <a:rect l="l" t="t" r="r" b="b"/>
            <a:pathLst>
              <a:path h="1386840">
                <a:moveTo>
                  <a:pt x="0" y="0"/>
                </a:moveTo>
                <a:lnTo>
                  <a:pt x="0" y="1386839"/>
                </a:lnTo>
              </a:path>
            </a:pathLst>
          </a:custGeom>
          <a:ln w="32003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1277938" y="9206071"/>
            <a:ext cx="3022600" cy="0"/>
          </a:xfrm>
          <a:custGeom>
            <a:avLst/>
            <a:gdLst/>
            <a:ahLst/>
            <a:cxnLst/>
            <a:rect l="l" t="t" r="r" b="b"/>
            <a:pathLst>
              <a:path w="3108960">
                <a:moveTo>
                  <a:pt x="0" y="0"/>
                </a:moveTo>
                <a:lnTo>
                  <a:pt x="3108960" y="0"/>
                </a:lnTo>
              </a:path>
            </a:pathLst>
          </a:custGeom>
          <a:ln w="26669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 txBox="1"/>
          <p:nvPr/>
        </p:nvSpPr>
        <p:spPr>
          <a:xfrm>
            <a:off x="752671" y="7966900"/>
            <a:ext cx="141064" cy="133596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>
              <a:lnSpc>
                <a:spcPts val="1099"/>
              </a:lnSpc>
            </a:pPr>
            <a:r>
              <a:rPr sz="924" b="1" spc="-656" dirty="0">
                <a:latin typeface="Arial"/>
                <a:cs typeface="Arial"/>
              </a:rPr>
              <a:t>R</a:t>
            </a:r>
            <a:r>
              <a:rPr sz="1385" b="1" spc="-58" baseline="2923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924" b="1" spc="-549" dirty="0">
                <a:latin typeface="Arial"/>
                <a:cs typeface="Arial"/>
              </a:rPr>
              <a:t>u</a:t>
            </a:r>
            <a:r>
              <a:rPr sz="1385" b="1" spc="-51" baseline="2923" dirty="0">
                <a:solidFill>
                  <a:srgbClr val="FDFD5D"/>
                </a:solidFill>
                <a:latin typeface="Arial"/>
                <a:cs typeface="Arial"/>
              </a:rPr>
              <a:t>u</a:t>
            </a:r>
            <a:r>
              <a:rPr sz="924" b="1" spc="-554" dirty="0">
                <a:latin typeface="Arial"/>
                <a:cs typeface="Arial"/>
              </a:rPr>
              <a:t>p</a:t>
            </a:r>
            <a:r>
              <a:rPr sz="1385" b="1" spc="-43" baseline="2923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924" b="1" spc="-495" dirty="0">
                <a:latin typeface="Arial"/>
                <a:cs typeface="Arial"/>
              </a:rPr>
              <a:t>e</a:t>
            </a:r>
            <a:r>
              <a:rPr sz="1385" b="1" spc="-58" baseline="2923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924" b="1" spc="-501" dirty="0">
                <a:latin typeface="Arial"/>
                <a:cs typeface="Arial"/>
              </a:rPr>
              <a:t>e</a:t>
            </a:r>
            <a:r>
              <a:rPr sz="1385" b="1" spc="-43" baseline="2923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924" b="1" spc="-495" dirty="0">
                <a:latin typeface="Arial"/>
                <a:cs typeface="Arial"/>
              </a:rPr>
              <a:t>s</a:t>
            </a:r>
            <a:r>
              <a:rPr sz="1385" b="1" baseline="2923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1385" b="1" spc="-43" baseline="292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924" b="1" spc="-282" dirty="0">
                <a:latin typeface="Arial"/>
                <a:cs typeface="Arial"/>
              </a:rPr>
              <a:t>(</a:t>
            </a:r>
            <a:r>
              <a:rPr sz="1385" b="1" spc="-7" baseline="2923" dirty="0">
                <a:solidFill>
                  <a:srgbClr val="FDFD5D"/>
                </a:solidFill>
                <a:latin typeface="Arial"/>
                <a:cs typeface="Arial"/>
              </a:rPr>
              <a:t>(</a:t>
            </a:r>
            <a:r>
              <a:rPr sz="1385" b="1" baseline="2923" dirty="0">
                <a:solidFill>
                  <a:srgbClr val="FDFD5D"/>
                </a:solidFill>
                <a:latin typeface="Arial"/>
                <a:cs typeface="Arial"/>
              </a:rPr>
              <a:t>in</a:t>
            </a:r>
            <a:r>
              <a:rPr sz="1385" b="1" spc="-43" baseline="292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924" b="1" spc="-287" dirty="0">
                <a:latin typeface="Arial"/>
                <a:cs typeface="Arial"/>
              </a:rPr>
              <a:t>t</a:t>
            </a:r>
            <a:r>
              <a:rPr sz="1385" b="1" spc="-51" baseline="2923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924" b="1" spc="-544" dirty="0">
                <a:latin typeface="Arial"/>
                <a:cs typeface="Arial"/>
              </a:rPr>
              <a:t>h</a:t>
            </a:r>
            <a:r>
              <a:rPr sz="1385" b="1" spc="-58" baseline="2923" dirty="0">
                <a:solidFill>
                  <a:srgbClr val="FDFD5D"/>
                </a:solidFill>
                <a:latin typeface="Arial"/>
                <a:cs typeface="Arial"/>
              </a:rPr>
              <a:t>h</a:t>
            </a:r>
            <a:r>
              <a:rPr sz="924" b="1" spc="-554" dirty="0">
                <a:latin typeface="Arial"/>
                <a:cs typeface="Arial"/>
              </a:rPr>
              <a:t>o</a:t>
            </a:r>
            <a:r>
              <a:rPr sz="1385" b="1" spc="-51" baseline="2923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924" b="1" spc="-544" dirty="0">
                <a:latin typeface="Arial"/>
                <a:cs typeface="Arial"/>
              </a:rPr>
              <a:t>u</a:t>
            </a:r>
            <a:r>
              <a:rPr sz="1385" b="1" spc="-65" baseline="2923" dirty="0">
                <a:solidFill>
                  <a:srgbClr val="FDFD5D"/>
                </a:solidFill>
                <a:latin typeface="Arial"/>
                <a:cs typeface="Arial"/>
              </a:rPr>
              <a:t>u</a:t>
            </a:r>
            <a:r>
              <a:rPr sz="924" b="1" spc="-495" dirty="0">
                <a:latin typeface="Arial"/>
                <a:cs typeface="Arial"/>
              </a:rPr>
              <a:t>s</a:t>
            </a:r>
            <a:r>
              <a:rPr sz="1385" b="1" spc="-51" baseline="2923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924" b="1" spc="-495" dirty="0">
                <a:latin typeface="Arial"/>
                <a:cs typeface="Arial"/>
              </a:rPr>
              <a:t>a</a:t>
            </a:r>
            <a:r>
              <a:rPr sz="1385" b="1" spc="-51" baseline="2923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924" b="1" spc="-544" dirty="0">
                <a:latin typeface="Arial"/>
                <a:cs typeface="Arial"/>
              </a:rPr>
              <a:t>n</a:t>
            </a:r>
            <a:r>
              <a:rPr sz="1385" b="1" spc="-65" baseline="2923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924" b="1" spc="-544" dirty="0">
                <a:latin typeface="Arial"/>
                <a:cs typeface="Arial"/>
              </a:rPr>
              <a:t>d</a:t>
            </a:r>
            <a:r>
              <a:rPr sz="1385" b="1" spc="-51" baseline="2923" dirty="0">
                <a:solidFill>
                  <a:srgbClr val="FDFD5D"/>
                </a:solidFill>
                <a:latin typeface="Arial"/>
                <a:cs typeface="Arial"/>
              </a:rPr>
              <a:t>d</a:t>
            </a:r>
            <a:r>
              <a:rPr sz="924" b="1" spc="-495" dirty="0">
                <a:latin typeface="Arial"/>
                <a:cs typeface="Arial"/>
              </a:rPr>
              <a:t>s</a:t>
            </a:r>
            <a:r>
              <a:rPr sz="1385" b="1" spc="-7" baseline="2923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1385" b="1" baseline="2923" dirty="0">
                <a:solidFill>
                  <a:srgbClr val="FDFD5D"/>
                </a:solidFill>
                <a:latin typeface="Arial"/>
                <a:cs typeface="Arial"/>
              </a:rPr>
              <a:t>)</a:t>
            </a:r>
            <a:endParaRPr sz="1385" baseline="2923">
              <a:latin typeface="Arial"/>
              <a:cs typeface="Arial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1120877" y="8998264"/>
            <a:ext cx="157427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8" y="0"/>
                </a:lnTo>
              </a:path>
            </a:pathLst>
          </a:custGeom>
          <a:ln w="4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1183845" y="8375968"/>
            <a:ext cx="94456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6780" y="0"/>
                </a:lnTo>
              </a:path>
            </a:pathLst>
          </a:custGeom>
          <a:ln w="4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1183845" y="8583403"/>
            <a:ext cx="94456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6780" y="0"/>
                </a:lnTo>
              </a:path>
            </a:pathLst>
          </a:custGeom>
          <a:ln w="4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1152000" y="8168532"/>
            <a:ext cx="125941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35" y="0"/>
                </a:lnTo>
              </a:path>
            </a:pathLst>
          </a:custGeom>
          <a:ln w="4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1120877" y="8790827"/>
            <a:ext cx="157427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8" y="0"/>
                </a:lnTo>
              </a:path>
            </a:pathLst>
          </a:custGeom>
          <a:ln w="4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1152000" y="7961097"/>
            <a:ext cx="125941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35" y="0"/>
                </a:lnTo>
              </a:path>
            </a:pathLst>
          </a:custGeom>
          <a:ln w="4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 txBox="1"/>
          <p:nvPr/>
        </p:nvSpPr>
        <p:spPr>
          <a:xfrm>
            <a:off x="869739" y="7908008"/>
            <a:ext cx="296951" cy="1135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260" algn="ctr"/>
            <a:r>
              <a:rPr sz="778" b="1" spc="39" dirty="0">
                <a:solidFill>
                  <a:srgbClr val="33FFFE"/>
                </a:solidFill>
                <a:latin typeface="Arial"/>
                <a:cs typeface="Arial"/>
              </a:rPr>
              <a:t>1200</a:t>
            </a:r>
            <a:r>
              <a:rPr sz="778" b="1" spc="-126" dirty="0">
                <a:solidFill>
                  <a:srgbClr val="33FFFE"/>
                </a:solidFill>
                <a:latin typeface="Arial"/>
                <a:cs typeface="Arial"/>
              </a:rPr>
              <a:t> </a:t>
            </a:r>
            <a:endParaRPr sz="778">
              <a:latin typeface="Arial"/>
              <a:cs typeface="Arial"/>
            </a:endParaRPr>
          </a:p>
          <a:p>
            <a:pPr marL="1235" algn="ctr">
              <a:spcBef>
                <a:spcPts val="676"/>
              </a:spcBef>
            </a:pPr>
            <a:r>
              <a:rPr sz="1167" b="1" spc="117" baseline="3472" dirty="0">
                <a:solidFill>
                  <a:srgbClr val="33FFFE"/>
                </a:solidFill>
                <a:latin typeface="Arial"/>
                <a:cs typeface="Arial"/>
              </a:rPr>
              <a:t>1</a:t>
            </a:r>
            <a:r>
              <a:rPr sz="1167" b="1" spc="-15" baseline="3472" dirty="0">
                <a:solidFill>
                  <a:srgbClr val="33FFFE"/>
                </a:solidFill>
                <a:latin typeface="Arial"/>
                <a:cs typeface="Arial"/>
              </a:rPr>
              <a:t>0</a:t>
            </a:r>
            <a:r>
              <a:rPr sz="1167" b="1" spc="-190" baseline="3472" dirty="0">
                <a:solidFill>
                  <a:srgbClr val="33FFFE"/>
                </a:solidFill>
                <a:latin typeface="Arial"/>
                <a:cs typeface="Arial"/>
              </a:rPr>
              <a:t> </a:t>
            </a:r>
            <a:r>
              <a:rPr sz="1167" b="1" spc="-634" baseline="3472" dirty="0">
                <a:solidFill>
                  <a:srgbClr val="33FFFE"/>
                </a:solidFill>
                <a:latin typeface="Arial"/>
                <a:cs typeface="Arial"/>
              </a:rPr>
              <a:t>0</a:t>
            </a:r>
            <a:r>
              <a:rPr sz="778" b="1" spc="29" dirty="0">
                <a:latin typeface="Arial"/>
                <a:cs typeface="Arial"/>
              </a:rPr>
              <a:t>0</a:t>
            </a:r>
            <a:r>
              <a:rPr sz="1167" b="1" spc="-626" baseline="3472" dirty="0">
                <a:solidFill>
                  <a:srgbClr val="33FFFE"/>
                </a:solidFill>
                <a:latin typeface="Arial"/>
                <a:cs typeface="Arial"/>
              </a:rPr>
              <a:t>0</a:t>
            </a:r>
            <a:r>
              <a:rPr sz="778" b="1" spc="-10" dirty="0">
                <a:latin typeface="Arial"/>
                <a:cs typeface="Arial"/>
              </a:rPr>
              <a:t>0</a:t>
            </a:r>
            <a:r>
              <a:rPr sz="778" b="1" spc="-126" dirty="0">
                <a:latin typeface="Arial"/>
                <a:cs typeface="Arial"/>
              </a:rPr>
              <a:t> </a:t>
            </a:r>
            <a:endParaRPr sz="778">
              <a:latin typeface="Arial"/>
              <a:cs typeface="Arial"/>
            </a:endParaRPr>
          </a:p>
          <a:p>
            <a:pPr marL="98158" algn="ctr">
              <a:spcBef>
                <a:spcPts val="651"/>
              </a:spcBef>
            </a:pPr>
            <a:r>
              <a:rPr sz="778" b="1" spc="107" dirty="0">
                <a:solidFill>
                  <a:srgbClr val="33FFFE"/>
                </a:solidFill>
                <a:latin typeface="Arial"/>
                <a:cs typeface="Arial"/>
              </a:rPr>
              <a:t>8</a:t>
            </a:r>
            <a:r>
              <a:rPr sz="778" b="1" spc="19" dirty="0">
                <a:solidFill>
                  <a:srgbClr val="33FFFE"/>
                </a:solidFill>
                <a:latin typeface="Arial"/>
                <a:cs typeface="Arial"/>
              </a:rPr>
              <a:t>00</a:t>
            </a:r>
            <a:endParaRPr sz="778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583">
              <a:latin typeface="Times New Roman"/>
              <a:cs typeface="Times New Roman"/>
            </a:endParaRPr>
          </a:p>
          <a:p>
            <a:pPr marL="98158" algn="ctr"/>
            <a:r>
              <a:rPr sz="778" b="1" spc="107" dirty="0">
                <a:solidFill>
                  <a:srgbClr val="33FFFE"/>
                </a:solidFill>
                <a:latin typeface="Arial"/>
                <a:cs typeface="Arial"/>
              </a:rPr>
              <a:t>6</a:t>
            </a:r>
            <a:r>
              <a:rPr sz="778" b="1" spc="19" dirty="0">
                <a:solidFill>
                  <a:srgbClr val="33FFFE"/>
                </a:solidFill>
                <a:latin typeface="Arial"/>
                <a:cs typeface="Arial"/>
              </a:rPr>
              <a:t>00</a:t>
            </a:r>
            <a:endParaRPr sz="778">
              <a:latin typeface="Arial"/>
              <a:cs typeface="Arial"/>
            </a:endParaRPr>
          </a:p>
          <a:p>
            <a:pPr marL="98158" algn="ctr">
              <a:spcBef>
                <a:spcPts val="446"/>
              </a:spcBef>
            </a:pPr>
            <a:r>
              <a:rPr sz="778" b="1" spc="78" dirty="0">
                <a:solidFill>
                  <a:srgbClr val="33FFFE"/>
                </a:solidFill>
                <a:latin typeface="Arial"/>
                <a:cs typeface="Arial"/>
              </a:rPr>
              <a:t>4</a:t>
            </a:r>
            <a:r>
              <a:rPr sz="778" b="1" spc="-10" dirty="0">
                <a:solidFill>
                  <a:srgbClr val="33FFFE"/>
                </a:solidFill>
                <a:latin typeface="Arial"/>
                <a:cs typeface="Arial"/>
              </a:rPr>
              <a:t>00</a:t>
            </a:r>
            <a:endParaRPr sz="778">
              <a:latin typeface="Arial"/>
              <a:cs typeface="Arial"/>
            </a:endParaRPr>
          </a:p>
          <a:p>
            <a:pPr marL="98158" algn="ctr">
              <a:spcBef>
                <a:spcPts val="690"/>
              </a:spcBef>
            </a:pPr>
            <a:r>
              <a:rPr sz="778" b="1" spc="107" dirty="0">
                <a:solidFill>
                  <a:srgbClr val="33FFFE"/>
                </a:solidFill>
                <a:latin typeface="Arial"/>
                <a:cs typeface="Arial"/>
              </a:rPr>
              <a:t>2</a:t>
            </a:r>
            <a:r>
              <a:rPr sz="778" b="1" spc="19" dirty="0">
                <a:solidFill>
                  <a:srgbClr val="33FFFE"/>
                </a:solidFill>
                <a:latin typeface="Arial"/>
                <a:cs typeface="Arial"/>
              </a:rPr>
              <a:t>00</a:t>
            </a:r>
            <a:endParaRPr sz="778">
              <a:latin typeface="Arial"/>
              <a:cs typeface="Arial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1163847" y="9165941"/>
            <a:ext cx="5803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2"/>
              </a:lnSpc>
            </a:pPr>
            <a:r>
              <a:rPr sz="778" b="1" spc="-10" dirty="0">
                <a:solidFill>
                  <a:srgbClr val="33FFFE"/>
                </a:solidFill>
                <a:latin typeface="Arial"/>
                <a:cs typeface="Arial"/>
              </a:rPr>
              <a:t>0</a:t>
            </a:r>
            <a:endParaRPr sz="778">
              <a:latin typeface="Arial"/>
              <a:cs typeface="Arial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1303126" y="7798857"/>
            <a:ext cx="2122488" cy="1413757"/>
          </a:xfrm>
          <a:custGeom>
            <a:avLst/>
            <a:gdLst/>
            <a:ahLst/>
            <a:cxnLst/>
            <a:rect l="l" t="t" r="r" b="b"/>
            <a:pathLst>
              <a:path w="2183129" h="1454150">
                <a:moveTo>
                  <a:pt x="2169414" y="0"/>
                </a:moveTo>
                <a:lnTo>
                  <a:pt x="0" y="1440179"/>
                </a:lnTo>
                <a:lnTo>
                  <a:pt x="12953" y="1453895"/>
                </a:lnTo>
                <a:lnTo>
                  <a:pt x="2183129" y="13715"/>
                </a:lnTo>
                <a:lnTo>
                  <a:pt x="216941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 txBox="1"/>
          <p:nvPr/>
        </p:nvSpPr>
        <p:spPr>
          <a:xfrm>
            <a:off x="3580448" y="8819973"/>
            <a:ext cx="62106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2"/>
              </a:lnSpc>
            </a:pPr>
            <a:r>
              <a:rPr sz="1167" b="1" spc="-15" baseline="3472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67" b="1" spc="-196" baseline="347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67" b="1" spc="80" baseline="3472" dirty="0">
                <a:solidFill>
                  <a:srgbClr val="FFFFFF"/>
                </a:solidFill>
                <a:latin typeface="Arial"/>
                <a:cs typeface="Arial"/>
              </a:rPr>
              <a:t>ixed</a:t>
            </a:r>
            <a:r>
              <a:rPr sz="1167" b="1" spc="36" baseline="347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67" b="1" spc="58" baseline="3472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167" b="1" spc="-219" baseline="347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67" b="1" spc="-233" baseline="3472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78" b="1" spc="-156" dirty="0">
                <a:latin typeface="Arial"/>
                <a:cs typeface="Arial"/>
              </a:rPr>
              <a:t>s</a:t>
            </a:r>
            <a:r>
              <a:rPr sz="1167" b="1" spc="-233" baseline="347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78" b="1" spc="-156" dirty="0">
                <a:latin typeface="Arial"/>
                <a:cs typeface="Arial"/>
              </a:rPr>
              <a:t>t</a:t>
            </a:r>
            <a:endParaRPr sz="778">
              <a:latin typeface="Arial"/>
              <a:cs typeface="Arial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3341899" y="7743530"/>
            <a:ext cx="981604" cy="436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954"/>
            <a:r>
              <a:rPr sz="1167" b="1" spc="-321" baseline="3472" dirty="0">
                <a:solidFill>
                  <a:srgbClr val="00FF00"/>
                </a:solidFill>
                <a:latin typeface="Arial"/>
                <a:cs typeface="Arial"/>
              </a:rPr>
              <a:t>T</a:t>
            </a:r>
            <a:r>
              <a:rPr sz="778" b="1" spc="-214" dirty="0">
                <a:latin typeface="Arial"/>
                <a:cs typeface="Arial"/>
              </a:rPr>
              <a:t>T</a:t>
            </a:r>
            <a:r>
              <a:rPr sz="1167" b="1" spc="-321" baseline="3472" dirty="0">
                <a:solidFill>
                  <a:srgbClr val="00FF00"/>
                </a:solidFill>
                <a:latin typeface="Arial"/>
                <a:cs typeface="Arial"/>
              </a:rPr>
              <a:t>o</a:t>
            </a:r>
            <a:r>
              <a:rPr sz="778" b="1" spc="-214" dirty="0">
                <a:latin typeface="Arial"/>
                <a:cs typeface="Arial"/>
              </a:rPr>
              <a:t>o                               </a:t>
            </a:r>
            <a:r>
              <a:rPr sz="1167" b="1" spc="94" baseline="3472" dirty="0">
                <a:solidFill>
                  <a:srgbClr val="00FF00"/>
                </a:solidFill>
                <a:latin typeface="Arial"/>
                <a:cs typeface="Arial"/>
              </a:rPr>
              <a:t>tal </a:t>
            </a:r>
            <a:r>
              <a:rPr sz="1167" b="1" spc="65" baseline="3472" dirty="0">
                <a:solidFill>
                  <a:srgbClr val="00FF00"/>
                </a:solidFill>
                <a:latin typeface="Arial"/>
                <a:cs typeface="Arial"/>
              </a:rPr>
              <a:t>re</a:t>
            </a:r>
            <a:r>
              <a:rPr sz="1167" b="1" spc="-123" baseline="3472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167" b="1" spc="-284" baseline="3472" dirty="0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sz="778" b="1" spc="-190" dirty="0">
                <a:latin typeface="Arial"/>
                <a:cs typeface="Arial"/>
              </a:rPr>
              <a:t>v</a:t>
            </a:r>
            <a:r>
              <a:rPr sz="1167" b="1" spc="-284" baseline="3472" dirty="0">
                <a:solidFill>
                  <a:srgbClr val="00FF00"/>
                </a:solidFill>
                <a:latin typeface="Arial"/>
                <a:cs typeface="Arial"/>
              </a:rPr>
              <a:t>e</a:t>
            </a:r>
            <a:r>
              <a:rPr sz="778" b="1" spc="-190" dirty="0">
                <a:latin typeface="Arial"/>
                <a:cs typeface="Arial"/>
              </a:rPr>
              <a:t>e</a:t>
            </a:r>
            <a:r>
              <a:rPr sz="1167" b="1" spc="-284" baseline="3472" dirty="0">
                <a:solidFill>
                  <a:srgbClr val="00FF00"/>
                </a:solidFill>
                <a:latin typeface="Arial"/>
                <a:cs typeface="Arial"/>
              </a:rPr>
              <a:t>n</a:t>
            </a:r>
            <a:r>
              <a:rPr sz="778" b="1" spc="-190" dirty="0">
                <a:latin typeface="Arial"/>
                <a:cs typeface="Arial"/>
              </a:rPr>
              <a:t>n</a:t>
            </a:r>
            <a:r>
              <a:rPr sz="1167" b="1" spc="-284" baseline="3472" dirty="0">
                <a:solidFill>
                  <a:srgbClr val="00FF00"/>
                </a:solidFill>
                <a:latin typeface="Arial"/>
                <a:cs typeface="Arial"/>
              </a:rPr>
              <a:t>u</a:t>
            </a:r>
            <a:r>
              <a:rPr sz="778" b="1" spc="-190" dirty="0">
                <a:latin typeface="Arial"/>
                <a:cs typeface="Arial"/>
              </a:rPr>
              <a:t>u</a:t>
            </a:r>
            <a:r>
              <a:rPr sz="1167" b="1" spc="-284" baseline="3472" dirty="0">
                <a:solidFill>
                  <a:srgbClr val="00FF00"/>
                </a:solidFill>
                <a:latin typeface="Arial"/>
                <a:cs typeface="Arial"/>
              </a:rPr>
              <a:t>e</a:t>
            </a:r>
            <a:r>
              <a:rPr sz="778" b="1" spc="-190" dirty="0">
                <a:latin typeface="Arial"/>
                <a:cs typeface="Arial"/>
              </a:rPr>
              <a:t>e</a:t>
            </a:r>
            <a:r>
              <a:rPr sz="778" b="1" spc="-111" dirty="0">
                <a:latin typeface="Arial"/>
                <a:cs typeface="Arial"/>
              </a:rPr>
              <a:t> </a:t>
            </a:r>
            <a:endParaRPr sz="778">
              <a:latin typeface="Arial"/>
              <a:cs typeface="Arial"/>
            </a:endParaRPr>
          </a:p>
          <a:p>
            <a:pPr marR="60500" algn="ctr">
              <a:spcBef>
                <a:spcPts val="214"/>
              </a:spcBef>
            </a:pPr>
            <a:r>
              <a:rPr sz="778" b="1" u="heavy" spc="-5" dirty="0">
                <a:solidFill>
                  <a:srgbClr val="33FFFE"/>
                </a:solidFill>
                <a:latin typeface="Arial"/>
                <a:cs typeface="Arial"/>
              </a:rPr>
              <a:t>    </a:t>
            </a:r>
            <a:r>
              <a:rPr sz="778" b="1" u="heavy" spc="10" dirty="0">
                <a:solidFill>
                  <a:srgbClr val="33FFFE"/>
                </a:solidFill>
                <a:latin typeface="Arial"/>
                <a:cs typeface="Arial"/>
              </a:rPr>
              <a:t> </a:t>
            </a:r>
            <a:r>
              <a:rPr sz="778" b="1" spc="78" dirty="0">
                <a:solidFill>
                  <a:srgbClr val="33FFFE"/>
                </a:solidFill>
                <a:latin typeface="Arial"/>
                <a:cs typeface="Arial"/>
              </a:rPr>
              <a:t> </a:t>
            </a:r>
            <a:r>
              <a:rPr sz="778" b="1" spc="58" dirty="0">
                <a:solidFill>
                  <a:srgbClr val="33FFFE"/>
                </a:solidFill>
                <a:latin typeface="Arial"/>
                <a:cs typeface="Arial"/>
              </a:rPr>
              <a:t>Targ </a:t>
            </a:r>
            <a:r>
              <a:rPr sz="778" b="1" spc="39" dirty="0">
                <a:solidFill>
                  <a:srgbClr val="33FFFE"/>
                </a:solidFill>
                <a:latin typeface="Arial"/>
                <a:cs typeface="Arial"/>
              </a:rPr>
              <a:t>et</a:t>
            </a:r>
            <a:r>
              <a:rPr sz="778" b="1" spc="-126" dirty="0">
                <a:solidFill>
                  <a:srgbClr val="33FFFE"/>
                </a:solidFill>
                <a:latin typeface="Arial"/>
                <a:cs typeface="Arial"/>
              </a:rPr>
              <a:t> </a:t>
            </a:r>
            <a:r>
              <a:rPr sz="778" b="1" spc="58" dirty="0">
                <a:solidFill>
                  <a:srgbClr val="33FFFE"/>
                </a:solidFill>
                <a:latin typeface="Arial"/>
                <a:cs typeface="Arial"/>
              </a:rPr>
              <a:t>profit</a:t>
            </a:r>
            <a:endParaRPr sz="778">
              <a:latin typeface="Arial"/>
              <a:cs typeface="Arial"/>
            </a:endParaRPr>
          </a:p>
          <a:p>
            <a:pPr marR="25929" algn="ctr">
              <a:spcBef>
                <a:spcPts val="369"/>
              </a:spcBef>
            </a:pPr>
            <a:r>
              <a:rPr sz="778" b="1" spc="68" dirty="0">
                <a:solidFill>
                  <a:srgbClr val="FDFD5D"/>
                </a:solidFill>
                <a:latin typeface="Arial"/>
                <a:cs typeface="Arial"/>
              </a:rPr>
              <a:t>Total</a:t>
            </a:r>
            <a:r>
              <a:rPr sz="778" b="1" spc="1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778" b="1" spc="63" dirty="0">
                <a:solidFill>
                  <a:srgbClr val="FDFD5D"/>
                </a:solidFill>
                <a:latin typeface="Arial"/>
                <a:cs typeface="Arial"/>
              </a:rPr>
              <a:t>cost</a:t>
            </a:r>
            <a:r>
              <a:rPr sz="778" b="1" spc="-12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endParaRPr sz="778">
              <a:latin typeface="Arial"/>
              <a:cs typeface="Arial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1274233" y="8031481"/>
            <a:ext cx="2243490" cy="846402"/>
          </a:xfrm>
          <a:custGeom>
            <a:avLst/>
            <a:gdLst/>
            <a:ahLst/>
            <a:cxnLst/>
            <a:rect l="l" t="t" r="r" b="b"/>
            <a:pathLst>
              <a:path w="2307590" h="870584">
                <a:moveTo>
                  <a:pt x="2298954" y="0"/>
                </a:moveTo>
                <a:lnTo>
                  <a:pt x="0" y="853439"/>
                </a:lnTo>
                <a:lnTo>
                  <a:pt x="7619" y="870203"/>
                </a:lnTo>
                <a:lnTo>
                  <a:pt x="2307336" y="16763"/>
                </a:lnTo>
                <a:lnTo>
                  <a:pt x="2298954" y="0"/>
                </a:lnTo>
                <a:close/>
              </a:path>
            </a:pathLst>
          </a:custGeom>
          <a:solidFill>
            <a:srgbClr val="FAFD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1277937" y="8894551"/>
            <a:ext cx="2236082" cy="0"/>
          </a:xfrm>
          <a:custGeom>
            <a:avLst/>
            <a:gdLst/>
            <a:ahLst/>
            <a:cxnLst/>
            <a:rect l="l" t="t" r="r" b="b"/>
            <a:pathLst>
              <a:path w="2299970">
                <a:moveTo>
                  <a:pt x="0" y="0"/>
                </a:moveTo>
                <a:lnTo>
                  <a:pt x="2299716" y="0"/>
                </a:lnTo>
              </a:path>
            </a:pathLst>
          </a:custGeom>
          <a:ln w="18287">
            <a:solidFill>
              <a:srgbClr val="FF010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1655764" y="9127909"/>
            <a:ext cx="0" cy="103717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86"/>
                </a:lnTo>
              </a:path>
            </a:pathLst>
          </a:custGeom>
          <a:ln w="5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2884056" y="9127909"/>
            <a:ext cx="0" cy="103717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86"/>
                </a:lnTo>
              </a:path>
            </a:pathLst>
          </a:custGeom>
          <a:ln w="5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3261882" y="9127909"/>
            <a:ext cx="0" cy="103717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86"/>
                </a:lnTo>
              </a:path>
            </a:pathLst>
          </a:custGeom>
          <a:ln w="5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2506230" y="9127909"/>
            <a:ext cx="0" cy="103717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86"/>
                </a:lnTo>
              </a:path>
            </a:pathLst>
          </a:custGeom>
          <a:ln w="5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2096559" y="9127909"/>
            <a:ext cx="0" cy="103717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86"/>
                </a:lnTo>
              </a:path>
            </a:pathLst>
          </a:custGeom>
          <a:ln w="5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2505868" y="8427825"/>
            <a:ext cx="0" cy="69144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866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2505868" y="8548582"/>
            <a:ext cx="0" cy="69762"/>
          </a:xfrm>
          <a:custGeom>
            <a:avLst/>
            <a:gdLst/>
            <a:ahLst/>
            <a:cxnLst/>
            <a:rect l="l" t="t" r="r" b="b"/>
            <a:pathLst>
              <a:path h="71754">
                <a:moveTo>
                  <a:pt x="0" y="0"/>
                </a:moveTo>
                <a:lnTo>
                  <a:pt x="0" y="71627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2505868" y="8670078"/>
            <a:ext cx="0" cy="69144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866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2505868" y="8790834"/>
            <a:ext cx="0" cy="69144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865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2505868" y="8911589"/>
            <a:ext cx="0" cy="69762"/>
          </a:xfrm>
          <a:custGeom>
            <a:avLst/>
            <a:gdLst/>
            <a:ahLst/>
            <a:cxnLst/>
            <a:rect l="l" t="t" r="r" b="b"/>
            <a:pathLst>
              <a:path h="71754">
                <a:moveTo>
                  <a:pt x="0" y="0"/>
                </a:moveTo>
                <a:lnTo>
                  <a:pt x="0" y="71627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2505868" y="9033086"/>
            <a:ext cx="0" cy="69144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866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3261888" y="7953693"/>
            <a:ext cx="83961" cy="68527"/>
          </a:xfrm>
          <a:custGeom>
            <a:avLst/>
            <a:gdLst/>
            <a:ahLst/>
            <a:cxnLst/>
            <a:rect l="l" t="t" r="r" b="b"/>
            <a:pathLst>
              <a:path w="86360" h="70484">
                <a:moveTo>
                  <a:pt x="86105" y="0"/>
                </a:moveTo>
                <a:lnTo>
                  <a:pt x="0" y="34290"/>
                </a:lnTo>
                <a:lnTo>
                  <a:pt x="86105" y="70104"/>
                </a:lnTo>
                <a:lnTo>
                  <a:pt x="86105" y="0"/>
                </a:lnTo>
                <a:close/>
              </a:path>
            </a:pathLst>
          </a:custGeom>
          <a:solidFill>
            <a:srgbClr val="33FFF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 txBox="1"/>
          <p:nvPr/>
        </p:nvSpPr>
        <p:spPr>
          <a:xfrm>
            <a:off x="1415733" y="9256319"/>
            <a:ext cx="2378692" cy="27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388">
              <a:tabLst>
                <a:tab pos="610556" algn="l"/>
                <a:tab pos="1020475" algn="l"/>
                <a:tab pos="1413725" algn="l"/>
                <a:tab pos="1776107" algn="l"/>
              </a:tabLst>
            </a:pPr>
            <a:r>
              <a:rPr sz="778" b="1" spc="39" dirty="0">
                <a:solidFill>
                  <a:srgbClr val="33FFFE"/>
                </a:solidFill>
                <a:latin typeface="Arial"/>
                <a:cs typeface="Arial"/>
              </a:rPr>
              <a:t>10	20	30	40	50</a:t>
            </a:r>
            <a:r>
              <a:rPr sz="778" b="1" spc="-126" dirty="0">
                <a:solidFill>
                  <a:srgbClr val="33FFFE"/>
                </a:solidFill>
                <a:latin typeface="Arial"/>
                <a:cs typeface="Arial"/>
              </a:rPr>
              <a:t> </a:t>
            </a:r>
            <a:endParaRPr sz="778">
              <a:latin typeface="Arial"/>
              <a:cs typeface="Arial"/>
            </a:endParaRPr>
          </a:p>
          <a:p>
            <a:pPr>
              <a:lnSpc>
                <a:spcPts val="1103"/>
              </a:lnSpc>
              <a:spcBef>
                <a:spcPts val="117"/>
              </a:spcBef>
            </a:pPr>
            <a:r>
              <a:rPr sz="1385" b="1" spc="29" baseline="2923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1385" b="1" spc="-182" baseline="292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85" b="1" spc="21" baseline="2923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385" b="1" spc="-226" baseline="292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85" b="1" spc="-174" baseline="2923" dirty="0">
                <a:solidFill>
                  <a:srgbClr val="FDFD5D"/>
                </a:solidFill>
                <a:latin typeface="Arial"/>
                <a:cs typeface="Arial"/>
              </a:rPr>
              <a:t>l</a:t>
            </a:r>
            <a:r>
              <a:rPr sz="924" b="1" spc="-117" dirty="0">
                <a:latin typeface="Arial"/>
                <a:cs typeface="Arial"/>
              </a:rPr>
              <a:t>l</a:t>
            </a:r>
            <a:r>
              <a:rPr sz="1385" b="1" spc="-174" baseline="2923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924" b="1" spc="-117" dirty="0">
                <a:latin typeface="Arial"/>
                <a:cs typeface="Arial"/>
              </a:rPr>
              <a:t>e</a:t>
            </a:r>
            <a:r>
              <a:rPr sz="1385" b="1" spc="-174" baseline="2923" dirty="0">
                <a:solidFill>
                  <a:srgbClr val="FDFD5D"/>
                </a:solidFill>
                <a:latin typeface="Arial"/>
                <a:cs typeface="Arial"/>
              </a:rPr>
              <a:t>s  </a:t>
            </a:r>
            <a:r>
              <a:rPr sz="1385" b="1" spc="-138" baseline="292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85" b="1" spc="138" baseline="2923" dirty="0">
                <a:solidFill>
                  <a:srgbClr val="FDFD5D"/>
                </a:solidFill>
                <a:latin typeface="Arial"/>
                <a:cs typeface="Arial"/>
              </a:rPr>
              <a:t>volum</a:t>
            </a:r>
            <a:r>
              <a:rPr sz="1385" b="1" spc="-117" baseline="292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85" b="1" spc="21" baseline="2923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385" b="1" spc="255" baseline="292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85" b="1" spc="-269" baseline="2923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924" b="1" spc="-180" dirty="0">
                <a:latin typeface="Arial"/>
                <a:cs typeface="Arial"/>
              </a:rPr>
              <a:t>i</a:t>
            </a:r>
            <a:r>
              <a:rPr sz="1385" b="1" spc="-269" baseline="2923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924" b="1" spc="-180" dirty="0">
                <a:latin typeface="Arial"/>
                <a:cs typeface="Arial"/>
              </a:rPr>
              <a:t>n    </a:t>
            </a:r>
            <a:r>
              <a:rPr sz="924" b="1" spc="-160" dirty="0">
                <a:latin typeface="Arial"/>
                <a:cs typeface="Arial"/>
              </a:rPr>
              <a:t> </a:t>
            </a:r>
            <a:r>
              <a:rPr sz="1385" b="1" spc="-357" baseline="2923" dirty="0">
                <a:solidFill>
                  <a:srgbClr val="FDFD5D"/>
                </a:solidFill>
                <a:latin typeface="Arial"/>
                <a:cs typeface="Arial"/>
              </a:rPr>
              <a:t>u</a:t>
            </a:r>
            <a:r>
              <a:rPr sz="924" b="1" spc="-238" dirty="0">
                <a:latin typeface="Arial"/>
                <a:cs typeface="Arial"/>
              </a:rPr>
              <a:t>u</a:t>
            </a:r>
            <a:r>
              <a:rPr sz="1385" b="1" spc="-357" baseline="2923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924" b="1" spc="-238" dirty="0">
                <a:latin typeface="Arial"/>
                <a:cs typeface="Arial"/>
              </a:rPr>
              <a:t>n   </a:t>
            </a:r>
            <a:r>
              <a:rPr sz="924" b="1" spc="-228" dirty="0">
                <a:latin typeface="Arial"/>
                <a:cs typeface="Arial"/>
              </a:rPr>
              <a:t> </a:t>
            </a:r>
            <a:r>
              <a:rPr sz="1385" b="1" spc="-131" baseline="2923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924" b="1" spc="-87" dirty="0">
                <a:latin typeface="Arial"/>
                <a:cs typeface="Arial"/>
              </a:rPr>
              <a:t>i</a:t>
            </a:r>
            <a:r>
              <a:rPr sz="1385" b="1" spc="-131" baseline="2923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924" b="1" spc="-87" dirty="0">
                <a:latin typeface="Arial"/>
                <a:cs typeface="Arial"/>
              </a:rPr>
              <a:t>t</a:t>
            </a:r>
            <a:r>
              <a:rPr sz="1385" b="1" spc="-131" baseline="2923" dirty="0">
                <a:solidFill>
                  <a:srgbClr val="FDFD5D"/>
                </a:solidFill>
                <a:latin typeface="Arial"/>
                <a:cs typeface="Arial"/>
              </a:rPr>
              <a:t>s </a:t>
            </a:r>
            <a:r>
              <a:rPr sz="1385" b="1" spc="7" baseline="292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85" b="1" spc="-196" baseline="2923" dirty="0">
                <a:solidFill>
                  <a:srgbClr val="FDFD5D"/>
                </a:solidFill>
                <a:latin typeface="Arial"/>
                <a:cs typeface="Arial"/>
              </a:rPr>
              <a:t>(th</a:t>
            </a:r>
            <a:r>
              <a:rPr sz="924" b="1" spc="-131" dirty="0">
                <a:latin typeface="Arial"/>
                <a:cs typeface="Arial"/>
              </a:rPr>
              <a:t>h</a:t>
            </a:r>
            <a:r>
              <a:rPr sz="1385" b="1" spc="-196" baseline="2923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924" b="1" spc="-131" dirty="0">
                <a:latin typeface="Arial"/>
                <a:cs typeface="Arial"/>
              </a:rPr>
              <a:t>o</a:t>
            </a:r>
            <a:r>
              <a:rPr sz="924" b="1" spc="-175" dirty="0">
                <a:latin typeface="Arial"/>
                <a:cs typeface="Arial"/>
              </a:rPr>
              <a:t> </a:t>
            </a:r>
            <a:r>
              <a:rPr sz="1385" b="1" spc="-240" baseline="2923" dirty="0">
                <a:solidFill>
                  <a:srgbClr val="FDFD5D"/>
                </a:solidFill>
                <a:latin typeface="Arial"/>
                <a:cs typeface="Arial"/>
              </a:rPr>
              <a:t>u</a:t>
            </a:r>
            <a:r>
              <a:rPr sz="924" b="1" spc="-160" dirty="0">
                <a:latin typeface="Arial"/>
                <a:cs typeface="Arial"/>
              </a:rPr>
              <a:t>u</a:t>
            </a:r>
            <a:r>
              <a:rPr sz="1385" b="1" spc="-240" baseline="2923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924" b="1" spc="-160" dirty="0">
                <a:latin typeface="Arial"/>
                <a:cs typeface="Arial"/>
              </a:rPr>
              <a:t>s</a:t>
            </a:r>
            <a:r>
              <a:rPr sz="1385" b="1" spc="-240" baseline="2923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385" b="1" spc="-233" baseline="292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85" b="1" spc="21" baseline="2923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385" b="1" spc="-190" baseline="292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85" b="1" spc="-240" baseline="2923" dirty="0">
                <a:solidFill>
                  <a:srgbClr val="FDFD5D"/>
                </a:solidFill>
                <a:latin typeface="Arial"/>
                <a:cs typeface="Arial"/>
              </a:rPr>
              <a:t>d</a:t>
            </a:r>
            <a:r>
              <a:rPr sz="924" b="1" spc="-160" dirty="0">
                <a:latin typeface="Arial"/>
                <a:cs typeface="Arial"/>
              </a:rPr>
              <a:t>d</a:t>
            </a:r>
            <a:r>
              <a:rPr sz="1385" b="1" spc="-240" baseline="2923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924" b="1" spc="-160" dirty="0">
                <a:latin typeface="Arial"/>
                <a:cs typeface="Arial"/>
              </a:rPr>
              <a:t>s</a:t>
            </a:r>
            <a:r>
              <a:rPr sz="1385" b="1" spc="-240" baseline="2923" dirty="0">
                <a:solidFill>
                  <a:srgbClr val="FDFD5D"/>
                </a:solidFill>
                <a:latin typeface="Arial"/>
                <a:cs typeface="Arial"/>
              </a:rPr>
              <a:t>)</a:t>
            </a:r>
            <a:endParaRPr sz="1385" baseline="2923">
              <a:latin typeface="Arial"/>
              <a:cs typeface="Arial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3261518" y="7935172"/>
            <a:ext cx="0" cy="69144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866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3261518" y="8055927"/>
            <a:ext cx="0" cy="69762"/>
          </a:xfrm>
          <a:custGeom>
            <a:avLst/>
            <a:gdLst/>
            <a:ahLst/>
            <a:cxnLst/>
            <a:rect l="l" t="t" r="r" b="b"/>
            <a:pathLst>
              <a:path h="71754">
                <a:moveTo>
                  <a:pt x="0" y="0"/>
                </a:moveTo>
                <a:lnTo>
                  <a:pt x="0" y="71627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3261518" y="8177424"/>
            <a:ext cx="0" cy="69144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866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3261518" y="8298179"/>
            <a:ext cx="0" cy="69144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866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3261518" y="8418936"/>
            <a:ext cx="0" cy="69762"/>
          </a:xfrm>
          <a:custGeom>
            <a:avLst/>
            <a:gdLst/>
            <a:ahLst/>
            <a:cxnLst/>
            <a:rect l="l" t="t" r="r" b="b"/>
            <a:pathLst>
              <a:path h="71754">
                <a:moveTo>
                  <a:pt x="0" y="0"/>
                </a:moveTo>
                <a:lnTo>
                  <a:pt x="0" y="71627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3261518" y="8540432"/>
            <a:ext cx="0" cy="69144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866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3261518" y="8661189"/>
            <a:ext cx="0" cy="69144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865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3261518" y="8781944"/>
            <a:ext cx="0" cy="69762"/>
          </a:xfrm>
          <a:custGeom>
            <a:avLst/>
            <a:gdLst/>
            <a:ahLst/>
            <a:cxnLst/>
            <a:rect l="l" t="t" r="r" b="b"/>
            <a:pathLst>
              <a:path h="71754">
                <a:moveTo>
                  <a:pt x="0" y="0"/>
                </a:moveTo>
                <a:lnTo>
                  <a:pt x="0" y="71627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3261518" y="8903440"/>
            <a:ext cx="0" cy="69144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866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3261518" y="9024197"/>
            <a:ext cx="0" cy="69144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865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2445494" y="8378186"/>
            <a:ext cx="121620" cy="100013"/>
          </a:xfrm>
          <a:custGeom>
            <a:avLst/>
            <a:gdLst/>
            <a:ahLst/>
            <a:cxnLst/>
            <a:rect l="l" t="t" r="r" b="b"/>
            <a:pathLst>
              <a:path w="125094" h="102870">
                <a:moveTo>
                  <a:pt x="62472" y="102872"/>
                </a:moveTo>
                <a:lnTo>
                  <a:pt x="37924" y="98741"/>
                </a:lnTo>
                <a:lnTo>
                  <a:pt x="18092" y="87537"/>
                </a:lnTo>
                <a:lnTo>
                  <a:pt x="4832" y="71047"/>
                </a:lnTo>
                <a:lnTo>
                  <a:pt x="0" y="51056"/>
                </a:lnTo>
                <a:lnTo>
                  <a:pt x="4832" y="31183"/>
                </a:lnTo>
                <a:lnTo>
                  <a:pt x="18092" y="14954"/>
                </a:lnTo>
                <a:lnTo>
                  <a:pt x="37924" y="4012"/>
                </a:lnTo>
                <a:lnTo>
                  <a:pt x="62472" y="0"/>
                </a:lnTo>
                <a:lnTo>
                  <a:pt x="86703" y="4012"/>
                </a:lnTo>
                <a:lnTo>
                  <a:pt x="106575" y="14954"/>
                </a:lnTo>
                <a:lnTo>
                  <a:pt x="120017" y="31183"/>
                </a:lnTo>
                <a:lnTo>
                  <a:pt x="124958" y="51056"/>
                </a:lnTo>
                <a:lnTo>
                  <a:pt x="120017" y="71047"/>
                </a:lnTo>
                <a:lnTo>
                  <a:pt x="106575" y="87537"/>
                </a:lnTo>
                <a:lnTo>
                  <a:pt x="86703" y="98741"/>
                </a:lnTo>
                <a:lnTo>
                  <a:pt x="62472" y="102872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2445494" y="8378186"/>
            <a:ext cx="121620" cy="100013"/>
          </a:xfrm>
          <a:custGeom>
            <a:avLst/>
            <a:gdLst/>
            <a:ahLst/>
            <a:cxnLst/>
            <a:rect l="l" t="t" r="r" b="b"/>
            <a:pathLst>
              <a:path w="125094" h="102870">
                <a:moveTo>
                  <a:pt x="124958" y="51056"/>
                </a:moveTo>
                <a:lnTo>
                  <a:pt x="120017" y="31183"/>
                </a:lnTo>
                <a:lnTo>
                  <a:pt x="106575" y="14954"/>
                </a:lnTo>
                <a:lnTo>
                  <a:pt x="86703" y="4012"/>
                </a:lnTo>
                <a:lnTo>
                  <a:pt x="62472" y="0"/>
                </a:lnTo>
                <a:lnTo>
                  <a:pt x="37924" y="4012"/>
                </a:lnTo>
                <a:lnTo>
                  <a:pt x="18092" y="14954"/>
                </a:lnTo>
                <a:lnTo>
                  <a:pt x="4832" y="31183"/>
                </a:lnTo>
                <a:lnTo>
                  <a:pt x="0" y="51056"/>
                </a:lnTo>
                <a:lnTo>
                  <a:pt x="4832" y="71047"/>
                </a:lnTo>
                <a:lnTo>
                  <a:pt x="18092" y="87537"/>
                </a:lnTo>
                <a:lnTo>
                  <a:pt x="37924" y="98741"/>
                </a:lnTo>
                <a:lnTo>
                  <a:pt x="62472" y="102872"/>
                </a:lnTo>
                <a:lnTo>
                  <a:pt x="86703" y="98741"/>
                </a:lnTo>
                <a:lnTo>
                  <a:pt x="106575" y="87537"/>
                </a:lnTo>
                <a:lnTo>
                  <a:pt x="120017" y="71047"/>
                </a:lnTo>
                <a:lnTo>
                  <a:pt x="124958" y="51056"/>
                </a:lnTo>
                <a:close/>
              </a:path>
            </a:pathLst>
          </a:custGeom>
          <a:ln w="4821">
            <a:solidFill>
              <a:srgbClr val="FF010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 txBox="1"/>
          <p:nvPr/>
        </p:nvSpPr>
        <p:spPr>
          <a:xfrm>
            <a:off x="1507595" y="8245086"/>
            <a:ext cx="101679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2"/>
              </a:lnSpc>
            </a:pPr>
            <a:r>
              <a:rPr sz="778" b="1" spc="63" dirty="0">
                <a:solidFill>
                  <a:srgbClr val="33FFFE"/>
                </a:solidFill>
                <a:latin typeface="Arial"/>
                <a:cs typeface="Arial"/>
              </a:rPr>
              <a:t>Brea</a:t>
            </a:r>
            <a:r>
              <a:rPr sz="778" b="1" spc="-122" dirty="0">
                <a:solidFill>
                  <a:srgbClr val="33FFFE"/>
                </a:solidFill>
                <a:latin typeface="Arial"/>
                <a:cs typeface="Arial"/>
              </a:rPr>
              <a:t> </a:t>
            </a:r>
            <a:r>
              <a:rPr sz="778" b="1" spc="44" dirty="0">
                <a:solidFill>
                  <a:srgbClr val="33FFFE"/>
                </a:solidFill>
                <a:latin typeface="Arial"/>
                <a:cs typeface="Arial"/>
              </a:rPr>
              <a:t>k-e</a:t>
            </a:r>
            <a:r>
              <a:rPr sz="778" b="1" spc="-122" dirty="0">
                <a:solidFill>
                  <a:srgbClr val="33FFFE"/>
                </a:solidFill>
                <a:latin typeface="Arial"/>
                <a:cs typeface="Arial"/>
              </a:rPr>
              <a:t> </a:t>
            </a:r>
            <a:r>
              <a:rPr sz="778" b="1" spc="53" dirty="0">
                <a:solidFill>
                  <a:srgbClr val="33FFFE"/>
                </a:solidFill>
                <a:latin typeface="Arial"/>
                <a:cs typeface="Arial"/>
              </a:rPr>
              <a:t>ven</a:t>
            </a:r>
            <a:r>
              <a:rPr sz="778" b="1" spc="49" dirty="0">
                <a:solidFill>
                  <a:srgbClr val="33FFFE"/>
                </a:solidFill>
                <a:latin typeface="Arial"/>
                <a:cs typeface="Arial"/>
              </a:rPr>
              <a:t> </a:t>
            </a:r>
            <a:r>
              <a:rPr sz="778" b="1" spc="-10" dirty="0">
                <a:solidFill>
                  <a:srgbClr val="33FFFE"/>
                </a:solidFill>
                <a:latin typeface="Arial"/>
                <a:cs typeface="Arial"/>
              </a:rPr>
              <a:t>p</a:t>
            </a:r>
            <a:r>
              <a:rPr sz="778" b="1" spc="-117" dirty="0">
                <a:solidFill>
                  <a:srgbClr val="33FFFE"/>
                </a:solidFill>
                <a:latin typeface="Arial"/>
                <a:cs typeface="Arial"/>
              </a:rPr>
              <a:t> </a:t>
            </a:r>
            <a:r>
              <a:rPr sz="778" b="1" spc="-10" dirty="0">
                <a:solidFill>
                  <a:srgbClr val="33FFFE"/>
                </a:solidFill>
                <a:latin typeface="Arial"/>
                <a:cs typeface="Arial"/>
              </a:rPr>
              <a:t>o</a:t>
            </a:r>
            <a:r>
              <a:rPr sz="778" b="1" spc="-122" dirty="0">
                <a:solidFill>
                  <a:srgbClr val="33FFFE"/>
                </a:solidFill>
                <a:latin typeface="Arial"/>
                <a:cs typeface="Arial"/>
              </a:rPr>
              <a:t> </a:t>
            </a:r>
            <a:r>
              <a:rPr sz="778" b="1" spc="15" dirty="0">
                <a:solidFill>
                  <a:srgbClr val="33FFFE"/>
                </a:solidFill>
                <a:latin typeface="Arial"/>
                <a:cs typeface="Arial"/>
              </a:rPr>
              <a:t>in</a:t>
            </a:r>
            <a:r>
              <a:rPr sz="778" b="1" spc="-117" dirty="0">
                <a:solidFill>
                  <a:srgbClr val="33FFFE"/>
                </a:solidFill>
                <a:latin typeface="Arial"/>
                <a:cs typeface="Arial"/>
              </a:rPr>
              <a:t> </a:t>
            </a:r>
            <a:r>
              <a:rPr sz="778" b="1" spc="-5" dirty="0">
                <a:solidFill>
                  <a:srgbClr val="33FFFE"/>
                </a:solidFill>
                <a:latin typeface="Arial"/>
                <a:cs typeface="Arial"/>
              </a:rPr>
              <a:t>t</a:t>
            </a:r>
            <a:endParaRPr sz="778">
              <a:latin typeface="Arial"/>
              <a:cs typeface="Arial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698853" y="794032"/>
            <a:ext cx="5729728" cy="6513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pricing approach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includes one or more of three </a:t>
            </a:r>
            <a:r>
              <a:rPr sz="1167" dirty="0">
                <a:latin typeface="Garamond"/>
                <a:cs typeface="Garamond"/>
              </a:rPr>
              <a:t>sets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factors. </a:t>
            </a:r>
            <a:r>
              <a:rPr sz="1167" spc="-5" dirty="0">
                <a:latin typeface="Garamond"/>
                <a:cs typeface="Garamond"/>
              </a:rPr>
              <a:t>We </a:t>
            </a:r>
            <a:r>
              <a:rPr sz="1167" dirty="0">
                <a:latin typeface="Garamond"/>
                <a:cs typeface="Garamond"/>
              </a:rPr>
              <a:t>examine these </a:t>
            </a:r>
            <a:r>
              <a:rPr sz="1167" spc="-5" dirty="0">
                <a:latin typeface="Garamond"/>
                <a:cs typeface="Garamond"/>
              </a:rPr>
              <a:t>approaches:  the </a:t>
            </a:r>
            <a:r>
              <a:rPr sz="1167" i="1" spc="-5" dirty="0">
                <a:latin typeface="Garamond"/>
                <a:cs typeface="Garamond"/>
              </a:rPr>
              <a:t>cost-based approach </a:t>
            </a:r>
            <a:r>
              <a:rPr sz="1167" dirty="0">
                <a:latin typeface="Garamond"/>
                <a:cs typeface="Garamond"/>
              </a:rPr>
              <a:t>(cost-plus </a:t>
            </a:r>
            <a:r>
              <a:rPr sz="1167" spc="-5" dirty="0">
                <a:latin typeface="Garamond"/>
                <a:cs typeface="Garamond"/>
              </a:rPr>
              <a:t>pricing, break-even analysis, and </a:t>
            </a: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profit pricing);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buyer-  based approach </a:t>
            </a:r>
            <a:r>
              <a:rPr sz="1167" dirty="0">
                <a:latin typeface="Garamond"/>
                <a:cs typeface="Garamond"/>
              </a:rPr>
              <a:t>(value-based </a:t>
            </a:r>
            <a:r>
              <a:rPr sz="1167" spc="-5" dirty="0">
                <a:latin typeface="Garamond"/>
                <a:cs typeface="Garamond"/>
              </a:rPr>
              <a:t>pricing);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competition-based approach </a:t>
            </a:r>
            <a:r>
              <a:rPr sz="1167" dirty="0">
                <a:latin typeface="Garamond"/>
                <a:cs typeface="Garamond"/>
              </a:rPr>
              <a:t>(going-rate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sealed-bid  pricing).</a:t>
            </a:r>
            <a:endParaRPr sz="1167">
              <a:latin typeface="Garamond"/>
              <a:cs typeface="Garamond"/>
            </a:endParaRPr>
          </a:p>
          <a:p>
            <a:pPr marL="901327" indent="-222245">
              <a:lnSpc>
                <a:spcPts val="1259"/>
              </a:lnSpc>
              <a:buAutoNum type="alphaLcParenR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Cost-Based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Pricing</a:t>
            </a:r>
            <a:endParaRPr sz="1167">
              <a:latin typeface="Garamond"/>
              <a:cs typeface="Garamond"/>
            </a:endParaRPr>
          </a:p>
          <a:p>
            <a:pPr marL="1456939" lvl="1" indent="-222245">
              <a:lnSpc>
                <a:spcPts val="1332"/>
              </a:lnSpc>
              <a:buFont typeface="Meiryo"/>
              <a:buChar char="➢"/>
              <a:tabLst>
                <a:tab pos="1456939" algn="l"/>
              </a:tabLst>
            </a:pPr>
            <a:r>
              <a:rPr sz="1167" b="1" spc="-5" dirty="0">
                <a:latin typeface="Garamond"/>
                <a:cs typeface="Garamond"/>
              </a:rPr>
              <a:t>Cost-Plus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Pricing</a:t>
            </a:r>
            <a:endParaRPr sz="1167">
              <a:latin typeface="Garamond"/>
              <a:cs typeface="Garamond"/>
            </a:endParaRPr>
          </a:p>
          <a:p>
            <a:pPr marL="12347" marR="17903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simplest </a:t>
            </a:r>
            <a:r>
              <a:rPr sz="1167" spc="-5" dirty="0">
                <a:latin typeface="Garamond"/>
                <a:cs typeface="Garamond"/>
              </a:rPr>
              <a:t>pricing method is </a:t>
            </a:r>
            <a:r>
              <a:rPr sz="1167" dirty="0">
                <a:latin typeface="Garamond"/>
                <a:cs typeface="Garamond"/>
              </a:rPr>
              <a:t>cost-plus </a:t>
            </a:r>
            <a:r>
              <a:rPr sz="1167" spc="-5" dirty="0">
                <a:latin typeface="Garamond"/>
                <a:cs typeface="Garamond"/>
              </a:rPr>
              <a:t>pricing—adding </a:t>
            </a:r>
            <a:r>
              <a:rPr sz="1167" dirty="0">
                <a:latin typeface="Garamond"/>
                <a:cs typeface="Garamond"/>
              </a:rPr>
              <a:t>a standard </a:t>
            </a:r>
            <a:r>
              <a:rPr sz="1167" spc="-5" dirty="0">
                <a:latin typeface="Garamond"/>
                <a:cs typeface="Garamond"/>
              </a:rPr>
              <a:t>markup </a:t>
            </a:r>
            <a:r>
              <a:rPr sz="1167" dirty="0">
                <a:latin typeface="Garamond"/>
                <a:cs typeface="Garamond"/>
              </a:rPr>
              <a:t>to the cost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product. Construction </a:t>
            </a:r>
            <a:r>
              <a:rPr sz="1167" dirty="0">
                <a:latin typeface="Garamond"/>
                <a:cs typeface="Garamond"/>
              </a:rPr>
              <a:t>companies, for example, </a:t>
            </a:r>
            <a:r>
              <a:rPr sz="1167" spc="-5" dirty="0">
                <a:latin typeface="Garamond"/>
                <a:cs typeface="Garamond"/>
              </a:rPr>
              <a:t>submit </a:t>
            </a:r>
            <a:r>
              <a:rPr sz="1167" dirty="0">
                <a:latin typeface="Garamond"/>
                <a:cs typeface="Garamond"/>
              </a:rPr>
              <a:t>job </a:t>
            </a:r>
            <a:r>
              <a:rPr sz="1167" spc="-5" dirty="0">
                <a:latin typeface="Garamond"/>
                <a:cs typeface="Garamond"/>
              </a:rPr>
              <a:t>bids by </a:t>
            </a:r>
            <a:r>
              <a:rPr sz="1167" dirty="0">
                <a:latin typeface="Garamond"/>
                <a:cs typeface="Garamond"/>
              </a:rPr>
              <a:t>estimating the total </a:t>
            </a:r>
            <a:r>
              <a:rPr sz="1167" spc="-5" dirty="0">
                <a:latin typeface="Garamond"/>
                <a:cs typeface="Garamond"/>
              </a:rPr>
              <a:t>project </a:t>
            </a:r>
            <a:r>
              <a:rPr sz="1167" dirty="0">
                <a:latin typeface="Garamond"/>
                <a:cs typeface="Garamond"/>
              </a:rPr>
              <a:t>cost  </a:t>
            </a:r>
            <a:r>
              <a:rPr sz="1167" spc="-5" dirty="0">
                <a:latin typeface="Garamond"/>
                <a:cs typeface="Garamond"/>
              </a:rPr>
              <a:t>and adding </a:t>
            </a:r>
            <a:r>
              <a:rPr sz="1167" dirty="0">
                <a:latin typeface="Garamond"/>
                <a:cs typeface="Garamond"/>
              </a:rPr>
              <a:t>a standard </a:t>
            </a:r>
            <a:r>
              <a:rPr sz="1167" spc="-5" dirty="0">
                <a:latin typeface="Garamond"/>
                <a:cs typeface="Garamond"/>
              </a:rPr>
              <a:t>markup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profit. </a:t>
            </a:r>
            <a:r>
              <a:rPr sz="1167" dirty="0">
                <a:latin typeface="Garamond"/>
                <a:cs typeface="Garamond"/>
              </a:rPr>
              <a:t>Lawyers, </a:t>
            </a:r>
            <a:r>
              <a:rPr sz="1167" spc="-5" dirty="0">
                <a:latin typeface="Garamond"/>
                <a:cs typeface="Garamond"/>
              </a:rPr>
              <a:t>accountants, and other professionals </a:t>
            </a:r>
            <a:r>
              <a:rPr sz="1167" dirty="0">
                <a:latin typeface="Garamond"/>
                <a:cs typeface="Garamond"/>
              </a:rPr>
              <a:t>typically  </a:t>
            </a:r>
            <a:r>
              <a:rPr sz="1167" spc="-5" dirty="0">
                <a:latin typeface="Garamond"/>
                <a:cs typeface="Garamond"/>
              </a:rPr>
              <a:t>price by adding </a:t>
            </a:r>
            <a:r>
              <a:rPr sz="1167" dirty="0">
                <a:latin typeface="Garamond"/>
                <a:cs typeface="Garamond"/>
              </a:rPr>
              <a:t>a standard markup to their costs. </a:t>
            </a:r>
            <a:r>
              <a:rPr sz="1167" spc="-5" dirty="0">
                <a:latin typeface="Garamond"/>
                <a:cs typeface="Garamond"/>
              </a:rPr>
              <a:t>Some </a:t>
            </a:r>
            <a:r>
              <a:rPr sz="1167" dirty="0">
                <a:latin typeface="Garamond"/>
                <a:cs typeface="Garamond"/>
              </a:rPr>
              <a:t>sellers tell their customers they will charge  cost </a:t>
            </a:r>
            <a:r>
              <a:rPr sz="1167" spc="-5" dirty="0">
                <a:latin typeface="Garamond"/>
                <a:cs typeface="Garamond"/>
              </a:rPr>
              <a:t>plus </a:t>
            </a:r>
            <a:r>
              <a:rPr sz="1167" dirty="0">
                <a:latin typeface="Garamond"/>
                <a:cs typeface="Garamond"/>
              </a:rPr>
              <a:t>a specified </a:t>
            </a:r>
            <a:r>
              <a:rPr sz="1167" spc="-5" dirty="0">
                <a:latin typeface="Garamond"/>
                <a:cs typeface="Garamond"/>
              </a:rPr>
              <a:t>markup; </a:t>
            </a:r>
            <a:r>
              <a:rPr sz="1167" dirty="0">
                <a:latin typeface="Garamond"/>
                <a:cs typeface="Garamond"/>
              </a:rPr>
              <a:t>for example, </a:t>
            </a:r>
            <a:r>
              <a:rPr sz="1167" spc="-5" dirty="0">
                <a:latin typeface="Garamond"/>
                <a:cs typeface="Garamond"/>
              </a:rPr>
              <a:t>aerospace companies price </a:t>
            </a:r>
            <a:r>
              <a:rPr sz="1167" dirty="0">
                <a:latin typeface="Garamond"/>
                <a:cs typeface="Garamond"/>
              </a:rPr>
              <a:t>this way to the government.  To </a:t>
            </a:r>
            <a:r>
              <a:rPr sz="1167" spc="-5" dirty="0">
                <a:latin typeface="Garamond"/>
                <a:cs typeface="Garamond"/>
              </a:rPr>
              <a:t>illustrate markup pricing, </a:t>
            </a:r>
            <a:r>
              <a:rPr sz="1167" dirty="0">
                <a:latin typeface="Garamond"/>
                <a:cs typeface="Garamond"/>
              </a:rPr>
              <a:t>suppose </a:t>
            </a:r>
            <a:r>
              <a:rPr sz="1167" spc="-5" dirty="0">
                <a:latin typeface="Garamond"/>
                <a:cs typeface="Garamond"/>
              </a:rPr>
              <a:t>any manufacturer had </a:t>
            </a:r>
            <a:r>
              <a:rPr sz="1167" dirty="0">
                <a:latin typeface="Garamond"/>
                <a:cs typeface="Garamond"/>
              </a:rPr>
              <a:t>the following costs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expected sales:  Then the </a:t>
            </a:r>
            <a:r>
              <a:rPr sz="1167" spc="-5" dirty="0">
                <a:latin typeface="Garamond"/>
                <a:cs typeface="Garamond"/>
              </a:rPr>
              <a:t>manufacturer's </a:t>
            </a:r>
            <a:r>
              <a:rPr sz="1167" dirty="0">
                <a:latin typeface="Garamond"/>
                <a:cs typeface="Garamond"/>
              </a:rPr>
              <a:t>cost </a:t>
            </a:r>
            <a:r>
              <a:rPr sz="1167" spc="-5" dirty="0">
                <a:latin typeface="Garamond"/>
                <a:cs typeface="Garamond"/>
              </a:rPr>
              <a:t>per </a:t>
            </a:r>
            <a:r>
              <a:rPr sz="1167" dirty="0">
                <a:latin typeface="Garamond"/>
                <a:cs typeface="Garamond"/>
              </a:rPr>
              <a:t>toaster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given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by: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Unit Cost </a:t>
            </a:r>
            <a:r>
              <a:rPr sz="1167" b="1" dirty="0">
                <a:latin typeface="Garamond"/>
                <a:cs typeface="Garamond"/>
              </a:rPr>
              <a:t>= </a:t>
            </a:r>
            <a:r>
              <a:rPr sz="1167" b="1" spc="-5" dirty="0">
                <a:latin typeface="Garamond"/>
                <a:cs typeface="Garamond"/>
              </a:rPr>
              <a:t>variable Cost </a:t>
            </a:r>
            <a:r>
              <a:rPr sz="1167" b="1" dirty="0">
                <a:latin typeface="Garamond"/>
                <a:cs typeface="Garamond"/>
              </a:rPr>
              <a:t>+ Fixed</a:t>
            </a:r>
            <a:r>
              <a:rPr sz="1167" b="1" spc="-5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Cost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---------------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Price - Variable</a:t>
            </a:r>
            <a:r>
              <a:rPr sz="1167" b="1" spc="-11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Cost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manufacturer's markup price is </a:t>
            </a:r>
            <a:r>
              <a:rPr sz="1167" dirty="0">
                <a:latin typeface="Garamond"/>
                <a:cs typeface="Garamond"/>
              </a:rPr>
              <a:t>given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by: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  <a:tabLst>
                <a:tab pos="1345816" algn="l"/>
              </a:tabLst>
            </a:pPr>
            <a:r>
              <a:rPr sz="1167" b="1" dirty="0">
                <a:latin typeface="Garamond"/>
                <a:cs typeface="Garamond"/>
              </a:rPr>
              <a:t>Markup</a:t>
            </a:r>
            <a:r>
              <a:rPr sz="1167" b="1" spc="-10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Price	</a:t>
            </a:r>
            <a:r>
              <a:rPr sz="1167" b="1" dirty="0">
                <a:latin typeface="Garamond"/>
                <a:cs typeface="Garamond"/>
              </a:rPr>
              <a:t>=         </a:t>
            </a:r>
            <a:r>
              <a:rPr sz="1167" b="1" spc="-5" dirty="0">
                <a:latin typeface="Garamond"/>
                <a:cs typeface="Garamond"/>
              </a:rPr>
              <a:t>Unit</a:t>
            </a:r>
            <a:r>
              <a:rPr sz="1167" b="1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Cost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---------------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(1-desired return on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sale)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1728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Do </a:t>
            </a:r>
            <a:r>
              <a:rPr sz="1167" dirty="0">
                <a:latin typeface="Garamond"/>
                <a:cs typeface="Garamond"/>
              </a:rPr>
              <a:t>using standard </a:t>
            </a:r>
            <a:r>
              <a:rPr sz="1167" spc="-5" dirty="0">
                <a:latin typeface="Garamond"/>
                <a:cs typeface="Garamond"/>
              </a:rPr>
              <a:t>markups </a:t>
            </a:r>
            <a:r>
              <a:rPr sz="1167" dirty="0">
                <a:latin typeface="Garamond"/>
                <a:cs typeface="Garamond"/>
              </a:rPr>
              <a:t>to set </a:t>
            </a:r>
            <a:r>
              <a:rPr sz="1167" spc="-5" dirty="0">
                <a:latin typeface="Garamond"/>
                <a:cs typeface="Garamond"/>
              </a:rPr>
              <a:t>prices make </a:t>
            </a:r>
            <a:r>
              <a:rPr sz="1167" dirty="0">
                <a:latin typeface="Garamond"/>
                <a:cs typeface="Garamond"/>
              </a:rPr>
              <a:t>sense? </a:t>
            </a:r>
            <a:r>
              <a:rPr sz="1167" spc="-5" dirty="0">
                <a:latin typeface="Garamond"/>
                <a:cs typeface="Garamond"/>
              </a:rPr>
              <a:t>Generally, no. Any pricing method </a:t>
            </a:r>
            <a:r>
              <a:rPr sz="1167" dirty="0">
                <a:latin typeface="Garamond"/>
                <a:cs typeface="Garamond"/>
              </a:rPr>
              <a:t>that  </a:t>
            </a:r>
            <a:r>
              <a:rPr sz="1167" spc="-5" dirty="0">
                <a:latin typeface="Garamond"/>
                <a:cs typeface="Garamond"/>
              </a:rPr>
              <a:t>ignores demand and competitor prices is not likely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lead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best price. Markup pricing </a:t>
            </a:r>
            <a:r>
              <a:rPr sz="1167" dirty="0">
                <a:latin typeface="Garamond"/>
                <a:cs typeface="Garamond"/>
              </a:rPr>
              <a:t>works  </a:t>
            </a:r>
            <a:r>
              <a:rPr sz="1167" spc="-5" dirty="0">
                <a:latin typeface="Garamond"/>
                <a:cs typeface="Garamond"/>
              </a:rPr>
              <a:t>only if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price actually brings in </a:t>
            </a:r>
            <a:r>
              <a:rPr sz="1167" dirty="0">
                <a:latin typeface="Garamond"/>
                <a:cs typeface="Garamond"/>
              </a:rPr>
              <a:t>the expected level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sales. Still, markup </a:t>
            </a:r>
            <a:r>
              <a:rPr sz="1167" spc="-5" dirty="0">
                <a:latin typeface="Garamond"/>
                <a:cs typeface="Garamond"/>
              </a:rPr>
              <a:t>pricing remains popular 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many reasons. </a:t>
            </a:r>
            <a:r>
              <a:rPr sz="1167" dirty="0">
                <a:latin typeface="Garamond"/>
                <a:cs typeface="Garamond"/>
              </a:rPr>
              <a:t>First, sellers </a:t>
            </a:r>
            <a:r>
              <a:rPr sz="1167" spc="-5" dirty="0">
                <a:latin typeface="Garamond"/>
                <a:cs typeface="Garamond"/>
              </a:rPr>
              <a:t>are more </a:t>
            </a:r>
            <a:r>
              <a:rPr sz="1167" dirty="0">
                <a:latin typeface="Garamond"/>
                <a:cs typeface="Garamond"/>
              </a:rPr>
              <a:t>certain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costs than </a:t>
            </a:r>
            <a:r>
              <a:rPr sz="1167" spc="-5" dirty="0">
                <a:latin typeface="Garamond"/>
                <a:cs typeface="Garamond"/>
              </a:rPr>
              <a:t>about demand. </a:t>
            </a:r>
            <a:r>
              <a:rPr sz="1167" dirty="0">
                <a:latin typeface="Garamond"/>
                <a:cs typeface="Garamond"/>
              </a:rPr>
              <a:t>By tying the </a:t>
            </a:r>
            <a:r>
              <a:rPr sz="1167" spc="-5" dirty="0">
                <a:latin typeface="Garamond"/>
                <a:cs typeface="Garamond"/>
              </a:rPr>
              <a:t>price  </a:t>
            </a:r>
            <a:r>
              <a:rPr sz="1167" dirty="0">
                <a:latin typeface="Garamond"/>
                <a:cs typeface="Garamond"/>
              </a:rPr>
              <a:t>to cost, sellers simplify </a:t>
            </a:r>
            <a:r>
              <a:rPr sz="1167" spc="-5" dirty="0">
                <a:latin typeface="Garamond"/>
                <a:cs typeface="Garamond"/>
              </a:rPr>
              <a:t>pricing—they do not have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frequent </a:t>
            </a:r>
            <a:r>
              <a:rPr sz="1167" spc="-5" dirty="0">
                <a:latin typeface="Garamond"/>
                <a:cs typeface="Garamond"/>
              </a:rPr>
              <a:t>adjustments as demand  </a:t>
            </a:r>
            <a:r>
              <a:rPr sz="1167" dirty="0">
                <a:latin typeface="Garamond"/>
                <a:cs typeface="Garamond"/>
              </a:rPr>
              <a:t>changes. Second, when all firms in the industry use this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method, prices tend 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similar  </a:t>
            </a:r>
            <a:r>
              <a:rPr sz="1167" spc="-5" dirty="0">
                <a:latin typeface="Garamond"/>
                <a:cs typeface="Garamond"/>
              </a:rPr>
              <a:t>and price </a:t>
            </a:r>
            <a:r>
              <a:rPr sz="1167" dirty="0">
                <a:latin typeface="Garamond"/>
                <a:cs typeface="Garamond"/>
              </a:rPr>
              <a:t>competition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thus </a:t>
            </a:r>
            <a:r>
              <a:rPr sz="1167" spc="-5" dirty="0">
                <a:latin typeface="Garamond"/>
                <a:cs typeface="Garamond"/>
              </a:rPr>
              <a:t>minimized. </a:t>
            </a:r>
            <a:r>
              <a:rPr sz="1167" dirty="0">
                <a:latin typeface="Garamond"/>
                <a:cs typeface="Garamond"/>
              </a:rPr>
              <a:t>Third, </a:t>
            </a:r>
            <a:r>
              <a:rPr sz="1167" spc="-5" dirty="0">
                <a:latin typeface="Garamond"/>
                <a:cs typeface="Garamond"/>
              </a:rPr>
              <a:t>many people </a:t>
            </a:r>
            <a:r>
              <a:rPr sz="1167" dirty="0">
                <a:latin typeface="Garamond"/>
                <a:cs typeface="Garamond"/>
              </a:rPr>
              <a:t>feel that </a:t>
            </a:r>
            <a:r>
              <a:rPr sz="1167" spc="-5" dirty="0">
                <a:latin typeface="Garamond"/>
                <a:cs typeface="Garamond"/>
              </a:rPr>
              <a:t>cost-plus pricing is </a:t>
            </a:r>
            <a:r>
              <a:rPr sz="1167" dirty="0">
                <a:latin typeface="Garamond"/>
                <a:cs typeface="Garamond"/>
              </a:rPr>
              <a:t>fairer to  </a:t>
            </a:r>
            <a:r>
              <a:rPr sz="1167" spc="-5" dirty="0">
                <a:latin typeface="Garamond"/>
                <a:cs typeface="Garamond"/>
              </a:rPr>
              <a:t>both buyers and </a:t>
            </a:r>
            <a:r>
              <a:rPr sz="1167" dirty="0">
                <a:latin typeface="Garamond"/>
                <a:cs typeface="Garamond"/>
              </a:rPr>
              <a:t>sellers. </a:t>
            </a:r>
            <a:r>
              <a:rPr sz="1167" spc="-5" dirty="0">
                <a:latin typeface="Garamond"/>
                <a:cs typeface="Garamond"/>
              </a:rPr>
              <a:t>Sellers </a:t>
            </a:r>
            <a:r>
              <a:rPr sz="1167" dirty="0">
                <a:latin typeface="Garamond"/>
                <a:cs typeface="Garamond"/>
              </a:rPr>
              <a:t>earn a fair </a:t>
            </a:r>
            <a:r>
              <a:rPr sz="1167" spc="-5" dirty="0">
                <a:latin typeface="Garamond"/>
                <a:cs typeface="Garamond"/>
              </a:rPr>
              <a:t>return on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investment but </a:t>
            </a:r>
            <a:r>
              <a:rPr sz="1167" dirty="0">
                <a:latin typeface="Garamond"/>
                <a:cs typeface="Garamond"/>
              </a:rPr>
              <a:t>do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take </a:t>
            </a:r>
            <a:r>
              <a:rPr sz="1167" spc="-5" dirty="0">
                <a:latin typeface="Garamond"/>
                <a:cs typeface="Garamond"/>
              </a:rPr>
              <a:t>advantage of  buyers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buyers' demand becomes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great.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456939" lvl="1" indent="-222245">
              <a:buFont typeface="Meiryo"/>
              <a:buChar char="➢"/>
              <a:tabLst>
                <a:tab pos="1456939" algn="l"/>
              </a:tabLst>
            </a:pPr>
            <a:r>
              <a:rPr sz="1167" b="1" spc="-5" dirty="0">
                <a:latin typeface="Garamond"/>
                <a:cs typeface="Garamond"/>
              </a:rPr>
              <a:t>Break-even Analysis and </a:t>
            </a:r>
            <a:r>
              <a:rPr sz="1167" b="1" dirty="0">
                <a:latin typeface="Garamond"/>
                <a:cs typeface="Garamond"/>
              </a:rPr>
              <a:t>Target </a:t>
            </a:r>
            <a:r>
              <a:rPr sz="1167" b="1" spc="-5" dirty="0">
                <a:latin typeface="Garamond"/>
                <a:cs typeface="Garamond"/>
              </a:rPr>
              <a:t>Profit</a:t>
            </a:r>
            <a:r>
              <a:rPr sz="1167" b="1" spc="-44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Pricing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Another </a:t>
            </a:r>
            <a:r>
              <a:rPr sz="1167" dirty="0">
                <a:latin typeface="Garamond"/>
                <a:cs typeface="Garamond"/>
              </a:rPr>
              <a:t>cost-oriented </a:t>
            </a:r>
            <a:r>
              <a:rPr sz="1167" spc="-5" dirty="0">
                <a:latin typeface="Garamond"/>
                <a:cs typeface="Garamond"/>
              </a:rPr>
              <a:t>pricing approach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break-even pricing(or </a:t>
            </a:r>
            <a:r>
              <a:rPr sz="1167" dirty="0">
                <a:latin typeface="Garamond"/>
                <a:cs typeface="Garamond"/>
              </a:rPr>
              <a:t>a variation called target </a:t>
            </a:r>
            <a:r>
              <a:rPr sz="1167" spc="-5" dirty="0">
                <a:latin typeface="Garamond"/>
                <a:cs typeface="Garamond"/>
              </a:rPr>
              <a:t>profit  pricing he </a:t>
            </a:r>
            <a:r>
              <a:rPr sz="1167" dirty="0">
                <a:latin typeface="Garamond"/>
                <a:cs typeface="Garamond"/>
              </a:rPr>
              <a:t>firm tries to determine the </a:t>
            </a:r>
            <a:r>
              <a:rPr sz="1167" spc="-5" dirty="0">
                <a:latin typeface="Garamond"/>
                <a:cs typeface="Garamond"/>
              </a:rPr>
              <a:t>price at </a:t>
            </a:r>
            <a:r>
              <a:rPr sz="1167" dirty="0">
                <a:latin typeface="Garamond"/>
                <a:cs typeface="Garamond"/>
              </a:rPr>
              <a:t>which it will break even or make the target </a:t>
            </a:r>
            <a:r>
              <a:rPr sz="1167" spc="-5" dirty="0">
                <a:latin typeface="Garamond"/>
                <a:cs typeface="Garamond"/>
              </a:rPr>
              <a:t>profit </a:t>
            </a:r>
            <a:r>
              <a:rPr sz="1167" dirty="0">
                <a:latin typeface="Garamond"/>
                <a:cs typeface="Garamond"/>
              </a:rPr>
              <a:t>it is  seeking.</a:t>
            </a:r>
            <a:r>
              <a:rPr sz="1167" spc="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This</a:t>
            </a:r>
            <a:r>
              <a:rPr sz="1167" spc="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pricing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method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is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also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used</a:t>
            </a:r>
            <a:r>
              <a:rPr sz="1167" spc="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by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public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utilities,</a:t>
            </a:r>
            <a:r>
              <a:rPr sz="1167" spc="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which</a:t>
            </a:r>
            <a:r>
              <a:rPr sz="1167" spc="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constrained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make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fair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4588228" y="7252124"/>
            <a:ext cx="1827389" cy="2347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  <a:tabLst>
                <a:tab pos="407449" algn="l"/>
                <a:tab pos="508694" algn="l"/>
                <a:tab pos="706862" algn="l"/>
                <a:tab pos="966765" algn="l"/>
                <a:tab pos="1446444" algn="l"/>
                <a:tab pos="1476694" algn="l"/>
              </a:tabLst>
            </a:pPr>
            <a:r>
              <a:rPr sz="1167" spc="-5" dirty="0">
                <a:latin typeface="Garamond"/>
                <a:cs typeface="Garamond"/>
              </a:rPr>
              <a:t>return on </a:t>
            </a:r>
            <a:r>
              <a:rPr sz="1167" dirty="0">
                <a:latin typeface="Garamond"/>
                <a:cs typeface="Garamond"/>
              </a:rPr>
              <a:t>their investment.  Target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uses the concept 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i="1" spc="-5" dirty="0">
                <a:latin typeface="Garamond"/>
                <a:cs typeface="Garamond"/>
              </a:rPr>
              <a:t>break-even chart, </a:t>
            </a:r>
            <a:r>
              <a:rPr sz="1167" dirty="0">
                <a:latin typeface="Garamond"/>
                <a:cs typeface="Garamond"/>
              </a:rPr>
              <a:t>which  shows the total cost and total  </a:t>
            </a:r>
            <a:r>
              <a:rPr sz="1167" spc="-5" dirty="0">
                <a:latin typeface="Garamond"/>
                <a:cs typeface="Garamond"/>
              </a:rPr>
              <a:t>revenue </a:t>
            </a:r>
            <a:r>
              <a:rPr sz="1167" dirty="0">
                <a:latin typeface="Garamond"/>
                <a:cs typeface="Garamond"/>
              </a:rPr>
              <a:t>expected </a:t>
            </a:r>
            <a:r>
              <a:rPr sz="1167" spc="-5" dirty="0">
                <a:latin typeface="Garamond"/>
                <a:cs typeface="Garamond"/>
              </a:rPr>
              <a:t>at different  </a:t>
            </a:r>
            <a:r>
              <a:rPr sz="1167" dirty="0">
                <a:latin typeface="Garamond"/>
                <a:cs typeface="Garamond"/>
              </a:rPr>
              <a:t>sales	volume	levels.	Figure  shows		a	</a:t>
            </a:r>
            <a:r>
              <a:rPr sz="1167" spc="-5" dirty="0">
                <a:latin typeface="Garamond"/>
                <a:cs typeface="Garamond"/>
              </a:rPr>
              <a:t>break-eve</a:t>
            </a:r>
            <a:r>
              <a:rPr sz="1167" dirty="0">
                <a:latin typeface="Garamond"/>
                <a:cs typeface="Garamond"/>
              </a:rPr>
              <a:t>n		</a:t>
            </a:r>
            <a:r>
              <a:rPr sz="1167" spc="-5" dirty="0">
                <a:latin typeface="Garamond"/>
                <a:cs typeface="Garamond"/>
              </a:rPr>
              <a:t>point.  </a:t>
            </a:r>
            <a:r>
              <a:rPr sz="1167" dirty="0">
                <a:latin typeface="Garamond"/>
                <a:cs typeface="Garamond"/>
              </a:rPr>
              <a:t>Fixed costs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same </a:t>
            </a:r>
            <a:r>
              <a:rPr sz="1167" spc="-5" dirty="0">
                <a:latin typeface="Garamond"/>
                <a:cs typeface="Garamond"/>
              </a:rPr>
              <a:t>regardless  of </a:t>
            </a:r>
            <a:r>
              <a:rPr sz="1167" dirty="0">
                <a:latin typeface="Garamond"/>
                <a:cs typeface="Garamond"/>
              </a:rPr>
              <a:t>sales volume. </a:t>
            </a:r>
            <a:r>
              <a:rPr sz="1167" spc="-5" dirty="0">
                <a:latin typeface="Garamond"/>
                <a:cs typeface="Garamond"/>
              </a:rPr>
              <a:t>Variable </a:t>
            </a:r>
            <a:r>
              <a:rPr sz="1167" dirty="0">
                <a:latin typeface="Garamond"/>
                <a:cs typeface="Garamond"/>
              </a:rPr>
              <a:t>costs  </a:t>
            </a:r>
            <a:r>
              <a:rPr sz="1167" spc="-5" dirty="0">
                <a:latin typeface="Garamond"/>
                <a:cs typeface="Garamond"/>
              </a:rPr>
              <a:t>are added </a:t>
            </a:r>
            <a:r>
              <a:rPr sz="1167" dirty="0">
                <a:latin typeface="Garamond"/>
                <a:cs typeface="Garamond"/>
              </a:rPr>
              <a:t>to fixed costs to  form total costs, which </a:t>
            </a:r>
            <a:r>
              <a:rPr sz="1167" spc="-5" dirty="0">
                <a:latin typeface="Garamond"/>
                <a:cs typeface="Garamond"/>
              </a:rPr>
              <a:t>rise  </a:t>
            </a:r>
            <a:r>
              <a:rPr sz="1167" dirty="0">
                <a:latin typeface="Garamond"/>
                <a:cs typeface="Garamond"/>
              </a:rPr>
              <a:t>with volume. The total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revenue  </a:t>
            </a:r>
            <a:r>
              <a:rPr sz="1167" dirty="0">
                <a:latin typeface="Garamond"/>
                <a:cs typeface="Garamond"/>
              </a:rPr>
              <a:t>curve starts </a:t>
            </a:r>
            <a:r>
              <a:rPr sz="1167" spc="-5" dirty="0">
                <a:latin typeface="Garamond"/>
                <a:cs typeface="Garamond"/>
              </a:rPr>
              <a:t>at zero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rises  </a:t>
            </a:r>
            <a:r>
              <a:rPr sz="1167" dirty="0">
                <a:latin typeface="Garamond"/>
                <a:cs typeface="Garamond"/>
              </a:rPr>
              <a:t>with each unit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sold.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61003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121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66824" y="4352995"/>
            <a:ext cx="5000625" cy="1324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143353" y="794032"/>
            <a:ext cx="5729728" cy="3476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  <a:spcBef>
                <a:spcPts val="796"/>
              </a:spcBef>
            </a:pPr>
            <a:r>
              <a:rPr sz="1167" b="1" spc="-5" dirty="0">
                <a:latin typeface="Garamond"/>
                <a:cs typeface="Garamond"/>
              </a:rPr>
              <a:t>Fixed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Cost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Break-even </a:t>
            </a:r>
            <a:r>
              <a:rPr sz="1167" b="1" dirty="0">
                <a:latin typeface="Garamond"/>
                <a:cs typeface="Garamond"/>
              </a:rPr>
              <a:t>Volume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=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---------------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Price - Variable</a:t>
            </a:r>
            <a:r>
              <a:rPr sz="1167" b="1" spc="-11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Cost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manufacturer should consider different </a:t>
            </a:r>
            <a:r>
              <a:rPr sz="1167" spc="-5" dirty="0">
                <a:latin typeface="Garamond"/>
                <a:cs typeface="Garamond"/>
              </a:rPr>
              <a:t>prices and </a:t>
            </a:r>
            <a:r>
              <a:rPr sz="1167" dirty="0">
                <a:latin typeface="Garamond"/>
                <a:cs typeface="Garamond"/>
              </a:rPr>
              <a:t>estimate </a:t>
            </a:r>
            <a:r>
              <a:rPr sz="1167" spc="-5" dirty="0">
                <a:latin typeface="Garamond"/>
                <a:cs typeface="Garamond"/>
              </a:rPr>
              <a:t>break-even </a:t>
            </a:r>
            <a:r>
              <a:rPr sz="1167" dirty="0">
                <a:latin typeface="Garamond"/>
                <a:cs typeface="Garamond"/>
              </a:rPr>
              <a:t>volumes, </a:t>
            </a:r>
            <a:r>
              <a:rPr sz="1167" spc="-5" dirty="0">
                <a:latin typeface="Garamond"/>
                <a:cs typeface="Garamond"/>
              </a:rPr>
              <a:t>probable  </a:t>
            </a:r>
            <a:r>
              <a:rPr sz="1167" dirty="0">
                <a:latin typeface="Garamond"/>
                <a:cs typeface="Garamond"/>
              </a:rPr>
              <a:t>demand, and </a:t>
            </a:r>
            <a:r>
              <a:rPr sz="1167" spc="-5" dirty="0">
                <a:latin typeface="Garamond"/>
                <a:cs typeface="Garamond"/>
              </a:rPr>
              <a:t>profits </a:t>
            </a:r>
            <a:r>
              <a:rPr sz="1167" dirty="0">
                <a:latin typeface="Garamond"/>
                <a:cs typeface="Garamond"/>
              </a:rPr>
              <a:t>for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each.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79082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b)  </a:t>
            </a:r>
            <a:r>
              <a:rPr sz="1167" b="1" dirty="0">
                <a:latin typeface="Garamond"/>
                <a:cs typeface="Garamond"/>
              </a:rPr>
              <a:t>Value-Based</a:t>
            </a:r>
            <a:r>
              <a:rPr sz="1167" b="1" spc="15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Pricing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An increasing number of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are basing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prices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product's perceived </a:t>
            </a:r>
            <a:r>
              <a:rPr sz="1167" dirty="0">
                <a:latin typeface="Garamond"/>
                <a:cs typeface="Garamond"/>
              </a:rPr>
              <a:t>value.  </a:t>
            </a:r>
            <a:r>
              <a:rPr sz="1167" spc="-5" dirty="0">
                <a:latin typeface="Garamond"/>
                <a:cs typeface="Garamond"/>
              </a:rPr>
              <a:t>Value-based pricing </a:t>
            </a:r>
            <a:r>
              <a:rPr sz="1167" dirty="0">
                <a:latin typeface="Garamond"/>
                <a:cs typeface="Garamond"/>
              </a:rPr>
              <a:t>uses </a:t>
            </a:r>
            <a:r>
              <a:rPr sz="1167" spc="-5" dirty="0">
                <a:latin typeface="Garamond"/>
                <a:cs typeface="Garamond"/>
              </a:rPr>
              <a:t>buyers' perceptions of value, not </a:t>
            </a:r>
            <a:r>
              <a:rPr sz="1167" dirty="0">
                <a:latin typeface="Garamond"/>
                <a:cs typeface="Garamond"/>
              </a:rPr>
              <a:t>the seller's cost,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key to </a:t>
            </a:r>
            <a:r>
              <a:rPr sz="1167" spc="-5" dirty="0">
                <a:latin typeface="Garamond"/>
                <a:cs typeface="Garamond"/>
              </a:rPr>
              <a:t>pricing.  Value-based pricing means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marketer cannot design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and marketing program and  </a:t>
            </a:r>
            <a:r>
              <a:rPr sz="1167" dirty="0">
                <a:latin typeface="Garamond"/>
                <a:cs typeface="Garamond"/>
              </a:rPr>
              <a:t>then set the </a:t>
            </a:r>
            <a:r>
              <a:rPr sz="1167" spc="-5" dirty="0">
                <a:latin typeface="Garamond"/>
                <a:cs typeface="Garamond"/>
              </a:rPr>
              <a:t>price. </a:t>
            </a:r>
            <a:r>
              <a:rPr sz="1167" dirty="0">
                <a:latin typeface="Garamond"/>
                <a:cs typeface="Garamond"/>
              </a:rPr>
              <a:t>Price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considered </a:t>
            </a:r>
            <a:r>
              <a:rPr sz="1167" spc="-5" dirty="0">
                <a:latin typeface="Garamond"/>
                <a:cs typeface="Garamond"/>
              </a:rPr>
              <a:t>along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other marketing mix </a:t>
            </a:r>
            <a:r>
              <a:rPr sz="1167" dirty="0">
                <a:latin typeface="Garamond"/>
                <a:cs typeface="Garamond"/>
              </a:rPr>
              <a:t>variables </a:t>
            </a:r>
            <a:r>
              <a:rPr sz="1167" i="1" spc="-5" dirty="0">
                <a:latin typeface="Garamond"/>
                <a:cs typeface="Garamond"/>
              </a:rPr>
              <a:t>before </a:t>
            </a:r>
            <a:r>
              <a:rPr sz="1167" dirty="0">
                <a:latin typeface="Garamond"/>
                <a:cs typeface="Garamond"/>
              </a:rPr>
              <a:t>the  marketing </a:t>
            </a:r>
            <a:r>
              <a:rPr sz="1167" spc="-5" dirty="0">
                <a:latin typeface="Garamond"/>
                <a:cs typeface="Garamond"/>
              </a:rPr>
              <a:t>program </a:t>
            </a:r>
            <a:r>
              <a:rPr sz="1167" dirty="0">
                <a:latin typeface="Garamond"/>
                <a:cs typeface="Garamond"/>
              </a:rPr>
              <a:t>is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set.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Figure compares cost-based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value-based pricing. Cost-based pricing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driven.  </a:t>
            </a:r>
            <a:r>
              <a:rPr sz="1167" spc="-5" dirty="0">
                <a:latin typeface="Garamond"/>
                <a:cs typeface="Garamond"/>
              </a:rPr>
              <a:t>The company designs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considers 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a good </a:t>
            </a:r>
            <a:r>
              <a:rPr sz="1167" spc="-5" dirty="0">
                <a:latin typeface="Garamond"/>
                <a:cs typeface="Garamond"/>
              </a:rPr>
              <a:t>product, </a:t>
            </a:r>
            <a:r>
              <a:rPr sz="1167" dirty="0">
                <a:latin typeface="Garamond"/>
                <a:cs typeface="Garamond"/>
              </a:rPr>
              <a:t>totals the costs </a:t>
            </a:r>
            <a:r>
              <a:rPr sz="1167" spc="-5" dirty="0">
                <a:latin typeface="Garamond"/>
                <a:cs typeface="Garamond"/>
              </a:rPr>
              <a:t>of making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product, and </a:t>
            </a:r>
            <a:r>
              <a:rPr sz="1167" dirty="0">
                <a:latin typeface="Garamond"/>
                <a:cs typeface="Garamond"/>
              </a:rPr>
              <a:t>sets a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that covers costs </a:t>
            </a:r>
            <a:r>
              <a:rPr sz="1167" spc="-5" dirty="0">
                <a:latin typeface="Garamond"/>
                <a:cs typeface="Garamond"/>
              </a:rPr>
              <a:t>plus </a:t>
            </a:r>
            <a:r>
              <a:rPr sz="1167" dirty="0">
                <a:latin typeface="Garamond"/>
                <a:cs typeface="Garamond"/>
              </a:rPr>
              <a:t>a target </a:t>
            </a:r>
            <a:r>
              <a:rPr sz="1167" spc="-5" dirty="0">
                <a:latin typeface="Garamond"/>
                <a:cs typeface="Garamond"/>
              </a:rPr>
              <a:t>profit. Marketing must </a:t>
            </a:r>
            <a:r>
              <a:rPr sz="1167" dirty="0">
                <a:latin typeface="Garamond"/>
                <a:cs typeface="Garamond"/>
              </a:rPr>
              <a:t>then convince  </a:t>
            </a:r>
            <a:r>
              <a:rPr sz="1167" spc="-5" dirty="0">
                <a:latin typeface="Garamond"/>
                <a:cs typeface="Garamond"/>
              </a:rPr>
              <a:t>buyers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product's </a:t>
            </a:r>
            <a:r>
              <a:rPr sz="1167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price justifies its purchase. If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turns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too  </a:t>
            </a:r>
            <a:r>
              <a:rPr sz="1167" spc="-5" dirty="0">
                <a:latin typeface="Garamond"/>
                <a:cs typeface="Garamond"/>
              </a:rPr>
              <a:t>high,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settle for </a:t>
            </a:r>
            <a:r>
              <a:rPr sz="1167" spc="-5" dirty="0">
                <a:latin typeface="Garamond"/>
                <a:cs typeface="Garamond"/>
              </a:rPr>
              <a:t>lower markups or lower </a:t>
            </a:r>
            <a:r>
              <a:rPr sz="1167" dirty="0">
                <a:latin typeface="Garamond"/>
                <a:cs typeface="Garamond"/>
              </a:rPr>
              <a:t>sales, </a:t>
            </a:r>
            <a:r>
              <a:rPr sz="1167" spc="-5" dirty="0">
                <a:latin typeface="Garamond"/>
                <a:cs typeface="Garamond"/>
              </a:rPr>
              <a:t>both resulting in disappointing  </a:t>
            </a:r>
            <a:r>
              <a:rPr sz="1167" dirty="0">
                <a:latin typeface="Garamond"/>
                <a:cs typeface="Garamond"/>
              </a:rPr>
              <a:t>profits.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5892695"/>
            <a:ext cx="5715529" cy="3696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Cost-based versus value-based</a:t>
            </a:r>
            <a:r>
              <a:rPr sz="1167" b="1" spc="-4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pricing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Value-based pricing reverses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process. </a:t>
            </a:r>
            <a:r>
              <a:rPr sz="1167" dirty="0">
                <a:latin typeface="Garamond"/>
                <a:cs typeface="Garamond"/>
              </a:rPr>
              <a:t>The company sets </a:t>
            </a:r>
            <a:r>
              <a:rPr sz="1167" spc="-5" dirty="0">
                <a:latin typeface="Garamond"/>
                <a:cs typeface="Garamond"/>
              </a:rPr>
              <a:t>its </a:t>
            </a: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price based on </a:t>
            </a:r>
            <a:r>
              <a:rPr sz="1167" dirty="0">
                <a:latin typeface="Garamond"/>
                <a:cs typeface="Garamond"/>
              </a:rPr>
              <a:t>customer  </a:t>
            </a:r>
            <a:r>
              <a:rPr sz="1167" spc="-5" dirty="0">
                <a:latin typeface="Garamond"/>
                <a:cs typeface="Garamond"/>
              </a:rPr>
              <a:t>perceptions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value. The targeted </a:t>
            </a:r>
            <a:r>
              <a:rPr sz="1167" spc="-5" dirty="0">
                <a:latin typeface="Garamond"/>
                <a:cs typeface="Garamond"/>
              </a:rPr>
              <a:t>value and price </a:t>
            </a:r>
            <a:r>
              <a:rPr sz="1167" dirty="0">
                <a:latin typeface="Garamond"/>
                <a:cs typeface="Garamond"/>
              </a:rPr>
              <a:t>then </a:t>
            </a:r>
            <a:r>
              <a:rPr sz="1167" spc="-5" dirty="0">
                <a:latin typeface="Garamond"/>
                <a:cs typeface="Garamond"/>
              </a:rPr>
              <a:t>drive decisions about product  design and </a:t>
            </a:r>
            <a:r>
              <a:rPr sz="1167" dirty="0">
                <a:latin typeface="Garamond"/>
                <a:cs typeface="Garamond"/>
              </a:rPr>
              <a:t>what costs can </a:t>
            </a:r>
            <a:r>
              <a:rPr sz="1167" spc="-5" dirty="0">
                <a:latin typeface="Garamond"/>
                <a:cs typeface="Garamond"/>
              </a:rPr>
              <a:t>be incurred. 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result, pricing begins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analyzing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needs  and </a:t>
            </a:r>
            <a:r>
              <a:rPr sz="1167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perceptions,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price is </a:t>
            </a:r>
            <a:r>
              <a:rPr sz="1167" dirty="0">
                <a:latin typeface="Garamond"/>
                <a:cs typeface="Garamond"/>
              </a:rPr>
              <a:t>set to </a:t>
            </a:r>
            <a:r>
              <a:rPr sz="1167" spc="-5" dirty="0">
                <a:latin typeface="Garamond"/>
                <a:cs typeface="Garamond"/>
              </a:rPr>
              <a:t>match consumers' perceived</a:t>
            </a:r>
            <a:r>
              <a:rPr sz="1167" spc="1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value.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company using value-based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must find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what value </a:t>
            </a:r>
            <a:r>
              <a:rPr sz="1167" spc="-5" dirty="0">
                <a:latin typeface="Garamond"/>
                <a:cs typeface="Garamond"/>
              </a:rPr>
              <a:t>buyers assign </a:t>
            </a:r>
            <a:r>
              <a:rPr sz="1167" dirty="0">
                <a:latin typeface="Garamond"/>
                <a:cs typeface="Garamond"/>
              </a:rPr>
              <a:t>to different  competitive </a:t>
            </a:r>
            <a:r>
              <a:rPr sz="1167" spc="-5" dirty="0">
                <a:latin typeface="Garamond"/>
                <a:cs typeface="Garamond"/>
              </a:rPr>
              <a:t>offers. However, </a:t>
            </a:r>
            <a:r>
              <a:rPr sz="1167" dirty="0">
                <a:latin typeface="Garamond"/>
                <a:cs typeface="Garamond"/>
              </a:rPr>
              <a:t>measuring </a:t>
            </a:r>
            <a:r>
              <a:rPr sz="1167" spc="-5" dirty="0">
                <a:latin typeface="Garamond"/>
                <a:cs typeface="Garamond"/>
              </a:rPr>
              <a:t>perceived </a:t>
            </a:r>
            <a:r>
              <a:rPr sz="1167" dirty="0">
                <a:latin typeface="Garamond"/>
                <a:cs typeface="Garamond"/>
              </a:rPr>
              <a:t>value could </a:t>
            </a:r>
            <a:r>
              <a:rPr sz="1167" spc="-5" dirty="0">
                <a:latin typeface="Garamond"/>
                <a:cs typeface="Garamond"/>
              </a:rPr>
              <a:t>be difficult. Sometimes, </a:t>
            </a:r>
            <a:r>
              <a:rPr sz="1167" dirty="0">
                <a:latin typeface="Garamond"/>
                <a:cs typeface="Garamond"/>
              </a:rPr>
              <a:t>consumers  </a:t>
            </a:r>
            <a:r>
              <a:rPr sz="1167" spc="-5" dirty="0">
                <a:latin typeface="Garamond"/>
                <a:cs typeface="Garamond"/>
              </a:rPr>
              <a:t>are asked </a:t>
            </a:r>
            <a:r>
              <a:rPr sz="1167" dirty="0">
                <a:latin typeface="Garamond"/>
                <a:cs typeface="Garamond"/>
              </a:rPr>
              <a:t>how </a:t>
            </a:r>
            <a:r>
              <a:rPr sz="1167" spc="-5" dirty="0">
                <a:latin typeface="Garamond"/>
                <a:cs typeface="Garamond"/>
              </a:rPr>
              <a:t>much </a:t>
            </a:r>
            <a:r>
              <a:rPr sz="1167" dirty="0">
                <a:latin typeface="Garamond"/>
                <a:cs typeface="Garamond"/>
              </a:rPr>
              <a:t>they would pay for a </a:t>
            </a:r>
            <a:r>
              <a:rPr sz="1167" spc="-5" dirty="0">
                <a:latin typeface="Garamond"/>
                <a:cs typeface="Garamond"/>
              </a:rPr>
              <a:t>basic product and </a:t>
            </a:r>
            <a:r>
              <a:rPr sz="1167" dirty="0">
                <a:latin typeface="Garamond"/>
                <a:cs typeface="Garamond"/>
              </a:rPr>
              <a:t>for each </a:t>
            </a:r>
            <a:r>
              <a:rPr sz="1167" spc="-5" dirty="0">
                <a:latin typeface="Garamond"/>
                <a:cs typeface="Garamond"/>
              </a:rPr>
              <a:t>benefit added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offer.  Or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company might conduct experiments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test the perceived </a:t>
            </a:r>
            <a:r>
              <a:rPr sz="1167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different </a:t>
            </a:r>
            <a:r>
              <a:rPr sz="1167" spc="-5" dirty="0">
                <a:latin typeface="Garamond"/>
                <a:cs typeface="Garamond"/>
              </a:rPr>
              <a:t>product offers.  If </a:t>
            </a:r>
            <a:r>
              <a:rPr sz="1167" dirty="0">
                <a:latin typeface="Garamond"/>
                <a:cs typeface="Garamond"/>
              </a:rPr>
              <a:t>the seller charges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than the </a:t>
            </a:r>
            <a:r>
              <a:rPr sz="1167" spc="-5" dirty="0">
                <a:latin typeface="Garamond"/>
                <a:cs typeface="Garamond"/>
              </a:rPr>
              <a:t>buyers' perceived </a:t>
            </a:r>
            <a:r>
              <a:rPr sz="1167" dirty="0">
                <a:latin typeface="Garamond"/>
                <a:cs typeface="Garamond"/>
              </a:rPr>
              <a:t>value, the company's sales will </a:t>
            </a:r>
            <a:r>
              <a:rPr sz="1167" spc="-5" dirty="0">
                <a:latin typeface="Garamond"/>
                <a:cs typeface="Garamond"/>
              </a:rPr>
              <a:t>suffer. Many  </a:t>
            </a:r>
            <a:r>
              <a:rPr sz="1167" dirty="0">
                <a:latin typeface="Garamond"/>
                <a:cs typeface="Garamond"/>
              </a:rPr>
              <a:t>companies overprice their </a:t>
            </a:r>
            <a:r>
              <a:rPr sz="1167" spc="-5" dirty="0">
                <a:latin typeface="Garamond"/>
                <a:cs typeface="Garamond"/>
              </a:rPr>
              <a:t>products, and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sell </a:t>
            </a:r>
            <a:r>
              <a:rPr sz="1167" spc="-5" dirty="0">
                <a:latin typeface="Garamond"/>
                <a:cs typeface="Garamond"/>
              </a:rPr>
              <a:t>poorly. Other </a:t>
            </a:r>
            <a:r>
              <a:rPr sz="1167" dirty="0">
                <a:latin typeface="Garamond"/>
                <a:cs typeface="Garamond"/>
              </a:rPr>
              <a:t>companies under </a:t>
            </a:r>
            <a:r>
              <a:rPr sz="1167" spc="-5" dirty="0">
                <a:latin typeface="Garamond"/>
                <a:cs typeface="Garamond"/>
              </a:rPr>
              <a:t>price.  Under priced products </a:t>
            </a:r>
            <a:r>
              <a:rPr sz="1167" dirty="0">
                <a:latin typeface="Garamond"/>
                <a:cs typeface="Garamond"/>
              </a:rPr>
              <a:t>sell very well,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produce less revenue </a:t>
            </a:r>
            <a:r>
              <a:rPr sz="1167" dirty="0">
                <a:latin typeface="Garamond"/>
                <a:cs typeface="Garamond"/>
              </a:rPr>
              <a:t>than they would </a:t>
            </a:r>
            <a:r>
              <a:rPr sz="1167" spc="-5" dirty="0">
                <a:latin typeface="Garamond"/>
                <a:cs typeface="Garamond"/>
              </a:rPr>
              <a:t>have if price  </a:t>
            </a:r>
            <a:r>
              <a:rPr sz="1167" dirty="0">
                <a:latin typeface="Garamond"/>
                <a:cs typeface="Garamond"/>
              </a:rPr>
              <a:t>were </a:t>
            </a:r>
            <a:r>
              <a:rPr sz="1167" spc="-5" dirty="0">
                <a:latin typeface="Garamond"/>
                <a:cs typeface="Garamond"/>
              </a:rPr>
              <a:t>raised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perceived-value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level.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During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past decade, marketers have noted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fundamental shift in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attitudes toward  price and </a:t>
            </a:r>
            <a:r>
              <a:rPr sz="1167" dirty="0">
                <a:latin typeface="Garamond"/>
                <a:cs typeface="Garamond"/>
              </a:rPr>
              <a:t>quality.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changed </a:t>
            </a:r>
            <a:r>
              <a:rPr sz="1167" spc="-5" dirty="0">
                <a:latin typeface="Garamond"/>
                <a:cs typeface="Garamond"/>
              </a:rPr>
              <a:t>their pricing approaches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bring </a:t>
            </a:r>
            <a:r>
              <a:rPr sz="1167" dirty="0">
                <a:latin typeface="Garamond"/>
                <a:cs typeface="Garamond"/>
              </a:rPr>
              <a:t>them into line  with changing economic conditions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price perceptions.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way to </a:t>
            </a:r>
            <a:r>
              <a:rPr sz="1167" spc="-5" dirty="0">
                <a:latin typeface="Garamond"/>
                <a:cs typeface="Garamond"/>
              </a:rPr>
              <a:t>hold </a:t>
            </a:r>
            <a:r>
              <a:rPr sz="1167" dirty="0">
                <a:latin typeface="Garamond"/>
                <a:cs typeface="Garamond"/>
              </a:rPr>
              <a:t>your  customers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constantly </a:t>
            </a:r>
            <a:r>
              <a:rPr sz="1167" dirty="0">
                <a:latin typeface="Garamond"/>
                <a:cs typeface="Garamond"/>
              </a:rPr>
              <a:t>figure </a:t>
            </a:r>
            <a:r>
              <a:rPr sz="1167" spc="-5" dirty="0">
                <a:latin typeface="Garamond"/>
                <a:cs typeface="Garamond"/>
              </a:rPr>
              <a:t>out how </a:t>
            </a:r>
            <a:r>
              <a:rPr sz="1167" dirty="0">
                <a:latin typeface="Garamond"/>
                <a:cs typeface="Garamond"/>
              </a:rPr>
              <a:t>to give them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for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less."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Thus, </a:t>
            </a:r>
            <a:r>
              <a:rPr sz="1167" spc="-5" dirty="0">
                <a:latin typeface="Garamond"/>
                <a:cs typeface="Garamond"/>
              </a:rPr>
              <a:t>more and more, marketers have adopted value pricing </a:t>
            </a:r>
            <a:r>
              <a:rPr sz="1167" dirty="0">
                <a:latin typeface="Garamond"/>
                <a:cs typeface="Garamond"/>
              </a:rPr>
              <a:t>strategies—offering </a:t>
            </a:r>
            <a:r>
              <a:rPr sz="1167" spc="-5" dirty="0">
                <a:latin typeface="Garamond"/>
                <a:cs typeface="Garamond"/>
              </a:rPr>
              <a:t>just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right  </a:t>
            </a:r>
            <a:r>
              <a:rPr sz="1167" dirty="0">
                <a:latin typeface="Garamond"/>
                <a:cs typeface="Garamond"/>
              </a:rPr>
              <a:t>combination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good service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a fair </a:t>
            </a:r>
            <a:r>
              <a:rPr sz="1167" spc="-5" dirty="0">
                <a:latin typeface="Garamond"/>
                <a:cs typeface="Garamond"/>
              </a:rPr>
              <a:t>price. In many </a:t>
            </a:r>
            <a:r>
              <a:rPr sz="1167" dirty="0">
                <a:latin typeface="Garamond"/>
                <a:cs typeface="Garamond"/>
              </a:rPr>
              <a:t>cases, this </a:t>
            </a:r>
            <a:r>
              <a:rPr sz="1167" spc="-5" dirty="0">
                <a:latin typeface="Garamond"/>
                <a:cs typeface="Garamond"/>
              </a:rPr>
              <a:t>has involved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introduction of less </a:t>
            </a:r>
            <a:r>
              <a:rPr sz="1167" dirty="0">
                <a:latin typeface="Garamond"/>
                <a:cs typeface="Garamond"/>
              </a:rPr>
              <a:t>expensive versions </a:t>
            </a:r>
            <a:r>
              <a:rPr sz="1167" spc="-5" dirty="0">
                <a:latin typeface="Garamond"/>
                <a:cs typeface="Garamond"/>
              </a:rPr>
              <a:t>of established, brand-name products. In many </a:t>
            </a:r>
            <a:r>
              <a:rPr sz="1167" dirty="0">
                <a:latin typeface="Garamond"/>
                <a:cs typeface="Garamond"/>
              </a:rPr>
              <a:t>business-to-  </a:t>
            </a:r>
            <a:r>
              <a:rPr sz="1167" spc="-5" dirty="0">
                <a:latin typeface="Garamond"/>
                <a:cs typeface="Garamond"/>
              </a:rPr>
              <a:t>business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situations,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pricing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challenge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is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20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find</a:t>
            </a:r>
            <a:r>
              <a:rPr sz="1167" spc="20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ways</a:t>
            </a:r>
            <a:r>
              <a:rPr sz="1167" spc="20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20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maintain</a:t>
            </a:r>
            <a:r>
              <a:rPr sz="1167" spc="20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20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company's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7952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122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8816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914"/>
              </a:spcBef>
            </a:pPr>
            <a:r>
              <a:rPr sz="1167" i="1" spc="-5" dirty="0">
                <a:latin typeface="Garamond"/>
                <a:cs typeface="Garamond"/>
              </a:rPr>
              <a:t>pricing power</a:t>
            </a:r>
            <a:r>
              <a:rPr sz="1167" spc="-5" dirty="0">
                <a:latin typeface="Garamond"/>
                <a:cs typeface="Garamond"/>
              </a:rPr>
              <a:t>—its power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maintain or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raise prices </a:t>
            </a:r>
            <a:r>
              <a:rPr sz="1167" dirty="0">
                <a:latin typeface="Garamond"/>
                <a:cs typeface="Garamond"/>
              </a:rPr>
              <a:t>without </a:t>
            </a:r>
            <a:r>
              <a:rPr sz="1167" spc="-5" dirty="0">
                <a:latin typeface="Garamond"/>
                <a:cs typeface="Garamond"/>
              </a:rPr>
              <a:t>losing market </a:t>
            </a:r>
            <a:r>
              <a:rPr sz="1167" dirty="0">
                <a:latin typeface="Garamond"/>
                <a:cs typeface="Garamond"/>
              </a:rPr>
              <a:t>share. To </a:t>
            </a:r>
            <a:r>
              <a:rPr sz="1167" spc="-5" dirty="0">
                <a:latin typeface="Garamond"/>
                <a:cs typeface="Garamond"/>
              </a:rPr>
              <a:t>retain  pricing power—to </a:t>
            </a:r>
            <a:r>
              <a:rPr sz="1167" dirty="0">
                <a:latin typeface="Garamond"/>
                <a:cs typeface="Garamond"/>
              </a:rPr>
              <a:t>escape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competition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justify higher prices and margins—a </a:t>
            </a:r>
            <a:r>
              <a:rPr sz="1167" dirty="0">
                <a:latin typeface="Garamond"/>
                <a:cs typeface="Garamond"/>
              </a:rPr>
              <a:t>firm </a:t>
            </a:r>
            <a:r>
              <a:rPr sz="1167" spc="-5" dirty="0">
                <a:latin typeface="Garamond"/>
                <a:cs typeface="Garamond"/>
              </a:rPr>
              <a:t>must  retain or build </a:t>
            </a:r>
            <a:r>
              <a:rPr sz="1167" dirty="0">
                <a:latin typeface="Garamond"/>
                <a:cs typeface="Garamond"/>
              </a:rPr>
              <a:t>the value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its marketing </a:t>
            </a:r>
            <a:r>
              <a:rPr sz="1167" spc="-5" dirty="0">
                <a:latin typeface="Garamond"/>
                <a:cs typeface="Garamond"/>
              </a:rPr>
              <a:t>offer. This </a:t>
            </a:r>
            <a:r>
              <a:rPr sz="1167" dirty="0">
                <a:latin typeface="Garamond"/>
                <a:cs typeface="Garamond"/>
              </a:rPr>
              <a:t>is especially true for suppliers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commodity  </a:t>
            </a:r>
            <a:r>
              <a:rPr sz="1167" spc="-5" dirty="0">
                <a:latin typeface="Garamond"/>
                <a:cs typeface="Garamond"/>
              </a:rPr>
              <a:t>products,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are characterized by little differentiation and intense price competition. In </a:t>
            </a:r>
            <a:r>
              <a:rPr sz="1167" dirty="0">
                <a:latin typeface="Garamond"/>
                <a:cs typeface="Garamond"/>
              </a:rPr>
              <a:t>such  cases, many companies </a:t>
            </a:r>
            <a:r>
              <a:rPr sz="1167" spc="-5" dirty="0">
                <a:latin typeface="Garamond"/>
                <a:cs typeface="Garamond"/>
              </a:rPr>
              <a:t>adopt </a:t>
            </a:r>
            <a:r>
              <a:rPr sz="1167" i="1" dirty="0">
                <a:latin typeface="Garamond"/>
                <a:cs typeface="Garamond"/>
              </a:rPr>
              <a:t>value-added </a:t>
            </a:r>
            <a:r>
              <a:rPr sz="1167" dirty="0">
                <a:latin typeface="Garamond"/>
                <a:cs typeface="Garamond"/>
              </a:rPr>
              <a:t>strategies. Rather than cutting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to match  competitors, they </a:t>
            </a:r>
            <a:r>
              <a:rPr sz="1167" spc="-5" dirty="0">
                <a:latin typeface="Garamond"/>
                <a:cs typeface="Garamond"/>
              </a:rPr>
              <a:t>attach </a:t>
            </a:r>
            <a:r>
              <a:rPr sz="1167" dirty="0">
                <a:latin typeface="Garamond"/>
                <a:cs typeface="Garamond"/>
              </a:rPr>
              <a:t>value-added services to differentiate their </a:t>
            </a:r>
            <a:r>
              <a:rPr sz="1167" spc="-5" dirty="0">
                <a:latin typeface="Garamond"/>
                <a:cs typeface="Garamond"/>
              </a:rPr>
              <a:t>offers and </a:t>
            </a:r>
            <a:r>
              <a:rPr sz="1167" dirty="0">
                <a:latin typeface="Garamond"/>
                <a:cs typeface="Garamond"/>
              </a:rPr>
              <a:t>thus </a:t>
            </a:r>
            <a:r>
              <a:rPr sz="1167" spc="-5" dirty="0">
                <a:latin typeface="Garamond"/>
                <a:cs typeface="Garamond"/>
              </a:rPr>
              <a:t>support higher  </a:t>
            </a:r>
            <a:r>
              <a:rPr sz="1167" dirty="0">
                <a:latin typeface="Garamond"/>
                <a:cs typeface="Garamond"/>
              </a:rPr>
              <a:t>margins.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78464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c)  </a:t>
            </a:r>
            <a:r>
              <a:rPr sz="1167" b="1" spc="-5" dirty="0">
                <a:latin typeface="Garamond"/>
                <a:cs typeface="Garamond"/>
              </a:rPr>
              <a:t>Competition-Based</a:t>
            </a:r>
            <a:r>
              <a:rPr sz="1167" b="1" spc="126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Pricing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base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judgments 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product's </a:t>
            </a:r>
            <a:r>
              <a:rPr sz="1167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that competitors charge for  similar </a:t>
            </a:r>
            <a:r>
              <a:rPr sz="1167" spc="-5" dirty="0">
                <a:latin typeface="Garamond"/>
                <a:cs typeface="Garamond"/>
              </a:rPr>
              <a:t>products. One </a:t>
            </a:r>
            <a:r>
              <a:rPr sz="1167" dirty="0">
                <a:latin typeface="Garamond"/>
                <a:cs typeface="Garamond"/>
              </a:rPr>
              <a:t>form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competition-based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i="1" dirty="0">
                <a:latin typeface="Garamond"/>
                <a:cs typeface="Garamond"/>
              </a:rPr>
              <a:t>going-rate </a:t>
            </a:r>
            <a:r>
              <a:rPr sz="1167" i="1" spc="-5" dirty="0">
                <a:latin typeface="Garamond"/>
                <a:cs typeface="Garamond"/>
              </a:rPr>
              <a:t>pricing,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which a firm </a:t>
            </a:r>
            <a:r>
              <a:rPr sz="1167" spc="-5" dirty="0">
                <a:latin typeface="Garamond"/>
                <a:cs typeface="Garamond"/>
              </a:rPr>
              <a:t>bases  its price largely on </a:t>
            </a:r>
            <a:r>
              <a:rPr sz="1167" dirty="0">
                <a:latin typeface="Garamond"/>
                <a:cs typeface="Garamond"/>
              </a:rPr>
              <a:t>competitors' </a:t>
            </a:r>
            <a:r>
              <a:rPr sz="1167" spc="-5" dirty="0">
                <a:latin typeface="Garamond"/>
                <a:cs typeface="Garamond"/>
              </a:rPr>
              <a:t>prices,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less </a:t>
            </a:r>
            <a:r>
              <a:rPr sz="1167" dirty="0">
                <a:latin typeface="Garamond"/>
                <a:cs typeface="Garamond"/>
              </a:rPr>
              <a:t>attention </a:t>
            </a:r>
            <a:r>
              <a:rPr sz="1167" spc="-5" dirty="0">
                <a:latin typeface="Garamond"/>
                <a:cs typeface="Garamond"/>
              </a:rPr>
              <a:t>paid </a:t>
            </a:r>
            <a:r>
              <a:rPr sz="1167" dirty="0">
                <a:latin typeface="Garamond"/>
                <a:cs typeface="Garamond"/>
              </a:rPr>
              <a:t>to its </a:t>
            </a:r>
            <a:r>
              <a:rPr sz="1167" spc="-5" dirty="0">
                <a:latin typeface="Garamond"/>
                <a:cs typeface="Garamond"/>
              </a:rPr>
              <a:t>own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to demand. The  firm </a:t>
            </a:r>
            <a:r>
              <a:rPr sz="1167" spc="-5" dirty="0">
                <a:latin typeface="Garamond"/>
                <a:cs typeface="Garamond"/>
              </a:rPr>
              <a:t>might </a:t>
            </a:r>
            <a:r>
              <a:rPr sz="1167" dirty="0">
                <a:latin typeface="Garamond"/>
                <a:cs typeface="Garamond"/>
              </a:rPr>
              <a:t>charge the same, </a:t>
            </a:r>
            <a:r>
              <a:rPr sz="1167" spc="-5" dirty="0">
                <a:latin typeface="Garamond"/>
                <a:cs typeface="Garamond"/>
              </a:rPr>
              <a:t>more, or less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its </a:t>
            </a:r>
            <a:r>
              <a:rPr sz="1167" dirty="0">
                <a:latin typeface="Garamond"/>
                <a:cs typeface="Garamond"/>
              </a:rPr>
              <a:t>major competitors. In </a:t>
            </a:r>
            <a:r>
              <a:rPr sz="1167" spc="-5" dirty="0">
                <a:latin typeface="Garamond"/>
                <a:cs typeface="Garamond"/>
              </a:rPr>
              <a:t>oligopolistic </a:t>
            </a:r>
            <a:r>
              <a:rPr sz="1167" dirty="0">
                <a:latin typeface="Garamond"/>
                <a:cs typeface="Garamond"/>
              </a:rPr>
              <a:t>industries  that sell a </a:t>
            </a:r>
            <a:r>
              <a:rPr sz="1167" spc="-5" dirty="0">
                <a:latin typeface="Garamond"/>
                <a:cs typeface="Garamond"/>
              </a:rPr>
              <a:t>commodity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steel, </a:t>
            </a:r>
            <a:r>
              <a:rPr sz="1167" spc="-5" dirty="0">
                <a:latin typeface="Garamond"/>
                <a:cs typeface="Garamond"/>
              </a:rPr>
              <a:t>paper, or fertilizer, </a:t>
            </a:r>
            <a:r>
              <a:rPr sz="1167" dirty="0">
                <a:latin typeface="Garamond"/>
                <a:cs typeface="Garamond"/>
              </a:rPr>
              <a:t>firms </a:t>
            </a:r>
            <a:r>
              <a:rPr sz="1167" spc="-5" dirty="0">
                <a:latin typeface="Garamond"/>
                <a:cs typeface="Garamond"/>
              </a:rPr>
              <a:t>normally </a:t>
            </a:r>
            <a:r>
              <a:rPr sz="1167" dirty="0">
                <a:latin typeface="Garamond"/>
                <a:cs typeface="Garamond"/>
              </a:rPr>
              <a:t>charge the same </a:t>
            </a:r>
            <a:r>
              <a:rPr sz="1167" spc="-5" dirty="0">
                <a:latin typeface="Garamond"/>
                <a:cs typeface="Garamond"/>
              </a:rPr>
              <a:t>price. </a:t>
            </a:r>
            <a:r>
              <a:rPr sz="1167" dirty="0">
                <a:latin typeface="Garamond"/>
                <a:cs typeface="Garamond"/>
              </a:rPr>
              <a:t>The  smaller firms follow the </a:t>
            </a:r>
            <a:r>
              <a:rPr sz="1167" spc="-5" dirty="0">
                <a:latin typeface="Garamond"/>
                <a:cs typeface="Garamond"/>
              </a:rPr>
              <a:t>leader: </a:t>
            </a:r>
            <a:r>
              <a:rPr sz="1167" dirty="0">
                <a:latin typeface="Garamond"/>
                <a:cs typeface="Garamond"/>
              </a:rPr>
              <a:t>They change their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when the </a:t>
            </a:r>
            <a:r>
              <a:rPr sz="1167" spc="-5" dirty="0">
                <a:latin typeface="Garamond"/>
                <a:cs typeface="Garamond"/>
              </a:rPr>
              <a:t>market leader's prices </a:t>
            </a:r>
            <a:r>
              <a:rPr sz="1167" dirty="0">
                <a:latin typeface="Garamond"/>
                <a:cs typeface="Garamond"/>
              </a:rPr>
              <a:t>change,  </a:t>
            </a:r>
            <a:r>
              <a:rPr sz="1167" spc="-5" dirty="0">
                <a:latin typeface="Garamond"/>
                <a:cs typeface="Garamond"/>
              </a:rPr>
              <a:t>rather </a:t>
            </a:r>
            <a:r>
              <a:rPr sz="1167" dirty="0">
                <a:latin typeface="Garamond"/>
                <a:cs typeface="Garamond"/>
              </a:rPr>
              <a:t>than when their own </a:t>
            </a:r>
            <a:r>
              <a:rPr sz="1167" spc="-5" dirty="0">
                <a:latin typeface="Garamond"/>
                <a:cs typeface="Garamond"/>
              </a:rPr>
              <a:t>demand or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change.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firms </a:t>
            </a:r>
            <a:r>
              <a:rPr sz="1167" dirty="0">
                <a:latin typeface="Garamond"/>
                <a:cs typeface="Garamond"/>
              </a:rPr>
              <a:t>may charge a </a:t>
            </a:r>
            <a:r>
              <a:rPr sz="1167" spc="-5" dirty="0">
                <a:latin typeface="Garamond"/>
                <a:cs typeface="Garamond"/>
              </a:rPr>
              <a:t>bit </a:t>
            </a:r>
            <a:r>
              <a:rPr sz="1167" dirty="0">
                <a:latin typeface="Garamond"/>
                <a:cs typeface="Garamond"/>
              </a:rPr>
              <a:t>more </a:t>
            </a:r>
            <a:r>
              <a:rPr sz="1167" spc="-5" dirty="0">
                <a:latin typeface="Garamond"/>
                <a:cs typeface="Garamond"/>
              </a:rPr>
              <a:t>or less,  but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hold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amount of difference </a:t>
            </a:r>
            <a:r>
              <a:rPr sz="1167" dirty="0">
                <a:latin typeface="Garamond"/>
                <a:cs typeface="Garamond"/>
              </a:rPr>
              <a:t>constant. Thus, </a:t>
            </a:r>
            <a:r>
              <a:rPr sz="1167" spc="-5" dirty="0">
                <a:latin typeface="Garamond"/>
                <a:cs typeface="Garamond"/>
              </a:rPr>
              <a:t>minor </a:t>
            </a:r>
            <a:r>
              <a:rPr sz="1167" dirty="0">
                <a:latin typeface="Garamond"/>
                <a:cs typeface="Garamond"/>
              </a:rPr>
              <a:t>gasoline </a:t>
            </a:r>
            <a:r>
              <a:rPr sz="1167" spc="-5" dirty="0">
                <a:latin typeface="Garamond"/>
                <a:cs typeface="Garamond"/>
              </a:rPr>
              <a:t>retailers </a:t>
            </a:r>
            <a:r>
              <a:rPr sz="1167" dirty="0">
                <a:latin typeface="Garamond"/>
                <a:cs typeface="Garamond"/>
              </a:rPr>
              <a:t>usually charge a  few cents </a:t>
            </a:r>
            <a:r>
              <a:rPr sz="1167" spc="-5" dirty="0">
                <a:latin typeface="Garamond"/>
                <a:cs typeface="Garamond"/>
              </a:rPr>
              <a:t>less </a:t>
            </a:r>
            <a:r>
              <a:rPr sz="1167" dirty="0">
                <a:latin typeface="Garamond"/>
                <a:cs typeface="Garamond"/>
              </a:rPr>
              <a:t>than the </a:t>
            </a:r>
            <a:r>
              <a:rPr sz="1167" spc="-5" dirty="0">
                <a:latin typeface="Garamond"/>
                <a:cs typeface="Garamond"/>
              </a:rPr>
              <a:t>major oil </a:t>
            </a:r>
            <a:r>
              <a:rPr sz="1167" dirty="0">
                <a:latin typeface="Garamond"/>
                <a:cs typeface="Garamond"/>
              </a:rPr>
              <a:t>companies, without </a:t>
            </a:r>
            <a:r>
              <a:rPr sz="1167" spc="-5" dirty="0">
                <a:latin typeface="Garamond"/>
                <a:cs typeface="Garamond"/>
              </a:rPr>
              <a:t>letting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difference increase or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decrease.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Going-rate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is quite </a:t>
            </a:r>
            <a:r>
              <a:rPr sz="1167" spc="-5" dirty="0">
                <a:latin typeface="Garamond"/>
                <a:cs typeface="Garamond"/>
              </a:rPr>
              <a:t>popular. When </a:t>
            </a:r>
            <a:r>
              <a:rPr sz="1167" dirty="0">
                <a:latin typeface="Garamond"/>
                <a:cs typeface="Garamond"/>
              </a:rPr>
              <a:t>demand elasticity is </a:t>
            </a:r>
            <a:r>
              <a:rPr sz="1167" spc="-5" dirty="0">
                <a:latin typeface="Garamond"/>
                <a:cs typeface="Garamond"/>
              </a:rPr>
              <a:t>hard </a:t>
            </a:r>
            <a:r>
              <a:rPr sz="1167" dirty="0">
                <a:latin typeface="Garamond"/>
                <a:cs typeface="Garamond"/>
              </a:rPr>
              <a:t>to measure, firms </a:t>
            </a:r>
            <a:r>
              <a:rPr sz="1167" spc="-5" dirty="0">
                <a:latin typeface="Garamond"/>
                <a:cs typeface="Garamond"/>
              </a:rPr>
              <a:t>feel </a:t>
            </a:r>
            <a:r>
              <a:rPr sz="1167" dirty="0">
                <a:latin typeface="Garamond"/>
                <a:cs typeface="Garamond"/>
              </a:rPr>
              <a:t>that the  going </a:t>
            </a:r>
            <a:r>
              <a:rPr sz="1167" spc="-5" dirty="0">
                <a:latin typeface="Garamond"/>
                <a:cs typeface="Garamond"/>
              </a:rPr>
              <a:t>price represents </a:t>
            </a:r>
            <a:r>
              <a:rPr sz="1167" dirty="0">
                <a:latin typeface="Garamond"/>
                <a:cs typeface="Garamond"/>
              </a:rPr>
              <a:t>the collective wisdom </a:t>
            </a:r>
            <a:r>
              <a:rPr sz="1167" spc="-5" dirty="0">
                <a:latin typeface="Garamond"/>
                <a:cs typeface="Garamond"/>
              </a:rPr>
              <a:t>of the industry </a:t>
            </a:r>
            <a:r>
              <a:rPr sz="1167" dirty="0">
                <a:latin typeface="Garamond"/>
                <a:cs typeface="Garamond"/>
              </a:rPr>
              <a:t>concerning the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that will yield a  fair </a:t>
            </a:r>
            <a:r>
              <a:rPr sz="1167" spc="-5" dirty="0">
                <a:latin typeface="Garamond"/>
                <a:cs typeface="Garamond"/>
              </a:rPr>
              <a:t>return. They also </a:t>
            </a:r>
            <a:r>
              <a:rPr sz="1167" dirty="0">
                <a:latin typeface="Garamond"/>
                <a:cs typeface="Garamond"/>
              </a:rPr>
              <a:t>feel that </a:t>
            </a:r>
            <a:r>
              <a:rPr sz="1167" spc="-5" dirty="0">
                <a:latin typeface="Garamond"/>
                <a:cs typeface="Garamond"/>
              </a:rPr>
              <a:t>holding </a:t>
            </a:r>
            <a:r>
              <a:rPr sz="1167" dirty="0">
                <a:latin typeface="Garamond"/>
                <a:cs typeface="Garamond"/>
              </a:rPr>
              <a:t>to the going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prevent harmful price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wars.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Competition-based pricing is also </a:t>
            </a:r>
            <a:r>
              <a:rPr sz="1167" dirty="0">
                <a:latin typeface="Garamond"/>
                <a:cs typeface="Garamond"/>
              </a:rPr>
              <a:t>used when firms </a:t>
            </a:r>
            <a:r>
              <a:rPr sz="1167" i="1" spc="-5" dirty="0">
                <a:latin typeface="Garamond"/>
                <a:cs typeface="Garamond"/>
              </a:rPr>
              <a:t>bid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jobs. Using </a:t>
            </a:r>
            <a:r>
              <a:rPr sz="1167" i="1" dirty="0">
                <a:latin typeface="Garamond"/>
                <a:cs typeface="Garamond"/>
              </a:rPr>
              <a:t>sealed-bid </a:t>
            </a:r>
            <a:r>
              <a:rPr sz="1167" i="1" spc="-5" dirty="0">
                <a:latin typeface="Garamond"/>
                <a:cs typeface="Garamond"/>
              </a:rPr>
              <a:t>pricing,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firm bases  its price on how it </a:t>
            </a:r>
            <a:r>
              <a:rPr sz="1167" dirty="0">
                <a:latin typeface="Garamond"/>
                <a:cs typeface="Garamond"/>
              </a:rPr>
              <a:t>thinks competitors will </a:t>
            </a:r>
            <a:r>
              <a:rPr sz="1167" spc="-5" dirty="0">
                <a:latin typeface="Garamond"/>
                <a:cs typeface="Garamond"/>
              </a:rPr>
              <a:t>price 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its </a:t>
            </a:r>
            <a:r>
              <a:rPr sz="1167" spc="-5" dirty="0">
                <a:latin typeface="Garamond"/>
                <a:cs typeface="Garamond"/>
              </a:rPr>
              <a:t>own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or on </a:t>
            </a:r>
            <a:r>
              <a:rPr sz="1167" dirty="0">
                <a:latin typeface="Garamond"/>
                <a:cs typeface="Garamond"/>
              </a:rPr>
              <a:t>the demand.  The firm wants to win a contract,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winning the contract </a:t>
            </a:r>
            <a:r>
              <a:rPr sz="1167" spc="-5" dirty="0">
                <a:latin typeface="Garamond"/>
                <a:cs typeface="Garamond"/>
              </a:rPr>
              <a:t>requires pricing </a:t>
            </a:r>
            <a:r>
              <a:rPr sz="1167" dirty="0">
                <a:latin typeface="Garamond"/>
                <a:cs typeface="Garamond"/>
              </a:rPr>
              <a:t>less than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firms.  </a:t>
            </a:r>
            <a:r>
              <a:rPr sz="1167" spc="-5" dirty="0">
                <a:latin typeface="Garamond"/>
                <a:cs typeface="Garamond"/>
              </a:rPr>
              <a:t>Yet </a:t>
            </a:r>
            <a:r>
              <a:rPr sz="1167" dirty="0">
                <a:latin typeface="Garamond"/>
                <a:cs typeface="Garamond"/>
              </a:rPr>
              <a:t>the firm cannot set its </a:t>
            </a:r>
            <a:r>
              <a:rPr sz="1167" spc="-5" dirty="0">
                <a:latin typeface="Garamond"/>
                <a:cs typeface="Garamond"/>
              </a:rPr>
              <a:t>price below </a:t>
            </a:r>
            <a:r>
              <a:rPr sz="1167" dirty="0">
                <a:latin typeface="Garamond"/>
                <a:cs typeface="Garamond"/>
              </a:rPr>
              <a:t>a certain </a:t>
            </a:r>
            <a:r>
              <a:rPr sz="1167" spc="-5" dirty="0">
                <a:latin typeface="Garamond"/>
                <a:cs typeface="Garamond"/>
              </a:rPr>
              <a:t>level. It </a:t>
            </a:r>
            <a:r>
              <a:rPr sz="1167" dirty="0">
                <a:latin typeface="Garamond"/>
                <a:cs typeface="Garamond"/>
              </a:rPr>
              <a:t>cannot </a:t>
            </a:r>
            <a:r>
              <a:rPr sz="1167" spc="-5" dirty="0">
                <a:latin typeface="Garamond"/>
                <a:cs typeface="Garamond"/>
              </a:rPr>
              <a:t>price below </a:t>
            </a:r>
            <a:r>
              <a:rPr sz="1167" dirty="0">
                <a:latin typeface="Garamond"/>
                <a:cs typeface="Garamond"/>
              </a:rPr>
              <a:t>cost without </a:t>
            </a:r>
            <a:r>
              <a:rPr sz="1167" spc="-5" dirty="0">
                <a:latin typeface="Garamond"/>
                <a:cs typeface="Garamond"/>
              </a:rPr>
              <a:t>harming  its position. In </a:t>
            </a:r>
            <a:r>
              <a:rPr sz="1167" dirty="0">
                <a:latin typeface="Garamond"/>
                <a:cs typeface="Garamond"/>
              </a:rPr>
              <a:t>contrast, the </a:t>
            </a:r>
            <a:r>
              <a:rPr sz="1167" spc="-5" dirty="0">
                <a:latin typeface="Garamond"/>
                <a:cs typeface="Garamond"/>
              </a:rPr>
              <a:t>higher </a:t>
            </a:r>
            <a:r>
              <a:rPr sz="1167" dirty="0">
                <a:latin typeface="Garamond"/>
                <a:cs typeface="Garamond"/>
              </a:rPr>
              <a:t>the company sets </a:t>
            </a:r>
            <a:r>
              <a:rPr sz="1167" spc="-5" dirty="0">
                <a:latin typeface="Garamond"/>
                <a:cs typeface="Garamond"/>
              </a:rPr>
              <a:t>its price above its </a:t>
            </a:r>
            <a:r>
              <a:rPr sz="1167" dirty="0">
                <a:latin typeface="Garamond"/>
                <a:cs typeface="Garamond"/>
              </a:rPr>
              <a:t>costs, the </a:t>
            </a:r>
            <a:r>
              <a:rPr sz="1167" spc="-5" dirty="0">
                <a:latin typeface="Garamond"/>
                <a:cs typeface="Garamond"/>
              </a:rPr>
              <a:t>lower its </a:t>
            </a:r>
            <a:r>
              <a:rPr sz="1167" dirty="0">
                <a:latin typeface="Garamond"/>
                <a:cs typeface="Garamond"/>
              </a:rPr>
              <a:t>chance 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getting the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contract.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Pricing </a:t>
            </a:r>
            <a:r>
              <a:rPr sz="1167" spc="-5" dirty="0">
                <a:latin typeface="Garamond"/>
                <a:cs typeface="Garamond"/>
              </a:rPr>
              <a:t>decisions are </a:t>
            </a:r>
            <a:r>
              <a:rPr sz="1167" dirty="0">
                <a:latin typeface="Garamond"/>
                <a:cs typeface="Garamond"/>
              </a:rPr>
              <a:t>subject to </a:t>
            </a:r>
            <a:r>
              <a:rPr sz="1167" spc="-5" dirty="0">
                <a:latin typeface="Garamond"/>
                <a:cs typeface="Garamond"/>
              </a:rPr>
              <a:t>an incredibly </a:t>
            </a:r>
            <a:r>
              <a:rPr sz="1167" dirty="0">
                <a:latin typeface="Garamond"/>
                <a:cs typeface="Garamond"/>
              </a:rPr>
              <a:t>complex </a:t>
            </a:r>
            <a:r>
              <a:rPr sz="1167" spc="-5" dirty="0">
                <a:latin typeface="Garamond"/>
                <a:cs typeface="Garamond"/>
              </a:rPr>
              <a:t>array of </a:t>
            </a:r>
            <a:r>
              <a:rPr sz="1167" dirty="0">
                <a:latin typeface="Garamond"/>
                <a:cs typeface="Garamond"/>
              </a:rPr>
              <a:t>environmental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competitive  forces. A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sets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a single </a:t>
            </a:r>
            <a:r>
              <a:rPr sz="1167" spc="-5" dirty="0">
                <a:latin typeface="Garamond"/>
                <a:cs typeface="Garamond"/>
              </a:rPr>
              <a:t>price, but rather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i="1" spc="-5" dirty="0">
                <a:latin typeface="Garamond"/>
                <a:cs typeface="Garamond"/>
              </a:rPr>
              <a:t>pricing structure </a:t>
            </a:r>
            <a:r>
              <a:rPr sz="1167" dirty="0">
                <a:latin typeface="Garamond"/>
                <a:cs typeface="Garamond"/>
              </a:rPr>
              <a:t>that covers </a:t>
            </a:r>
            <a:r>
              <a:rPr sz="1167" spc="-5" dirty="0">
                <a:latin typeface="Garamond"/>
                <a:cs typeface="Garamond"/>
              </a:rPr>
              <a:t>different items </a:t>
            </a:r>
            <a:r>
              <a:rPr sz="1167" dirty="0">
                <a:latin typeface="Garamond"/>
                <a:cs typeface="Garamond"/>
              </a:rPr>
              <a:t>in  its line. This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structure changes </a:t>
            </a:r>
            <a:r>
              <a:rPr sz="1167" spc="-5" dirty="0">
                <a:latin typeface="Garamond"/>
                <a:cs typeface="Garamond"/>
              </a:rPr>
              <a:t>over </a:t>
            </a:r>
            <a:r>
              <a:rPr sz="1167" dirty="0">
                <a:latin typeface="Garamond"/>
                <a:cs typeface="Garamond"/>
              </a:rPr>
              <a:t>time </a:t>
            </a:r>
            <a:r>
              <a:rPr sz="1167" spc="-5" dirty="0">
                <a:latin typeface="Garamond"/>
                <a:cs typeface="Garamond"/>
              </a:rPr>
              <a:t>as products </a:t>
            </a:r>
            <a:r>
              <a:rPr sz="1167" dirty="0">
                <a:latin typeface="Garamond"/>
                <a:cs typeface="Garamond"/>
              </a:rPr>
              <a:t>move through their life cycles. The  company </a:t>
            </a:r>
            <a:r>
              <a:rPr sz="1167" spc="-5" dirty="0">
                <a:latin typeface="Garamond"/>
                <a:cs typeface="Garamond"/>
              </a:rPr>
              <a:t>adjusts product prices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reflect </a:t>
            </a:r>
            <a:r>
              <a:rPr sz="1167" dirty="0">
                <a:latin typeface="Garamond"/>
                <a:cs typeface="Garamond"/>
              </a:rPr>
              <a:t>changes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and demand and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account </a:t>
            </a:r>
            <a:r>
              <a:rPr sz="1167" dirty="0">
                <a:latin typeface="Garamond"/>
                <a:cs typeface="Garamond"/>
              </a:rPr>
              <a:t>for  variations in </a:t>
            </a:r>
            <a:r>
              <a:rPr sz="1167" spc="-5" dirty="0">
                <a:latin typeface="Garamond"/>
                <a:cs typeface="Garamond"/>
              </a:rPr>
              <a:t>buyers and </a:t>
            </a:r>
            <a:r>
              <a:rPr sz="1167" dirty="0">
                <a:latin typeface="Garamond"/>
                <a:cs typeface="Garamond"/>
              </a:rPr>
              <a:t>situations.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competitive environment changes, </a:t>
            </a:r>
            <a:r>
              <a:rPr sz="1167" dirty="0">
                <a:latin typeface="Garamond"/>
                <a:cs typeface="Garamond"/>
              </a:rPr>
              <a:t>the company  considers when to </a:t>
            </a:r>
            <a:r>
              <a:rPr sz="1167" spc="-5" dirty="0">
                <a:latin typeface="Garamond"/>
                <a:cs typeface="Garamond"/>
              </a:rPr>
              <a:t>initiate price </a:t>
            </a:r>
            <a:r>
              <a:rPr sz="1167" dirty="0">
                <a:latin typeface="Garamond"/>
                <a:cs typeface="Garamond"/>
              </a:rPr>
              <a:t>changes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when to </a:t>
            </a:r>
            <a:r>
              <a:rPr sz="1167" spc="-5" dirty="0">
                <a:latin typeface="Garamond"/>
                <a:cs typeface="Garamond"/>
              </a:rPr>
              <a:t>respond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them.</a:t>
            </a:r>
            <a:endParaRPr sz="1167">
              <a:latin typeface="Garamond"/>
              <a:cs typeface="Garamond"/>
            </a:endParaRPr>
          </a:p>
          <a:p>
            <a:pPr marL="493878" indent="-259286">
              <a:lnSpc>
                <a:spcPts val="1240"/>
              </a:lnSpc>
              <a:buAutoNum type="alphaUcPeriod" startAt="3"/>
              <a:tabLst>
                <a:tab pos="493878" algn="l"/>
              </a:tabLst>
            </a:pPr>
            <a:r>
              <a:rPr sz="1167" b="1" spc="-5" dirty="0">
                <a:latin typeface="Garamond"/>
                <a:cs typeface="Garamond"/>
              </a:rPr>
              <a:t>New-Product </a:t>
            </a:r>
            <a:r>
              <a:rPr sz="1167" b="1" dirty="0">
                <a:latin typeface="Garamond"/>
                <a:cs typeface="Garamond"/>
              </a:rPr>
              <a:t>Pricing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Pricing strategies usually change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passes </a:t>
            </a:r>
            <a:r>
              <a:rPr sz="1167" dirty="0">
                <a:latin typeface="Garamond"/>
                <a:cs typeface="Garamond"/>
              </a:rPr>
              <a:t>through its life cycle. The introductory stage  is especially challenging. </a:t>
            </a:r>
            <a:r>
              <a:rPr sz="1167" spc="-5" dirty="0">
                <a:latin typeface="Garamond"/>
                <a:cs typeface="Garamond"/>
              </a:rPr>
              <a:t>Companies bringing out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 product </a:t>
            </a:r>
            <a:r>
              <a:rPr sz="1167" dirty="0">
                <a:latin typeface="Garamond"/>
                <a:cs typeface="Garamond"/>
              </a:rPr>
              <a:t>face the challenge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setting prices  for the first time. They can choose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two </a:t>
            </a:r>
            <a:r>
              <a:rPr sz="1167" spc="-5" dirty="0">
                <a:latin typeface="Garamond"/>
                <a:cs typeface="Garamond"/>
              </a:rPr>
              <a:t>broad </a:t>
            </a:r>
            <a:r>
              <a:rPr sz="1167" dirty="0">
                <a:latin typeface="Garamond"/>
                <a:cs typeface="Garamond"/>
              </a:rPr>
              <a:t>strategies: </a:t>
            </a:r>
            <a:r>
              <a:rPr sz="1167" i="1" spc="-5" dirty="0">
                <a:latin typeface="Garamond"/>
                <a:cs typeface="Garamond"/>
              </a:rPr>
              <a:t>market-skimming pricing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i="1" spc="-5" dirty="0">
                <a:latin typeface="Garamond"/>
                <a:cs typeface="Garamond"/>
              </a:rPr>
              <a:t>market-  penetration</a:t>
            </a:r>
            <a:r>
              <a:rPr sz="1167" i="1" spc="-87" dirty="0">
                <a:latin typeface="Garamond"/>
                <a:cs typeface="Garamond"/>
              </a:rPr>
              <a:t> </a:t>
            </a:r>
            <a:r>
              <a:rPr sz="1167" i="1" dirty="0">
                <a:latin typeface="Garamond"/>
                <a:cs typeface="Garamond"/>
              </a:rPr>
              <a:t>pricing.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240"/>
              </a:lnSpc>
              <a:buAutoNum type="alphaLcParenR"/>
              <a:tabLst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Market-Skimming</a:t>
            </a:r>
            <a:r>
              <a:rPr sz="1167" b="1" spc="-11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Pricing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companies that </a:t>
            </a:r>
            <a:r>
              <a:rPr sz="1167" spc="-5" dirty="0">
                <a:latin typeface="Garamond"/>
                <a:cs typeface="Garamond"/>
              </a:rPr>
              <a:t>invent new products initially set high prices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"skim" revenues layer by layer  </a:t>
            </a:r>
            <a:r>
              <a:rPr sz="1167" dirty="0">
                <a:latin typeface="Garamond"/>
                <a:cs typeface="Garamond"/>
              </a:rPr>
              <a:t>from the </a:t>
            </a:r>
            <a:r>
              <a:rPr sz="1167" spc="-5" dirty="0">
                <a:latin typeface="Garamond"/>
                <a:cs typeface="Garamond"/>
              </a:rPr>
              <a:t>market. Intel </a:t>
            </a:r>
            <a:r>
              <a:rPr sz="1167" dirty="0">
                <a:latin typeface="Garamond"/>
                <a:cs typeface="Garamond"/>
              </a:rPr>
              <a:t>is a </a:t>
            </a:r>
            <a:r>
              <a:rPr sz="1167" spc="-5" dirty="0">
                <a:latin typeface="Garamond"/>
                <a:cs typeface="Garamond"/>
              </a:rPr>
              <a:t>prime </a:t>
            </a:r>
            <a:r>
              <a:rPr sz="1167" dirty="0">
                <a:latin typeface="Garamond"/>
                <a:cs typeface="Garamond"/>
              </a:rPr>
              <a:t>user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this strategy, called </a:t>
            </a:r>
            <a:r>
              <a:rPr sz="1167" u="sng" dirty="0">
                <a:solidFill>
                  <a:srgbClr val="0000FF"/>
                </a:solidFill>
                <a:latin typeface="Garamond"/>
                <a:cs typeface="Garamond"/>
              </a:rPr>
              <a:t>market-skimming pricing</a:t>
            </a:r>
            <a:r>
              <a:rPr sz="1167" dirty="0">
                <a:latin typeface="Garamond"/>
                <a:cs typeface="Garamond"/>
              </a:rPr>
              <a:t>. </a:t>
            </a:r>
            <a:r>
              <a:rPr sz="1167" spc="-5" dirty="0">
                <a:latin typeface="Garamond"/>
                <a:cs typeface="Garamond"/>
              </a:rPr>
              <a:t>Market  </a:t>
            </a:r>
            <a:r>
              <a:rPr sz="1167" dirty="0">
                <a:latin typeface="Garamond"/>
                <a:cs typeface="Garamond"/>
              </a:rPr>
              <a:t>skimming </a:t>
            </a:r>
            <a:r>
              <a:rPr sz="1167" spc="-5" dirty="0">
                <a:latin typeface="Garamond"/>
                <a:cs typeface="Garamond"/>
              </a:rPr>
              <a:t>makes </a:t>
            </a:r>
            <a:r>
              <a:rPr sz="1167" dirty="0">
                <a:latin typeface="Garamond"/>
                <a:cs typeface="Garamond"/>
              </a:rPr>
              <a:t>sense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under certain </a:t>
            </a:r>
            <a:r>
              <a:rPr sz="1167" spc="-5" dirty="0">
                <a:latin typeface="Garamond"/>
                <a:cs typeface="Garamond"/>
              </a:rPr>
              <a:t>conditions. </a:t>
            </a:r>
            <a:r>
              <a:rPr sz="1167" dirty="0">
                <a:latin typeface="Garamond"/>
                <a:cs typeface="Garamond"/>
              </a:rPr>
              <a:t>First, the </a:t>
            </a:r>
            <a:r>
              <a:rPr sz="1167" spc="-5" dirty="0">
                <a:latin typeface="Garamond"/>
                <a:cs typeface="Garamond"/>
              </a:rPr>
              <a:t>product's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and image must  </a:t>
            </a:r>
            <a:r>
              <a:rPr sz="1167" dirty="0">
                <a:latin typeface="Garamond"/>
                <a:cs typeface="Garamond"/>
              </a:rPr>
              <a:t>support its </a:t>
            </a:r>
            <a:r>
              <a:rPr sz="1167" spc="-5" dirty="0">
                <a:latin typeface="Garamond"/>
                <a:cs typeface="Garamond"/>
              </a:rPr>
              <a:t>higher price, and </a:t>
            </a:r>
            <a:r>
              <a:rPr sz="1167" dirty="0">
                <a:latin typeface="Garamond"/>
                <a:cs typeface="Garamond"/>
              </a:rPr>
              <a:t>enough </a:t>
            </a:r>
            <a:r>
              <a:rPr sz="1167" spc="-5" dirty="0">
                <a:latin typeface="Garamond"/>
                <a:cs typeface="Garamond"/>
              </a:rPr>
              <a:t>buyers </a:t>
            </a:r>
            <a:r>
              <a:rPr sz="1167" dirty="0">
                <a:latin typeface="Garamond"/>
                <a:cs typeface="Garamond"/>
              </a:rPr>
              <a:t>must </a:t>
            </a:r>
            <a:r>
              <a:rPr sz="1167" spc="-5" dirty="0">
                <a:latin typeface="Garamond"/>
                <a:cs typeface="Garamond"/>
              </a:rPr>
              <a:t>want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at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price. Second, </a:t>
            </a:r>
            <a:r>
              <a:rPr sz="1167" dirty="0">
                <a:latin typeface="Garamond"/>
                <a:cs typeface="Garamond"/>
              </a:rPr>
              <a:t>the costs  </a:t>
            </a:r>
            <a:r>
              <a:rPr sz="1167" spc="-5" dirty="0">
                <a:latin typeface="Garamond"/>
                <a:cs typeface="Garamond"/>
              </a:rPr>
              <a:t>of producing </a:t>
            </a:r>
            <a:r>
              <a:rPr sz="1167" dirty="0">
                <a:latin typeface="Garamond"/>
                <a:cs typeface="Garamond"/>
              </a:rPr>
              <a:t>a smaller volume cannot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so </a:t>
            </a:r>
            <a:r>
              <a:rPr sz="1167" spc="-5" dirty="0">
                <a:latin typeface="Garamond"/>
                <a:cs typeface="Garamond"/>
              </a:rPr>
              <a:t>high that </a:t>
            </a:r>
            <a:r>
              <a:rPr sz="1167" dirty="0">
                <a:latin typeface="Garamond"/>
                <a:cs typeface="Garamond"/>
              </a:rPr>
              <a:t>they cancel the </a:t>
            </a:r>
            <a:r>
              <a:rPr sz="1167" spc="-5" dirty="0">
                <a:latin typeface="Garamond"/>
                <a:cs typeface="Garamond"/>
              </a:rPr>
              <a:t>advantage of </a:t>
            </a:r>
            <a:r>
              <a:rPr sz="1167" dirty="0">
                <a:latin typeface="Garamond"/>
                <a:cs typeface="Garamond"/>
              </a:rPr>
              <a:t>charging </a:t>
            </a:r>
            <a:r>
              <a:rPr sz="1167" spc="-5" dirty="0">
                <a:latin typeface="Garamond"/>
                <a:cs typeface="Garamond"/>
              </a:rPr>
              <a:t>more.  </a:t>
            </a:r>
            <a:r>
              <a:rPr sz="1167" dirty="0">
                <a:latin typeface="Garamond"/>
                <a:cs typeface="Garamond"/>
              </a:rPr>
              <a:t>Finally, competitors should </a:t>
            </a:r>
            <a:r>
              <a:rPr sz="1167" spc="-5" dirty="0">
                <a:latin typeface="Garamond"/>
                <a:cs typeface="Garamond"/>
              </a:rPr>
              <a:t>not be able </a:t>
            </a:r>
            <a:r>
              <a:rPr sz="1167" dirty="0">
                <a:latin typeface="Garamond"/>
                <a:cs typeface="Garamond"/>
              </a:rPr>
              <a:t>to enter 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easily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undercut the </a:t>
            </a:r>
            <a:r>
              <a:rPr sz="1167" spc="-5" dirty="0">
                <a:latin typeface="Garamond"/>
                <a:cs typeface="Garamond"/>
              </a:rPr>
              <a:t>high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price.</a:t>
            </a:r>
            <a:endParaRPr sz="1167">
              <a:latin typeface="Garamond"/>
              <a:cs typeface="Garamond"/>
            </a:endParaRPr>
          </a:p>
          <a:p>
            <a:pPr marL="1086531" lvl="1" indent="-407449">
              <a:lnSpc>
                <a:spcPts val="1327"/>
              </a:lnSpc>
              <a:buAutoNum type="alphaLcParenR" startAt="2"/>
              <a:tabLst>
                <a:tab pos="1085913" algn="l"/>
                <a:tab pos="1086531" algn="l"/>
              </a:tabLst>
            </a:pPr>
            <a:r>
              <a:rPr sz="1167" b="1" spc="-5" dirty="0">
                <a:latin typeface="Garamond"/>
                <a:cs typeface="Garamond"/>
              </a:rPr>
              <a:t>Market-Penetration</a:t>
            </a:r>
            <a:r>
              <a:rPr sz="1167" b="1" spc="-34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Pricing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Rather than setting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high initial price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i="1" dirty="0">
                <a:latin typeface="Garamond"/>
                <a:cs typeface="Garamond"/>
              </a:rPr>
              <a:t>skim </a:t>
            </a:r>
            <a:r>
              <a:rPr sz="1167" dirty="0">
                <a:latin typeface="Garamond"/>
                <a:cs typeface="Garamond"/>
              </a:rPr>
              <a:t>off small </a:t>
            </a:r>
            <a:r>
              <a:rPr sz="1167" spc="-5" dirty="0">
                <a:latin typeface="Garamond"/>
                <a:cs typeface="Garamond"/>
              </a:rPr>
              <a:t>but profitable </a:t>
            </a:r>
            <a:r>
              <a:rPr sz="1167" dirty="0">
                <a:latin typeface="Garamond"/>
                <a:cs typeface="Garamond"/>
              </a:rPr>
              <a:t>market segments, some  companies use </a:t>
            </a:r>
            <a:r>
              <a:rPr sz="1167" u="sng" spc="-5" dirty="0">
                <a:solidFill>
                  <a:srgbClr val="0000FF"/>
                </a:solidFill>
                <a:latin typeface="Garamond"/>
                <a:cs typeface="Garamond"/>
              </a:rPr>
              <a:t>market-penetration pricing</a:t>
            </a:r>
            <a:r>
              <a:rPr sz="1167" spc="-5" dirty="0">
                <a:latin typeface="Garamond"/>
                <a:cs typeface="Garamond"/>
              </a:rPr>
              <a:t>. </a:t>
            </a:r>
            <a:r>
              <a:rPr sz="1167" dirty="0">
                <a:latin typeface="Garamond"/>
                <a:cs typeface="Garamond"/>
              </a:rPr>
              <a:t>They set a low initial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order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i="1" spc="-5" dirty="0">
                <a:latin typeface="Garamond"/>
                <a:cs typeface="Garamond"/>
              </a:rPr>
              <a:t>penetrate </a:t>
            </a:r>
            <a:r>
              <a:rPr sz="1167" spc="5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quickly </a:t>
            </a:r>
            <a:r>
              <a:rPr sz="1167" spc="-5" dirty="0">
                <a:latin typeface="Garamond"/>
                <a:cs typeface="Garamond"/>
              </a:rPr>
              <a:t>and deeply—to attract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large number of buyers </a:t>
            </a:r>
            <a:r>
              <a:rPr sz="1167" dirty="0">
                <a:latin typeface="Garamond"/>
                <a:cs typeface="Garamond"/>
              </a:rPr>
              <a:t>quickly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win a large market  share.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high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sales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volume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results</a:t>
            </a:r>
            <a:r>
              <a:rPr sz="1167" spc="14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falling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costs,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allowing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company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cut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its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price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even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44720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123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3"/>
            <a:ext cx="5729728" cy="8634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further. Several conditions must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met for this low-price strategy to work. First, the market must  </a:t>
            </a:r>
            <a:r>
              <a:rPr sz="1167" spc="-5" dirty="0">
                <a:latin typeface="Garamond"/>
                <a:cs typeface="Garamond"/>
              </a:rPr>
              <a:t>be highly price </a:t>
            </a:r>
            <a:r>
              <a:rPr sz="1167" dirty="0">
                <a:latin typeface="Garamond"/>
                <a:cs typeface="Garamond"/>
              </a:rPr>
              <a:t>sensitive so that a </a:t>
            </a:r>
            <a:r>
              <a:rPr sz="1167" spc="-5" dirty="0">
                <a:latin typeface="Garamond"/>
                <a:cs typeface="Garamond"/>
              </a:rPr>
              <a:t>low price produces more market </a:t>
            </a:r>
            <a:r>
              <a:rPr sz="1167" dirty="0">
                <a:latin typeface="Garamond"/>
                <a:cs typeface="Garamond"/>
              </a:rPr>
              <a:t>growth. </a:t>
            </a:r>
            <a:r>
              <a:rPr sz="1167" spc="-5" dirty="0">
                <a:latin typeface="Garamond"/>
                <a:cs typeface="Garamond"/>
              </a:rPr>
              <a:t>Second, production and  </a:t>
            </a:r>
            <a:r>
              <a:rPr sz="1167" dirty="0">
                <a:latin typeface="Garamond"/>
                <a:cs typeface="Garamond"/>
              </a:rPr>
              <a:t>distribution costs must fall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sales volume </a:t>
            </a:r>
            <a:r>
              <a:rPr sz="1167" spc="-5" dirty="0">
                <a:latin typeface="Garamond"/>
                <a:cs typeface="Garamond"/>
              </a:rPr>
              <a:t>increases. </a:t>
            </a:r>
            <a:r>
              <a:rPr sz="1167" dirty="0">
                <a:latin typeface="Garamond"/>
                <a:cs typeface="Garamond"/>
              </a:rPr>
              <a:t>Finally, the low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must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keep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the  competition,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penetration pricer must maintain its low-price position—otherwise,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  advantage may be only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temporary.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UcPeriod" startAt="4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Product Mix Pricing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strategy for setting a </a:t>
            </a:r>
            <a:r>
              <a:rPr sz="1167" spc="-5" dirty="0">
                <a:latin typeface="Garamond"/>
                <a:cs typeface="Garamond"/>
              </a:rPr>
              <a:t>product's price often has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changed </a:t>
            </a:r>
            <a:r>
              <a:rPr sz="1167" dirty="0">
                <a:latin typeface="Garamond"/>
                <a:cs typeface="Garamond"/>
              </a:rPr>
              <a:t>when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part of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product mix. In </a:t>
            </a:r>
            <a:r>
              <a:rPr sz="1167" dirty="0">
                <a:latin typeface="Garamond"/>
                <a:cs typeface="Garamond"/>
              </a:rPr>
              <a:t>this case, the </a:t>
            </a:r>
            <a:r>
              <a:rPr sz="1167" spc="-5" dirty="0">
                <a:latin typeface="Garamond"/>
                <a:cs typeface="Garamond"/>
              </a:rPr>
              <a:t>firm looks for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set of prices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maximizes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profits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total  product </a:t>
            </a:r>
            <a:r>
              <a:rPr sz="1167" dirty="0">
                <a:latin typeface="Garamond"/>
                <a:cs typeface="Garamond"/>
              </a:rPr>
              <a:t>mix. Pricing is difficult </a:t>
            </a:r>
            <a:r>
              <a:rPr sz="1167" spc="-5" dirty="0">
                <a:latin typeface="Garamond"/>
                <a:cs typeface="Garamond"/>
              </a:rPr>
              <a:t>because </a:t>
            </a:r>
            <a:r>
              <a:rPr sz="1167" dirty="0">
                <a:latin typeface="Garamond"/>
                <a:cs typeface="Garamond"/>
              </a:rPr>
              <a:t>the various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have </a:t>
            </a:r>
            <a:r>
              <a:rPr sz="1167" spc="-5" dirty="0">
                <a:latin typeface="Garamond"/>
                <a:cs typeface="Garamond"/>
              </a:rPr>
              <a:t>related </a:t>
            </a:r>
            <a:r>
              <a:rPr sz="1167" dirty="0">
                <a:latin typeface="Garamond"/>
                <a:cs typeface="Garamond"/>
              </a:rPr>
              <a:t>demand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face </a:t>
            </a:r>
            <a:r>
              <a:rPr sz="1167" spc="-5" dirty="0">
                <a:latin typeface="Garamond"/>
                <a:cs typeface="Garamond"/>
              </a:rPr>
              <a:t>different degrees of </a:t>
            </a:r>
            <a:r>
              <a:rPr sz="1167" dirty="0">
                <a:latin typeface="Garamond"/>
                <a:cs typeface="Garamond"/>
              </a:rPr>
              <a:t>competition. </a:t>
            </a:r>
            <a:r>
              <a:rPr sz="1167" spc="-5" dirty="0">
                <a:latin typeface="Garamond"/>
                <a:cs typeface="Garamond"/>
              </a:rPr>
              <a:t>We now </a:t>
            </a:r>
            <a:r>
              <a:rPr sz="1167" dirty="0">
                <a:latin typeface="Garamond"/>
                <a:cs typeface="Garamond"/>
              </a:rPr>
              <a:t>take a closer </a:t>
            </a:r>
            <a:r>
              <a:rPr sz="1167" spc="-5" dirty="0">
                <a:latin typeface="Garamond"/>
                <a:cs typeface="Garamond"/>
              </a:rPr>
              <a:t>look at </a:t>
            </a:r>
            <a:r>
              <a:rPr sz="1167" dirty="0">
                <a:latin typeface="Garamond"/>
                <a:cs typeface="Garamond"/>
              </a:rPr>
              <a:t>the five </a:t>
            </a:r>
            <a:r>
              <a:rPr sz="1167" spc="-5" dirty="0">
                <a:latin typeface="Garamond"/>
                <a:cs typeface="Garamond"/>
              </a:rPr>
              <a:t>product mix pricing  </a:t>
            </a:r>
            <a:r>
              <a:rPr sz="1167" dirty="0">
                <a:latin typeface="Garamond"/>
                <a:cs typeface="Garamond"/>
              </a:rPr>
              <a:t>situations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240"/>
              </a:lnSpc>
              <a:buAutoNum type="alphaLcParenR"/>
              <a:tabLst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Product </a:t>
            </a:r>
            <a:r>
              <a:rPr sz="1167" b="1" spc="-5" dirty="0">
                <a:latin typeface="Garamond"/>
                <a:cs typeface="Garamond"/>
              </a:rPr>
              <a:t>Line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Pricing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usually </a:t>
            </a:r>
            <a:r>
              <a:rPr sz="1167" spc="-5" dirty="0">
                <a:latin typeface="Garamond"/>
                <a:cs typeface="Garamond"/>
              </a:rPr>
              <a:t>develop product lines rather than </a:t>
            </a:r>
            <a:r>
              <a:rPr sz="1167" dirty="0">
                <a:latin typeface="Garamond"/>
                <a:cs typeface="Garamond"/>
              </a:rPr>
              <a:t>single </a:t>
            </a:r>
            <a:r>
              <a:rPr sz="1167" spc="-5" dirty="0">
                <a:latin typeface="Garamond"/>
                <a:cs typeface="Garamond"/>
              </a:rPr>
              <a:t>products.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line </a:t>
            </a:r>
            <a:r>
              <a:rPr sz="1167" spc="-5" dirty="0">
                <a:latin typeface="Garamond"/>
                <a:cs typeface="Garamond"/>
              </a:rPr>
              <a:t>pricing,  management must decide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steps to set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the various </a:t>
            </a:r>
            <a:r>
              <a:rPr sz="1167" spc="-5" dirty="0">
                <a:latin typeface="Garamond"/>
                <a:cs typeface="Garamond"/>
              </a:rPr>
              <a:t>products in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line.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steps should take </a:t>
            </a:r>
            <a:r>
              <a:rPr sz="1167" spc="-5" dirty="0">
                <a:latin typeface="Garamond"/>
                <a:cs typeface="Garamond"/>
              </a:rPr>
              <a:t>into account </a:t>
            </a:r>
            <a:r>
              <a:rPr sz="1167" dirty="0">
                <a:latin typeface="Garamond"/>
                <a:cs typeface="Garamond"/>
              </a:rPr>
              <a:t>cost </a:t>
            </a:r>
            <a:r>
              <a:rPr sz="1167" spc="-5" dirty="0">
                <a:latin typeface="Garamond"/>
                <a:cs typeface="Garamond"/>
              </a:rPr>
              <a:t>differences between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line,  </a:t>
            </a:r>
            <a:r>
              <a:rPr sz="1167" dirty="0">
                <a:latin typeface="Garamond"/>
                <a:cs typeface="Garamond"/>
              </a:rPr>
              <a:t>customer evaluations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their different features,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competitors' </a:t>
            </a:r>
            <a:r>
              <a:rPr sz="1167" spc="-5" dirty="0">
                <a:latin typeface="Garamond"/>
                <a:cs typeface="Garamond"/>
              </a:rPr>
              <a:t>prices. </a:t>
            </a:r>
            <a:r>
              <a:rPr sz="1167" dirty="0">
                <a:latin typeface="Garamond"/>
                <a:cs typeface="Garamond"/>
              </a:rPr>
              <a:t>In many industries, sellers  use well-established </a:t>
            </a:r>
            <a:r>
              <a:rPr sz="1167" i="1" spc="-5" dirty="0">
                <a:latin typeface="Garamond"/>
                <a:cs typeface="Garamond"/>
              </a:rPr>
              <a:t>price </a:t>
            </a:r>
            <a:r>
              <a:rPr sz="1167" i="1" dirty="0">
                <a:latin typeface="Garamond"/>
                <a:cs typeface="Garamond"/>
              </a:rPr>
              <a:t>points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products in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line. </a:t>
            </a:r>
            <a:r>
              <a:rPr sz="1167" dirty="0">
                <a:latin typeface="Garamond"/>
                <a:cs typeface="Garamond"/>
              </a:rPr>
              <a:t>The seller's task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establish  </a:t>
            </a:r>
            <a:r>
              <a:rPr sz="1167" spc="-5" dirty="0">
                <a:latin typeface="Garamond"/>
                <a:cs typeface="Garamond"/>
              </a:rPr>
              <a:t>perceived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differences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support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differences.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240"/>
              </a:lnSpc>
              <a:buAutoNum type="alphaLcParenR" startAt="2"/>
              <a:tabLst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Optional-Product</a:t>
            </a:r>
            <a:r>
              <a:rPr sz="1167" b="1" spc="-11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Pricing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companies use </a:t>
            </a:r>
            <a:r>
              <a:rPr sz="1167" spc="-5" dirty="0">
                <a:latin typeface="Garamond"/>
                <a:cs typeface="Garamond"/>
              </a:rPr>
              <a:t>optional-product pricing—offering </a:t>
            </a:r>
            <a:r>
              <a:rPr sz="1167" dirty="0">
                <a:latin typeface="Garamond"/>
                <a:cs typeface="Garamond"/>
              </a:rPr>
              <a:t>to sell </a:t>
            </a:r>
            <a:r>
              <a:rPr sz="1167" spc="-5" dirty="0">
                <a:latin typeface="Garamond"/>
                <a:cs typeface="Garamond"/>
              </a:rPr>
              <a:t>optional or accessory products  along </a:t>
            </a:r>
            <a:r>
              <a:rPr sz="1167" dirty="0">
                <a:latin typeface="Garamond"/>
                <a:cs typeface="Garamond"/>
              </a:rPr>
              <a:t>with their </a:t>
            </a:r>
            <a:r>
              <a:rPr sz="1167" spc="-5" dirty="0">
                <a:latin typeface="Garamond"/>
                <a:cs typeface="Garamond"/>
              </a:rPr>
              <a:t>main product.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example, </a:t>
            </a:r>
            <a:r>
              <a:rPr sz="1167" dirty="0">
                <a:latin typeface="Garamond"/>
                <a:cs typeface="Garamond"/>
              </a:rPr>
              <a:t>a car </a:t>
            </a:r>
            <a:r>
              <a:rPr sz="1167" spc="-5" dirty="0">
                <a:latin typeface="Garamond"/>
                <a:cs typeface="Garamond"/>
              </a:rPr>
              <a:t>buyer may </a:t>
            </a:r>
            <a:r>
              <a:rPr sz="1167" dirty="0">
                <a:latin typeface="Garamond"/>
                <a:cs typeface="Garamond"/>
              </a:rPr>
              <a:t>choose to </a:t>
            </a:r>
            <a:r>
              <a:rPr sz="1167" spc="-5" dirty="0">
                <a:latin typeface="Garamond"/>
                <a:cs typeface="Garamond"/>
              </a:rPr>
              <a:t>order power </a:t>
            </a:r>
            <a:r>
              <a:rPr sz="1167" dirty="0">
                <a:latin typeface="Garamond"/>
                <a:cs typeface="Garamond"/>
              </a:rPr>
              <a:t>windows,  cruise control,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a CD changer. Pricing these </a:t>
            </a:r>
            <a:r>
              <a:rPr sz="1167" spc="-5" dirty="0">
                <a:latin typeface="Garamond"/>
                <a:cs typeface="Garamond"/>
              </a:rPr>
              <a:t>options </a:t>
            </a:r>
            <a:r>
              <a:rPr sz="1167" dirty="0">
                <a:latin typeface="Garamond"/>
                <a:cs typeface="Garamond"/>
              </a:rPr>
              <a:t>is a sticky </a:t>
            </a:r>
            <a:r>
              <a:rPr sz="1167" spc="-5" dirty="0">
                <a:latin typeface="Garamond"/>
                <a:cs typeface="Garamond"/>
              </a:rPr>
              <a:t>problem. Automobile </a:t>
            </a:r>
            <a:r>
              <a:rPr sz="1167" dirty="0">
                <a:latin typeface="Garamond"/>
                <a:cs typeface="Garamond"/>
              </a:rPr>
              <a:t>companies 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decide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items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include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base price and </a:t>
            </a:r>
            <a:r>
              <a:rPr sz="1167" dirty="0">
                <a:latin typeface="Garamond"/>
                <a:cs typeface="Garamond"/>
              </a:rPr>
              <a:t>which to </a:t>
            </a:r>
            <a:r>
              <a:rPr sz="1167" spc="-5" dirty="0">
                <a:latin typeface="Garamond"/>
                <a:cs typeface="Garamond"/>
              </a:rPr>
              <a:t>offer as options. Until recent  </a:t>
            </a:r>
            <a:r>
              <a:rPr sz="1167" dirty="0">
                <a:latin typeface="Garamond"/>
                <a:cs typeface="Garamond"/>
              </a:rPr>
              <a:t>years, The economy model was </a:t>
            </a:r>
            <a:r>
              <a:rPr sz="1167" spc="-5" dirty="0">
                <a:latin typeface="Garamond"/>
                <a:cs typeface="Garamond"/>
              </a:rPr>
              <a:t>stripped of </a:t>
            </a:r>
            <a:r>
              <a:rPr sz="1167" dirty="0">
                <a:latin typeface="Garamond"/>
                <a:cs typeface="Garamond"/>
              </a:rPr>
              <a:t>so many comforts </a:t>
            </a:r>
            <a:r>
              <a:rPr sz="1167" spc="-5" dirty="0">
                <a:latin typeface="Garamond"/>
                <a:cs typeface="Garamond"/>
              </a:rPr>
              <a:t>and conveniences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most buyers  rejected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it.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240"/>
              </a:lnSpc>
              <a:buAutoNum type="alphaLcParenR" startAt="3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Captive-Product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Pricing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make products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must be used along </a:t>
            </a:r>
            <a:r>
              <a:rPr sz="1167" dirty="0">
                <a:latin typeface="Garamond"/>
                <a:cs typeface="Garamond"/>
              </a:rPr>
              <a:t>with a </a:t>
            </a:r>
            <a:r>
              <a:rPr sz="1167" spc="-5" dirty="0">
                <a:latin typeface="Garamond"/>
                <a:cs typeface="Garamond"/>
              </a:rPr>
              <a:t>main product are </a:t>
            </a:r>
            <a:r>
              <a:rPr sz="1167" dirty="0">
                <a:latin typeface="Garamond"/>
                <a:cs typeface="Garamond"/>
              </a:rPr>
              <a:t>using captive-  </a:t>
            </a:r>
            <a:r>
              <a:rPr sz="1167" spc="-5" dirty="0">
                <a:latin typeface="Garamond"/>
                <a:cs typeface="Garamond"/>
              </a:rPr>
              <a:t>product pricing. Examples of </a:t>
            </a:r>
            <a:r>
              <a:rPr sz="1167" dirty="0">
                <a:latin typeface="Garamond"/>
                <a:cs typeface="Garamond"/>
              </a:rPr>
              <a:t>captive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are </a:t>
            </a:r>
            <a:r>
              <a:rPr sz="1167" spc="-5" dirty="0">
                <a:latin typeface="Garamond"/>
                <a:cs typeface="Garamond"/>
              </a:rPr>
              <a:t>razor blades, </a:t>
            </a:r>
            <a:r>
              <a:rPr sz="1167" dirty="0">
                <a:latin typeface="Garamond"/>
                <a:cs typeface="Garamond"/>
              </a:rPr>
              <a:t>camera film, video games,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computer software. Producers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main products </a:t>
            </a:r>
            <a:r>
              <a:rPr sz="1167" dirty="0">
                <a:latin typeface="Garamond"/>
                <a:cs typeface="Garamond"/>
              </a:rPr>
              <a:t>(razors, cameras, video game consoles,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computers) </a:t>
            </a:r>
            <a:r>
              <a:rPr sz="1167" spc="-5" dirty="0">
                <a:latin typeface="Garamond"/>
                <a:cs typeface="Garamond"/>
              </a:rPr>
              <a:t>often price </a:t>
            </a:r>
            <a:r>
              <a:rPr sz="1167" dirty="0">
                <a:latin typeface="Garamond"/>
                <a:cs typeface="Garamond"/>
              </a:rPr>
              <a:t>them low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set </a:t>
            </a:r>
            <a:r>
              <a:rPr sz="1167" spc="-5" dirty="0">
                <a:latin typeface="Garamond"/>
                <a:cs typeface="Garamond"/>
              </a:rPr>
              <a:t>high </a:t>
            </a:r>
            <a:r>
              <a:rPr sz="1167" dirty="0">
                <a:latin typeface="Garamond"/>
                <a:cs typeface="Garamond"/>
              </a:rPr>
              <a:t>markups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supplies. Thus, camera  </a:t>
            </a:r>
            <a:r>
              <a:rPr sz="1167" spc="-5" dirty="0">
                <a:latin typeface="Garamond"/>
                <a:cs typeface="Garamond"/>
              </a:rPr>
              <a:t>manufactures price its cameras low </a:t>
            </a:r>
            <a:r>
              <a:rPr sz="1167" dirty="0">
                <a:latin typeface="Garamond"/>
                <a:cs typeface="Garamond"/>
              </a:rPr>
              <a:t>because they </a:t>
            </a:r>
            <a:r>
              <a:rPr sz="1167" spc="-5" dirty="0">
                <a:latin typeface="Garamond"/>
                <a:cs typeface="Garamond"/>
              </a:rPr>
              <a:t>make its money on </a:t>
            </a:r>
            <a:r>
              <a:rPr sz="1167" dirty="0">
                <a:latin typeface="Garamond"/>
                <a:cs typeface="Garamond"/>
              </a:rPr>
              <a:t>the film it sells. In the case of  services, this strategy is called </a:t>
            </a:r>
            <a:r>
              <a:rPr sz="1167" i="1" dirty="0">
                <a:latin typeface="Garamond"/>
                <a:cs typeface="Garamond"/>
              </a:rPr>
              <a:t>two-part </a:t>
            </a:r>
            <a:r>
              <a:rPr sz="1167" i="1" spc="-5" dirty="0">
                <a:latin typeface="Garamond"/>
                <a:cs typeface="Garamond"/>
              </a:rPr>
              <a:t>pricing.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 of </a:t>
            </a:r>
            <a:r>
              <a:rPr sz="1167" dirty="0">
                <a:latin typeface="Garamond"/>
                <a:cs typeface="Garamond"/>
              </a:rPr>
              <a:t>the service </a:t>
            </a:r>
            <a:r>
              <a:rPr sz="1167" spc="-5" dirty="0">
                <a:latin typeface="Garamond"/>
                <a:cs typeface="Garamond"/>
              </a:rPr>
              <a:t>is broken into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i="1" dirty="0">
                <a:latin typeface="Garamond"/>
                <a:cs typeface="Garamond"/>
              </a:rPr>
              <a:t>fixed fee </a:t>
            </a:r>
            <a:r>
              <a:rPr sz="1167" dirty="0">
                <a:latin typeface="Garamond"/>
                <a:cs typeface="Garamond"/>
              </a:rPr>
              <a:t>plus a  </a:t>
            </a:r>
            <a:r>
              <a:rPr sz="1167" i="1" spc="-5" dirty="0">
                <a:latin typeface="Garamond"/>
                <a:cs typeface="Garamond"/>
              </a:rPr>
              <a:t>variable usage rate. </a:t>
            </a:r>
            <a:r>
              <a:rPr sz="1167" dirty="0">
                <a:latin typeface="Garamond"/>
                <a:cs typeface="Garamond"/>
              </a:rPr>
              <a:t>Thus, a telephone company charges a monthly </a:t>
            </a:r>
            <a:r>
              <a:rPr sz="1167" spc="-5" dirty="0">
                <a:latin typeface="Garamond"/>
                <a:cs typeface="Garamond"/>
              </a:rPr>
              <a:t>rate—the </a:t>
            </a:r>
            <a:r>
              <a:rPr sz="1167" dirty="0">
                <a:latin typeface="Garamond"/>
                <a:cs typeface="Garamond"/>
              </a:rPr>
              <a:t>fixed fee—plus charges  for calls </a:t>
            </a:r>
            <a:r>
              <a:rPr sz="1167" spc="-5" dirty="0">
                <a:latin typeface="Garamond"/>
                <a:cs typeface="Garamond"/>
              </a:rPr>
              <a:t>beyond </a:t>
            </a:r>
            <a:r>
              <a:rPr sz="1167" dirty="0">
                <a:latin typeface="Garamond"/>
                <a:cs typeface="Garamond"/>
              </a:rPr>
              <a:t>some minimum number—the </a:t>
            </a:r>
            <a:r>
              <a:rPr sz="1167" spc="-5" dirty="0">
                <a:latin typeface="Garamond"/>
                <a:cs typeface="Garamond"/>
              </a:rPr>
              <a:t>variable </a:t>
            </a:r>
            <a:r>
              <a:rPr sz="1167" dirty="0">
                <a:latin typeface="Garamond"/>
                <a:cs typeface="Garamond"/>
              </a:rPr>
              <a:t>usage </a:t>
            </a:r>
            <a:r>
              <a:rPr sz="1167" spc="-5" dirty="0">
                <a:latin typeface="Garamond"/>
                <a:cs typeface="Garamond"/>
              </a:rPr>
              <a:t>rate. Amusement parks </a:t>
            </a:r>
            <a:r>
              <a:rPr sz="1167" dirty="0">
                <a:latin typeface="Garamond"/>
                <a:cs typeface="Garamond"/>
              </a:rPr>
              <a:t>charge  </a:t>
            </a:r>
            <a:r>
              <a:rPr sz="1167" spc="-5" dirty="0">
                <a:latin typeface="Garamond"/>
                <a:cs typeface="Garamond"/>
              </a:rPr>
              <a:t>admission plus </a:t>
            </a:r>
            <a:r>
              <a:rPr sz="1167" dirty="0">
                <a:latin typeface="Garamond"/>
                <a:cs typeface="Garamond"/>
              </a:rPr>
              <a:t>fees for food, midway </a:t>
            </a:r>
            <a:r>
              <a:rPr sz="1167" spc="-5" dirty="0">
                <a:latin typeface="Garamond"/>
                <a:cs typeface="Garamond"/>
              </a:rPr>
              <a:t>attractions, and rides over </a:t>
            </a:r>
            <a:r>
              <a:rPr sz="1167" dirty="0">
                <a:latin typeface="Garamond"/>
                <a:cs typeface="Garamond"/>
              </a:rPr>
              <a:t>a minimum. The service firm must  </a:t>
            </a:r>
            <a:r>
              <a:rPr sz="1167" spc="-5" dirty="0">
                <a:latin typeface="Garamond"/>
                <a:cs typeface="Garamond"/>
              </a:rPr>
              <a:t>decide how much </a:t>
            </a:r>
            <a:r>
              <a:rPr sz="1167" dirty="0">
                <a:latin typeface="Garamond"/>
                <a:cs typeface="Garamond"/>
              </a:rPr>
              <a:t>to charge for the </a:t>
            </a:r>
            <a:r>
              <a:rPr sz="1167" spc="-5" dirty="0">
                <a:latin typeface="Garamond"/>
                <a:cs typeface="Garamond"/>
              </a:rPr>
              <a:t>basic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and how much </a:t>
            </a:r>
            <a:r>
              <a:rPr sz="1167" dirty="0">
                <a:latin typeface="Garamond"/>
                <a:cs typeface="Garamond"/>
              </a:rPr>
              <a:t>for the variable usage. The fixed  </a:t>
            </a:r>
            <a:r>
              <a:rPr sz="1167" spc="-5" dirty="0">
                <a:latin typeface="Garamond"/>
                <a:cs typeface="Garamond"/>
              </a:rPr>
              <a:t>amount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low enough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induce </a:t>
            </a:r>
            <a:r>
              <a:rPr sz="1167" dirty="0">
                <a:latin typeface="Garamond"/>
                <a:cs typeface="Garamond"/>
              </a:rPr>
              <a:t>usage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service; </a:t>
            </a:r>
            <a:r>
              <a:rPr sz="1167" spc="-5" dirty="0">
                <a:latin typeface="Garamond"/>
                <a:cs typeface="Garamond"/>
              </a:rPr>
              <a:t>profit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made on </a:t>
            </a:r>
            <a:r>
              <a:rPr sz="1167" dirty="0">
                <a:latin typeface="Garamond"/>
                <a:cs typeface="Garamond"/>
              </a:rPr>
              <a:t>the variable  fees.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240"/>
              </a:lnSpc>
              <a:buAutoNum type="alphaLcParenR" startAt="4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By-Product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Pricing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 producing processed meats, petroleum products, </a:t>
            </a:r>
            <a:r>
              <a:rPr sz="1167" dirty="0">
                <a:latin typeface="Garamond"/>
                <a:cs typeface="Garamond"/>
              </a:rPr>
              <a:t>chemicals, </a:t>
            </a:r>
            <a:r>
              <a:rPr sz="1167" spc="-5" dirty="0">
                <a:latin typeface="Garamond"/>
                <a:cs typeface="Garamond"/>
              </a:rPr>
              <a:t>and other products,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often  by-products. If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by-products have no </a:t>
            </a:r>
            <a:r>
              <a:rPr sz="1167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and if </a:t>
            </a:r>
            <a:r>
              <a:rPr sz="1167" dirty="0">
                <a:latin typeface="Garamond"/>
                <a:cs typeface="Garamond"/>
              </a:rPr>
              <a:t>getting </a:t>
            </a:r>
            <a:r>
              <a:rPr sz="1167" spc="-5" dirty="0">
                <a:latin typeface="Garamond"/>
                <a:cs typeface="Garamond"/>
              </a:rPr>
              <a:t>rid of </a:t>
            </a:r>
            <a:r>
              <a:rPr sz="1167" dirty="0">
                <a:latin typeface="Garamond"/>
                <a:cs typeface="Garamond"/>
              </a:rPr>
              <a:t>them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costly, this will </a:t>
            </a:r>
            <a:r>
              <a:rPr sz="1167" spc="-5" dirty="0">
                <a:latin typeface="Garamond"/>
                <a:cs typeface="Garamond"/>
              </a:rPr>
              <a:t>affect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pricing of </a:t>
            </a:r>
            <a:r>
              <a:rPr sz="1167" dirty="0">
                <a:latin typeface="Garamond"/>
                <a:cs typeface="Garamond"/>
              </a:rPr>
              <a:t>the main </a:t>
            </a:r>
            <a:r>
              <a:rPr sz="1167" spc="-5" dirty="0">
                <a:latin typeface="Garamond"/>
                <a:cs typeface="Garamond"/>
              </a:rPr>
              <a:t>product. Using by-product pricing, </a:t>
            </a:r>
            <a:r>
              <a:rPr sz="1167" dirty="0">
                <a:latin typeface="Garamond"/>
                <a:cs typeface="Garamond"/>
              </a:rPr>
              <a:t>the manufacturer will seek a market for  these </a:t>
            </a:r>
            <a:r>
              <a:rPr sz="1167" spc="-5" dirty="0">
                <a:latin typeface="Garamond"/>
                <a:cs typeface="Garamond"/>
              </a:rPr>
              <a:t>by-products and should accept any price that </a:t>
            </a:r>
            <a:r>
              <a:rPr sz="1167" dirty="0">
                <a:latin typeface="Garamond"/>
                <a:cs typeface="Garamond"/>
              </a:rPr>
              <a:t>covers more than the cost </a:t>
            </a:r>
            <a:r>
              <a:rPr sz="1167" spc="-5" dirty="0">
                <a:latin typeface="Garamond"/>
                <a:cs typeface="Garamond"/>
              </a:rPr>
              <a:t>of storing and  delivering </a:t>
            </a:r>
            <a:r>
              <a:rPr sz="1167" dirty="0">
                <a:latin typeface="Garamond"/>
                <a:cs typeface="Garamond"/>
              </a:rPr>
              <a:t>them. This </a:t>
            </a:r>
            <a:r>
              <a:rPr sz="1167" spc="-5" dirty="0">
                <a:latin typeface="Garamond"/>
                <a:cs typeface="Garamond"/>
              </a:rPr>
              <a:t>practice allows </a:t>
            </a:r>
            <a:r>
              <a:rPr sz="1167" dirty="0">
                <a:latin typeface="Garamond"/>
                <a:cs typeface="Garamond"/>
              </a:rPr>
              <a:t>the seller to </a:t>
            </a:r>
            <a:r>
              <a:rPr sz="1167" spc="-5" dirty="0">
                <a:latin typeface="Garamond"/>
                <a:cs typeface="Garamond"/>
              </a:rPr>
              <a:t>reduce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main product's price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make it more  </a:t>
            </a:r>
            <a:r>
              <a:rPr sz="1167" dirty="0">
                <a:latin typeface="Garamond"/>
                <a:cs typeface="Garamond"/>
              </a:rPr>
              <a:t>competitive. By-products can even turn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profitable. </a:t>
            </a:r>
            <a:r>
              <a:rPr sz="1167" dirty="0">
                <a:latin typeface="Garamond"/>
                <a:cs typeface="Garamond"/>
              </a:rPr>
              <a:t>For example, many lumber mills </a:t>
            </a:r>
            <a:r>
              <a:rPr sz="1167" spc="-5" dirty="0">
                <a:latin typeface="Garamond"/>
                <a:cs typeface="Garamond"/>
              </a:rPr>
              <a:t>have  begun </a:t>
            </a:r>
            <a:r>
              <a:rPr sz="1167" dirty="0">
                <a:latin typeface="Garamond"/>
                <a:cs typeface="Garamond"/>
              </a:rPr>
              <a:t>to sell </a:t>
            </a:r>
            <a:r>
              <a:rPr sz="1167" spc="-5" dirty="0">
                <a:latin typeface="Garamond"/>
                <a:cs typeface="Garamond"/>
              </a:rPr>
              <a:t>bark </a:t>
            </a:r>
            <a:r>
              <a:rPr sz="1167" dirty="0">
                <a:latin typeface="Garamond"/>
                <a:cs typeface="Garamond"/>
              </a:rPr>
              <a:t>chips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sawdust </a:t>
            </a:r>
            <a:r>
              <a:rPr sz="1167" spc="-5" dirty="0">
                <a:latin typeface="Garamond"/>
                <a:cs typeface="Garamond"/>
              </a:rPr>
              <a:t>profitably as decorative mulch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home and </a:t>
            </a:r>
            <a:r>
              <a:rPr sz="1167" dirty="0">
                <a:latin typeface="Garamond"/>
                <a:cs typeface="Garamond"/>
              </a:rPr>
              <a:t>commercial  landscaping.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spc="-5" dirty="0">
                <a:latin typeface="Garamond"/>
                <a:cs typeface="Garamond"/>
              </a:rPr>
              <a:t>Sometimes,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don't realize </a:t>
            </a:r>
            <a:r>
              <a:rPr sz="1167" dirty="0">
                <a:latin typeface="Garamond"/>
                <a:cs typeface="Garamond"/>
              </a:rPr>
              <a:t>how valuable their </a:t>
            </a:r>
            <a:r>
              <a:rPr sz="1167" spc="-5" dirty="0">
                <a:latin typeface="Garamond"/>
                <a:cs typeface="Garamond"/>
              </a:rPr>
              <a:t>by-products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55860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124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69869"/>
            <a:ext cx="5716147" cy="1195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8464">
              <a:lnSpc>
                <a:spcPts val="1356"/>
              </a:lnSpc>
              <a:tabLst>
                <a:tab pos="1085913" algn="l"/>
              </a:tabLst>
            </a:pPr>
            <a:r>
              <a:rPr sz="1167" b="1" dirty="0">
                <a:latin typeface="Garamond"/>
                <a:cs typeface="Garamond"/>
              </a:rPr>
              <a:t>e)	Product </a:t>
            </a:r>
            <a:r>
              <a:rPr sz="1167" b="1" spc="-5" dirty="0">
                <a:latin typeface="Garamond"/>
                <a:cs typeface="Garamond"/>
              </a:rPr>
              <a:t>Bundle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Pricing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Using product bundle pricing, </a:t>
            </a:r>
            <a:r>
              <a:rPr sz="1167" dirty="0">
                <a:latin typeface="Garamond"/>
                <a:cs typeface="Garamond"/>
              </a:rPr>
              <a:t>sellers </a:t>
            </a:r>
            <a:r>
              <a:rPr sz="1167" spc="-5" dirty="0">
                <a:latin typeface="Garamond"/>
                <a:cs typeface="Garamond"/>
              </a:rPr>
              <a:t>often combine </a:t>
            </a:r>
            <a:r>
              <a:rPr sz="1167" dirty="0">
                <a:latin typeface="Garamond"/>
                <a:cs typeface="Garamond"/>
              </a:rPr>
              <a:t>several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products and offer the bundle  at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reduced price. </a:t>
            </a:r>
            <a:r>
              <a:rPr sz="1167" dirty="0">
                <a:latin typeface="Garamond"/>
                <a:cs typeface="Garamond"/>
              </a:rPr>
              <a:t>Thus, theaters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sports teams sell season tickets </a:t>
            </a:r>
            <a:r>
              <a:rPr sz="1167" spc="-5" dirty="0">
                <a:latin typeface="Garamond"/>
                <a:cs typeface="Garamond"/>
              </a:rPr>
              <a:t>at less </a:t>
            </a:r>
            <a:r>
              <a:rPr sz="1167" dirty="0">
                <a:latin typeface="Garamond"/>
                <a:cs typeface="Garamond"/>
              </a:rPr>
              <a:t>than the cost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single  tickets; </a:t>
            </a:r>
            <a:r>
              <a:rPr sz="1167" spc="-5" dirty="0">
                <a:latin typeface="Garamond"/>
                <a:cs typeface="Garamond"/>
              </a:rPr>
              <a:t>hotels </a:t>
            </a:r>
            <a:r>
              <a:rPr sz="1167" dirty="0">
                <a:latin typeface="Garamond"/>
                <a:cs typeface="Garamond"/>
              </a:rPr>
              <a:t>sell specially </a:t>
            </a:r>
            <a:r>
              <a:rPr sz="1167" spc="-5" dirty="0">
                <a:latin typeface="Garamond"/>
                <a:cs typeface="Garamond"/>
              </a:rPr>
              <a:t>priced packages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include room, meals, and </a:t>
            </a:r>
            <a:r>
              <a:rPr sz="1167" dirty="0">
                <a:latin typeface="Garamond"/>
                <a:cs typeface="Garamond"/>
              </a:rPr>
              <a:t>entertainment; computer  </a:t>
            </a:r>
            <a:r>
              <a:rPr sz="1167" spc="-5" dirty="0">
                <a:latin typeface="Garamond"/>
                <a:cs typeface="Garamond"/>
              </a:rPr>
              <a:t>makers include attractive </a:t>
            </a:r>
            <a:r>
              <a:rPr sz="1167" dirty="0">
                <a:latin typeface="Garamond"/>
                <a:cs typeface="Garamond"/>
              </a:rPr>
              <a:t>software </a:t>
            </a:r>
            <a:r>
              <a:rPr sz="1167" spc="-5" dirty="0">
                <a:latin typeface="Garamond"/>
                <a:cs typeface="Garamond"/>
              </a:rPr>
              <a:t>packages with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personal </a:t>
            </a:r>
            <a:r>
              <a:rPr sz="1167" dirty="0">
                <a:latin typeface="Garamond"/>
                <a:cs typeface="Garamond"/>
              </a:rPr>
              <a:t>computers. Price </a:t>
            </a:r>
            <a:r>
              <a:rPr sz="1167" spc="-5" dirty="0">
                <a:latin typeface="Garamond"/>
                <a:cs typeface="Garamond"/>
              </a:rPr>
              <a:t>bundling </a:t>
            </a:r>
            <a:r>
              <a:rPr sz="1167" dirty="0">
                <a:latin typeface="Garamond"/>
                <a:cs typeface="Garamond"/>
              </a:rPr>
              <a:t>can  </a:t>
            </a:r>
            <a:r>
              <a:rPr sz="1167" spc="-5" dirty="0">
                <a:latin typeface="Garamond"/>
                <a:cs typeface="Garamond"/>
              </a:rPr>
              <a:t>promote </a:t>
            </a:r>
            <a:r>
              <a:rPr sz="1167" dirty="0">
                <a:latin typeface="Garamond"/>
                <a:cs typeface="Garamond"/>
              </a:rPr>
              <a:t>the sales </a:t>
            </a:r>
            <a:r>
              <a:rPr sz="1167" spc="-5" dirty="0">
                <a:latin typeface="Garamond"/>
                <a:cs typeface="Garamond"/>
              </a:rPr>
              <a:t>of products consumers </a:t>
            </a:r>
            <a:r>
              <a:rPr sz="1167" dirty="0">
                <a:latin typeface="Garamond"/>
                <a:cs typeface="Garamond"/>
              </a:rPr>
              <a:t>might </a:t>
            </a:r>
            <a:r>
              <a:rPr sz="1167" spc="-5" dirty="0">
                <a:latin typeface="Garamond"/>
                <a:cs typeface="Garamond"/>
              </a:rPr>
              <a:t>not otherwise buy, but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combined price must  be low </a:t>
            </a:r>
            <a:r>
              <a:rPr sz="1167" dirty="0">
                <a:latin typeface="Garamond"/>
                <a:cs typeface="Garamond"/>
              </a:rPr>
              <a:t>enough to get them to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bundle.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0497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102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798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manufacturing, and </a:t>
            </a:r>
            <a:r>
              <a:rPr sz="1167" dirty="0">
                <a:latin typeface="Garamond"/>
                <a:cs typeface="Garamond"/>
              </a:rPr>
              <a:t>salespeople. </a:t>
            </a:r>
            <a:r>
              <a:rPr sz="1167" spc="-5" dirty="0">
                <a:latin typeface="Garamond"/>
                <a:cs typeface="Garamond"/>
              </a:rPr>
              <a:t>Some companies have </a:t>
            </a:r>
            <a:r>
              <a:rPr sz="1167" dirty="0">
                <a:latin typeface="Garamond"/>
                <a:cs typeface="Garamond"/>
              </a:rPr>
              <a:t>developed successful </a:t>
            </a:r>
            <a:r>
              <a:rPr sz="1167" spc="-5" dirty="0">
                <a:latin typeface="Garamond"/>
                <a:cs typeface="Garamond"/>
              </a:rPr>
              <a:t>"entrepreneurial"  programs </a:t>
            </a:r>
            <a:r>
              <a:rPr sz="1167" dirty="0">
                <a:latin typeface="Garamond"/>
                <a:cs typeface="Garamond"/>
              </a:rPr>
              <a:t>that encourage employees to think up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develop </a:t>
            </a:r>
            <a:r>
              <a:rPr sz="1167" spc="-5" dirty="0">
                <a:latin typeface="Garamond"/>
                <a:cs typeface="Garamond"/>
              </a:rPr>
              <a:t>new-product </a:t>
            </a:r>
            <a:r>
              <a:rPr sz="1167" dirty="0">
                <a:latin typeface="Garamond"/>
                <a:cs typeface="Garamond"/>
              </a:rPr>
              <a:t>ideas. Good </a:t>
            </a:r>
            <a:r>
              <a:rPr sz="1167" spc="-5" dirty="0">
                <a:latin typeface="Garamond"/>
                <a:cs typeface="Garamond"/>
              </a:rPr>
              <a:t>new-  product ideas also </a:t>
            </a:r>
            <a:r>
              <a:rPr sz="1167" dirty="0">
                <a:latin typeface="Garamond"/>
                <a:cs typeface="Garamond"/>
              </a:rPr>
              <a:t>come from </a:t>
            </a:r>
            <a:r>
              <a:rPr sz="1167" spc="-5" dirty="0">
                <a:latin typeface="Garamond"/>
                <a:cs typeface="Garamond"/>
              </a:rPr>
              <a:t>watching and listening </a:t>
            </a:r>
            <a:r>
              <a:rPr sz="1167" dirty="0">
                <a:latin typeface="Garamond"/>
                <a:cs typeface="Garamond"/>
              </a:rPr>
              <a:t>to customers. The company can </a:t>
            </a:r>
            <a:r>
              <a:rPr sz="1167" spc="-5" dirty="0">
                <a:latin typeface="Garamond"/>
                <a:cs typeface="Garamond"/>
              </a:rPr>
              <a:t>analyze  </a:t>
            </a:r>
            <a:r>
              <a:rPr sz="1167" dirty="0">
                <a:latin typeface="Garamond"/>
                <a:cs typeface="Garamond"/>
              </a:rPr>
              <a:t>customer questions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complaints to find </a:t>
            </a:r>
            <a:r>
              <a:rPr sz="1167" spc="-5" dirty="0">
                <a:latin typeface="Garamond"/>
                <a:cs typeface="Garamond"/>
              </a:rPr>
              <a:t>new products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better </a:t>
            </a:r>
            <a:r>
              <a:rPr sz="1167" dirty="0">
                <a:latin typeface="Garamond"/>
                <a:cs typeface="Garamond"/>
              </a:rPr>
              <a:t>solve consumer </a:t>
            </a:r>
            <a:r>
              <a:rPr sz="1167" spc="-5" dirty="0">
                <a:latin typeface="Garamond"/>
                <a:cs typeface="Garamond"/>
              </a:rPr>
              <a:t>problems.  </a:t>
            </a:r>
            <a:r>
              <a:rPr sz="1167" dirty="0">
                <a:latin typeface="Garamond"/>
                <a:cs typeface="Garamond"/>
              </a:rPr>
              <a:t>The company can conduct surveys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focus groups to </a:t>
            </a:r>
            <a:r>
              <a:rPr sz="1167" spc="-5" dirty="0">
                <a:latin typeface="Garamond"/>
                <a:cs typeface="Garamond"/>
              </a:rPr>
              <a:t>learn about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needs and </a:t>
            </a:r>
            <a:r>
              <a:rPr sz="1167" dirty="0">
                <a:latin typeface="Garamond"/>
                <a:cs typeface="Garamond"/>
              </a:rPr>
              <a:t>wants. </a:t>
            </a:r>
            <a:r>
              <a:rPr sz="1167" spc="-5" dirty="0">
                <a:latin typeface="Garamond"/>
                <a:cs typeface="Garamond"/>
              </a:rPr>
              <a:t>Or 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engineers or salespeople can meet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work </a:t>
            </a:r>
            <a:r>
              <a:rPr sz="1167" spc="-5" dirty="0">
                <a:latin typeface="Garamond"/>
                <a:cs typeface="Garamond"/>
              </a:rPr>
              <a:t>alongside </a:t>
            </a:r>
            <a:r>
              <a:rPr sz="1167" dirty="0">
                <a:latin typeface="Garamond"/>
                <a:cs typeface="Garamond"/>
              </a:rPr>
              <a:t>customers to get suggestions  </a:t>
            </a:r>
            <a:r>
              <a:rPr sz="1167" spc="-5" dirty="0">
                <a:latin typeface="Garamond"/>
                <a:cs typeface="Garamond"/>
              </a:rPr>
              <a:t>and ideas. </a:t>
            </a:r>
            <a:r>
              <a:rPr sz="1167" dirty="0">
                <a:latin typeface="Garamond"/>
                <a:cs typeface="Garamond"/>
              </a:rPr>
              <a:t>Finally, consumers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create </a:t>
            </a:r>
            <a:r>
              <a:rPr sz="1167" spc="-5" dirty="0">
                <a:latin typeface="Garamond"/>
                <a:cs typeface="Garamond"/>
              </a:rPr>
              <a:t>new products and </a:t>
            </a:r>
            <a:r>
              <a:rPr sz="1167" dirty="0">
                <a:latin typeface="Garamond"/>
                <a:cs typeface="Garamond"/>
              </a:rPr>
              <a:t>uses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own, and </a:t>
            </a:r>
            <a:r>
              <a:rPr sz="1167" dirty="0">
                <a:latin typeface="Garamond"/>
                <a:cs typeface="Garamond"/>
              </a:rPr>
              <a:t>companies can  </a:t>
            </a:r>
            <a:r>
              <a:rPr sz="1167" spc="-5" dirty="0">
                <a:latin typeface="Garamond"/>
                <a:cs typeface="Garamond"/>
              </a:rPr>
              <a:t>benefit by </a:t>
            </a:r>
            <a:r>
              <a:rPr sz="1167" dirty="0">
                <a:latin typeface="Garamond"/>
                <a:cs typeface="Garamond"/>
              </a:rPr>
              <a:t>finding these </a:t>
            </a:r>
            <a:r>
              <a:rPr sz="1167" spc="-5" dirty="0">
                <a:latin typeface="Garamond"/>
                <a:cs typeface="Garamond"/>
              </a:rPr>
              <a:t>products and putting them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market. Customers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also be </a:t>
            </a:r>
            <a:r>
              <a:rPr sz="1167" dirty="0">
                <a:latin typeface="Garamond"/>
                <a:cs typeface="Garamond"/>
              </a:rPr>
              <a:t>a good  source </a:t>
            </a:r>
            <a:r>
              <a:rPr sz="1167" spc="-5" dirty="0">
                <a:latin typeface="Garamond"/>
                <a:cs typeface="Garamond"/>
              </a:rPr>
              <a:t>of ideas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new product </a:t>
            </a:r>
            <a:r>
              <a:rPr sz="1167" dirty="0">
                <a:latin typeface="Garamond"/>
                <a:cs typeface="Garamond"/>
              </a:rPr>
              <a:t>uses that can </a:t>
            </a:r>
            <a:r>
              <a:rPr sz="1167" spc="-5" dirty="0">
                <a:latin typeface="Garamond"/>
                <a:cs typeface="Garamond"/>
              </a:rPr>
              <a:t>expand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extend the </a:t>
            </a:r>
            <a:r>
              <a:rPr sz="1167" spc="-5" dirty="0">
                <a:latin typeface="Garamond"/>
                <a:cs typeface="Garamond"/>
              </a:rPr>
              <a:t>life of </a:t>
            </a:r>
            <a:r>
              <a:rPr sz="1167" dirty="0">
                <a:latin typeface="Garamond"/>
                <a:cs typeface="Garamond"/>
              </a:rPr>
              <a:t>current  </a:t>
            </a:r>
            <a:r>
              <a:rPr sz="1167" spc="-5" dirty="0">
                <a:latin typeface="Garamond"/>
                <a:cs typeface="Garamond"/>
              </a:rPr>
              <a:t>products. Competitors are another </a:t>
            </a:r>
            <a:r>
              <a:rPr sz="1167" dirty="0">
                <a:latin typeface="Garamond"/>
                <a:cs typeface="Garamond"/>
              </a:rPr>
              <a:t>good </a:t>
            </a:r>
            <a:r>
              <a:rPr sz="1167" spc="-5" dirty="0">
                <a:latin typeface="Garamond"/>
                <a:cs typeface="Garamond"/>
              </a:rPr>
              <a:t>source of new-product ideas. Companies </a:t>
            </a:r>
            <a:r>
              <a:rPr sz="1167" dirty="0">
                <a:latin typeface="Garamond"/>
                <a:cs typeface="Garamond"/>
              </a:rPr>
              <a:t>watch  competitors' </a:t>
            </a:r>
            <a:r>
              <a:rPr sz="1167" spc="-5" dirty="0">
                <a:latin typeface="Garamond"/>
                <a:cs typeface="Garamond"/>
              </a:rPr>
              <a:t>ads and other communications </a:t>
            </a:r>
            <a:r>
              <a:rPr sz="1167" dirty="0">
                <a:latin typeface="Garamond"/>
                <a:cs typeface="Garamond"/>
              </a:rPr>
              <a:t>to get clues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their new </a:t>
            </a:r>
            <a:r>
              <a:rPr sz="1167" spc="-5" dirty="0">
                <a:latin typeface="Garamond"/>
                <a:cs typeface="Garamond"/>
              </a:rPr>
              <a:t>products. </a:t>
            </a:r>
            <a:r>
              <a:rPr sz="1167" dirty="0">
                <a:latin typeface="Garamond"/>
                <a:cs typeface="Garamond"/>
              </a:rPr>
              <a:t>They buy  competing new </a:t>
            </a:r>
            <a:r>
              <a:rPr sz="1167" spc="-5" dirty="0">
                <a:latin typeface="Garamond"/>
                <a:cs typeface="Garamond"/>
              </a:rPr>
              <a:t>products, </a:t>
            </a:r>
            <a:r>
              <a:rPr sz="1167" dirty="0">
                <a:latin typeface="Garamond"/>
                <a:cs typeface="Garamond"/>
              </a:rPr>
              <a:t>take them </a:t>
            </a:r>
            <a:r>
              <a:rPr sz="1167" spc="-5" dirty="0">
                <a:latin typeface="Garamond"/>
                <a:cs typeface="Garamond"/>
              </a:rPr>
              <a:t>apart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see how </a:t>
            </a:r>
            <a:r>
              <a:rPr sz="1167" dirty="0">
                <a:latin typeface="Garamond"/>
                <a:cs typeface="Garamond"/>
              </a:rPr>
              <a:t>they work, </a:t>
            </a:r>
            <a:r>
              <a:rPr sz="1167" spc="-5" dirty="0">
                <a:latin typeface="Garamond"/>
                <a:cs typeface="Garamond"/>
              </a:rPr>
              <a:t>analyze </a:t>
            </a:r>
            <a:r>
              <a:rPr sz="1167" dirty="0">
                <a:latin typeface="Garamond"/>
                <a:cs typeface="Garamond"/>
              </a:rPr>
              <a:t>their sales, </a:t>
            </a:r>
            <a:r>
              <a:rPr sz="1167" spc="-5" dirty="0">
                <a:latin typeface="Garamond"/>
                <a:cs typeface="Garamond"/>
              </a:rPr>
              <a:t>and decide  </a:t>
            </a:r>
            <a:r>
              <a:rPr sz="1167" dirty="0">
                <a:latin typeface="Garamond"/>
                <a:cs typeface="Garamond"/>
              </a:rPr>
              <a:t>whether they should </a:t>
            </a:r>
            <a:r>
              <a:rPr sz="1167" spc="-5" dirty="0">
                <a:latin typeface="Garamond"/>
                <a:cs typeface="Garamond"/>
              </a:rPr>
              <a:t>bring out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 product of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own. </a:t>
            </a:r>
            <a:r>
              <a:rPr sz="1167" dirty="0">
                <a:latin typeface="Garamond"/>
                <a:cs typeface="Garamond"/>
              </a:rPr>
              <a:t>Finally, </a:t>
            </a:r>
            <a:r>
              <a:rPr sz="1167" spc="-5" dirty="0">
                <a:latin typeface="Garamond"/>
                <a:cs typeface="Garamond"/>
              </a:rPr>
              <a:t>distributors and </a:t>
            </a:r>
            <a:r>
              <a:rPr sz="1167" dirty="0">
                <a:latin typeface="Garamond"/>
                <a:cs typeface="Garamond"/>
              </a:rPr>
              <a:t>suppliers  contribute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good </a:t>
            </a:r>
            <a:r>
              <a:rPr sz="1167" spc="-5" dirty="0">
                <a:latin typeface="Garamond"/>
                <a:cs typeface="Garamond"/>
              </a:rPr>
              <a:t>new-product ideas. Resellers are </a:t>
            </a:r>
            <a:r>
              <a:rPr sz="1167" dirty="0">
                <a:latin typeface="Garamond"/>
                <a:cs typeface="Garamond"/>
              </a:rPr>
              <a:t>close to the </a:t>
            </a:r>
            <a:r>
              <a:rPr sz="1167" spc="-5" dirty="0">
                <a:latin typeface="Garamond"/>
                <a:cs typeface="Garamond"/>
              </a:rPr>
              <a:t>market and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pass along  information about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problems and new-product possibilities. </a:t>
            </a:r>
            <a:r>
              <a:rPr sz="1167" dirty="0">
                <a:latin typeface="Garamond"/>
                <a:cs typeface="Garamond"/>
              </a:rPr>
              <a:t>Suppliers can tell the  company </a:t>
            </a:r>
            <a:r>
              <a:rPr sz="1167" spc="-5" dirty="0">
                <a:latin typeface="Garamond"/>
                <a:cs typeface="Garamond"/>
              </a:rPr>
              <a:t>about new </a:t>
            </a:r>
            <a:r>
              <a:rPr sz="1167" dirty="0">
                <a:latin typeface="Garamond"/>
                <a:cs typeface="Garamond"/>
              </a:rPr>
              <a:t>concepts, techniques, </a:t>
            </a:r>
            <a:r>
              <a:rPr sz="1167" spc="-5" dirty="0">
                <a:latin typeface="Garamond"/>
                <a:cs typeface="Garamond"/>
              </a:rPr>
              <a:t>and materials </a:t>
            </a:r>
            <a:r>
              <a:rPr sz="1167" dirty="0">
                <a:latin typeface="Garamond"/>
                <a:cs typeface="Garamond"/>
              </a:rPr>
              <a:t>that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 to </a:t>
            </a:r>
            <a:r>
              <a:rPr sz="1167" spc="-5" dirty="0">
                <a:latin typeface="Garamond"/>
                <a:cs typeface="Garamond"/>
              </a:rPr>
              <a:t>develop new products.  Other idea </a:t>
            </a:r>
            <a:r>
              <a:rPr sz="1167" dirty="0">
                <a:latin typeface="Garamond"/>
                <a:cs typeface="Garamond"/>
              </a:rPr>
              <a:t>sources </a:t>
            </a:r>
            <a:r>
              <a:rPr sz="1167" spc="-5" dirty="0">
                <a:latin typeface="Garamond"/>
                <a:cs typeface="Garamond"/>
              </a:rPr>
              <a:t>include </a:t>
            </a:r>
            <a:r>
              <a:rPr sz="1167" dirty="0">
                <a:latin typeface="Garamond"/>
                <a:cs typeface="Garamond"/>
              </a:rPr>
              <a:t>trade </a:t>
            </a:r>
            <a:r>
              <a:rPr sz="1167" spc="-5" dirty="0">
                <a:latin typeface="Garamond"/>
                <a:cs typeface="Garamond"/>
              </a:rPr>
              <a:t>magazines, shows, and </a:t>
            </a:r>
            <a:r>
              <a:rPr sz="1167" dirty="0">
                <a:latin typeface="Garamond"/>
                <a:cs typeface="Garamond"/>
              </a:rPr>
              <a:t>seminars; government </a:t>
            </a:r>
            <a:r>
              <a:rPr sz="1167" spc="-5" dirty="0">
                <a:latin typeface="Garamond"/>
                <a:cs typeface="Garamond"/>
              </a:rPr>
              <a:t>agencies; new-  product </a:t>
            </a:r>
            <a:r>
              <a:rPr sz="1167" dirty="0">
                <a:latin typeface="Garamond"/>
                <a:cs typeface="Garamond"/>
              </a:rPr>
              <a:t>consultants; </a:t>
            </a:r>
            <a:r>
              <a:rPr sz="1167" spc="-5" dirty="0">
                <a:latin typeface="Garamond"/>
                <a:cs typeface="Garamond"/>
              </a:rPr>
              <a:t>advertising agencies; marketing research </a:t>
            </a:r>
            <a:r>
              <a:rPr sz="1167" dirty="0">
                <a:latin typeface="Garamond"/>
                <a:cs typeface="Garamond"/>
              </a:rPr>
              <a:t>firms; university </a:t>
            </a:r>
            <a:r>
              <a:rPr sz="1167" spc="-5" dirty="0">
                <a:latin typeface="Garamond"/>
                <a:cs typeface="Garamond"/>
              </a:rPr>
              <a:t>and commercial  </a:t>
            </a:r>
            <a:r>
              <a:rPr sz="1167" dirty="0">
                <a:latin typeface="Garamond"/>
                <a:cs typeface="Garamond"/>
              </a:rPr>
              <a:t>laboratories;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inventors.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search for </a:t>
            </a:r>
            <a:r>
              <a:rPr sz="1167" spc="-5" dirty="0">
                <a:latin typeface="Garamond"/>
                <a:cs typeface="Garamond"/>
              </a:rPr>
              <a:t>new-product </a:t>
            </a:r>
            <a:r>
              <a:rPr sz="1167" dirty="0">
                <a:latin typeface="Garamond"/>
                <a:cs typeface="Garamond"/>
              </a:rPr>
              <a:t>ideas should </a:t>
            </a:r>
            <a:r>
              <a:rPr sz="1167" spc="-5" dirty="0">
                <a:latin typeface="Garamond"/>
                <a:cs typeface="Garamond"/>
              </a:rPr>
              <a:t>be systematic 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haphazard. Otherwise, </a:t>
            </a:r>
            <a:r>
              <a:rPr sz="1167" dirty="0">
                <a:latin typeface="Garamond"/>
                <a:cs typeface="Garamond"/>
              </a:rPr>
              <a:t>few </a:t>
            </a:r>
            <a:r>
              <a:rPr sz="1167" spc="-5" dirty="0">
                <a:latin typeface="Garamond"/>
                <a:cs typeface="Garamond"/>
              </a:rPr>
              <a:t>new  </a:t>
            </a:r>
            <a:r>
              <a:rPr sz="1167" dirty="0">
                <a:latin typeface="Garamond"/>
                <a:cs typeface="Garamond"/>
              </a:rPr>
              <a:t>ideas will surface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many good ideas will sputter in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die. Top management can </a:t>
            </a:r>
            <a:r>
              <a:rPr sz="1167" spc="-5" dirty="0">
                <a:latin typeface="Garamond"/>
                <a:cs typeface="Garamond"/>
              </a:rPr>
              <a:t>avoid </a:t>
            </a:r>
            <a:r>
              <a:rPr sz="1167" dirty="0">
                <a:latin typeface="Garamond"/>
                <a:cs typeface="Garamond"/>
              </a:rPr>
              <a:t>these  </a:t>
            </a:r>
            <a:r>
              <a:rPr sz="1167" spc="-5" dirty="0">
                <a:latin typeface="Garamond"/>
                <a:cs typeface="Garamond"/>
              </a:rPr>
              <a:t>problems by </a:t>
            </a:r>
            <a:r>
              <a:rPr sz="1167" dirty="0">
                <a:latin typeface="Garamond"/>
                <a:cs typeface="Garamond"/>
              </a:rPr>
              <a:t>installing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i="1" spc="-5" dirty="0">
                <a:latin typeface="Garamond"/>
                <a:cs typeface="Garamond"/>
              </a:rPr>
              <a:t>idea management system </a:t>
            </a:r>
            <a:r>
              <a:rPr sz="1167" spc="-5" dirty="0">
                <a:latin typeface="Garamond"/>
                <a:cs typeface="Garamond"/>
              </a:rPr>
              <a:t>that directs </a:t>
            </a:r>
            <a:r>
              <a:rPr sz="1167" dirty="0">
                <a:latin typeface="Garamond"/>
                <a:cs typeface="Garamond"/>
              </a:rPr>
              <a:t>the flow </a:t>
            </a:r>
            <a:r>
              <a:rPr sz="1167" spc="-5" dirty="0">
                <a:latin typeface="Garamond"/>
                <a:cs typeface="Garamond"/>
              </a:rPr>
              <a:t>of new </a:t>
            </a:r>
            <a:r>
              <a:rPr sz="1167" dirty="0">
                <a:latin typeface="Garamond"/>
                <a:cs typeface="Garamond"/>
              </a:rPr>
              <a:t>ideas to a </a:t>
            </a:r>
            <a:r>
              <a:rPr sz="1167" spc="-5" dirty="0">
                <a:latin typeface="Garamond"/>
                <a:cs typeface="Garamond"/>
              </a:rPr>
              <a:t>central point  </a:t>
            </a:r>
            <a:r>
              <a:rPr sz="1167" dirty="0">
                <a:latin typeface="Garamond"/>
                <a:cs typeface="Garamond"/>
              </a:rPr>
              <a:t>where they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collected, </a:t>
            </a:r>
            <a:r>
              <a:rPr sz="1167" spc="-5" dirty="0">
                <a:latin typeface="Garamond"/>
                <a:cs typeface="Garamond"/>
              </a:rPr>
              <a:t>reviewed, and evaluated. In </a:t>
            </a:r>
            <a:r>
              <a:rPr sz="1167" dirty="0">
                <a:latin typeface="Garamond"/>
                <a:cs typeface="Garamond"/>
              </a:rPr>
              <a:t>setting up such a system, 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can  do </a:t>
            </a:r>
            <a:r>
              <a:rPr sz="1167" spc="-5" dirty="0">
                <a:latin typeface="Garamond"/>
                <a:cs typeface="Garamond"/>
              </a:rPr>
              <a:t>any or all of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following: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Appoint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respected senior person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company's idea</a:t>
            </a:r>
            <a:r>
              <a:rPr sz="1167" spc="-1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manager.</a:t>
            </a:r>
            <a:endParaRPr sz="1167">
              <a:latin typeface="Garamond"/>
              <a:cs typeface="Garamond"/>
            </a:endParaRPr>
          </a:p>
          <a:p>
            <a:pPr marL="456837" marR="19755" indent="-222245" algn="just">
              <a:lnSpc>
                <a:spcPts val="1312"/>
              </a:lnSpc>
              <a:spcBef>
                <a:spcPts val="73"/>
              </a:spcBef>
              <a:buSzPct val="83333"/>
              <a:buFont typeface="Symbol"/>
              <a:buChar char="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Create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multidisciplinary idea management committee </a:t>
            </a:r>
            <a:r>
              <a:rPr sz="1167" dirty="0">
                <a:latin typeface="Garamond"/>
                <a:cs typeface="Garamond"/>
              </a:rPr>
              <a:t>consisting </a:t>
            </a:r>
            <a:r>
              <a:rPr sz="1167" spc="-5" dirty="0">
                <a:latin typeface="Garamond"/>
                <a:cs typeface="Garamond"/>
              </a:rPr>
              <a:t>of people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R&amp;D,  </a:t>
            </a:r>
            <a:r>
              <a:rPr sz="1167" dirty="0">
                <a:latin typeface="Garamond"/>
                <a:cs typeface="Garamond"/>
              </a:rPr>
              <a:t>engineering, </a:t>
            </a:r>
            <a:r>
              <a:rPr sz="1167" spc="-5" dirty="0">
                <a:latin typeface="Garamond"/>
                <a:cs typeface="Garamond"/>
              </a:rPr>
              <a:t>purchasing, operations, </a:t>
            </a:r>
            <a:r>
              <a:rPr sz="1167" dirty="0">
                <a:latin typeface="Garamond"/>
                <a:cs typeface="Garamond"/>
              </a:rPr>
              <a:t>finance, </a:t>
            </a:r>
            <a:r>
              <a:rPr sz="1167" spc="-5" dirty="0">
                <a:latin typeface="Garamond"/>
                <a:cs typeface="Garamond"/>
              </a:rPr>
              <a:t>and sales and marketing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meet regularly and  </a:t>
            </a:r>
            <a:r>
              <a:rPr sz="1167" dirty="0">
                <a:latin typeface="Garamond"/>
                <a:cs typeface="Garamond"/>
              </a:rPr>
              <a:t>evaluate </a:t>
            </a:r>
            <a:r>
              <a:rPr sz="1167" spc="-5" dirty="0">
                <a:latin typeface="Garamond"/>
                <a:cs typeface="Garamond"/>
              </a:rPr>
              <a:t>proposed new-product and service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ideas.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Set </a:t>
            </a:r>
            <a:r>
              <a:rPr sz="1167" dirty="0">
                <a:latin typeface="Garamond"/>
                <a:cs typeface="Garamond"/>
              </a:rPr>
              <a:t>up a toll-free </a:t>
            </a:r>
            <a:r>
              <a:rPr sz="1167" spc="-5" dirty="0">
                <a:latin typeface="Garamond"/>
                <a:cs typeface="Garamond"/>
              </a:rPr>
              <a:t>number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anyone </a:t>
            </a:r>
            <a:r>
              <a:rPr sz="1167" dirty="0">
                <a:latin typeface="Garamond"/>
                <a:cs typeface="Garamond"/>
              </a:rPr>
              <a:t>who wants to </a:t>
            </a:r>
            <a:r>
              <a:rPr sz="1167" spc="-5" dirty="0">
                <a:latin typeface="Garamond"/>
                <a:cs typeface="Garamond"/>
              </a:rPr>
              <a:t>send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idea to the </a:t>
            </a:r>
            <a:r>
              <a:rPr sz="1167" spc="-5" dirty="0">
                <a:latin typeface="Garamond"/>
                <a:cs typeface="Garamond"/>
              </a:rPr>
              <a:t>idea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manager.</a:t>
            </a:r>
            <a:endParaRPr sz="1167">
              <a:latin typeface="Garamond"/>
              <a:cs typeface="Garamond"/>
            </a:endParaRPr>
          </a:p>
          <a:p>
            <a:pPr marL="456837" marR="18520" indent="-222245">
              <a:lnSpc>
                <a:spcPts val="1312"/>
              </a:lnSpc>
              <a:spcBef>
                <a:spcPts val="73"/>
              </a:spcBef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Encourage </a:t>
            </a:r>
            <a:r>
              <a:rPr sz="1167" dirty="0">
                <a:latin typeface="Garamond"/>
                <a:cs typeface="Garamond"/>
              </a:rPr>
              <a:t>all company stakeholders—employees, suppliers, distributors, dealers— to </a:t>
            </a:r>
            <a:r>
              <a:rPr sz="1167" spc="-5" dirty="0">
                <a:latin typeface="Garamond"/>
                <a:cs typeface="Garamond"/>
              </a:rPr>
              <a:t>send 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ideas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idea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manager.</a:t>
            </a:r>
            <a:endParaRPr sz="1167">
              <a:latin typeface="Garamond"/>
              <a:cs typeface="Garamond"/>
            </a:endParaRPr>
          </a:p>
          <a:p>
            <a:pPr marL="12347" marR="18520" indent="222245">
              <a:lnSpc>
                <a:spcPts val="1312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Set </a:t>
            </a:r>
            <a:r>
              <a:rPr sz="1167" dirty="0">
                <a:latin typeface="Garamond"/>
                <a:cs typeface="Garamond"/>
              </a:rPr>
              <a:t>up formal </a:t>
            </a:r>
            <a:r>
              <a:rPr sz="1167" spc="-5" dirty="0">
                <a:latin typeface="Garamond"/>
                <a:cs typeface="Garamond"/>
              </a:rPr>
              <a:t>recognition programs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reward </a:t>
            </a:r>
            <a:r>
              <a:rPr sz="1167" dirty="0">
                <a:latin typeface="Garamond"/>
                <a:cs typeface="Garamond"/>
              </a:rPr>
              <a:t>those who </a:t>
            </a:r>
            <a:r>
              <a:rPr sz="1167" spc="-5" dirty="0">
                <a:latin typeface="Garamond"/>
                <a:cs typeface="Garamond"/>
              </a:rPr>
              <a:t>contribute </a:t>
            </a:r>
            <a:r>
              <a:rPr sz="1167" dirty="0">
                <a:latin typeface="Garamond"/>
                <a:cs typeface="Garamond"/>
              </a:rPr>
              <a:t>the best </a:t>
            </a:r>
            <a:r>
              <a:rPr sz="1167" spc="-5" dirty="0">
                <a:latin typeface="Garamond"/>
                <a:cs typeface="Garamond"/>
              </a:rPr>
              <a:t>new ideas.  </a:t>
            </a:r>
            <a:r>
              <a:rPr sz="1167" dirty="0">
                <a:latin typeface="Garamond"/>
                <a:cs typeface="Garamond"/>
              </a:rPr>
              <a:t>The idea manager </a:t>
            </a:r>
            <a:r>
              <a:rPr sz="1167" spc="-5" dirty="0">
                <a:latin typeface="Garamond"/>
                <a:cs typeface="Garamond"/>
              </a:rPr>
              <a:t>approach </a:t>
            </a:r>
            <a:r>
              <a:rPr sz="1167" dirty="0">
                <a:latin typeface="Garamond"/>
                <a:cs typeface="Garamond"/>
              </a:rPr>
              <a:t>yields two favorable </a:t>
            </a:r>
            <a:r>
              <a:rPr sz="1167" spc="-5" dirty="0">
                <a:latin typeface="Garamond"/>
                <a:cs typeface="Garamond"/>
              </a:rPr>
              <a:t>outcomes. </a:t>
            </a:r>
            <a:r>
              <a:rPr sz="1167" dirty="0">
                <a:latin typeface="Garamond"/>
                <a:cs typeface="Garamond"/>
              </a:rPr>
              <a:t>First, it </a:t>
            </a:r>
            <a:r>
              <a:rPr sz="1167" spc="-5" dirty="0">
                <a:latin typeface="Garamond"/>
                <a:cs typeface="Garamond"/>
              </a:rPr>
              <a:t>helps </a:t>
            </a:r>
            <a:r>
              <a:rPr sz="1167" dirty="0">
                <a:latin typeface="Garamond"/>
                <a:cs typeface="Garamond"/>
              </a:rPr>
              <a:t>create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innovation-  </a:t>
            </a:r>
            <a:r>
              <a:rPr sz="1167" spc="-5" dirty="0">
                <a:latin typeface="Garamond"/>
                <a:cs typeface="Garamond"/>
              </a:rPr>
              <a:t>oriented </a:t>
            </a:r>
            <a:r>
              <a:rPr sz="1167" dirty="0">
                <a:latin typeface="Garamond"/>
                <a:cs typeface="Garamond"/>
              </a:rPr>
              <a:t>company culture.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shows that top </a:t>
            </a:r>
            <a:r>
              <a:rPr sz="1167" spc="-5" dirty="0">
                <a:latin typeface="Garamond"/>
                <a:cs typeface="Garamond"/>
              </a:rPr>
              <a:t>management supports, </a:t>
            </a:r>
            <a:r>
              <a:rPr sz="1167" dirty="0">
                <a:latin typeface="Garamond"/>
                <a:cs typeface="Garamond"/>
              </a:rPr>
              <a:t>encourages, </a:t>
            </a:r>
            <a:r>
              <a:rPr sz="1167" spc="-5" dirty="0">
                <a:latin typeface="Garamond"/>
                <a:cs typeface="Garamond"/>
              </a:rPr>
              <a:t>and rewards  </a:t>
            </a:r>
            <a:r>
              <a:rPr sz="1167" dirty="0">
                <a:latin typeface="Garamond"/>
                <a:cs typeface="Garamond"/>
              </a:rPr>
              <a:t>innovation. Second, it will yield a larger </a:t>
            </a:r>
            <a:r>
              <a:rPr sz="1167" spc="-5" dirty="0">
                <a:latin typeface="Garamond"/>
                <a:cs typeface="Garamond"/>
              </a:rPr>
              <a:t>number of </a:t>
            </a:r>
            <a:r>
              <a:rPr sz="1167" dirty="0">
                <a:latin typeface="Garamond"/>
                <a:cs typeface="Garamond"/>
              </a:rPr>
              <a:t>ideas </a:t>
            </a:r>
            <a:r>
              <a:rPr sz="1167" spc="-5" dirty="0">
                <a:latin typeface="Garamond"/>
                <a:cs typeface="Garamond"/>
              </a:rPr>
              <a:t>among </a:t>
            </a:r>
            <a:r>
              <a:rPr sz="1167" dirty="0">
                <a:latin typeface="Garamond"/>
                <a:cs typeface="Garamond"/>
              </a:rPr>
              <a:t>which 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found some  especially good </a:t>
            </a:r>
            <a:r>
              <a:rPr sz="1167" spc="-5" dirty="0">
                <a:latin typeface="Garamond"/>
                <a:cs typeface="Garamond"/>
              </a:rPr>
              <a:t>ones. As </a:t>
            </a:r>
            <a:r>
              <a:rPr sz="1167" dirty="0">
                <a:latin typeface="Garamond"/>
                <a:cs typeface="Garamond"/>
              </a:rPr>
              <a:t>the system matures, ideas will flow more freely. No longer will good ideas  wither for the </a:t>
            </a:r>
            <a:r>
              <a:rPr sz="1167" spc="-5" dirty="0">
                <a:latin typeface="Garamond"/>
                <a:cs typeface="Garamond"/>
              </a:rPr>
              <a:t>lack of </a:t>
            </a:r>
            <a:r>
              <a:rPr sz="1167" dirty="0">
                <a:latin typeface="Garamond"/>
                <a:cs typeface="Garamond"/>
              </a:rPr>
              <a:t>a sounding </a:t>
            </a:r>
            <a:r>
              <a:rPr sz="1167" spc="-5" dirty="0">
                <a:latin typeface="Garamond"/>
                <a:cs typeface="Garamond"/>
              </a:rPr>
              <a:t>board or </a:t>
            </a:r>
            <a:r>
              <a:rPr sz="1167" dirty="0">
                <a:latin typeface="Garamond"/>
                <a:cs typeface="Garamond"/>
              </a:rPr>
              <a:t>a senior </a:t>
            </a:r>
            <a:r>
              <a:rPr sz="1167" spc="-5" dirty="0">
                <a:latin typeface="Garamond"/>
                <a:cs typeface="Garamond"/>
              </a:rPr>
              <a:t>product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advocate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3975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b)  Idea</a:t>
            </a:r>
            <a:r>
              <a:rPr sz="1167" b="1" spc="2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Screening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purpose of idea </a:t>
            </a:r>
            <a:r>
              <a:rPr sz="1167" dirty="0">
                <a:latin typeface="Garamond"/>
                <a:cs typeface="Garamond"/>
              </a:rPr>
              <a:t>generation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create a </a:t>
            </a:r>
            <a:r>
              <a:rPr sz="1167" spc="-5" dirty="0">
                <a:latin typeface="Garamond"/>
                <a:cs typeface="Garamond"/>
              </a:rPr>
              <a:t>large number of ideas.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purpose of </a:t>
            </a:r>
            <a:r>
              <a:rPr sz="1167" dirty="0">
                <a:latin typeface="Garamond"/>
                <a:cs typeface="Garamond"/>
              </a:rPr>
              <a:t>the succeeding  stages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i="1" spc="-5" dirty="0">
                <a:latin typeface="Garamond"/>
                <a:cs typeface="Garamond"/>
              </a:rPr>
              <a:t>reduce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number. </a:t>
            </a:r>
            <a:r>
              <a:rPr sz="1167" dirty="0">
                <a:latin typeface="Garamond"/>
                <a:cs typeface="Garamond"/>
              </a:rPr>
              <a:t>The first </a:t>
            </a:r>
            <a:r>
              <a:rPr sz="1167" spc="-5" dirty="0">
                <a:latin typeface="Garamond"/>
                <a:cs typeface="Garamond"/>
              </a:rPr>
              <a:t>idea-reducing </a:t>
            </a:r>
            <a:r>
              <a:rPr sz="1167" dirty="0">
                <a:latin typeface="Garamond"/>
                <a:cs typeface="Garamond"/>
              </a:rPr>
              <a:t>stage </a:t>
            </a:r>
            <a:r>
              <a:rPr sz="1167" spc="-5" dirty="0">
                <a:latin typeface="Garamond"/>
                <a:cs typeface="Garamond"/>
              </a:rPr>
              <a:t>is idea </a:t>
            </a:r>
            <a:r>
              <a:rPr sz="1167" dirty="0">
                <a:latin typeface="Garamond"/>
                <a:cs typeface="Garamond"/>
              </a:rPr>
              <a:t>screening, which </a:t>
            </a:r>
            <a:r>
              <a:rPr sz="1167" spc="-5" dirty="0">
                <a:latin typeface="Garamond"/>
                <a:cs typeface="Garamond"/>
              </a:rPr>
              <a:t>helps </a:t>
            </a:r>
            <a:r>
              <a:rPr sz="1167" dirty="0">
                <a:latin typeface="Garamond"/>
                <a:cs typeface="Garamond"/>
              </a:rPr>
              <a:t>spot  good </a:t>
            </a:r>
            <a:r>
              <a:rPr sz="1167" spc="-5" dirty="0">
                <a:latin typeface="Garamond"/>
                <a:cs typeface="Garamond"/>
              </a:rPr>
              <a:t>ideas and drop poor ones as </a:t>
            </a:r>
            <a:r>
              <a:rPr sz="1167" dirty="0">
                <a:latin typeface="Garamond"/>
                <a:cs typeface="Garamond"/>
              </a:rPr>
              <a:t>soon </a:t>
            </a:r>
            <a:r>
              <a:rPr sz="1167" spc="-5" dirty="0">
                <a:latin typeface="Garamond"/>
                <a:cs typeface="Garamond"/>
              </a:rPr>
              <a:t>as possible. </a:t>
            </a:r>
            <a:r>
              <a:rPr sz="1167" dirty="0">
                <a:latin typeface="Garamond"/>
                <a:cs typeface="Garamond"/>
              </a:rPr>
              <a:t>Product </a:t>
            </a:r>
            <a:r>
              <a:rPr sz="1167" spc="-5" dirty="0">
                <a:latin typeface="Garamond"/>
                <a:cs typeface="Garamond"/>
              </a:rPr>
              <a:t>development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rise </a:t>
            </a:r>
            <a:r>
              <a:rPr sz="1167" dirty="0">
                <a:latin typeface="Garamond"/>
                <a:cs typeface="Garamond"/>
              </a:rPr>
              <a:t>greatly </a:t>
            </a:r>
            <a:r>
              <a:rPr sz="1167" spc="-5" dirty="0">
                <a:latin typeface="Garamond"/>
                <a:cs typeface="Garamond"/>
              </a:rPr>
              <a:t>in later  </a:t>
            </a:r>
            <a:r>
              <a:rPr sz="1167" dirty="0">
                <a:latin typeface="Garamond"/>
                <a:cs typeface="Garamond"/>
              </a:rPr>
              <a:t>stages, so the company </a:t>
            </a:r>
            <a:r>
              <a:rPr sz="1167" spc="-5" dirty="0">
                <a:latin typeface="Garamond"/>
                <a:cs typeface="Garamond"/>
              </a:rPr>
              <a:t>wants </a:t>
            </a:r>
            <a:r>
              <a:rPr sz="1167" dirty="0">
                <a:latin typeface="Garamond"/>
                <a:cs typeface="Garamond"/>
              </a:rPr>
              <a:t>to go </a:t>
            </a:r>
            <a:r>
              <a:rPr sz="1167" spc="-5" dirty="0">
                <a:latin typeface="Garamond"/>
                <a:cs typeface="Garamond"/>
              </a:rPr>
              <a:t>ahead only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product ideas </a:t>
            </a:r>
            <a:r>
              <a:rPr sz="1167" dirty="0">
                <a:latin typeface="Garamond"/>
                <a:cs typeface="Garamond"/>
              </a:rPr>
              <a:t>that will turn into </a:t>
            </a:r>
            <a:r>
              <a:rPr sz="1167" spc="-5" dirty="0">
                <a:latin typeface="Garamond"/>
                <a:cs typeface="Garamond"/>
              </a:rPr>
              <a:t>profitable  products. As one </a:t>
            </a:r>
            <a:r>
              <a:rPr sz="1167" dirty="0">
                <a:latin typeface="Garamond"/>
                <a:cs typeface="Garamond"/>
              </a:rPr>
              <a:t>marketing executive suggests, </a:t>
            </a:r>
            <a:r>
              <a:rPr sz="1167" spc="-5" dirty="0">
                <a:latin typeface="Garamond"/>
                <a:cs typeface="Garamond"/>
              </a:rPr>
              <a:t>"Three </a:t>
            </a:r>
            <a:r>
              <a:rPr sz="1167" dirty="0">
                <a:latin typeface="Garamond"/>
                <a:cs typeface="Garamond"/>
              </a:rPr>
              <a:t>executives sitting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room </a:t>
            </a:r>
            <a:r>
              <a:rPr sz="1167" dirty="0">
                <a:latin typeface="Garamond"/>
                <a:cs typeface="Garamond"/>
              </a:rPr>
              <a:t>can get 40  good </a:t>
            </a:r>
            <a:r>
              <a:rPr sz="1167" spc="-5" dirty="0">
                <a:latin typeface="Garamond"/>
                <a:cs typeface="Garamond"/>
              </a:rPr>
              <a:t>ideas ricocheting off </a:t>
            </a:r>
            <a:r>
              <a:rPr sz="1167" dirty="0">
                <a:latin typeface="Garamond"/>
                <a:cs typeface="Garamond"/>
              </a:rPr>
              <a:t>the wall </a:t>
            </a:r>
            <a:r>
              <a:rPr sz="1167" spc="-5" dirty="0">
                <a:latin typeface="Garamond"/>
                <a:cs typeface="Garamond"/>
              </a:rPr>
              <a:t>in minutes. </a:t>
            </a:r>
            <a:r>
              <a:rPr sz="1167" dirty="0">
                <a:latin typeface="Garamond"/>
                <a:cs typeface="Garamond"/>
              </a:rPr>
              <a:t>The challenge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getting a steady </a:t>
            </a:r>
            <a:r>
              <a:rPr sz="1167" spc="-5" dirty="0">
                <a:latin typeface="Garamond"/>
                <a:cs typeface="Garamond"/>
              </a:rPr>
              <a:t>stream of good  ideas out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labs and </a:t>
            </a:r>
            <a:r>
              <a:rPr sz="1167" dirty="0">
                <a:latin typeface="Garamond"/>
                <a:cs typeface="Garamond"/>
              </a:rPr>
              <a:t>creativity </a:t>
            </a:r>
            <a:r>
              <a:rPr sz="1167" spc="-5" dirty="0">
                <a:latin typeface="Garamond"/>
                <a:cs typeface="Garamond"/>
              </a:rPr>
              <a:t>campfires, </a:t>
            </a:r>
            <a:r>
              <a:rPr sz="1167" dirty="0">
                <a:latin typeface="Garamond"/>
                <a:cs typeface="Garamond"/>
              </a:rPr>
              <a:t>through marketing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manufacturing, </a:t>
            </a:r>
            <a:r>
              <a:rPr sz="1167" spc="-5" dirty="0">
                <a:latin typeface="Garamond"/>
                <a:cs typeface="Garamond"/>
              </a:rPr>
              <a:t>and all </a:t>
            </a:r>
            <a:r>
              <a:rPr sz="1167" dirty="0">
                <a:latin typeface="Garamond"/>
                <a:cs typeface="Garamond"/>
              </a:rPr>
              <a:t>the  way to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consumers."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Many companies require </a:t>
            </a:r>
            <a:r>
              <a:rPr sz="1167" dirty="0">
                <a:latin typeface="Garamond"/>
                <a:cs typeface="Garamond"/>
              </a:rPr>
              <a:t>their executives to write up </a:t>
            </a:r>
            <a:r>
              <a:rPr sz="1167" spc="-5" dirty="0">
                <a:latin typeface="Garamond"/>
                <a:cs typeface="Garamond"/>
              </a:rPr>
              <a:t>new-product ideas </a:t>
            </a:r>
            <a:r>
              <a:rPr sz="1167" dirty="0">
                <a:latin typeface="Garamond"/>
                <a:cs typeface="Garamond"/>
              </a:rPr>
              <a:t>on a </a:t>
            </a:r>
            <a:r>
              <a:rPr sz="1167" spc="-5" dirty="0">
                <a:latin typeface="Garamond"/>
                <a:cs typeface="Garamond"/>
              </a:rPr>
              <a:t>standard </a:t>
            </a:r>
            <a:r>
              <a:rPr sz="1167" dirty="0">
                <a:latin typeface="Garamond"/>
                <a:cs typeface="Garamond"/>
              </a:rPr>
              <a:t>form that  can </a:t>
            </a:r>
            <a:r>
              <a:rPr sz="1167" spc="-5" dirty="0">
                <a:latin typeface="Garamond"/>
                <a:cs typeface="Garamond"/>
              </a:rPr>
              <a:t>be reviewed by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new-product </a:t>
            </a:r>
            <a:r>
              <a:rPr sz="1167" dirty="0">
                <a:latin typeface="Garamond"/>
                <a:cs typeface="Garamond"/>
              </a:rPr>
              <a:t>committee. </a:t>
            </a: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dirty="0">
                <a:latin typeface="Garamond"/>
                <a:cs typeface="Garamond"/>
              </a:rPr>
              <a:t>write-up </a:t>
            </a:r>
            <a:r>
              <a:rPr sz="1167" spc="-5" dirty="0">
                <a:latin typeface="Garamond"/>
                <a:cs typeface="Garamond"/>
              </a:rPr>
              <a:t>describes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product, </a:t>
            </a:r>
            <a:r>
              <a:rPr sz="1167" dirty="0">
                <a:latin typeface="Garamond"/>
                <a:cs typeface="Garamond"/>
              </a:rPr>
              <a:t>the target  </a:t>
            </a:r>
            <a:r>
              <a:rPr sz="1167" spc="-5" dirty="0">
                <a:latin typeface="Garamond"/>
                <a:cs typeface="Garamond"/>
              </a:rPr>
              <a:t>market, and </a:t>
            </a:r>
            <a:r>
              <a:rPr sz="1167" dirty="0">
                <a:latin typeface="Garamond"/>
                <a:cs typeface="Garamond"/>
              </a:rPr>
              <a:t>the competition. </a:t>
            </a:r>
            <a:r>
              <a:rPr sz="1167" spc="-5" dirty="0">
                <a:latin typeface="Garamond"/>
                <a:cs typeface="Garamond"/>
              </a:rPr>
              <a:t>It makes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rough </a:t>
            </a:r>
            <a:r>
              <a:rPr sz="1167" dirty="0">
                <a:latin typeface="Garamond"/>
                <a:cs typeface="Garamond"/>
              </a:rPr>
              <a:t>estimates </a:t>
            </a:r>
            <a:r>
              <a:rPr sz="1167" spc="-5" dirty="0">
                <a:latin typeface="Garamond"/>
                <a:cs typeface="Garamond"/>
              </a:rPr>
              <a:t>of market </a:t>
            </a:r>
            <a:r>
              <a:rPr sz="1167" dirty="0">
                <a:latin typeface="Garamond"/>
                <a:cs typeface="Garamond"/>
              </a:rPr>
              <a:t>size, </a:t>
            </a:r>
            <a:r>
              <a:rPr sz="1167" spc="-5" dirty="0">
                <a:latin typeface="Garamond"/>
                <a:cs typeface="Garamond"/>
              </a:rPr>
              <a:t>product price,  development  </a:t>
            </a:r>
            <a:r>
              <a:rPr sz="1167" dirty="0">
                <a:latin typeface="Garamond"/>
                <a:cs typeface="Garamond"/>
              </a:rPr>
              <a:t>time 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costs,  </a:t>
            </a:r>
            <a:r>
              <a:rPr sz="1167" spc="-5" dirty="0">
                <a:latin typeface="Garamond"/>
                <a:cs typeface="Garamond"/>
              </a:rPr>
              <a:t>manufacturing  </a:t>
            </a:r>
            <a:r>
              <a:rPr sz="1167" dirty="0">
                <a:latin typeface="Garamond"/>
                <a:cs typeface="Garamond"/>
              </a:rPr>
              <a:t>costs,  </a:t>
            </a:r>
            <a:r>
              <a:rPr sz="1167" spc="-5" dirty="0">
                <a:latin typeface="Garamond"/>
                <a:cs typeface="Garamond"/>
              </a:rPr>
              <a:t>and  rate  of  return. 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committee   </a:t>
            </a:r>
            <a:r>
              <a:rPr sz="1167" spc="19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then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336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103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8846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evaluates the </a:t>
            </a:r>
            <a:r>
              <a:rPr sz="1167" spc="-5" dirty="0">
                <a:latin typeface="Garamond"/>
                <a:cs typeface="Garamond"/>
              </a:rPr>
              <a:t>idea against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set of general criteria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these: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truly useful to  consumers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society? Is it good for </a:t>
            </a:r>
            <a:r>
              <a:rPr sz="1167" spc="-5" dirty="0">
                <a:latin typeface="Garamond"/>
                <a:cs typeface="Garamond"/>
              </a:rPr>
              <a:t>our particular company? Does it mesh </a:t>
            </a:r>
            <a:r>
              <a:rPr sz="1167" dirty="0">
                <a:latin typeface="Garamond"/>
                <a:cs typeface="Garamond"/>
              </a:rPr>
              <a:t>well with the  company's </a:t>
            </a:r>
            <a:r>
              <a:rPr sz="1167" spc="-5" dirty="0">
                <a:latin typeface="Garamond"/>
                <a:cs typeface="Garamond"/>
              </a:rPr>
              <a:t>objectives and </a:t>
            </a:r>
            <a:r>
              <a:rPr sz="1167" dirty="0">
                <a:latin typeface="Garamond"/>
                <a:cs typeface="Garamond"/>
              </a:rPr>
              <a:t>strategies? </a:t>
            </a:r>
            <a:r>
              <a:rPr sz="1167" spc="-5" dirty="0">
                <a:latin typeface="Garamond"/>
                <a:cs typeface="Garamond"/>
              </a:rPr>
              <a:t>Do </a:t>
            </a:r>
            <a:r>
              <a:rPr sz="1167" dirty="0">
                <a:latin typeface="Garamond"/>
                <a:cs typeface="Garamond"/>
              </a:rPr>
              <a:t>we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people, </a:t>
            </a:r>
            <a:r>
              <a:rPr sz="1167" dirty="0">
                <a:latin typeface="Garamond"/>
                <a:cs typeface="Garamond"/>
              </a:rPr>
              <a:t>skills, </a:t>
            </a:r>
            <a:r>
              <a:rPr sz="1167" spc="-5" dirty="0">
                <a:latin typeface="Garamond"/>
                <a:cs typeface="Garamond"/>
              </a:rPr>
              <a:t>and resources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make it  </a:t>
            </a:r>
            <a:r>
              <a:rPr sz="1167" dirty="0">
                <a:latin typeface="Garamond"/>
                <a:cs typeface="Garamond"/>
              </a:rPr>
              <a:t>succeed? </a:t>
            </a:r>
            <a:r>
              <a:rPr sz="1167" spc="-5" dirty="0">
                <a:latin typeface="Garamond"/>
                <a:cs typeface="Garamond"/>
              </a:rPr>
              <a:t>Does it deliver more </a:t>
            </a:r>
            <a:r>
              <a:rPr sz="1167" dirty="0">
                <a:latin typeface="Garamond"/>
                <a:cs typeface="Garamond"/>
              </a:rPr>
              <a:t>value to customers than do competing </a:t>
            </a:r>
            <a:r>
              <a:rPr sz="1167" spc="-5" dirty="0">
                <a:latin typeface="Garamond"/>
                <a:cs typeface="Garamond"/>
              </a:rPr>
              <a:t>products? </a:t>
            </a:r>
            <a:r>
              <a:rPr sz="1167" dirty="0">
                <a:latin typeface="Garamond"/>
                <a:cs typeface="Garamond"/>
              </a:rPr>
              <a:t>Is it easy to  </a:t>
            </a:r>
            <a:r>
              <a:rPr sz="1167" spc="-5" dirty="0">
                <a:latin typeface="Garamond"/>
                <a:cs typeface="Garamond"/>
              </a:rPr>
              <a:t>advertise and distribute? Many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well-designed systems for </a:t>
            </a:r>
            <a:r>
              <a:rPr sz="1167" spc="-5" dirty="0">
                <a:latin typeface="Garamond"/>
                <a:cs typeface="Garamond"/>
              </a:rPr>
              <a:t>rating and </a:t>
            </a:r>
            <a:r>
              <a:rPr sz="1167" dirty="0">
                <a:latin typeface="Garamond"/>
                <a:cs typeface="Garamond"/>
              </a:rPr>
              <a:t>screening  </a:t>
            </a:r>
            <a:r>
              <a:rPr sz="1167" spc="-5" dirty="0">
                <a:latin typeface="Garamond"/>
                <a:cs typeface="Garamond"/>
              </a:rPr>
              <a:t>new-product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ideas.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arenR" startAt="3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Concept Development and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Testing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An attractive idea must be developed into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concept. </a:t>
            </a:r>
            <a:r>
              <a:rPr sz="1167" spc="-5" dirty="0">
                <a:latin typeface="Garamond"/>
                <a:cs typeface="Garamond"/>
              </a:rPr>
              <a:t>It is important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distinguish  between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idea,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concept,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image.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i="1" spc="-5" dirty="0">
                <a:latin typeface="Garamond"/>
                <a:cs typeface="Garamond"/>
              </a:rPr>
              <a:t>product </a:t>
            </a:r>
            <a:r>
              <a:rPr sz="1167" i="1" dirty="0">
                <a:latin typeface="Garamond"/>
                <a:cs typeface="Garamond"/>
              </a:rPr>
              <a:t>idea </a:t>
            </a:r>
            <a:r>
              <a:rPr sz="1167" dirty="0">
                <a:latin typeface="Garamond"/>
                <a:cs typeface="Garamond"/>
              </a:rPr>
              <a:t>is an idea for a  </a:t>
            </a:r>
            <a:r>
              <a:rPr sz="1167" spc="-5" dirty="0">
                <a:latin typeface="Garamond"/>
                <a:cs typeface="Garamond"/>
              </a:rPr>
              <a:t>possible product </a:t>
            </a:r>
            <a:r>
              <a:rPr sz="1167" dirty="0">
                <a:latin typeface="Garamond"/>
                <a:cs typeface="Garamond"/>
              </a:rPr>
              <a:t>that the company can see </a:t>
            </a:r>
            <a:r>
              <a:rPr sz="1167" spc="-5" dirty="0">
                <a:latin typeface="Garamond"/>
                <a:cs typeface="Garamond"/>
              </a:rPr>
              <a:t>itself offering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market.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i="1" spc="-5" dirty="0">
                <a:latin typeface="Garamond"/>
                <a:cs typeface="Garamond"/>
              </a:rPr>
              <a:t>product concept </a:t>
            </a:r>
            <a:r>
              <a:rPr sz="1167" dirty="0">
                <a:latin typeface="Garamond"/>
                <a:cs typeface="Garamond"/>
              </a:rPr>
              <a:t>is a  </a:t>
            </a:r>
            <a:r>
              <a:rPr sz="1167" spc="-5" dirty="0">
                <a:latin typeface="Garamond"/>
                <a:cs typeface="Garamond"/>
              </a:rPr>
              <a:t>detailed version of </a:t>
            </a:r>
            <a:r>
              <a:rPr sz="1167" dirty="0">
                <a:latin typeface="Garamond"/>
                <a:cs typeface="Garamond"/>
              </a:rPr>
              <a:t>the idea stated in </a:t>
            </a:r>
            <a:r>
              <a:rPr sz="1167" spc="-5" dirty="0">
                <a:latin typeface="Garamond"/>
                <a:cs typeface="Garamond"/>
              </a:rPr>
              <a:t>meaningful </a:t>
            </a:r>
            <a:r>
              <a:rPr sz="1167" dirty="0">
                <a:latin typeface="Garamond"/>
                <a:cs typeface="Garamond"/>
              </a:rPr>
              <a:t>consumer terms. A </a:t>
            </a:r>
            <a:r>
              <a:rPr sz="1167" i="1" spc="-5" dirty="0">
                <a:latin typeface="Garamond"/>
                <a:cs typeface="Garamond"/>
              </a:rPr>
              <a:t>product image </a:t>
            </a:r>
            <a:r>
              <a:rPr sz="1167" dirty="0">
                <a:latin typeface="Garamond"/>
                <a:cs typeface="Garamond"/>
              </a:rPr>
              <a:t>is the way  consumers </a:t>
            </a:r>
            <a:r>
              <a:rPr sz="1167" spc="-5" dirty="0">
                <a:latin typeface="Garamond"/>
                <a:cs typeface="Garamond"/>
              </a:rPr>
              <a:t>perceive an actual or potential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Concept </a:t>
            </a:r>
            <a:r>
              <a:rPr sz="1167" dirty="0">
                <a:latin typeface="Garamond"/>
                <a:cs typeface="Garamond"/>
              </a:rPr>
              <a:t>testing calls for testing new-product </a:t>
            </a:r>
            <a:r>
              <a:rPr sz="1167" spc="-5" dirty="0">
                <a:latin typeface="Garamond"/>
                <a:cs typeface="Garamond"/>
              </a:rPr>
              <a:t>concepts </a:t>
            </a:r>
            <a:r>
              <a:rPr sz="1167" dirty="0">
                <a:latin typeface="Garamond"/>
                <a:cs typeface="Garamond"/>
              </a:rPr>
              <a:t>with groups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consumers. </a:t>
            </a:r>
            <a:r>
              <a:rPr sz="1167" dirty="0">
                <a:latin typeface="Garamond"/>
                <a:cs typeface="Garamond"/>
              </a:rPr>
              <a:t>The  concepts </a:t>
            </a:r>
            <a:r>
              <a:rPr sz="1167" spc="-5" dirty="0">
                <a:latin typeface="Garamond"/>
                <a:cs typeface="Garamond"/>
              </a:rPr>
              <a:t>may be presented </a:t>
            </a:r>
            <a:r>
              <a:rPr sz="1167" dirty="0">
                <a:latin typeface="Garamond"/>
                <a:cs typeface="Garamond"/>
              </a:rPr>
              <a:t>to consumers symbolically </a:t>
            </a:r>
            <a:r>
              <a:rPr sz="1167" spc="-5" dirty="0">
                <a:latin typeface="Garamond"/>
                <a:cs typeface="Garamond"/>
              </a:rPr>
              <a:t>or physically </a:t>
            </a:r>
            <a:r>
              <a:rPr sz="1167" dirty="0">
                <a:latin typeface="Garamond"/>
                <a:cs typeface="Garamond"/>
              </a:rPr>
              <a:t>For some concept tests, a  word </a:t>
            </a:r>
            <a:r>
              <a:rPr sz="1167" spc="-5" dirty="0">
                <a:latin typeface="Garamond"/>
                <a:cs typeface="Garamond"/>
              </a:rPr>
              <a:t>or picture description might be </a:t>
            </a:r>
            <a:r>
              <a:rPr sz="1167" dirty="0">
                <a:latin typeface="Garamond"/>
                <a:cs typeface="Garamond"/>
              </a:rPr>
              <a:t>sufficient.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concrete and </a:t>
            </a:r>
            <a:r>
              <a:rPr sz="1167" spc="-5" dirty="0">
                <a:latin typeface="Garamond"/>
                <a:cs typeface="Garamond"/>
              </a:rPr>
              <a:t>physical  presentation of </a:t>
            </a:r>
            <a:r>
              <a:rPr sz="1167" dirty="0">
                <a:latin typeface="Garamond"/>
                <a:cs typeface="Garamond"/>
              </a:rPr>
              <a:t>the concept will </a:t>
            </a:r>
            <a:r>
              <a:rPr sz="1167" spc="-5" dirty="0">
                <a:latin typeface="Garamond"/>
                <a:cs typeface="Garamond"/>
              </a:rPr>
              <a:t>increase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reliability of </a:t>
            </a:r>
            <a:r>
              <a:rPr sz="1167" dirty="0">
                <a:latin typeface="Garamond"/>
                <a:cs typeface="Garamond"/>
              </a:rPr>
              <a:t>the concept test. </a:t>
            </a:r>
            <a:r>
              <a:rPr sz="1167" spc="-5" dirty="0">
                <a:latin typeface="Garamond"/>
                <a:cs typeface="Garamond"/>
              </a:rPr>
              <a:t>Today,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marketers  are </a:t>
            </a:r>
            <a:r>
              <a:rPr sz="1167" dirty="0">
                <a:latin typeface="Garamond"/>
                <a:cs typeface="Garamond"/>
              </a:rPr>
              <a:t>finding </a:t>
            </a:r>
            <a:r>
              <a:rPr sz="1167" spc="-5" dirty="0">
                <a:latin typeface="Garamond"/>
                <a:cs typeface="Garamond"/>
              </a:rPr>
              <a:t>innovative </a:t>
            </a:r>
            <a:r>
              <a:rPr sz="1167" dirty="0">
                <a:latin typeface="Garamond"/>
                <a:cs typeface="Garamond"/>
              </a:rPr>
              <a:t>ways to make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concepts more </a:t>
            </a:r>
            <a:r>
              <a:rPr sz="1167" spc="-5" dirty="0">
                <a:latin typeface="Garamond"/>
                <a:cs typeface="Garamond"/>
              </a:rPr>
              <a:t>real </a:t>
            </a:r>
            <a:r>
              <a:rPr sz="1167" dirty="0">
                <a:latin typeface="Garamond"/>
                <a:cs typeface="Garamond"/>
              </a:rPr>
              <a:t>to consumer </a:t>
            </a:r>
            <a:r>
              <a:rPr sz="1167" spc="-5" dirty="0">
                <a:latin typeface="Garamond"/>
                <a:cs typeface="Garamond"/>
              </a:rPr>
              <a:t>subjects. </a:t>
            </a:r>
            <a:r>
              <a:rPr sz="1167" dirty="0">
                <a:latin typeface="Garamond"/>
                <a:cs typeface="Garamond"/>
              </a:rPr>
              <a:t>For  example, </a:t>
            </a:r>
            <a:r>
              <a:rPr sz="1167" spc="-5" dirty="0">
                <a:latin typeface="Garamond"/>
                <a:cs typeface="Garamond"/>
              </a:rPr>
              <a:t>some are using virtual reality </a:t>
            </a:r>
            <a:r>
              <a:rPr sz="1167" dirty="0">
                <a:latin typeface="Garamond"/>
                <a:cs typeface="Garamond"/>
              </a:rPr>
              <a:t>to test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concepts. </a:t>
            </a:r>
            <a:r>
              <a:rPr sz="1167" spc="-5" dirty="0">
                <a:latin typeface="Garamond"/>
                <a:cs typeface="Garamond"/>
              </a:rPr>
              <a:t>Virtual reality programs </a:t>
            </a:r>
            <a:r>
              <a:rPr sz="1167" dirty="0">
                <a:latin typeface="Garamond"/>
                <a:cs typeface="Garamond"/>
              </a:rPr>
              <a:t>use  computers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sensory </a:t>
            </a:r>
            <a:r>
              <a:rPr sz="1167" spc="-5" dirty="0">
                <a:latin typeface="Garamond"/>
                <a:cs typeface="Garamond"/>
              </a:rPr>
              <a:t>devices </a:t>
            </a:r>
            <a:r>
              <a:rPr sz="1167" dirty="0">
                <a:latin typeface="Garamond"/>
                <a:cs typeface="Garamond"/>
              </a:rPr>
              <a:t>(such </a:t>
            </a:r>
            <a:r>
              <a:rPr sz="1167" spc="-5" dirty="0">
                <a:latin typeface="Garamond"/>
                <a:cs typeface="Garamond"/>
              </a:rPr>
              <a:t>as gloves or </a:t>
            </a:r>
            <a:r>
              <a:rPr sz="1167" dirty="0">
                <a:latin typeface="Garamond"/>
                <a:cs typeface="Garamond"/>
              </a:rPr>
              <a:t>goggles) to simulate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reality.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arenR" startAt="4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Marketing strategy</a:t>
            </a:r>
            <a:r>
              <a:rPr sz="1167" b="1" spc="-111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Development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next </a:t>
            </a:r>
            <a:r>
              <a:rPr sz="1167" dirty="0">
                <a:latin typeface="Garamond"/>
                <a:cs typeface="Garamond"/>
              </a:rPr>
              <a:t>step is marketing strategy </a:t>
            </a:r>
            <a:r>
              <a:rPr sz="1167" spc="-5" dirty="0">
                <a:latin typeface="Garamond"/>
                <a:cs typeface="Garamond"/>
              </a:rPr>
              <a:t>development, </a:t>
            </a:r>
            <a:r>
              <a:rPr sz="1167" dirty="0">
                <a:latin typeface="Garamond"/>
                <a:cs typeface="Garamond"/>
              </a:rPr>
              <a:t>designing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initial marketing strategy for  introducing this car to the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marketing </a:t>
            </a:r>
            <a:r>
              <a:rPr sz="1167" i="1" dirty="0">
                <a:latin typeface="Garamond"/>
                <a:cs typeface="Garamond"/>
              </a:rPr>
              <a:t>strategy statement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three </a:t>
            </a:r>
            <a:r>
              <a:rPr sz="1167" spc="-5" dirty="0">
                <a:latin typeface="Garamond"/>
                <a:cs typeface="Garamond"/>
              </a:rPr>
              <a:t>parts. </a:t>
            </a:r>
            <a:r>
              <a:rPr sz="1167" dirty="0">
                <a:latin typeface="Garamond"/>
                <a:cs typeface="Garamond"/>
              </a:rPr>
              <a:t>The first </a:t>
            </a:r>
            <a:r>
              <a:rPr sz="1167" spc="-5" dirty="0">
                <a:latin typeface="Garamond"/>
                <a:cs typeface="Garamond"/>
              </a:rPr>
              <a:t>part describes </a:t>
            </a:r>
            <a:r>
              <a:rPr sz="1167" dirty="0">
                <a:latin typeface="Garamond"/>
                <a:cs typeface="Garamond"/>
              </a:rPr>
              <a:t>the target </a:t>
            </a:r>
            <a:r>
              <a:rPr sz="1167" spc="-5" dirty="0">
                <a:latin typeface="Garamond"/>
                <a:cs typeface="Garamond"/>
              </a:rPr>
              <a:t>market;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planned product positioning; and </a:t>
            </a:r>
            <a:r>
              <a:rPr sz="1167" dirty="0">
                <a:latin typeface="Garamond"/>
                <a:cs typeface="Garamond"/>
              </a:rPr>
              <a:t>the sales,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share, </a:t>
            </a:r>
            <a:r>
              <a:rPr sz="1167" spc="-5" dirty="0">
                <a:latin typeface="Garamond"/>
                <a:cs typeface="Garamond"/>
              </a:rPr>
              <a:t>and profit </a:t>
            </a:r>
            <a:r>
              <a:rPr sz="1167" dirty="0">
                <a:latin typeface="Garamond"/>
                <a:cs typeface="Garamond"/>
              </a:rPr>
              <a:t>goals </a:t>
            </a:r>
            <a:r>
              <a:rPr sz="1167" spc="-5" dirty="0">
                <a:latin typeface="Garamond"/>
                <a:cs typeface="Garamond"/>
              </a:rPr>
              <a:t>for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first few years.  The second part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strategy statement outlines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product's planned price,  </a:t>
            </a:r>
            <a:r>
              <a:rPr sz="1167" dirty="0">
                <a:latin typeface="Garamond"/>
                <a:cs typeface="Garamond"/>
              </a:rPr>
              <a:t>distribution,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budget </a:t>
            </a:r>
            <a:r>
              <a:rPr sz="1167" dirty="0">
                <a:latin typeface="Garamond"/>
                <a:cs typeface="Garamond"/>
              </a:rPr>
              <a:t>for the first year. The </a:t>
            </a:r>
            <a:r>
              <a:rPr sz="1167" spc="-5" dirty="0">
                <a:latin typeface="Garamond"/>
                <a:cs typeface="Garamond"/>
              </a:rPr>
              <a:t>third part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strategy  statement </a:t>
            </a:r>
            <a:r>
              <a:rPr sz="1167" spc="-5" dirty="0">
                <a:latin typeface="Garamond"/>
                <a:cs typeface="Garamond"/>
              </a:rPr>
              <a:t>describes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planned long-run </a:t>
            </a:r>
            <a:r>
              <a:rPr sz="1167" dirty="0">
                <a:latin typeface="Garamond"/>
                <a:cs typeface="Garamond"/>
              </a:rPr>
              <a:t>sales, </a:t>
            </a:r>
            <a:r>
              <a:rPr sz="1167" spc="-5" dirty="0">
                <a:latin typeface="Garamond"/>
                <a:cs typeface="Garamond"/>
              </a:rPr>
              <a:t>profit </a:t>
            </a:r>
            <a:r>
              <a:rPr sz="1167" dirty="0">
                <a:latin typeface="Garamond"/>
                <a:cs typeface="Garamond"/>
              </a:rPr>
              <a:t>goals, </a:t>
            </a:r>
            <a:r>
              <a:rPr sz="1167" spc="-5" dirty="0">
                <a:latin typeface="Garamond"/>
                <a:cs typeface="Garamond"/>
              </a:rPr>
              <a:t>and marketing mix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strategy: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05000" indent="-370408">
              <a:lnSpc>
                <a:spcPts val="1356"/>
              </a:lnSpc>
              <a:buAutoNum type="alphaLcParenR" startAt="5"/>
              <a:tabLst>
                <a:tab pos="605000" algn="l"/>
                <a:tab pos="605617" algn="l"/>
              </a:tabLst>
            </a:pPr>
            <a:r>
              <a:rPr sz="1167" b="1" spc="-5" dirty="0">
                <a:latin typeface="Garamond"/>
                <a:cs typeface="Garamond"/>
              </a:rPr>
              <a:t>Business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Analysis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Once management has </a:t>
            </a:r>
            <a:r>
              <a:rPr sz="1167" dirty="0">
                <a:latin typeface="Garamond"/>
                <a:cs typeface="Garamond"/>
              </a:rPr>
              <a:t>decided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its </a:t>
            </a:r>
            <a:r>
              <a:rPr sz="1167" spc="-5" dirty="0">
                <a:latin typeface="Garamond"/>
                <a:cs typeface="Garamond"/>
              </a:rPr>
              <a:t>product concept and marketing </a:t>
            </a:r>
            <a:r>
              <a:rPr sz="1167" dirty="0">
                <a:latin typeface="Garamond"/>
                <a:cs typeface="Garamond"/>
              </a:rPr>
              <a:t>strategy, it can evaluate the  </a:t>
            </a:r>
            <a:r>
              <a:rPr sz="1167" spc="-5" dirty="0">
                <a:latin typeface="Garamond"/>
                <a:cs typeface="Garamond"/>
              </a:rPr>
              <a:t>business attractiveness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proposal. </a:t>
            </a:r>
            <a:r>
              <a:rPr sz="1167" dirty="0">
                <a:latin typeface="Garamond"/>
                <a:cs typeface="Garamond"/>
              </a:rPr>
              <a:t>Business </a:t>
            </a:r>
            <a:r>
              <a:rPr sz="1167" spc="-5" dirty="0">
                <a:latin typeface="Garamond"/>
                <a:cs typeface="Garamond"/>
              </a:rPr>
              <a:t>analysis </a:t>
            </a:r>
            <a:r>
              <a:rPr sz="1167" dirty="0">
                <a:latin typeface="Garamond"/>
                <a:cs typeface="Garamond"/>
              </a:rPr>
              <a:t>involves a </a:t>
            </a:r>
            <a:r>
              <a:rPr sz="1167" spc="-5" dirty="0">
                <a:latin typeface="Garamond"/>
                <a:cs typeface="Garamond"/>
              </a:rPr>
              <a:t>review of </a:t>
            </a:r>
            <a:r>
              <a:rPr sz="1167" dirty="0">
                <a:latin typeface="Garamond"/>
                <a:cs typeface="Garamond"/>
              </a:rPr>
              <a:t>the sales, costs, </a:t>
            </a:r>
            <a:r>
              <a:rPr sz="1167" spc="-5" dirty="0">
                <a:latin typeface="Garamond"/>
                <a:cs typeface="Garamond"/>
              </a:rPr>
              <a:t>and  profit projections </a:t>
            </a: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new product </a:t>
            </a:r>
            <a:r>
              <a:rPr sz="1167" dirty="0">
                <a:latin typeface="Garamond"/>
                <a:cs typeface="Garamond"/>
              </a:rPr>
              <a:t>to find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whether they satisfy the </a:t>
            </a:r>
            <a:r>
              <a:rPr sz="1167" spc="-5" dirty="0">
                <a:latin typeface="Garamond"/>
                <a:cs typeface="Garamond"/>
              </a:rPr>
              <a:t>company's objectives. If 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do,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move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product development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stage.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To estimate sales, the </a:t>
            </a:r>
            <a:r>
              <a:rPr sz="1167" spc="-5" dirty="0">
                <a:latin typeface="Garamond"/>
                <a:cs typeface="Garamond"/>
              </a:rPr>
              <a:t>company might look at the </a:t>
            </a:r>
            <a:r>
              <a:rPr sz="1167" dirty="0">
                <a:latin typeface="Garamond"/>
                <a:cs typeface="Garamond"/>
              </a:rPr>
              <a:t>sales history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similar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conduct  surveys </a:t>
            </a:r>
            <a:r>
              <a:rPr sz="1167" spc="-5" dirty="0">
                <a:latin typeface="Garamond"/>
                <a:cs typeface="Garamond"/>
              </a:rPr>
              <a:t>of market opinion. It </a:t>
            </a:r>
            <a:r>
              <a:rPr sz="1167" dirty="0">
                <a:latin typeface="Garamond"/>
                <a:cs typeface="Garamond"/>
              </a:rPr>
              <a:t>can then estimate </a:t>
            </a:r>
            <a:r>
              <a:rPr sz="1167" spc="-5" dirty="0">
                <a:latin typeface="Garamond"/>
                <a:cs typeface="Garamond"/>
              </a:rPr>
              <a:t>minimum and maximum </a:t>
            </a:r>
            <a:r>
              <a:rPr sz="1167" dirty="0">
                <a:latin typeface="Garamond"/>
                <a:cs typeface="Garamond"/>
              </a:rPr>
              <a:t>sales to </a:t>
            </a:r>
            <a:r>
              <a:rPr sz="1167" spc="-5" dirty="0">
                <a:latin typeface="Garamond"/>
                <a:cs typeface="Garamond"/>
              </a:rPr>
              <a:t>assess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range  of risk. After preparing </a:t>
            </a:r>
            <a:r>
              <a:rPr sz="1167" dirty="0">
                <a:latin typeface="Garamond"/>
                <a:cs typeface="Garamond"/>
              </a:rPr>
              <a:t>the sales forecast, </a:t>
            </a:r>
            <a:r>
              <a:rPr sz="1167" spc="-5" dirty="0">
                <a:latin typeface="Garamond"/>
                <a:cs typeface="Garamond"/>
              </a:rPr>
              <a:t>management </a:t>
            </a:r>
            <a:r>
              <a:rPr sz="1167" dirty="0">
                <a:latin typeface="Garamond"/>
                <a:cs typeface="Garamond"/>
              </a:rPr>
              <a:t>can estimate the </a:t>
            </a:r>
            <a:r>
              <a:rPr sz="1167" spc="-5" dirty="0">
                <a:latin typeface="Garamond"/>
                <a:cs typeface="Garamond"/>
              </a:rPr>
              <a:t>expected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and profits 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product, </a:t>
            </a:r>
            <a:r>
              <a:rPr sz="1167" dirty="0">
                <a:latin typeface="Garamond"/>
                <a:cs typeface="Garamond"/>
              </a:rPr>
              <a:t>including marketing, R&amp;D, </a:t>
            </a:r>
            <a:r>
              <a:rPr sz="1167" spc="-5" dirty="0">
                <a:latin typeface="Garamond"/>
                <a:cs typeface="Garamond"/>
              </a:rPr>
              <a:t>operations, </a:t>
            </a:r>
            <a:r>
              <a:rPr sz="1167" dirty="0">
                <a:latin typeface="Garamond"/>
                <a:cs typeface="Garamond"/>
              </a:rPr>
              <a:t>accounting,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finance costs. The  company then uses the sales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costs figures to </a:t>
            </a:r>
            <a:r>
              <a:rPr sz="1167" spc="-5" dirty="0">
                <a:latin typeface="Garamond"/>
                <a:cs typeface="Garamond"/>
              </a:rPr>
              <a:t>analyze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 product's financial</a:t>
            </a:r>
            <a:r>
              <a:rPr sz="1167" spc="-1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attractiveness.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42041" indent="-407449">
              <a:lnSpc>
                <a:spcPts val="1356"/>
              </a:lnSpc>
              <a:buAutoNum type="alphaLcParenR" startAt="6"/>
              <a:tabLst>
                <a:tab pos="641424" algn="l"/>
                <a:tab pos="642041" algn="l"/>
              </a:tabLst>
            </a:pPr>
            <a:r>
              <a:rPr sz="1167" b="1" dirty="0">
                <a:latin typeface="Garamond"/>
                <a:cs typeface="Garamond"/>
              </a:rPr>
              <a:t>Product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Development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So far, for many </a:t>
            </a:r>
            <a:r>
              <a:rPr sz="1167" spc="-5" dirty="0">
                <a:latin typeface="Garamond"/>
                <a:cs typeface="Garamond"/>
              </a:rPr>
              <a:t>new-product </a:t>
            </a:r>
            <a:r>
              <a:rPr sz="1167" dirty="0">
                <a:latin typeface="Garamond"/>
                <a:cs typeface="Garamond"/>
              </a:rPr>
              <a:t>concepts,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may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existed </a:t>
            </a:r>
            <a:r>
              <a:rPr sz="1167" spc="-5" dirty="0">
                <a:latin typeface="Garamond"/>
                <a:cs typeface="Garamond"/>
              </a:rPr>
              <a:t>only as </a:t>
            </a:r>
            <a:r>
              <a:rPr sz="1167" dirty="0">
                <a:latin typeface="Garamond"/>
                <a:cs typeface="Garamond"/>
              </a:rPr>
              <a:t>a word </a:t>
            </a:r>
            <a:r>
              <a:rPr sz="1167" spc="-5" dirty="0">
                <a:latin typeface="Garamond"/>
                <a:cs typeface="Garamond"/>
              </a:rPr>
              <a:t>description,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drawing, or perhaps </a:t>
            </a:r>
            <a:r>
              <a:rPr sz="1167" dirty="0">
                <a:latin typeface="Garamond"/>
                <a:cs typeface="Garamond"/>
              </a:rPr>
              <a:t>a crude </a:t>
            </a:r>
            <a:r>
              <a:rPr sz="1167" spc="-5" dirty="0">
                <a:latin typeface="Garamond"/>
                <a:cs typeface="Garamond"/>
              </a:rPr>
              <a:t>mock-up. If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concept passes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test, </a:t>
            </a:r>
            <a:r>
              <a:rPr sz="1167" spc="-5" dirty="0">
                <a:latin typeface="Garamond"/>
                <a:cs typeface="Garamond"/>
              </a:rPr>
              <a:t>it moves  into product development. Here, </a:t>
            </a:r>
            <a:r>
              <a:rPr sz="1167" dirty="0">
                <a:latin typeface="Garamond"/>
                <a:cs typeface="Garamond"/>
              </a:rPr>
              <a:t>R&amp;D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engineering </a:t>
            </a:r>
            <a:r>
              <a:rPr sz="1167" spc="-5" dirty="0">
                <a:latin typeface="Garamond"/>
                <a:cs typeface="Garamond"/>
              </a:rPr>
              <a:t>develops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concept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physical product.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development </a:t>
            </a:r>
            <a:r>
              <a:rPr sz="1167" dirty="0">
                <a:latin typeface="Garamond"/>
                <a:cs typeface="Garamond"/>
              </a:rPr>
              <a:t>step, </a:t>
            </a:r>
            <a:r>
              <a:rPr sz="1167" spc="-5" dirty="0">
                <a:latin typeface="Garamond"/>
                <a:cs typeface="Garamond"/>
              </a:rPr>
              <a:t>however, now </a:t>
            </a:r>
            <a:r>
              <a:rPr sz="1167" dirty="0">
                <a:latin typeface="Garamond"/>
                <a:cs typeface="Garamond"/>
              </a:rPr>
              <a:t>calls for a </a:t>
            </a:r>
            <a:r>
              <a:rPr sz="1167" spc="-5" dirty="0">
                <a:latin typeface="Garamond"/>
                <a:cs typeface="Garamond"/>
              </a:rPr>
              <a:t>large jump in  investment. It </a:t>
            </a:r>
            <a:r>
              <a:rPr sz="1167" dirty="0">
                <a:latin typeface="Garamond"/>
                <a:cs typeface="Garamond"/>
              </a:rPr>
              <a:t>will show whether the </a:t>
            </a:r>
            <a:r>
              <a:rPr sz="1167" spc="-5" dirty="0">
                <a:latin typeface="Garamond"/>
                <a:cs typeface="Garamond"/>
              </a:rPr>
              <a:t>product idea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turned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a workable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R&amp;D department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develop and </a:t>
            </a:r>
            <a:r>
              <a:rPr sz="1167" dirty="0">
                <a:latin typeface="Garamond"/>
                <a:cs typeface="Garamond"/>
              </a:rPr>
              <a:t>test </a:t>
            </a:r>
            <a:r>
              <a:rPr sz="1167" spc="-5" dirty="0">
                <a:latin typeface="Garamond"/>
                <a:cs typeface="Garamond"/>
              </a:rPr>
              <a:t>one or more physical </a:t>
            </a:r>
            <a:r>
              <a:rPr sz="1167" dirty="0">
                <a:latin typeface="Garamond"/>
                <a:cs typeface="Garamond"/>
              </a:rPr>
              <a:t>versions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concept.  R&amp;D </a:t>
            </a:r>
            <a:r>
              <a:rPr sz="1167" spc="-5" dirty="0">
                <a:latin typeface="Garamond"/>
                <a:cs typeface="Garamond"/>
              </a:rPr>
              <a:t>hopes </a:t>
            </a:r>
            <a:r>
              <a:rPr sz="1167" dirty="0">
                <a:latin typeface="Garamond"/>
                <a:cs typeface="Garamond"/>
              </a:rPr>
              <a:t>to design a </a:t>
            </a:r>
            <a:r>
              <a:rPr sz="1167" spc="-5" dirty="0">
                <a:latin typeface="Garamond"/>
                <a:cs typeface="Garamond"/>
              </a:rPr>
              <a:t>prototype </a:t>
            </a:r>
            <a:r>
              <a:rPr sz="1167" dirty="0">
                <a:latin typeface="Garamond"/>
                <a:cs typeface="Garamond"/>
              </a:rPr>
              <a:t>that will satisfy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excite consumers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that can </a:t>
            </a:r>
            <a:r>
              <a:rPr sz="1167" spc="-5" dirty="0">
                <a:latin typeface="Garamond"/>
                <a:cs typeface="Garamond"/>
              </a:rPr>
              <a:t>be produced  </a:t>
            </a:r>
            <a:r>
              <a:rPr sz="1167" dirty="0">
                <a:latin typeface="Garamond"/>
                <a:cs typeface="Garamond"/>
              </a:rPr>
              <a:t>quickly </a:t>
            </a:r>
            <a:r>
              <a:rPr sz="1167" spc="-5" dirty="0">
                <a:latin typeface="Garamond"/>
                <a:cs typeface="Garamond"/>
              </a:rPr>
              <a:t>and at budgeted </a:t>
            </a:r>
            <a:r>
              <a:rPr sz="1167" dirty="0">
                <a:latin typeface="Garamond"/>
                <a:cs typeface="Garamond"/>
              </a:rPr>
              <a:t>costs. </a:t>
            </a:r>
            <a:r>
              <a:rPr sz="1167" spc="-5" dirty="0">
                <a:latin typeface="Garamond"/>
                <a:cs typeface="Garamond"/>
              </a:rPr>
              <a:t>Developing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successful prototype </a:t>
            </a:r>
            <a:r>
              <a:rPr sz="1167" dirty="0">
                <a:latin typeface="Garamond"/>
                <a:cs typeface="Garamond"/>
              </a:rPr>
              <a:t>can take </a:t>
            </a:r>
            <a:r>
              <a:rPr sz="1167" spc="-5" dirty="0">
                <a:latin typeface="Garamond"/>
                <a:cs typeface="Garamond"/>
              </a:rPr>
              <a:t>days, </a:t>
            </a:r>
            <a:r>
              <a:rPr sz="1167" dirty="0">
                <a:latin typeface="Garamond"/>
                <a:cs typeface="Garamond"/>
              </a:rPr>
              <a:t>weeks, </a:t>
            </a:r>
            <a:r>
              <a:rPr sz="1167" spc="-5" dirty="0">
                <a:latin typeface="Garamond"/>
                <a:cs typeface="Garamond"/>
              </a:rPr>
              <a:t>months, or  </a:t>
            </a:r>
            <a:r>
              <a:rPr sz="1167" dirty="0">
                <a:latin typeface="Garamond"/>
                <a:cs typeface="Garamond"/>
              </a:rPr>
              <a:t>even years. </a:t>
            </a:r>
            <a:r>
              <a:rPr sz="1167" spc="-5" dirty="0">
                <a:latin typeface="Garamond"/>
                <a:cs typeface="Garamond"/>
              </a:rPr>
              <a:t>Often,  products  </a:t>
            </a:r>
            <a:r>
              <a:rPr sz="1167" dirty="0">
                <a:latin typeface="Garamond"/>
                <a:cs typeface="Garamond"/>
              </a:rPr>
              <a:t>undergo </a:t>
            </a:r>
            <a:r>
              <a:rPr sz="1167" spc="-5" dirty="0">
                <a:latin typeface="Garamond"/>
                <a:cs typeface="Garamond"/>
              </a:rPr>
              <a:t>rigorous  functional  </a:t>
            </a:r>
            <a:r>
              <a:rPr sz="1167" dirty="0">
                <a:latin typeface="Garamond"/>
                <a:cs typeface="Garamond"/>
              </a:rPr>
              <a:t>tests  to  </a:t>
            </a:r>
            <a:r>
              <a:rPr sz="1167" spc="-5" dirty="0">
                <a:latin typeface="Garamond"/>
                <a:cs typeface="Garamond"/>
              </a:rPr>
              <a:t>make  </a:t>
            </a:r>
            <a:r>
              <a:rPr sz="1167" dirty="0">
                <a:latin typeface="Garamond"/>
                <a:cs typeface="Garamond"/>
              </a:rPr>
              <a:t>sure  that they 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perform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0270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104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663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safely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effectively. The </a:t>
            </a:r>
            <a:r>
              <a:rPr sz="1167" spc="-5" dirty="0">
                <a:latin typeface="Garamond"/>
                <a:cs typeface="Garamond"/>
              </a:rPr>
              <a:t>prototype must have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required </a:t>
            </a:r>
            <a:r>
              <a:rPr sz="1167" dirty="0">
                <a:latin typeface="Garamond"/>
                <a:cs typeface="Garamond"/>
              </a:rPr>
              <a:t>functional features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also convey  the </a:t>
            </a:r>
            <a:r>
              <a:rPr sz="1167" spc="-5" dirty="0">
                <a:latin typeface="Garamond"/>
                <a:cs typeface="Garamond"/>
              </a:rPr>
              <a:t>intended psychological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characteristics.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05000" indent="-370408">
              <a:lnSpc>
                <a:spcPts val="1356"/>
              </a:lnSpc>
              <a:buAutoNum type="alphaLcParenR" startAt="7"/>
              <a:tabLst>
                <a:tab pos="604383" algn="l"/>
                <a:tab pos="605000" algn="l"/>
              </a:tabLst>
            </a:pPr>
            <a:r>
              <a:rPr sz="1167" b="1" dirty="0">
                <a:latin typeface="Garamond"/>
                <a:cs typeface="Garamond"/>
              </a:rPr>
              <a:t>Test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If the </a:t>
            </a:r>
            <a:r>
              <a:rPr sz="1167" spc="-5" dirty="0">
                <a:latin typeface="Garamond"/>
                <a:cs typeface="Garamond"/>
              </a:rPr>
              <a:t>product passes </a:t>
            </a:r>
            <a:r>
              <a:rPr sz="1167" dirty="0">
                <a:latin typeface="Garamond"/>
                <a:cs typeface="Garamond"/>
              </a:rPr>
              <a:t>functional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consumer tests, the </a:t>
            </a:r>
            <a:r>
              <a:rPr sz="1167" spc="-5" dirty="0">
                <a:latin typeface="Garamond"/>
                <a:cs typeface="Garamond"/>
              </a:rPr>
              <a:t>next </a:t>
            </a:r>
            <a:r>
              <a:rPr sz="1167" dirty="0">
                <a:latin typeface="Garamond"/>
                <a:cs typeface="Garamond"/>
              </a:rPr>
              <a:t>step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test </a:t>
            </a:r>
            <a:r>
              <a:rPr sz="1167" spc="-5" dirty="0">
                <a:latin typeface="Garamond"/>
                <a:cs typeface="Garamond"/>
              </a:rPr>
              <a:t>marketing, </a:t>
            </a:r>
            <a:r>
              <a:rPr sz="1167" dirty="0">
                <a:latin typeface="Garamond"/>
                <a:cs typeface="Garamond"/>
              </a:rPr>
              <a:t>the stages </a:t>
            </a:r>
            <a:r>
              <a:rPr sz="1167" spc="-5" dirty="0">
                <a:latin typeface="Garamond"/>
                <a:cs typeface="Garamond"/>
              </a:rPr>
              <a:t>at  </a:t>
            </a:r>
            <a:r>
              <a:rPr sz="1167" dirty="0">
                <a:latin typeface="Garamond"/>
                <a:cs typeface="Garamond"/>
              </a:rPr>
              <a:t>which the </a:t>
            </a:r>
            <a:r>
              <a:rPr sz="1167" spc="-5" dirty="0">
                <a:latin typeface="Garamond"/>
                <a:cs typeface="Garamond"/>
              </a:rPr>
              <a:t>product and marketing program are introduced into more realistic market </a:t>
            </a:r>
            <a:r>
              <a:rPr sz="1167" dirty="0">
                <a:latin typeface="Garamond"/>
                <a:cs typeface="Garamond"/>
              </a:rPr>
              <a:t>settings. Test 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gives the </a:t>
            </a:r>
            <a:r>
              <a:rPr sz="1167" spc="-5" dirty="0">
                <a:latin typeface="Garamond"/>
                <a:cs typeface="Garamond"/>
              </a:rPr>
              <a:t>marketer </a:t>
            </a:r>
            <a:r>
              <a:rPr sz="1167" dirty="0">
                <a:latin typeface="Garamond"/>
                <a:cs typeface="Garamond"/>
              </a:rPr>
              <a:t>experience with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before </a:t>
            </a:r>
            <a:r>
              <a:rPr sz="1167" dirty="0">
                <a:latin typeface="Garamond"/>
                <a:cs typeface="Garamond"/>
              </a:rPr>
              <a:t>going to the great  expense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full </a:t>
            </a:r>
            <a:r>
              <a:rPr sz="1167" spc="-5" dirty="0">
                <a:latin typeface="Garamond"/>
                <a:cs typeface="Garamond"/>
              </a:rPr>
              <a:t>introduction. It lets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test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and </a:t>
            </a:r>
            <a:r>
              <a:rPr sz="1167" dirty="0">
                <a:latin typeface="Garamond"/>
                <a:cs typeface="Garamond"/>
              </a:rPr>
              <a:t>its entire marketing  </a:t>
            </a:r>
            <a:r>
              <a:rPr sz="1167" spc="-5" dirty="0">
                <a:latin typeface="Garamond"/>
                <a:cs typeface="Garamond"/>
              </a:rPr>
              <a:t>program—positioning </a:t>
            </a:r>
            <a:r>
              <a:rPr sz="1167" dirty="0">
                <a:latin typeface="Garamond"/>
                <a:cs typeface="Garamond"/>
              </a:rPr>
              <a:t>strategy, </a:t>
            </a:r>
            <a:r>
              <a:rPr sz="1167" spc="-5" dirty="0">
                <a:latin typeface="Garamond"/>
                <a:cs typeface="Garamond"/>
              </a:rPr>
              <a:t>advertising, distribution, pricing, branding and packaging, and  budget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levels.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amount of </a:t>
            </a:r>
            <a:r>
              <a:rPr sz="1167" dirty="0">
                <a:latin typeface="Garamond"/>
                <a:cs typeface="Garamond"/>
              </a:rPr>
              <a:t>test </a:t>
            </a:r>
            <a:r>
              <a:rPr sz="1167" spc="-5" dirty="0">
                <a:latin typeface="Garamond"/>
                <a:cs typeface="Garamond"/>
              </a:rPr>
              <a:t>marketing needed </a:t>
            </a:r>
            <a:r>
              <a:rPr sz="1167" dirty="0">
                <a:latin typeface="Garamond"/>
                <a:cs typeface="Garamond"/>
              </a:rPr>
              <a:t>varies with </a:t>
            </a:r>
            <a:r>
              <a:rPr sz="1167" spc="-5" dirty="0">
                <a:latin typeface="Garamond"/>
                <a:cs typeface="Garamond"/>
              </a:rPr>
              <a:t>each new product. Test marketing </a:t>
            </a:r>
            <a:r>
              <a:rPr sz="1167" dirty="0">
                <a:latin typeface="Garamond"/>
                <a:cs typeface="Garamond"/>
              </a:rPr>
              <a:t>costs can </a:t>
            </a:r>
            <a:r>
              <a:rPr sz="1167" spc="-5" dirty="0">
                <a:latin typeface="Garamond"/>
                <a:cs typeface="Garamond"/>
              </a:rPr>
              <a:t>be  </a:t>
            </a:r>
            <a:r>
              <a:rPr sz="1167" dirty="0">
                <a:latin typeface="Garamond"/>
                <a:cs typeface="Garamond"/>
              </a:rPr>
              <a:t>enormous, </a:t>
            </a:r>
            <a:r>
              <a:rPr sz="1167" spc="-5" dirty="0">
                <a:latin typeface="Garamond"/>
                <a:cs typeface="Garamond"/>
              </a:rPr>
              <a:t>and it </a:t>
            </a:r>
            <a:r>
              <a:rPr sz="1167" dirty="0">
                <a:latin typeface="Garamond"/>
                <a:cs typeface="Garamond"/>
              </a:rPr>
              <a:t>takes time that </a:t>
            </a:r>
            <a:r>
              <a:rPr sz="1167" spc="-5" dirty="0">
                <a:latin typeface="Garamond"/>
                <a:cs typeface="Garamond"/>
              </a:rPr>
              <a:t>may allow </a:t>
            </a:r>
            <a:r>
              <a:rPr sz="1167" dirty="0">
                <a:latin typeface="Garamond"/>
                <a:cs typeface="Garamond"/>
              </a:rPr>
              <a:t>competitors to gain </a:t>
            </a:r>
            <a:r>
              <a:rPr sz="1167" spc="-5" dirty="0">
                <a:latin typeface="Garamond"/>
                <a:cs typeface="Garamond"/>
              </a:rPr>
              <a:t>advantages. When </a:t>
            </a:r>
            <a:r>
              <a:rPr sz="1167" dirty="0">
                <a:latin typeface="Garamond"/>
                <a:cs typeface="Garamond"/>
              </a:rPr>
              <a:t>the costs </a:t>
            </a:r>
            <a:r>
              <a:rPr sz="1167" spc="-5" dirty="0">
                <a:latin typeface="Garamond"/>
                <a:cs typeface="Garamond"/>
              </a:rPr>
              <a:t>of  developing and introducing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are </a:t>
            </a:r>
            <a:r>
              <a:rPr sz="1167" dirty="0">
                <a:latin typeface="Garamond"/>
                <a:cs typeface="Garamond"/>
              </a:rPr>
              <a:t>low,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management is already </a:t>
            </a:r>
            <a:r>
              <a:rPr sz="1167" dirty="0">
                <a:latin typeface="Garamond"/>
                <a:cs typeface="Garamond"/>
              </a:rPr>
              <a:t>confident </a:t>
            </a:r>
            <a:r>
              <a:rPr sz="1167" spc="-5" dirty="0">
                <a:latin typeface="Garamond"/>
                <a:cs typeface="Garamond"/>
              </a:rPr>
              <a:t>about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 product,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may do little or </a:t>
            </a:r>
            <a:r>
              <a:rPr sz="1167" dirty="0">
                <a:latin typeface="Garamond"/>
                <a:cs typeface="Garamond"/>
              </a:rPr>
              <a:t>no test </a:t>
            </a:r>
            <a:r>
              <a:rPr sz="1167" spc="-5" dirty="0">
                <a:latin typeface="Garamond"/>
                <a:cs typeface="Garamond"/>
              </a:rPr>
              <a:t>marketing. Companies often </a:t>
            </a:r>
            <a:r>
              <a:rPr sz="1167" dirty="0">
                <a:latin typeface="Garamond"/>
                <a:cs typeface="Garamond"/>
              </a:rPr>
              <a:t>do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test- 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simple </a:t>
            </a:r>
            <a:r>
              <a:rPr sz="1167" spc="-5" dirty="0">
                <a:latin typeface="Garamond"/>
                <a:cs typeface="Garamond"/>
              </a:rPr>
              <a:t>line extensions or </a:t>
            </a:r>
            <a:r>
              <a:rPr sz="1167" dirty="0">
                <a:latin typeface="Garamond"/>
                <a:cs typeface="Garamond"/>
              </a:rPr>
              <a:t>copies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successful competitor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arenR" startAt="8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Commercialization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Test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gives </a:t>
            </a:r>
            <a:r>
              <a:rPr sz="1167" spc="-5" dirty="0">
                <a:latin typeface="Garamond"/>
                <a:cs typeface="Garamond"/>
              </a:rPr>
              <a:t>management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information needed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a final </a:t>
            </a:r>
            <a:r>
              <a:rPr sz="1167" spc="-5" dirty="0">
                <a:latin typeface="Garamond"/>
                <a:cs typeface="Garamond"/>
              </a:rPr>
              <a:t>decision about </a:t>
            </a:r>
            <a:r>
              <a:rPr sz="1167" dirty="0">
                <a:latin typeface="Garamond"/>
                <a:cs typeface="Garamond"/>
              </a:rPr>
              <a:t>whether  to </a:t>
            </a:r>
            <a:r>
              <a:rPr sz="1167" spc="-5" dirty="0">
                <a:latin typeface="Garamond"/>
                <a:cs typeface="Garamond"/>
              </a:rPr>
              <a:t>launch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 product. If </a:t>
            </a:r>
            <a:r>
              <a:rPr sz="1167" dirty="0">
                <a:latin typeface="Garamond"/>
                <a:cs typeface="Garamond"/>
              </a:rPr>
              <a:t>the company goes </a:t>
            </a:r>
            <a:r>
              <a:rPr sz="1167" spc="-5" dirty="0">
                <a:latin typeface="Garamond"/>
                <a:cs typeface="Garamond"/>
              </a:rPr>
              <a:t>ahead </a:t>
            </a:r>
            <a:r>
              <a:rPr sz="1167" dirty="0">
                <a:latin typeface="Garamond"/>
                <a:cs typeface="Garamond"/>
              </a:rPr>
              <a:t>with commercialization—introducing the  </a:t>
            </a:r>
            <a:r>
              <a:rPr sz="1167" spc="-5" dirty="0">
                <a:latin typeface="Garamond"/>
                <a:cs typeface="Garamond"/>
              </a:rPr>
              <a:t>new product </a:t>
            </a:r>
            <a:r>
              <a:rPr sz="1167" dirty="0">
                <a:latin typeface="Garamond"/>
                <a:cs typeface="Garamond"/>
              </a:rPr>
              <a:t>into the market—it will face </a:t>
            </a:r>
            <a:r>
              <a:rPr sz="1167" spc="-5" dirty="0">
                <a:latin typeface="Garamond"/>
                <a:cs typeface="Garamond"/>
              </a:rPr>
              <a:t>high costs. </a:t>
            </a:r>
            <a:r>
              <a:rPr sz="1167" dirty="0">
                <a:latin typeface="Garamond"/>
                <a:cs typeface="Garamond"/>
              </a:rPr>
              <a:t>The company will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build or rent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manufacturing </a:t>
            </a:r>
            <a:r>
              <a:rPr sz="1167" dirty="0">
                <a:latin typeface="Garamond"/>
                <a:cs typeface="Garamond"/>
              </a:rPr>
              <a:t>facility. The company </a:t>
            </a:r>
            <a:r>
              <a:rPr sz="1167" spc="-5" dirty="0">
                <a:latin typeface="Garamond"/>
                <a:cs typeface="Garamond"/>
              </a:rPr>
              <a:t>launching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 product must </a:t>
            </a:r>
            <a:r>
              <a:rPr sz="1167" dirty="0">
                <a:latin typeface="Garamond"/>
                <a:cs typeface="Garamond"/>
              </a:rPr>
              <a:t>first </a:t>
            </a:r>
            <a:r>
              <a:rPr sz="1167" spc="-5" dirty="0">
                <a:latin typeface="Garamond"/>
                <a:cs typeface="Garamond"/>
              </a:rPr>
              <a:t>decide on introduction  </a:t>
            </a:r>
            <a:r>
              <a:rPr sz="1167" i="1" spc="-5" dirty="0">
                <a:latin typeface="Garamond"/>
                <a:cs typeface="Garamond"/>
              </a:rPr>
              <a:t>timing </a:t>
            </a:r>
            <a:r>
              <a:rPr sz="1167" spc="-5" dirty="0">
                <a:latin typeface="Garamond"/>
                <a:cs typeface="Garamond"/>
              </a:rPr>
              <a:t>Next,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must decide </a:t>
            </a:r>
            <a:r>
              <a:rPr sz="1167" i="1" spc="-5" dirty="0">
                <a:latin typeface="Garamond"/>
                <a:cs typeface="Garamond"/>
              </a:rPr>
              <a:t>where </a:t>
            </a:r>
            <a:r>
              <a:rPr sz="1167" dirty="0">
                <a:latin typeface="Garamond"/>
                <a:cs typeface="Garamond"/>
              </a:rPr>
              <a:t>to launch the new </a:t>
            </a:r>
            <a:r>
              <a:rPr sz="1167" spc="-5" dirty="0">
                <a:latin typeface="Garamond"/>
                <a:cs typeface="Garamond"/>
              </a:rPr>
              <a:t>product—in </a:t>
            </a:r>
            <a:r>
              <a:rPr sz="1167" dirty="0">
                <a:latin typeface="Garamond"/>
                <a:cs typeface="Garamond"/>
              </a:rPr>
              <a:t>a single </a:t>
            </a:r>
            <a:r>
              <a:rPr sz="1167" spc="-5" dirty="0">
                <a:latin typeface="Garamond"/>
                <a:cs typeface="Garamond"/>
              </a:rPr>
              <a:t>location,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region,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national market, 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international market. </a:t>
            </a:r>
            <a:r>
              <a:rPr sz="1167" dirty="0">
                <a:latin typeface="Garamond"/>
                <a:cs typeface="Garamond"/>
              </a:rPr>
              <a:t>Few companies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confidence,  </a:t>
            </a:r>
            <a:r>
              <a:rPr sz="1167" dirty="0">
                <a:latin typeface="Garamond"/>
                <a:cs typeface="Garamond"/>
              </a:rPr>
              <a:t>capital,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capacity to </a:t>
            </a:r>
            <a:r>
              <a:rPr sz="1167" spc="-5" dirty="0">
                <a:latin typeface="Garamond"/>
                <a:cs typeface="Garamond"/>
              </a:rPr>
              <a:t>launch new products into </a:t>
            </a:r>
            <a:r>
              <a:rPr sz="1167" dirty="0">
                <a:latin typeface="Garamond"/>
                <a:cs typeface="Garamond"/>
              </a:rPr>
              <a:t>full </a:t>
            </a:r>
            <a:r>
              <a:rPr sz="1167" spc="-5" dirty="0">
                <a:latin typeface="Garamond"/>
                <a:cs typeface="Garamond"/>
              </a:rPr>
              <a:t>national or international distribution. </a:t>
            </a:r>
            <a:r>
              <a:rPr sz="1167" dirty="0">
                <a:latin typeface="Garamond"/>
                <a:cs typeface="Garamond"/>
              </a:rPr>
              <a:t>They  will </a:t>
            </a:r>
            <a:r>
              <a:rPr sz="1167" spc="-5" dirty="0">
                <a:latin typeface="Garamond"/>
                <a:cs typeface="Garamond"/>
              </a:rPr>
              <a:t>develop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planned </a:t>
            </a:r>
            <a:r>
              <a:rPr sz="1167" i="1" spc="-5" dirty="0">
                <a:latin typeface="Garamond"/>
                <a:cs typeface="Garamond"/>
              </a:rPr>
              <a:t>market rollout </a:t>
            </a:r>
            <a:r>
              <a:rPr sz="1167" dirty="0">
                <a:latin typeface="Garamond"/>
                <a:cs typeface="Garamond"/>
              </a:rPr>
              <a:t>over time. </a:t>
            </a:r>
            <a:r>
              <a:rPr sz="1167" spc="-5" dirty="0">
                <a:latin typeface="Garamond"/>
                <a:cs typeface="Garamond"/>
              </a:rPr>
              <a:t>In particular, </a:t>
            </a:r>
            <a:r>
              <a:rPr sz="1167" dirty="0">
                <a:latin typeface="Garamond"/>
                <a:cs typeface="Garamond"/>
              </a:rPr>
              <a:t>small </a:t>
            </a:r>
            <a:r>
              <a:rPr sz="1167" spc="-5" dirty="0">
                <a:latin typeface="Garamond"/>
                <a:cs typeface="Garamond"/>
              </a:rPr>
              <a:t>companies may </a:t>
            </a:r>
            <a:r>
              <a:rPr sz="1167" dirty="0">
                <a:latin typeface="Garamond"/>
                <a:cs typeface="Garamond"/>
              </a:rPr>
              <a:t>enter </a:t>
            </a:r>
            <a:r>
              <a:rPr sz="1167" spc="-5" dirty="0">
                <a:latin typeface="Garamond"/>
                <a:cs typeface="Garamond"/>
              </a:rPr>
              <a:t>attractive  </a:t>
            </a:r>
            <a:r>
              <a:rPr sz="1167" dirty="0">
                <a:latin typeface="Garamond"/>
                <a:cs typeface="Garamond"/>
              </a:rPr>
              <a:t>cities </a:t>
            </a:r>
            <a:r>
              <a:rPr sz="1167" spc="-5" dirty="0">
                <a:latin typeface="Garamond"/>
                <a:cs typeface="Garamond"/>
              </a:rPr>
              <a:t>or regions one at </a:t>
            </a:r>
            <a:r>
              <a:rPr sz="1167" dirty="0">
                <a:latin typeface="Garamond"/>
                <a:cs typeface="Garamond"/>
              </a:rPr>
              <a:t>a time. Larger </a:t>
            </a:r>
            <a:r>
              <a:rPr sz="1167" spc="-5" dirty="0">
                <a:latin typeface="Garamond"/>
                <a:cs typeface="Garamond"/>
              </a:rPr>
              <a:t>companies, however, may </a:t>
            </a:r>
            <a:r>
              <a:rPr sz="1167" dirty="0">
                <a:latin typeface="Garamond"/>
                <a:cs typeface="Garamond"/>
              </a:rPr>
              <a:t>quickly </a:t>
            </a:r>
            <a:r>
              <a:rPr sz="1167" spc="-5" dirty="0">
                <a:latin typeface="Garamond"/>
                <a:cs typeface="Garamond"/>
              </a:rPr>
              <a:t>introduce new models into  </a:t>
            </a:r>
            <a:r>
              <a:rPr sz="1167" dirty="0">
                <a:latin typeface="Garamond"/>
                <a:cs typeface="Garamond"/>
              </a:rPr>
              <a:t>several </a:t>
            </a:r>
            <a:r>
              <a:rPr sz="1167" spc="-5" dirty="0">
                <a:latin typeface="Garamond"/>
                <a:cs typeface="Garamond"/>
              </a:rPr>
              <a:t>regions or into </a:t>
            </a:r>
            <a:r>
              <a:rPr sz="1167" dirty="0">
                <a:latin typeface="Garamond"/>
                <a:cs typeface="Garamond"/>
              </a:rPr>
              <a:t>the full </a:t>
            </a:r>
            <a:r>
              <a:rPr sz="1167" spc="-5" dirty="0">
                <a:latin typeface="Garamond"/>
                <a:cs typeface="Garamond"/>
              </a:rPr>
              <a:t>national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Speeding Up New-Product</a:t>
            </a:r>
            <a:r>
              <a:rPr sz="1167" b="1" spc="-4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Development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Many companies organize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new-product development process into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orderly </a:t>
            </a:r>
            <a:r>
              <a:rPr sz="1167" dirty="0">
                <a:latin typeface="Garamond"/>
                <a:cs typeface="Garamond"/>
              </a:rPr>
              <a:t>sequence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steps starting with </a:t>
            </a:r>
            <a:r>
              <a:rPr sz="1167" spc="-5" dirty="0">
                <a:latin typeface="Garamond"/>
                <a:cs typeface="Garamond"/>
              </a:rPr>
              <a:t>idea </a:t>
            </a:r>
            <a:r>
              <a:rPr sz="1167" dirty="0">
                <a:latin typeface="Garamond"/>
                <a:cs typeface="Garamond"/>
              </a:rPr>
              <a:t>generation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ending with commercialization. </a:t>
            </a:r>
            <a:r>
              <a:rPr sz="1167" spc="-5" dirty="0">
                <a:latin typeface="Garamond"/>
                <a:cs typeface="Garamond"/>
              </a:rPr>
              <a:t>Under </a:t>
            </a:r>
            <a:r>
              <a:rPr sz="1167" dirty="0">
                <a:latin typeface="Garamond"/>
                <a:cs typeface="Garamond"/>
              </a:rPr>
              <a:t>this sequential 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development </a:t>
            </a:r>
            <a:r>
              <a:rPr sz="1167" spc="-5" dirty="0">
                <a:latin typeface="Garamond"/>
                <a:cs typeface="Garamond"/>
              </a:rPr>
              <a:t>approach, one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department works </a:t>
            </a:r>
            <a:r>
              <a:rPr sz="1167" dirty="0">
                <a:latin typeface="Garamond"/>
                <a:cs typeface="Garamond"/>
              </a:rPr>
              <a:t>individually to complete its stage 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 before passing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 product along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next </a:t>
            </a:r>
            <a:r>
              <a:rPr sz="1167" dirty="0">
                <a:latin typeface="Garamond"/>
                <a:cs typeface="Garamond"/>
              </a:rPr>
              <a:t>department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stage. This  </a:t>
            </a:r>
            <a:r>
              <a:rPr sz="1167" spc="-5" dirty="0">
                <a:latin typeface="Garamond"/>
                <a:cs typeface="Garamond"/>
              </a:rPr>
              <a:t>orderly, </a:t>
            </a:r>
            <a:r>
              <a:rPr sz="1167" dirty="0">
                <a:latin typeface="Garamond"/>
                <a:cs typeface="Garamond"/>
              </a:rPr>
              <a:t>step-by-step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can help </a:t>
            </a:r>
            <a:r>
              <a:rPr sz="1167" spc="-5" dirty="0">
                <a:latin typeface="Garamond"/>
                <a:cs typeface="Garamond"/>
              </a:rPr>
              <a:t>bring </a:t>
            </a:r>
            <a:r>
              <a:rPr sz="1167" dirty="0">
                <a:latin typeface="Garamond"/>
                <a:cs typeface="Garamond"/>
              </a:rPr>
              <a:t>control to complex </a:t>
            </a:r>
            <a:r>
              <a:rPr sz="1167" spc="-5" dirty="0">
                <a:latin typeface="Garamond"/>
                <a:cs typeface="Garamond"/>
              </a:rPr>
              <a:t>and risky projects. </a:t>
            </a:r>
            <a:r>
              <a:rPr sz="1167" dirty="0">
                <a:latin typeface="Garamond"/>
                <a:cs typeface="Garamond"/>
              </a:rPr>
              <a:t>But it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can 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dangerously slow. In fast-changing, highly competitive </a:t>
            </a:r>
            <a:r>
              <a:rPr sz="1167" spc="-5" dirty="0">
                <a:latin typeface="Garamond"/>
                <a:cs typeface="Garamond"/>
              </a:rPr>
              <a:t>markets, </a:t>
            </a:r>
            <a:r>
              <a:rPr sz="1167" dirty="0">
                <a:latin typeface="Garamond"/>
                <a:cs typeface="Garamond"/>
              </a:rPr>
              <a:t>such slow-but-sure </a:t>
            </a:r>
            <a:r>
              <a:rPr sz="1167" spc="-5" dirty="0">
                <a:latin typeface="Garamond"/>
                <a:cs typeface="Garamond"/>
              </a:rPr>
              <a:t>product  development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result in product </a:t>
            </a:r>
            <a:r>
              <a:rPr sz="1167" dirty="0">
                <a:latin typeface="Garamond"/>
                <a:cs typeface="Garamond"/>
              </a:rPr>
              <a:t>failures, </a:t>
            </a:r>
            <a:r>
              <a:rPr sz="1167" spc="-5" dirty="0">
                <a:latin typeface="Garamond"/>
                <a:cs typeface="Garamond"/>
              </a:rPr>
              <a:t>lost sales and profits, and </a:t>
            </a:r>
            <a:r>
              <a:rPr sz="1167" dirty="0">
                <a:latin typeface="Garamond"/>
                <a:cs typeface="Garamond"/>
              </a:rPr>
              <a:t>crumbling market </a:t>
            </a:r>
            <a:r>
              <a:rPr sz="1167" spc="-5" dirty="0">
                <a:latin typeface="Garamond"/>
                <a:cs typeface="Garamond"/>
              </a:rPr>
              <a:t>positions.  "Speed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market" and reducing new-product development </a:t>
            </a:r>
            <a:r>
              <a:rPr sz="1167" dirty="0">
                <a:latin typeface="Garamond"/>
                <a:cs typeface="Garamond"/>
              </a:rPr>
              <a:t>cycle time </a:t>
            </a:r>
            <a:r>
              <a:rPr sz="1167" spc="-5" dirty="0">
                <a:latin typeface="Garamond"/>
                <a:cs typeface="Garamond"/>
              </a:rPr>
              <a:t>have become pressing  </a:t>
            </a:r>
            <a:r>
              <a:rPr sz="1167" dirty="0">
                <a:latin typeface="Garamond"/>
                <a:cs typeface="Garamond"/>
              </a:rPr>
              <a:t>concerns to companies in </a:t>
            </a:r>
            <a:r>
              <a:rPr sz="1167" spc="-5" dirty="0">
                <a:latin typeface="Garamond"/>
                <a:cs typeface="Garamond"/>
              </a:rPr>
              <a:t>all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industries.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order </a:t>
            </a:r>
            <a:r>
              <a:rPr sz="1167" dirty="0">
                <a:latin typeface="Garamond"/>
                <a:cs typeface="Garamond"/>
              </a:rPr>
              <a:t>to get their </a:t>
            </a:r>
            <a:r>
              <a:rPr sz="1167" spc="-5" dirty="0">
                <a:latin typeface="Garamond"/>
                <a:cs typeface="Garamond"/>
              </a:rPr>
              <a:t>new products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market more </a:t>
            </a:r>
            <a:r>
              <a:rPr sz="1167" dirty="0">
                <a:latin typeface="Garamond"/>
                <a:cs typeface="Garamond"/>
              </a:rPr>
              <a:t>quickly,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are adopting </a:t>
            </a:r>
            <a:r>
              <a:rPr sz="1167" dirty="0">
                <a:latin typeface="Garamond"/>
                <a:cs typeface="Garamond"/>
              </a:rPr>
              <a:t>a faster,  team-oriented </a:t>
            </a:r>
            <a:r>
              <a:rPr sz="1167" spc="-5" dirty="0">
                <a:latin typeface="Garamond"/>
                <a:cs typeface="Garamond"/>
              </a:rPr>
              <a:t>approach </a:t>
            </a:r>
            <a:r>
              <a:rPr sz="1167" dirty="0">
                <a:latin typeface="Garamond"/>
                <a:cs typeface="Garamond"/>
              </a:rPr>
              <a:t>called simultaneous (or team-based) </a:t>
            </a:r>
            <a:r>
              <a:rPr sz="1167" spc="-5" dirty="0">
                <a:latin typeface="Garamond"/>
                <a:cs typeface="Garamond"/>
              </a:rPr>
              <a:t>product development. Under </a:t>
            </a:r>
            <a:r>
              <a:rPr sz="1167" dirty="0">
                <a:latin typeface="Garamond"/>
                <a:cs typeface="Garamond"/>
              </a:rPr>
              <a:t>this  </a:t>
            </a:r>
            <a:r>
              <a:rPr sz="1167" spc="-5" dirty="0">
                <a:latin typeface="Garamond"/>
                <a:cs typeface="Garamond"/>
              </a:rPr>
              <a:t>approach,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departments work </a:t>
            </a:r>
            <a:r>
              <a:rPr sz="1167" dirty="0">
                <a:latin typeface="Garamond"/>
                <a:cs typeface="Garamond"/>
              </a:rPr>
              <a:t>closely </a:t>
            </a:r>
            <a:r>
              <a:rPr sz="1167" spc="-5" dirty="0">
                <a:latin typeface="Garamond"/>
                <a:cs typeface="Garamond"/>
              </a:rPr>
              <a:t>together, overlapping </a:t>
            </a:r>
            <a:r>
              <a:rPr sz="1167" dirty="0">
                <a:latin typeface="Garamond"/>
                <a:cs typeface="Garamond"/>
              </a:rPr>
              <a:t>the steps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 development process </a:t>
            </a:r>
            <a:r>
              <a:rPr sz="1167" dirty="0">
                <a:latin typeface="Garamond"/>
                <a:cs typeface="Garamond"/>
              </a:rPr>
              <a:t>to save time </a:t>
            </a:r>
            <a:r>
              <a:rPr sz="1167" spc="-5" dirty="0">
                <a:latin typeface="Garamond"/>
                <a:cs typeface="Garamond"/>
              </a:rPr>
              <a:t>and increase </a:t>
            </a:r>
            <a:r>
              <a:rPr sz="1167" dirty="0">
                <a:latin typeface="Garamond"/>
                <a:cs typeface="Garamond"/>
              </a:rPr>
              <a:t>effectiveness. </a:t>
            </a:r>
            <a:r>
              <a:rPr sz="1167" spc="-5" dirty="0">
                <a:latin typeface="Garamond"/>
                <a:cs typeface="Garamond"/>
              </a:rPr>
              <a:t>Instead of passing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 product 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department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department,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assembles </a:t>
            </a:r>
            <a:r>
              <a:rPr sz="1167" dirty="0">
                <a:latin typeface="Garamond"/>
                <a:cs typeface="Garamond"/>
              </a:rPr>
              <a:t>a team </a:t>
            </a:r>
            <a:r>
              <a:rPr sz="1167" spc="-5" dirty="0">
                <a:latin typeface="Garamond"/>
                <a:cs typeface="Garamond"/>
              </a:rPr>
              <a:t>of people </a:t>
            </a:r>
            <a:r>
              <a:rPr sz="1167" dirty="0">
                <a:latin typeface="Garamond"/>
                <a:cs typeface="Garamond"/>
              </a:rPr>
              <a:t>from various  departments that stay with the </a:t>
            </a:r>
            <a:r>
              <a:rPr sz="1167" spc="-5" dirty="0">
                <a:latin typeface="Garamond"/>
                <a:cs typeface="Garamond"/>
              </a:rPr>
              <a:t>new product </a:t>
            </a:r>
            <a:r>
              <a:rPr sz="1167" dirty="0">
                <a:latin typeface="Garamond"/>
                <a:cs typeface="Garamond"/>
              </a:rPr>
              <a:t>from start to </a:t>
            </a:r>
            <a:r>
              <a:rPr sz="1167" spc="-5" dirty="0">
                <a:latin typeface="Garamond"/>
                <a:cs typeface="Garamond"/>
              </a:rPr>
              <a:t>finish. </a:t>
            </a:r>
            <a:r>
              <a:rPr sz="1167" dirty="0">
                <a:latin typeface="Garamond"/>
                <a:cs typeface="Garamond"/>
              </a:rPr>
              <a:t>Such teams usually include </a:t>
            </a:r>
            <a:r>
              <a:rPr sz="1167" spc="-5" dirty="0">
                <a:latin typeface="Garamond"/>
                <a:cs typeface="Garamond"/>
              </a:rPr>
              <a:t>people  </a:t>
            </a:r>
            <a:r>
              <a:rPr sz="1167" dirty="0">
                <a:latin typeface="Garamond"/>
                <a:cs typeface="Garamond"/>
              </a:rPr>
              <a:t>from the </a:t>
            </a:r>
            <a:r>
              <a:rPr sz="1167" spc="-5" dirty="0">
                <a:latin typeface="Garamond"/>
                <a:cs typeface="Garamond"/>
              </a:rPr>
              <a:t>marketing, </a:t>
            </a:r>
            <a:r>
              <a:rPr sz="1167" dirty="0">
                <a:latin typeface="Garamond"/>
                <a:cs typeface="Garamond"/>
              </a:rPr>
              <a:t>finance, design, </a:t>
            </a:r>
            <a:r>
              <a:rPr sz="1167" spc="-5" dirty="0">
                <a:latin typeface="Garamond"/>
                <a:cs typeface="Garamond"/>
              </a:rPr>
              <a:t>manufacturing, </a:t>
            </a:r>
            <a:r>
              <a:rPr sz="1167" dirty="0">
                <a:latin typeface="Garamond"/>
                <a:cs typeface="Garamond"/>
              </a:rPr>
              <a:t>and legal departments, and even supplier and  customer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companies.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Top </a:t>
            </a:r>
            <a:r>
              <a:rPr sz="1167" spc="-5" dirty="0">
                <a:latin typeface="Garamond"/>
                <a:cs typeface="Garamond"/>
              </a:rPr>
              <a:t>management </a:t>
            </a:r>
            <a:r>
              <a:rPr sz="1167" dirty="0">
                <a:latin typeface="Garamond"/>
                <a:cs typeface="Garamond"/>
              </a:rPr>
              <a:t>gives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development </a:t>
            </a:r>
            <a:r>
              <a:rPr sz="1167" spc="-5" dirty="0">
                <a:latin typeface="Garamond"/>
                <a:cs typeface="Garamond"/>
              </a:rPr>
              <a:t>team general </a:t>
            </a:r>
            <a:r>
              <a:rPr sz="1167" dirty="0">
                <a:latin typeface="Garamond"/>
                <a:cs typeface="Garamond"/>
              </a:rPr>
              <a:t>strategic direction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no clear-cut  </a:t>
            </a:r>
            <a:r>
              <a:rPr sz="1167" spc="-5" dirty="0">
                <a:latin typeface="Garamond"/>
                <a:cs typeface="Garamond"/>
              </a:rPr>
              <a:t>product idea or </a:t>
            </a:r>
            <a:r>
              <a:rPr sz="1167" dirty="0">
                <a:latin typeface="Garamond"/>
                <a:cs typeface="Garamond"/>
              </a:rPr>
              <a:t>work </a:t>
            </a:r>
            <a:r>
              <a:rPr sz="1167" spc="-5" dirty="0">
                <a:latin typeface="Garamond"/>
                <a:cs typeface="Garamond"/>
              </a:rPr>
              <a:t>plan. It </a:t>
            </a:r>
            <a:r>
              <a:rPr sz="1167" dirty="0">
                <a:latin typeface="Garamond"/>
                <a:cs typeface="Garamond"/>
              </a:rPr>
              <a:t>challenges the team with stiff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seemingly contradictory goals—  </a:t>
            </a:r>
            <a:r>
              <a:rPr sz="1167" spc="-5" dirty="0">
                <a:latin typeface="Garamond"/>
                <a:cs typeface="Garamond"/>
              </a:rPr>
              <a:t>"turn out </a:t>
            </a:r>
            <a:r>
              <a:rPr sz="1167" dirty="0">
                <a:latin typeface="Garamond"/>
                <a:cs typeface="Garamond"/>
              </a:rPr>
              <a:t>carefully </a:t>
            </a:r>
            <a:r>
              <a:rPr sz="1167" spc="-5" dirty="0">
                <a:latin typeface="Garamond"/>
                <a:cs typeface="Garamond"/>
              </a:rPr>
              <a:t>planned and </a:t>
            </a:r>
            <a:r>
              <a:rPr sz="1167" dirty="0">
                <a:latin typeface="Garamond"/>
                <a:cs typeface="Garamond"/>
              </a:rPr>
              <a:t>superior </a:t>
            </a:r>
            <a:r>
              <a:rPr sz="1167" spc="-5" dirty="0">
                <a:latin typeface="Garamond"/>
                <a:cs typeface="Garamond"/>
              </a:rPr>
              <a:t>new products, but do </a:t>
            </a:r>
            <a:r>
              <a:rPr sz="1167" dirty="0">
                <a:latin typeface="Garamond"/>
                <a:cs typeface="Garamond"/>
              </a:rPr>
              <a:t>it </a:t>
            </a:r>
            <a:r>
              <a:rPr sz="1167" spc="-5" dirty="0">
                <a:latin typeface="Garamond"/>
                <a:cs typeface="Garamond"/>
              </a:rPr>
              <a:t>quickly"—and </a:t>
            </a:r>
            <a:r>
              <a:rPr sz="1167" dirty="0">
                <a:latin typeface="Garamond"/>
                <a:cs typeface="Garamond"/>
              </a:rPr>
              <a:t>then gives the team  whatever  freedom  </a:t>
            </a:r>
            <a:r>
              <a:rPr sz="1167" spc="-5" dirty="0">
                <a:latin typeface="Garamond"/>
                <a:cs typeface="Garamond"/>
              </a:rPr>
              <a:t>and  resources  it  needs 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meet 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challenge.  In  </a:t>
            </a:r>
            <a:r>
              <a:rPr sz="1167" dirty="0">
                <a:latin typeface="Garamond"/>
                <a:cs typeface="Garamond"/>
              </a:rPr>
              <a:t>the  sequential  </a:t>
            </a:r>
            <a:r>
              <a:rPr sz="1167" spc="-5" dirty="0">
                <a:latin typeface="Garamond"/>
                <a:cs typeface="Garamond"/>
              </a:rPr>
              <a:t>process,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916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105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3"/>
            <a:ext cx="5729728" cy="5184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bottleneck at one phase </a:t>
            </a:r>
            <a:r>
              <a:rPr sz="1167" dirty="0">
                <a:latin typeface="Garamond"/>
                <a:cs typeface="Garamond"/>
              </a:rPr>
              <a:t>can seriously slow the </a:t>
            </a:r>
            <a:r>
              <a:rPr sz="1167" spc="-5" dirty="0">
                <a:latin typeface="Garamond"/>
                <a:cs typeface="Garamond"/>
              </a:rPr>
              <a:t>entire project. </a:t>
            </a:r>
            <a:r>
              <a:rPr sz="1167" dirty="0">
                <a:latin typeface="Garamond"/>
                <a:cs typeface="Garamond"/>
              </a:rPr>
              <a:t>In the simultaneous </a:t>
            </a:r>
            <a:r>
              <a:rPr sz="1167" spc="-5" dirty="0">
                <a:latin typeface="Garamond"/>
                <a:cs typeface="Garamond"/>
              </a:rPr>
              <a:t>approach, </a:t>
            </a:r>
            <a:r>
              <a:rPr sz="1167" dirty="0">
                <a:latin typeface="Garamond"/>
                <a:cs typeface="Garamond"/>
              </a:rPr>
              <a:t>if </a:t>
            </a:r>
            <a:r>
              <a:rPr sz="1167" spc="-5" dirty="0">
                <a:latin typeface="Garamond"/>
                <a:cs typeface="Garamond"/>
              </a:rPr>
              <a:t>one  </a:t>
            </a:r>
            <a:r>
              <a:rPr sz="1167" dirty="0">
                <a:latin typeface="Garamond"/>
                <a:cs typeface="Garamond"/>
              </a:rPr>
              <a:t>functional </a:t>
            </a:r>
            <a:r>
              <a:rPr sz="1167" spc="-5" dirty="0">
                <a:latin typeface="Garamond"/>
                <a:cs typeface="Garamond"/>
              </a:rPr>
              <a:t>area hits </a:t>
            </a:r>
            <a:r>
              <a:rPr sz="1167" dirty="0">
                <a:latin typeface="Garamond"/>
                <a:cs typeface="Garamond"/>
              </a:rPr>
              <a:t>snags,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works to </a:t>
            </a:r>
            <a:r>
              <a:rPr sz="1167" spc="-5" dirty="0">
                <a:latin typeface="Garamond"/>
                <a:cs typeface="Garamond"/>
              </a:rPr>
              <a:t>resolve </a:t>
            </a:r>
            <a:r>
              <a:rPr sz="1167" dirty="0">
                <a:latin typeface="Garamond"/>
                <a:cs typeface="Garamond"/>
              </a:rPr>
              <a:t>them while the team </a:t>
            </a:r>
            <a:r>
              <a:rPr sz="1167" spc="-5" dirty="0">
                <a:latin typeface="Garamond"/>
                <a:cs typeface="Garamond"/>
              </a:rPr>
              <a:t>moves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u="sng" spc="-5" dirty="0">
                <a:latin typeface="Garamond"/>
                <a:cs typeface="Garamond"/>
              </a:rPr>
              <a:t>KEY</a:t>
            </a:r>
            <a:r>
              <a:rPr sz="1167" b="1" u="sng" spc="-97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TERMS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  <a:spcBef>
                <a:spcPts val="73"/>
              </a:spcBef>
            </a:pPr>
            <a:r>
              <a:rPr sz="1167" b="1" dirty="0">
                <a:latin typeface="Garamond"/>
                <a:cs typeface="Garamond"/>
              </a:rPr>
              <a:t>New-product development: </a:t>
            </a:r>
            <a:r>
              <a:rPr sz="1167" dirty="0">
                <a:latin typeface="Garamond"/>
                <a:cs typeface="Garamond"/>
              </a:rPr>
              <a:t>The development </a:t>
            </a:r>
            <a:r>
              <a:rPr sz="1167" spc="-5" dirty="0">
                <a:latin typeface="Garamond"/>
                <a:cs typeface="Garamond"/>
              </a:rPr>
              <a:t>of original products, product </a:t>
            </a:r>
            <a:r>
              <a:rPr sz="1167" dirty="0">
                <a:latin typeface="Garamond"/>
                <a:cs typeface="Garamond"/>
              </a:rPr>
              <a:t>improvements,  </a:t>
            </a:r>
            <a:r>
              <a:rPr sz="1167" spc="-5" dirty="0">
                <a:latin typeface="Garamond"/>
                <a:cs typeface="Garamond"/>
              </a:rPr>
              <a:t>product modifications, and new brands </a:t>
            </a:r>
            <a:r>
              <a:rPr sz="1167" dirty="0">
                <a:latin typeface="Garamond"/>
                <a:cs typeface="Garamond"/>
              </a:rPr>
              <a:t>through the firm's </a:t>
            </a:r>
            <a:r>
              <a:rPr sz="1167" spc="-5" dirty="0">
                <a:latin typeface="Garamond"/>
                <a:cs typeface="Garamond"/>
              </a:rPr>
              <a:t>own R&amp;D</a:t>
            </a:r>
            <a:r>
              <a:rPr sz="1167" spc="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efforts.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b="1" spc="-5" dirty="0">
                <a:latin typeface="Garamond"/>
                <a:cs typeface="Garamond"/>
              </a:rPr>
              <a:t>Idea </a:t>
            </a:r>
            <a:r>
              <a:rPr sz="1167" b="1" dirty="0">
                <a:latin typeface="Garamond"/>
                <a:cs typeface="Garamond"/>
              </a:rPr>
              <a:t>generation: </a:t>
            </a:r>
            <a:r>
              <a:rPr sz="1167" dirty="0">
                <a:latin typeface="Garamond"/>
                <a:cs typeface="Garamond"/>
              </a:rPr>
              <a:t>The systematic </a:t>
            </a:r>
            <a:r>
              <a:rPr sz="1167" spc="-5" dirty="0">
                <a:latin typeface="Garamond"/>
                <a:cs typeface="Garamond"/>
              </a:rPr>
              <a:t>search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new-product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ideas.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20372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Idea </a:t>
            </a:r>
            <a:r>
              <a:rPr sz="1167" b="1" dirty="0">
                <a:latin typeface="Garamond"/>
                <a:cs typeface="Garamond"/>
              </a:rPr>
              <a:t>screening: </a:t>
            </a:r>
            <a:r>
              <a:rPr sz="1167" dirty="0">
                <a:latin typeface="Garamond"/>
                <a:cs typeface="Garamond"/>
              </a:rPr>
              <a:t>screening </a:t>
            </a:r>
            <a:r>
              <a:rPr sz="1167" spc="-5" dirty="0">
                <a:latin typeface="Garamond"/>
                <a:cs typeface="Garamond"/>
              </a:rPr>
              <a:t>new-product </a:t>
            </a:r>
            <a:r>
              <a:rPr sz="1167" dirty="0">
                <a:latin typeface="Garamond"/>
                <a:cs typeface="Garamond"/>
              </a:rPr>
              <a:t>ideas in </a:t>
            </a:r>
            <a:r>
              <a:rPr sz="1167" spc="-5" dirty="0">
                <a:latin typeface="Garamond"/>
                <a:cs typeface="Garamond"/>
              </a:rPr>
              <a:t>order </a:t>
            </a:r>
            <a:r>
              <a:rPr sz="1167" dirty="0">
                <a:latin typeface="Garamond"/>
                <a:cs typeface="Garamond"/>
              </a:rPr>
              <a:t>to spot good ideas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drop </a:t>
            </a:r>
            <a:r>
              <a:rPr sz="1167" spc="-5" dirty="0">
                <a:latin typeface="Garamond"/>
                <a:cs typeface="Garamond"/>
              </a:rPr>
              <a:t>poor ones as  </a:t>
            </a:r>
            <a:r>
              <a:rPr sz="1167" dirty="0">
                <a:latin typeface="Garamond"/>
                <a:cs typeface="Garamond"/>
              </a:rPr>
              <a:t>soon </a:t>
            </a:r>
            <a:r>
              <a:rPr sz="1167" spc="-5" dirty="0">
                <a:latin typeface="Garamond"/>
                <a:cs typeface="Garamond"/>
              </a:rPr>
              <a:t>as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possible.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Product concept: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detailed </a:t>
            </a:r>
            <a:r>
              <a:rPr sz="1167" dirty="0">
                <a:latin typeface="Garamond"/>
                <a:cs typeface="Garamond"/>
              </a:rPr>
              <a:t>version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new-product idea </a:t>
            </a:r>
            <a:r>
              <a:rPr sz="1167" dirty="0">
                <a:latin typeface="Garamond"/>
                <a:cs typeface="Garamond"/>
              </a:rPr>
              <a:t>stated </a:t>
            </a:r>
            <a:r>
              <a:rPr sz="1167" spc="-5" dirty="0">
                <a:latin typeface="Garamond"/>
                <a:cs typeface="Garamond"/>
              </a:rPr>
              <a:t>in meaningful </a:t>
            </a:r>
            <a:r>
              <a:rPr sz="1167" dirty="0">
                <a:latin typeface="Garamond"/>
                <a:cs typeface="Garamond"/>
              </a:rPr>
              <a:t>consumer  terms.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20990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Concept </a:t>
            </a:r>
            <a:r>
              <a:rPr sz="1167" b="1" dirty="0">
                <a:latin typeface="Garamond"/>
                <a:cs typeface="Garamond"/>
              </a:rPr>
              <a:t>testing: </a:t>
            </a:r>
            <a:r>
              <a:rPr sz="1167" dirty="0">
                <a:latin typeface="Garamond"/>
                <a:cs typeface="Garamond"/>
              </a:rPr>
              <a:t>Testing </a:t>
            </a:r>
            <a:r>
              <a:rPr sz="1167" spc="-5" dirty="0">
                <a:latin typeface="Garamond"/>
                <a:cs typeface="Garamond"/>
              </a:rPr>
              <a:t>new-product </a:t>
            </a:r>
            <a:r>
              <a:rPr sz="1167" dirty="0">
                <a:latin typeface="Garamond"/>
                <a:cs typeface="Garamond"/>
              </a:rPr>
              <a:t>concepts with a </a:t>
            </a:r>
            <a:r>
              <a:rPr sz="1167" spc="-5" dirty="0">
                <a:latin typeface="Garamond"/>
                <a:cs typeface="Garamond"/>
              </a:rPr>
              <a:t>group of </a:t>
            </a: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to find </a:t>
            </a:r>
            <a:r>
              <a:rPr sz="1167" spc="-5" dirty="0">
                <a:latin typeface="Garamond"/>
                <a:cs typeface="Garamond"/>
              </a:rPr>
              <a:t>out if  </a:t>
            </a:r>
            <a:r>
              <a:rPr sz="1167" dirty="0">
                <a:latin typeface="Garamond"/>
                <a:cs typeface="Garamond"/>
              </a:rPr>
              <a:t>the concepts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strong consumer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appeal.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Business analysis: </a:t>
            </a:r>
            <a:r>
              <a:rPr sz="1167" dirty="0">
                <a:latin typeface="Garamond"/>
                <a:cs typeface="Garamond"/>
              </a:rPr>
              <a:t>A review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sales, costs, </a:t>
            </a:r>
            <a:r>
              <a:rPr sz="1167" spc="-5" dirty="0">
                <a:latin typeface="Garamond"/>
                <a:cs typeface="Garamond"/>
              </a:rPr>
              <a:t>and profit projections </a:t>
            </a: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new product </a:t>
            </a:r>
            <a:r>
              <a:rPr sz="1167" dirty="0">
                <a:latin typeface="Garamond"/>
                <a:cs typeface="Garamond"/>
              </a:rPr>
              <a:t>to find 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whether these </a:t>
            </a:r>
            <a:r>
              <a:rPr sz="1167" spc="-5" dirty="0">
                <a:latin typeface="Garamond"/>
                <a:cs typeface="Garamond"/>
              </a:rPr>
              <a:t>factors </a:t>
            </a:r>
            <a:r>
              <a:rPr sz="1167" dirty="0">
                <a:latin typeface="Garamond"/>
                <a:cs typeface="Garamond"/>
              </a:rPr>
              <a:t>satisfy the company's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9755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Product </a:t>
            </a:r>
            <a:r>
              <a:rPr sz="1167" b="1" spc="-5" dirty="0">
                <a:latin typeface="Garamond"/>
                <a:cs typeface="Garamond"/>
              </a:rPr>
              <a:t>development: </a:t>
            </a:r>
            <a:r>
              <a:rPr sz="1167" dirty="0">
                <a:latin typeface="Garamond"/>
                <a:cs typeface="Garamond"/>
              </a:rPr>
              <a:t>A strategy for company </a:t>
            </a:r>
            <a:r>
              <a:rPr sz="1167" spc="-5" dirty="0">
                <a:latin typeface="Garamond"/>
                <a:cs typeface="Garamond"/>
              </a:rPr>
              <a:t>growth by offering modified or new products </a:t>
            </a:r>
            <a:r>
              <a:rPr sz="1167" dirty="0">
                <a:latin typeface="Garamond"/>
                <a:cs typeface="Garamond"/>
              </a:rPr>
              <a:t>to  current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segments. </a:t>
            </a:r>
            <a:r>
              <a:rPr sz="1167" spc="-5" dirty="0">
                <a:latin typeface="Garamond"/>
                <a:cs typeface="Garamond"/>
              </a:rPr>
              <a:t>Developing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concept into a </a:t>
            </a:r>
            <a:r>
              <a:rPr sz="1167" spc="-5" dirty="0">
                <a:latin typeface="Garamond"/>
                <a:cs typeface="Garamond"/>
              </a:rPr>
              <a:t>physical product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order </a:t>
            </a:r>
            <a:r>
              <a:rPr sz="1167" dirty="0">
                <a:latin typeface="Garamond"/>
                <a:cs typeface="Garamond"/>
              </a:rPr>
              <a:t>to  ensure that the </a:t>
            </a:r>
            <a:r>
              <a:rPr sz="1167" spc="-5" dirty="0">
                <a:latin typeface="Garamond"/>
                <a:cs typeface="Garamond"/>
              </a:rPr>
              <a:t>product idea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turned into </a:t>
            </a:r>
            <a:r>
              <a:rPr sz="1167" dirty="0">
                <a:latin typeface="Garamond"/>
                <a:cs typeface="Garamond"/>
              </a:rPr>
              <a:t>a workable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b="1" spc="-5" dirty="0">
                <a:latin typeface="Garamond"/>
                <a:cs typeface="Garamond"/>
              </a:rPr>
              <a:t>Commercialization: </a:t>
            </a:r>
            <a:r>
              <a:rPr sz="1167" spc="-5" dirty="0">
                <a:latin typeface="Garamond"/>
                <a:cs typeface="Garamond"/>
              </a:rPr>
              <a:t>Introducing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 product </a:t>
            </a:r>
            <a:r>
              <a:rPr sz="1167" dirty="0">
                <a:latin typeface="Garamond"/>
                <a:cs typeface="Garamond"/>
              </a:rPr>
              <a:t>into the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20372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Test marketing: </a:t>
            </a:r>
            <a:r>
              <a:rPr sz="1167" dirty="0">
                <a:latin typeface="Garamond"/>
                <a:cs typeface="Garamond"/>
              </a:rPr>
              <a:t>The stage </a:t>
            </a:r>
            <a:r>
              <a:rPr sz="1167" spc="-5" dirty="0">
                <a:latin typeface="Garamond"/>
                <a:cs typeface="Garamond"/>
              </a:rPr>
              <a:t>of new-product development in </a:t>
            </a:r>
            <a:r>
              <a:rPr sz="1167" dirty="0">
                <a:latin typeface="Garamond"/>
                <a:cs typeface="Garamond"/>
              </a:rPr>
              <a:t>which the </a:t>
            </a:r>
            <a:r>
              <a:rPr sz="1167" spc="-5" dirty="0">
                <a:latin typeface="Garamond"/>
                <a:cs typeface="Garamond"/>
              </a:rPr>
              <a:t>product and marketing  program are </a:t>
            </a:r>
            <a:r>
              <a:rPr sz="1167" dirty="0">
                <a:latin typeface="Garamond"/>
                <a:cs typeface="Garamond"/>
              </a:rPr>
              <a:t>tested </a:t>
            </a:r>
            <a:r>
              <a:rPr sz="1167" spc="-5" dirty="0">
                <a:latin typeface="Garamond"/>
                <a:cs typeface="Garamond"/>
              </a:rPr>
              <a:t>in more realistic market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settings.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352" y="6074198"/>
            <a:ext cx="1163726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  <a:tabLst>
                <a:tab pos="1050725" algn="l"/>
              </a:tabLst>
            </a:pPr>
            <a:r>
              <a:rPr sz="1167" b="1" spc="-5" dirty="0">
                <a:latin typeface="Garamond"/>
                <a:cs typeface="Garamond"/>
              </a:rPr>
              <a:t>Sequential  product  developmen</a:t>
            </a:r>
            <a:r>
              <a:rPr sz="1167" b="1" dirty="0">
                <a:latin typeface="Garamond"/>
                <a:cs typeface="Garamond"/>
              </a:rPr>
              <a:t>t	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new-product  </a:t>
            </a:r>
            <a:r>
              <a:rPr sz="1167" dirty="0">
                <a:latin typeface="Garamond"/>
                <a:cs typeface="Garamond"/>
              </a:rPr>
              <a:t>development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6892819"/>
            <a:ext cx="116557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approach  in</a:t>
            </a:r>
            <a:r>
              <a:rPr sz="1167" spc="20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which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7059506"/>
            <a:ext cx="116557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26607" algn="l"/>
              </a:tabLst>
            </a:pPr>
            <a:r>
              <a:rPr sz="1167" dirty="0">
                <a:latin typeface="Garamond"/>
                <a:cs typeface="Garamond"/>
              </a:rPr>
              <a:t>one	company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7226194"/>
            <a:ext cx="116434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803785" algn="l"/>
              </a:tabLst>
            </a:pPr>
            <a:r>
              <a:rPr sz="1167" spc="-5" dirty="0">
                <a:latin typeface="Garamond"/>
                <a:cs typeface="Garamond"/>
              </a:rPr>
              <a:t>departmen</a:t>
            </a:r>
            <a:r>
              <a:rPr sz="1167" dirty="0">
                <a:latin typeface="Garamond"/>
                <a:cs typeface="Garamond"/>
              </a:rPr>
              <a:t>t	works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7392881"/>
            <a:ext cx="116372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11760" algn="l"/>
                <a:tab pos="1019857" algn="l"/>
              </a:tabLst>
            </a:pPr>
            <a:r>
              <a:rPr sz="1167" dirty="0">
                <a:latin typeface="Garamond"/>
                <a:cs typeface="Garamond"/>
              </a:rPr>
              <a:t>to	complete	</a:t>
            </a:r>
            <a:r>
              <a:rPr sz="1167" spc="-5" dirty="0">
                <a:latin typeface="Garamond"/>
                <a:cs typeface="Garamond"/>
              </a:rPr>
              <a:t>its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2" y="7574386"/>
            <a:ext cx="1164343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stage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  before passing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new  product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along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352" y="8059631"/>
            <a:ext cx="62106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26586" algn="l"/>
              </a:tabLst>
            </a:pPr>
            <a:r>
              <a:rPr sz="1167" dirty="0">
                <a:latin typeface="Garamond"/>
                <a:cs typeface="Garamond"/>
              </a:rPr>
              <a:t>to	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34501" y="8074448"/>
            <a:ext cx="27349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005" marR="4939" indent="-38276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next  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3352" y="8241135"/>
            <a:ext cx="68341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department  </a:t>
            </a:r>
            <a:r>
              <a:rPr sz="1167" dirty="0">
                <a:latin typeface="Garamond"/>
                <a:cs typeface="Garamond"/>
              </a:rPr>
              <a:t>stage.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15117" y="6016413"/>
            <a:ext cx="4445000" cy="12965"/>
          </a:xfrm>
          <a:custGeom>
            <a:avLst/>
            <a:gdLst/>
            <a:ahLst/>
            <a:cxnLst/>
            <a:rect l="l" t="t" r="r" b="b"/>
            <a:pathLst>
              <a:path w="4572000" h="13335">
                <a:moveTo>
                  <a:pt x="0" y="12953"/>
                </a:moveTo>
                <a:lnTo>
                  <a:pt x="4572000" y="12953"/>
                </a:lnTo>
                <a:lnTo>
                  <a:pt x="45720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415117" y="8670818"/>
            <a:ext cx="4445000" cy="12965"/>
          </a:xfrm>
          <a:custGeom>
            <a:avLst/>
            <a:gdLst/>
            <a:ahLst/>
            <a:cxnLst/>
            <a:rect l="l" t="t" r="r" b="b"/>
            <a:pathLst>
              <a:path w="4572000" h="13334">
                <a:moveTo>
                  <a:pt x="0" y="12953"/>
                </a:moveTo>
                <a:lnTo>
                  <a:pt x="4572000" y="12953"/>
                </a:lnTo>
                <a:lnTo>
                  <a:pt x="45720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415115" y="6016414"/>
            <a:ext cx="4446235" cy="2668235"/>
          </a:xfrm>
          <a:custGeom>
            <a:avLst/>
            <a:gdLst/>
            <a:ahLst/>
            <a:cxnLst/>
            <a:rect l="l" t="t" r="r" b="b"/>
            <a:pathLst>
              <a:path w="4573270" h="2744470">
                <a:moveTo>
                  <a:pt x="4572760" y="0"/>
                </a:moveTo>
                <a:lnTo>
                  <a:pt x="0" y="0"/>
                </a:lnTo>
                <a:lnTo>
                  <a:pt x="0" y="2743965"/>
                </a:lnTo>
                <a:lnTo>
                  <a:pt x="4572760" y="2743965"/>
                </a:lnTo>
                <a:lnTo>
                  <a:pt x="457276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415115" y="6016414"/>
            <a:ext cx="4446235" cy="2668235"/>
          </a:xfrm>
          <a:custGeom>
            <a:avLst/>
            <a:gdLst/>
            <a:ahLst/>
            <a:cxnLst/>
            <a:rect l="l" t="t" r="r" b="b"/>
            <a:pathLst>
              <a:path w="4573270" h="2744470">
                <a:moveTo>
                  <a:pt x="4572760" y="0"/>
                </a:moveTo>
                <a:lnTo>
                  <a:pt x="0" y="0"/>
                </a:lnTo>
                <a:lnTo>
                  <a:pt x="0" y="2743965"/>
                </a:lnTo>
                <a:lnTo>
                  <a:pt x="4572760" y="2743965"/>
                </a:lnTo>
                <a:lnTo>
                  <a:pt x="4572760" y="0"/>
                </a:lnTo>
                <a:close/>
              </a:path>
            </a:pathLst>
          </a:custGeom>
          <a:ln w="32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5327323" y="6538707"/>
            <a:ext cx="35807" cy="2469"/>
          </a:xfrm>
          <a:custGeom>
            <a:avLst/>
            <a:gdLst/>
            <a:ahLst/>
            <a:cxnLst/>
            <a:rect l="l" t="t" r="r" b="b"/>
            <a:pathLst>
              <a:path w="36829" h="2539">
                <a:moveTo>
                  <a:pt x="0" y="0"/>
                </a:moveTo>
                <a:lnTo>
                  <a:pt x="17530" y="1521"/>
                </a:lnTo>
                <a:lnTo>
                  <a:pt x="19050" y="1521"/>
                </a:lnTo>
                <a:lnTo>
                  <a:pt x="36580" y="1521"/>
                </a:lnTo>
                <a:lnTo>
                  <a:pt x="36580" y="2282"/>
                </a:lnTo>
              </a:path>
            </a:pathLst>
          </a:custGeom>
          <a:ln w="5080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362887" y="6540186"/>
            <a:ext cx="16051" cy="3704"/>
          </a:xfrm>
          <a:custGeom>
            <a:avLst/>
            <a:gdLst/>
            <a:ahLst/>
            <a:cxnLst/>
            <a:rect l="l" t="t" r="r" b="b"/>
            <a:pathLst>
              <a:path w="16510" h="3810">
                <a:moveTo>
                  <a:pt x="0" y="0"/>
                </a:moveTo>
                <a:lnTo>
                  <a:pt x="15995" y="2282"/>
                </a:lnTo>
                <a:lnTo>
                  <a:pt x="15995" y="3803"/>
                </a:lnTo>
              </a:path>
            </a:pathLst>
          </a:custGeom>
          <a:ln w="514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379930" y="6542404"/>
            <a:ext cx="17286" cy="2469"/>
          </a:xfrm>
          <a:custGeom>
            <a:avLst/>
            <a:gdLst/>
            <a:ahLst/>
            <a:cxnLst/>
            <a:rect l="l" t="t" r="r" b="b"/>
            <a:pathLst>
              <a:path w="17779" h="2539">
                <a:moveTo>
                  <a:pt x="0" y="0"/>
                </a:moveTo>
                <a:lnTo>
                  <a:pt x="15995" y="1521"/>
                </a:lnTo>
                <a:lnTo>
                  <a:pt x="17515" y="2282"/>
                </a:lnTo>
              </a:path>
            </a:pathLst>
          </a:custGeom>
          <a:ln w="5096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5395481" y="6543884"/>
            <a:ext cx="17286" cy="3704"/>
          </a:xfrm>
          <a:custGeom>
            <a:avLst/>
            <a:gdLst/>
            <a:ahLst/>
            <a:cxnLst/>
            <a:rect l="l" t="t" r="r" b="b"/>
            <a:pathLst>
              <a:path w="17779" h="3810">
                <a:moveTo>
                  <a:pt x="0" y="0"/>
                </a:moveTo>
                <a:lnTo>
                  <a:pt x="15995" y="2293"/>
                </a:lnTo>
                <a:lnTo>
                  <a:pt x="17530" y="3814"/>
                </a:lnTo>
              </a:path>
            </a:pathLst>
          </a:custGeom>
          <a:ln w="513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5411034" y="6546113"/>
            <a:ext cx="20373" cy="3704"/>
          </a:xfrm>
          <a:custGeom>
            <a:avLst/>
            <a:gdLst/>
            <a:ahLst/>
            <a:cxnLst/>
            <a:rect l="l" t="t" r="r" b="b"/>
            <a:pathLst>
              <a:path w="20954" h="3810">
                <a:moveTo>
                  <a:pt x="0" y="0"/>
                </a:moveTo>
                <a:lnTo>
                  <a:pt x="19050" y="2282"/>
                </a:lnTo>
                <a:lnTo>
                  <a:pt x="20584" y="3803"/>
                </a:lnTo>
              </a:path>
            </a:pathLst>
          </a:custGeom>
          <a:ln w="5117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5429554" y="6548332"/>
            <a:ext cx="17286" cy="3704"/>
          </a:xfrm>
          <a:custGeom>
            <a:avLst/>
            <a:gdLst/>
            <a:ahLst/>
            <a:cxnLst/>
            <a:rect l="l" t="t" r="r" b="b"/>
            <a:pathLst>
              <a:path w="17779" h="3810">
                <a:moveTo>
                  <a:pt x="0" y="0"/>
                </a:moveTo>
                <a:lnTo>
                  <a:pt x="17530" y="3042"/>
                </a:lnTo>
                <a:lnTo>
                  <a:pt x="17530" y="3814"/>
                </a:lnTo>
              </a:path>
            </a:pathLst>
          </a:custGeom>
          <a:ln w="513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446597" y="6551290"/>
            <a:ext cx="16051" cy="3704"/>
          </a:xfrm>
          <a:custGeom>
            <a:avLst/>
            <a:gdLst/>
            <a:ahLst/>
            <a:cxnLst/>
            <a:rect l="l" t="t" r="r" b="b"/>
            <a:pathLst>
              <a:path w="16510" h="3810">
                <a:moveTo>
                  <a:pt x="0" y="0"/>
                </a:moveTo>
                <a:lnTo>
                  <a:pt x="16009" y="2293"/>
                </a:lnTo>
                <a:lnTo>
                  <a:pt x="16009" y="3814"/>
                </a:lnTo>
              </a:path>
            </a:pathLst>
          </a:custGeom>
          <a:ln w="514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5463640" y="6554999"/>
            <a:ext cx="14817" cy="3704"/>
          </a:xfrm>
          <a:custGeom>
            <a:avLst/>
            <a:gdLst/>
            <a:ahLst/>
            <a:cxnLst/>
            <a:rect l="l" t="t" r="r" b="b"/>
            <a:pathLst>
              <a:path w="15239" h="3810">
                <a:moveTo>
                  <a:pt x="0" y="0"/>
                </a:moveTo>
                <a:lnTo>
                  <a:pt x="13708" y="2282"/>
                </a:lnTo>
                <a:lnTo>
                  <a:pt x="15242" y="3814"/>
                </a:lnTo>
              </a:path>
            </a:pathLst>
          </a:custGeom>
          <a:ln w="5150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5480683" y="6558708"/>
            <a:ext cx="14817" cy="4939"/>
          </a:xfrm>
          <a:custGeom>
            <a:avLst/>
            <a:gdLst/>
            <a:ahLst/>
            <a:cxnLst/>
            <a:rect l="l" t="t" r="r" b="b"/>
            <a:pathLst>
              <a:path w="15239" h="5079">
                <a:moveTo>
                  <a:pt x="0" y="0"/>
                </a:moveTo>
                <a:lnTo>
                  <a:pt x="13708" y="3803"/>
                </a:lnTo>
                <a:lnTo>
                  <a:pt x="15228" y="4564"/>
                </a:lnTo>
              </a:path>
            </a:pathLst>
          </a:custGeom>
          <a:ln w="5180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495489" y="6563146"/>
            <a:ext cx="18521" cy="6791"/>
          </a:xfrm>
          <a:custGeom>
            <a:avLst/>
            <a:gdLst/>
            <a:ahLst/>
            <a:cxnLst/>
            <a:rect l="l" t="t" r="r" b="b"/>
            <a:pathLst>
              <a:path w="19050" h="6985">
                <a:moveTo>
                  <a:pt x="0" y="0"/>
                </a:moveTo>
                <a:lnTo>
                  <a:pt x="17530" y="5336"/>
                </a:lnTo>
                <a:lnTo>
                  <a:pt x="19050" y="6857"/>
                </a:lnTo>
              </a:path>
            </a:pathLst>
          </a:custGeom>
          <a:ln w="5221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5512532" y="6566855"/>
            <a:ext cx="17286" cy="6791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0" y="0"/>
                </a:moveTo>
                <a:lnTo>
                  <a:pt x="16009" y="5336"/>
                </a:lnTo>
                <a:lnTo>
                  <a:pt x="17530" y="6857"/>
                </a:lnTo>
              </a:path>
            </a:pathLst>
          </a:custGeom>
          <a:ln w="5244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5528097" y="6572042"/>
            <a:ext cx="18521" cy="6174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0"/>
                </a:moveTo>
                <a:lnTo>
                  <a:pt x="17515" y="5324"/>
                </a:lnTo>
                <a:lnTo>
                  <a:pt x="19050" y="6096"/>
                </a:lnTo>
              </a:path>
            </a:pathLst>
          </a:custGeom>
          <a:ln w="519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5543648" y="6577219"/>
            <a:ext cx="17286" cy="4939"/>
          </a:xfrm>
          <a:custGeom>
            <a:avLst/>
            <a:gdLst/>
            <a:ahLst/>
            <a:cxnLst/>
            <a:rect l="l" t="t" r="r" b="b"/>
            <a:pathLst>
              <a:path w="17779" h="5079">
                <a:moveTo>
                  <a:pt x="0" y="0"/>
                </a:moveTo>
                <a:lnTo>
                  <a:pt x="15995" y="3814"/>
                </a:lnTo>
                <a:lnTo>
                  <a:pt x="17530" y="4575"/>
                </a:lnTo>
              </a:path>
            </a:pathLst>
          </a:custGeom>
          <a:ln w="5156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5562170" y="6581669"/>
            <a:ext cx="16051" cy="5556"/>
          </a:xfrm>
          <a:custGeom>
            <a:avLst/>
            <a:gdLst/>
            <a:ahLst/>
            <a:cxnLst/>
            <a:rect l="l" t="t" r="r" b="b"/>
            <a:pathLst>
              <a:path w="16510" h="5714">
                <a:moveTo>
                  <a:pt x="0" y="0"/>
                </a:moveTo>
                <a:lnTo>
                  <a:pt x="14475" y="3814"/>
                </a:lnTo>
                <a:lnTo>
                  <a:pt x="15995" y="5336"/>
                </a:lnTo>
              </a:path>
            </a:pathLst>
          </a:custGeom>
          <a:ln w="520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5577721" y="6586857"/>
            <a:ext cx="17286" cy="5556"/>
          </a:xfrm>
          <a:custGeom>
            <a:avLst/>
            <a:gdLst/>
            <a:ahLst/>
            <a:cxnLst/>
            <a:rect l="l" t="t" r="r" b="b"/>
            <a:pathLst>
              <a:path w="17779" h="5714">
                <a:moveTo>
                  <a:pt x="0" y="0"/>
                </a:moveTo>
                <a:lnTo>
                  <a:pt x="16009" y="3814"/>
                </a:lnTo>
                <a:lnTo>
                  <a:pt x="17530" y="5336"/>
                </a:lnTo>
              </a:path>
            </a:pathLst>
          </a:custGeom>
          <a:ln w="518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593286" y="6592044"/>
            <a:ext cx="14817" cy="6174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3708" y="4564"/>
                </a:lnTo>
                <a:lnTo>
                  <a:pt x="15242" y="6096"/>
                </a:lnTo>
              </a:path>
            </a:pathLst>
          </a:custGeom>
          <a:ln w="5250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5608105" y="6597971"/>
            <a:ext cx="17286" cy="6174"/>
          </a:xfrm>
          <a:custGeom>
            <a:avLst/>
            <a:gdLst/>
            <a:ahLst/>
            <a:cxnLst/>
            <a:rect l="l" t="t" r="r" b="b"/>
            <a:pathLst>
              <a:path w="17779" h="6350">
                <a:moveTo>
                  <a:pt x="0" y="0"/>
                </a:moveTo>
                <a:lnTo>
                  <a:pt x="15995" y="5324"/>
                </a:lnTo>
                <a:lnTo>
                  <a:pt x="17515" y="6096"/>
                </a:lnTo>
              </a:path>
            </a:pathLst>
          </a:custGeom>
          <a:ln w="521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5625135" y="6603899"/>
            <a:ext cx="12965" cy="7408"/>
          </a:xfrm>
          <a:custGeom>
            <a:avLst/>
            <a:gdLst/>
            <a:ahLst/>
            <a:cxnLst/>
            <a:rect l="l" t="t" r="r" b="b"/>
            <a:pathLst>
              <a:path w="13335" h="7620">
                <a:moveTo>
                  <a:pt x="0" y="0"/>
                </a:moveTo>
                <a:lnTo>
                  <a:pt x="12955" y="6857"/>
                </a:lnTo>
                <a:lnTo>
                  <a:pt x="12955" y="7618"/>
                </a:lnTo>
              </a:path>
            </a:pathLst>
          </a:custGeom>
          <a:ln w="540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5639223" y="6610567"/>
            <a:ext cx="14198" cy="8643"/>
          </a:xfrm>
          <a:custGeom>
            <a:avLst/>
            <a:gdLst/>
            <a:ahLst/>
            <a:cxnLst/>
            <a:rect l="l" t="t" r="r" b="b"/>
            <a:pathLst>
              <a:path w="14604" h="8889">
                <a:moveTo>
                  <a:pt x="0" y="0"/>
                </a:moveTo>
                <a:lnTo>
                  <a:pt x="14475" y="7618"/>
                </a:lnTo>
                <a:lnTo>
                  <a:pt x="14475" y="8379"/>
                </a:lnTo>
              </a:path>
            </a:pathLst>
          </a:custGeom>
          <a:ln w="5395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5653297" y="6618713"/>
            <a:ext cx="38894" cy="22225"/>
          </a:xfrm>
          <a:custGeom>
            <a:avLst/>
            <a:gdLst/>
            <a:ahLst/>
            <a:cxnLst/>
            <a:rect l="l" t="t" r="r" b="b"/>
            <a:pathLst>
              <a:path w="40004" h="22860">
                <a:moveTo>
                  <a:pt x="0" y="0"/>
                </a:moveTo>
                <a:lnTo>
                  <a:pt x="38100" y="22094"/>
                </a:lnTo>
                <a:lnTo>
                  <a:pt x="39620" y="22855"/>
                </a:lnTo>
              </a:path>
            </a:pathLst>
          </a:custGeom>
          <a:ln w="539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5690339" y="6640933"/>
            <a:ext cx="40128" cy="25311"/>
          </a:xfrm>
          <a:custGeom>
            <a:avLst/>
            <a:gdLst/>
            <a:ahLst/>
            <a:cxnLst/>
            <a:rect l="l" t="t" r="r" b="b"/>
            <a:pathLst>
              <a:path w="41275" h="26035">
                <a:moveTo>
                  <a:pt x="0" y="0"/>
                </a:moveTo>
                <a:lnTo>
                  <a:pt x="39620" y="24387"/>
                </a:lnTo>
                <a:lnTo>
                  <a:pt x="41140" y="25909"/>
                </a:lnTo>
              </a:path>
            </a:pathLst>
          </a:custGeom>
          <a:ln w="5437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5728857" y="6664644"/>
            <a:ext cx="37042" cy="24077"/>
          </a:xfrm>
          <a:custGeom>
            <a:avLst/>
            <a:gdLst/>
            <a:ahLst/>
            <a:cxnLst/>
            <a:rect l="l" t="t" r="r" b="b"/>
            <a:pathLst>
              <a:path w="38100" h="24764">
                <a:moveTo>
                  <a:pt x="0" y="0"/>
                </a:moveTo>
                <a:lnTo>
                  <a:pt x="36580" y="24387"/>
                </a:lnTo>
                <a:lnTo>
                  <a:pt x="38100" y="24387"/>
                </a:lnTo>
              </a:path>
            </a:pathLst>
          </a:custGeom>
          <a:ln w="5445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5764421" y="6688354"/>
            <a:ext cx="37042" cy="23460"/>
          </a:xfrm>
          <a:custGeom>
            <a:avLst/>
            <a:gdLst/>
            <a:ahLst/>
            <a:cxnLst/>
            <a:rect l="l" t="t" r="r" b="b"/>
            <a:pathLst>
              <a:path w="38100" h="24129">
                <a:moveTo>
                  <a:pt x="0" y="0"/>
                </a:moveTo>
                <a:lnTo>
                  <a:pt x="36565" y="23615"/>
                </a:lnTo>
                <a:lnTo>
                  <a:pt x="38100" y="23615"/>
                </a:lnTo>
              </a:path>
            </a:pathLst>
          </a:custGeom>
          <a:ln w="5428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5802941" y="6712793"/>
            <a:ext cx="32720" cy="25929"/>
          </a:xfrm>
          <a:custGeom>
            <a:avLst/>
            <a:gdLst/>
            <a:ahLst/>
            <a:cxnLst/>
            <a:rect l="l" t="t" r="r" b="b"/>
            <a:pathLst>
              <a:path w="33654" h="26670">
                <a:moveTo>
                  <a:pt x="0" y="0"/>
                </a:moveTo>
                <a:lnTo>
                  <a:pt x="33525" y="25148"/>
                </a:lnTo>
                <a:lnTo>
                  <a:pt x="33525" y="26669"/>
                </a:lnTo>
              </a:path>
            </a:pathLst>
          </a:custGeom>
          <a:ln w="5569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5837013" y="6737243"/>
            <a:ext cx="34572" cy="25929"/>
          </a:xfrm>
          <a:custGeom>
            <a:avLst/>
            <a:gdLst/>
            <a:ahLst/>
            <a:cxnLst/>
            <a:rect l="l" t="t" r="r" b="b"/>
            <a:pathLst>
              <a:path w="35560" h="26670">
                <a:moveTo>
                  <a:pt x="0" y="0"/>
                </a:moveTo>
                <a:lnTo>
                  <a:pt x="33539" y="25909"/>
                </a:lnTo>
                <a:lnTo>
                  <a:pt x="35060" y="26669"/>
                </a:lnTo>
              </a:path>
            </a:pathLst>
          </a:custGeom>
          <a:ln w="554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5871099" y="6763172"/>
            <a:ext cx="32103" cy="25929"/>
          </a:xfrm>
          <a:custGeom>
            <a:avLst/>
            <a:gdLst/>
            <a:ahLst/>
            <a:cxnLst/>
            <a:rect l="l" t="t" r="r" b="b"/>
            <a:pathLst>
              <a:path w="33020" h="26670">
                <a:moveTo>
                  <a:pt x="0" y="0"/>
                </a:moveTo>
                <a:lnTo>
                  <a:pt x="31238" y="25909"/>
                </a:lnTo>
                <a:lnTo>
                  <a:pt x="32758" y="26669"/>
                </a:lnTo>
              </a:path>
            </a:pathLst>
          </a:custGeom>
          <a:ln w="558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5902948" y="6789102"/>
            <a:ext cx="32720" cy="27781"/>
          </a:xfrm>
          <a:custGeom>
            <a:avLst/>
            <a:gdLst/>
            <a:ahLst/>
            <a:cxnLst/>
            <a:rect l="l" t="t" r="r" b="b"/>
            <a:pathLst>
              <a:path w="33654" h="28575">
                <a:moveTo>
                  <a:pt x="0" y="0"/>
                </a:moveTo>
                <a:lnTo>
                  <a:pt x="32005" y="28191"/>
                </a:lnTo>
                <a:lnTo>
                  <a:pt x="33539" y="28191"/>
                </a:lnTo>
              </a:path>
            </a:pathLst>
          </a:custGeom>
          <a:ln w="560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5935557" y="6816510"/>
            <a:ext cx="32720" cy="27781"/>
          </a:xfrm>
          <a:custGeom>
            <a:avLst/>
            <a:gdLst/>
            <a:ahLst/>
            <a:cxnLst/>
            <a:rect l="l" t="t" r="r" b="b"/>
            <a:pathLst>
              <a:path w="33654" h="28575">
                <a:moveTo>
                  <a:pt x="0" y="0"/>
                </a:moveTo>
                <a:lnTo>
                  <a:pt x="31991" y="28202"/>
                </a:lnTo>
                <a:lnTo>
                  <a:pt x="33525" y="28202"/>
                </a:lnTo>
              </a:path>
            </a:pathLst>
          </a:custGeom>
          <a:ln w="560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5966660" y="6844668"/>
            <a:ext cx="29016" cy="25929"/>
          </a:xfrm>
          <a:custGeom>
            <a:avLst/>
            <a:gdLst/>
            <a:ahLst/>
            <a:cxnLst/>
            <a:rect l="l" t="t" r="r" b="b"/>
            <a:pathLst>
              <a:path w="29845" h="26670">
                <a:moveTo>
                  <a:pt x="0" y="0"/>
                </a:moveTo>
                <a:lnTo>
                  <a:pt x="28198" y="26669"/>
                </a:lnTo>
                <a:lnTo>
                  <a:pt x="29718" y="26669"/>
                </a:lnTo>
              </a:path>
            </a:pathLst>
          </a:custGeom>
          <a:ln w="564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5995552" y="6870597"/>
            <a:ext cx="22225" cy="18521"/>
          </a:xfrm>
          <a:custGeom>
            <a:avLst/>
            <a:gdLst/>
            <a:ahLst/>
            <a:cxnLst/>
            <a:rect l="l" t="t" r="r" b="b"/>
            <a:pathLst>
              <a:path w="22860" h="19050">
                <a:moveTo>
                  <a:pt x="0" y="0"/>
                </a:moveTo>
                <a:lnTo>
                  <a:pt x="20584" y="18290"/>
                </a:lnTo>
                <a:lnTo>
                  <a:pt x="22871" y="19051"/>
                </a:lnTo>
              </a:path>
            </a:pathLst>
          </a:custGeom>
          <a:ln w="5597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6015565" y="6890599"/>
            <a:ext cx="18521" cy="18521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0"/>
                </a:moveTo>
                <a:lnTo>
                  <a:pt x="19050" y="19051"/>
                </a:lnTo>
              </a:path>
            </a:pathLst>
          </a:custGeom>
          <a:ln w="571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6034086" y="6909122"/>
            <a:ext cx="22225" cy="20373"/>
          </a:xfrm>
          <a:custGeom>
            <a:avLst/>
            <a:gdLst/>
            <a:ahLst/>
            <a:cxnLst/>
            <a:rect l="l" t="t" r="r" b="b"/>
            <a:pathLst>
              <a:path w="22860" h="20954">
                <a:moveTo>
                  <a:pt x="0" y="0"/>
                </a:moveTo>
                <a:lnTo>
                  <a:pt x="21322" y="19051"/>
                </a:lnTo>
                <a:lnTo>
                  <a:pt x="22857" y="20573"/>
                </a:lnTo>
              </a:path>
            </a:pathLst>
          </a:custGeom>
          <a:ln w="5645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6054817" y="6929123"/>
            <a:ext cx="19138" cy="19756"/>
          </a:xfrm>
          <a:custGeom>
            <a:avLst/>
            <a:gdLst/>
            <a:ahLst/>
            <a:cxnLst/>
            <a:rect l="l" t="t" r="r" b="b"/>
            <a:pathLst>
              <a:path w="19685" h="20320">
                <a:moveTo>
                  <a:pt x="0" y="0"/>
                </a:moveTo>
                <a:lnTo>
                  <a:pt x="19064" y="19051"/>
                </a:lnTo>
                <a:lnTo>
                  <a:pt x="19064" y="19812"/>
                </a:lnTo>
              </a:path>
            </a:pathLst>
          </a:custGeom>
          <a:ln w="5737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6073351" y="6947645"/>
            <a:ext cx="21608" cy="19756"/>
          </a:xfrm>
          <a:custGeom>
            <a:avLst/>
            <a:gdLst/>
            <a:ahLst/>
            <a:cxnLst/>
            <a:rect l="l" t="t" r="r" b="b"/>
            <a:pathLst>
              <a:path w="22225" h="20320">
                <a:moveTo>
                  <a:pt x="0" y="0"/>
                </a:moveTo>
                <a:lnTo>
                  <a:pt x="20570" y="19051"/>
                </a:lnTo>
                <a:lnTo>
                  <a:pt x="22090" y="19812"/>
                </a:lnTo>
              </a:path>
            </a:pathLst>
          </a:custGeom>
          <a:ln w="564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6094828" y="6966907"/>
            <a:ext cx="20373" cy="18521"/>
          </a:xfrm>
          <a:custGeom>
            <a:avLst/>
            <a:gdLst/>
            <a:ahLst/>
            <a:cxnLst/>
            <a:rect l="l" t="t" r="r" b="b"/>
            <a:pathLst>
              <a:path w="20954" h="19050">
                <a:moveTo>
                  <a:pt x="0" y="0"/>
                </a:moveTo>
                <a:lnTo>
                  <a:pt x="19050" y="18279"/>
                </a:lnTo>
                <a:lnTo>
                  <a:pt x="20570" y="19040"/>
                </a:lnTo>
              </a:path>
            </a:pathLst>
          </a:custGeom>
          <a:ln w="566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6111870" y="6984680"/>
            <a:ext cx="21608" cy="22225"/>
          </a:xfrm>
          <a:custGeom>
            <a:avLst/>
            <a:gdLst/>
            <a:ahLst/>
            <a:cxnLst/>
            <a:rect l="l" t="t" r="r" b="b"/>
            <a:pathLst>
              <a:path w="22225" h="22859">
                <a:moveTo>
                  <a:pt x="0" y="0"/>
                </a:moveTo>
                <a:lnTo>
                  <a:pt x="20570" y="21345"/>
                </a:lnTo>
                <a:lnTo>
                  <a:pt x="22090" y="22866"/>
                </a:lnTo>
              </a:path>
            </a:pathLst>
          </a:custGeom>
          <a:ln w="5734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6131869" y="7005431"/>
            <a:ext cx="20373" cy="18521"/>
          </a:xfrm>
          <a:custGeom>
            <a:avLst/>
            <a:gdLst/>
            <a:ahLst/>
            <a:cxnLst/>
            <a:rect l="l" t="t" r="r" b="b"/>
            <a:pathLst>
              <a:path w="20954" h="19050">
                <a:moveTo>
                  <a:pt x="0" y="0"/>
                </a:moveTo>
                <a:lnTo>
                  <a:pt x="19050" y="17518"/>
                </a:lnTo>
                <a:lnTo>
                  <a:pt x="20570" y="19040"/>
                </a:lnTo>
              </a:path>
            </a:pathLst>
          </a:custGeom>
          <a:ln w="566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6151868" y="7022463"/>
            <a:ext cx="20373" cy="21608"/>
          </a:xfrm>
          <a:custGeom>
            <a:avLst/>
            <a:gdLst/>
            <a:ahLst/>
            <a:cxnLst/>
            <a:rect l="l" t="t" r="r" b="b"/>
            <a:pathLst>
              <a:path w="20954" h="22225">
                <a:moveTo>
                  <a:pt x="0" y="0"/>
                </a:moveTo>
                <a:lnTo>
                  <a:pt x="19050" y="20573"/>
                </a:lnTo>
                <a:lnTo>
                  <a:pt x="20584" y="22105"/>
                </a:lnTo>
              </a:path>
            </a:pathLst>
          </a:custGeom>
          <a:ln w="5757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6173357" y="7043955"/>
            <a:ext cx="18521" cy="18521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0"/>
                </a:moveTo>
                <a:lnTo>
                  <a:pt x="19050" y="19040"/>
                </a:lnTo>
              </a:path>
            </a:pathLst>
          </a:custGeom>
          <a:ln w="571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6190401" y="7060988"/>
            <a:ext cx="21608" cy="24694"/>
          </a:xfrm>
          <a:custGeom>
            <a:avLst/>
            <a:gdLst/>
            <a:ahLst/>
            <a:cxnLst/>
            <a:rect l="l" t="t" r="r" b="b"/>
            <a:pathLst>
              <a:path w="22225" h="25400">
                <a:moveTo>
                  <a:pt x="0" y="0"/>
                </a:moveTo>
                <a:lnTo>
                  <a:pt x="9134" y="11433"/>
                </a:lnTo>
                <a:lnTo>
                  <a:pt x="10668" y="12954"/>
                </a:lnTo>
                <a:lnTo>
                  <a:pt x="22090" y="24387"/>
                </a:lnTo>
                <a:lnTo>
                  <a:pt x="22090" y="25148"/>
                </a:lnTo>
              </a:path>
            </a:pathLst>
          </a:custGeom>
          <a:ln w="5794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6211878" y="7084698"/>
            <a:ext cx="11113" cy="11113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0" y="0"/>
                </a:moveTo>
                <a:lnTo>
                  <a:pt x="11435" y="11433"/>
                </a:lnTo>
              </a:path>
            </a:pathLst>
          </a:custGeom>
          <a:ln w="571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6224474" y="7095813"/>
            <a:ext cx="9260" cy="9878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0" y="0"/>
                </a:moveTo>
                <a:lnTo>
                  <a:pt x="9148" y="8379"/>
                </a:lnTo>
                <a:lnTo>
                  <a:pt x="9148" y="9900"/>
                </a:lnTo>
              </a:path>
            </a:pathLst>
          </a:custGeom>
          <a:ln w="576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6234846" y="7106918"/>
            <a:ext cx="12965" cy="12347"/>
          </a:xfrm>
          <a:custGeom>
            <a:avLst/>
            <a:gdLst/>
            <a:ahLst/>
            <a:cxnLst/>
            <a:rect l="l" t="t" r="r" b="b"/>
            <a:pathLst>
              <a:path w="13335" h="12700">
                <a:moveTo>
                  <a:pt x="0" y="0"/>
                </a:moveTo>
                <a:lnTo>
                  <a:pt x="11435" y="11433"/>
                </a:lnTo>
                <a:lnTo>
                  <a:pt x="12955" y="12193"/>
                </a:lnTo>
              </a:path>
            </a:pathLst>
          </a:custGeom>
          <a:ln w="567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6245963" y="7116555"/>
            <a:ext cx="12965" cy="1296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0" y="0"/>
                </a:moveTo>
                <a:lnTo>
                  <a:pt x="10668" y="11421"/>
                </a:lnTo>
                <a:lnTo>
                  <a:pt x="12941" y="12954"/>
                </a:lnTo>
              </a:path>
            </a:pathLst>
          </a:custGeom>
          <a:ln w="571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6256336" y="7127660"/>
            <a:ext cx="12965" cy="1296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0" y="0"/>
                </a:moveTo>
                <a:lnTo>
                  <a:pt x="12941" y="11433"/>
                </a:lnTo>
                <a:lnTo>
                  <a:pt x="12941" y="12954"/>
                </a:lnTo>
              </a:path>
            </a:pathLst>
          </a:custGeom>
          <a:ln w="571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6271888" y="7143963"/>
            <a:ext cx="5556" cy="2469"/>
          </a:xfrm>
          <a:custGeom>
            <a:avLst/>
            <a:gdLst/>
            <a:ahLst/>
            <a:cxnLst/>
            <a:rect l="l" t="t" r="r" b="b"/>
            <a:pathLst>
              <a:path w="5714" h="2540">
                <a:moveTo>
                  <a:pt x="0" y="0"/>
                </a:moveTo>
                <a:lnTo>
                  <a:pt x="5327" y="2282"/>
                </a:lnTo>
              </a:path>
            </a:pathLst>
          </a:custGeom>
          <a:ln w="527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6280036" y="7151370"/>
            <a:ext cx="12347" cy="9878"/>
          </a:xfrm>
          <a:custGeom>
            <a:avLst/>
            <a:gdLst/>
            <a:ahLst/>
            <a:cxnLst/>
            <a:rect l="l" t="t" r="r" b="b"/>
            <a:pathLst>
              <a:path w="12700" h="10159">
                <a:moveTo>
                  <a:pt x="0" y="0"/>
                </a:moveTo>
                <a:lnTo>
                  <a:pt x="10668" y="8379"/>
                </a:lnTo>
                <a:lnTo>
                  <a:pt x="12188" y="9911"/>
                </a:lnTo>
              </a:path>
            </a:pathLst>
          </a:custGeom>
          <a:ln w="558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6290408" y="7161007"/>
            <a:ext cx="11113" cy="12965"/>
          </a:xfrm>
          <a:custGeom>
            <a:avLst/>
            <a:gdLst/>
            <a:ahLst/>
            <a:cxnLst/>
            <a:rect l="l" t="t" r="r" b="b"/>
            <a:pathLst>
              <a:path w="11429" h="13334">
                <a:moveTo>
                  <a:pt x="0" y="0"/>
                </a:moveTo>
                <a:lnTo>
                  <a:pt x="11435" y="11421"/>
                </a:lnTo>
                <a:lnTo>
                  <a:pt x="11435" y="12943"/>
                </a:lnTo>
              </a:path>
            </a:pathLst>
          </a:custGeom>
          <a:ln w="5791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6301526" y="7172112"/>
            <a:ext cx="23460" cy="20373"/>
          </a:xfrm>
          <a:custGeom>
            <a:avLst/>
            <a:gdLst/>
            <a:ahLst/>
            <a:cxnLst/>
            <a:rect l="l" t="t" r="r" b="b"/>
            <a:pathLst>
              <a:path w="24129" h="20954">
                <a:moveTo>
                  <a:pt x="0" y="0"/>
                </a:moveTo>
                <a:lnTo>
                  <a:pt x="22090" y="20573"/>
                </a:lnTo>
                <a:lnTo>
                  <a:pt x="23610" y="20573"/>
                </a:lnTo>
              </a:path>
            </a:pathLst>
          </a:custGeom>
          <a:ln w="5625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6327450" y="7195821"/>
            <a:ext cx="14198" cy="9878"/>
          </a:xfrm>
          <a:custGeom>
            <a:avLst/>
            <a:gdLst/>
            <a:ahLst/>
            <a:cxnLst/>
            <a:rect l="l" t="t" r="r" b="b"/>
            <a:pathLst>
              <a:path w="14604" h="10159">
                <a:moveTo>
                  <a:pt x="0" y="0"/>
                </a:moveTo>
                <a:lnTo>
                  <a:pt x="14475" y="9900"/>
                </a:lnTo>
              </a:path>
            </a:pathLst>
          </a:custGeom>
          <a:ln w="5481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6345970" y="7210635"/>
            <a:ext cx="25311" cy="16051"/>
          </a:xfrm>
          <a:custGeom>
            <a:avLst/>
            <a:gdLst/>
            <a:ahLst/>
            <a:cxnLst/>
            <a:rect l="l" t="t" r="r" b="b"/>
            <a:pathLst>
              <a:path w="26034" h="16509">
                <a:moveTo>
                  <a:pt x="0" y="0"/>
                </a:moveTo>
                <a:lnTo>
                  <a:pt x="24377" y="15236"/>
                </a:lnTo>
                <a:lnTo>
                  <a:pt x="25911" y="16008"/>
                </a:lnTo>
              </a:path>
            </a:pathLst>
          </a:custGeom>
          <a:ln w="5427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6369672" y="7226199"/>
            <a:ext cx="27781" cy="16669"/>
          </a:xfrm>
          <a:custGeom>
            <a:avLst/>
            <a:gdLst/>
            <a:ahLst/>
            <a:cxnLst/>
            <a:rect l="l" t="t" r="r" b="b"/>
            <a:pathLst>
              <a:path w="28575" h="17145">
                <a:moveTo>
                  <a:pt x="0" y="0"/>
                </a:moveTo>
                <a:lnTo>
                  <a:pt x="26678" y="15236"/>
                </a:lnTo>
                <a:lnTo>
                  <a:pt x="28198" y="16758"/>
                </a:lnTo>
              </a:path>
            </a:pathLst>
          </a:custGeom>
          <a:ln w="5407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6395609" y="7241013"/>
            <a:ext cx="27781" cy="16669"/>
          </a:xfrm>
          <a:custGeom>
            <a:avLst/>
            <a:gdLst/>
            <a:ahLst/>
            <a:cxnLst/>
            <a:rect l="l" t="t" r="r" b="b"/>
            <a:pathLst>
              <a:path w="28575" h="17145">
                <a:moveTo>
                  <a:pt x="0" y="0"/>
                </a:moveTo>
                <a:lnTo>
                  <a:pt x="26664" y="15236"/>
                </a:lnTo>
                <a:lnTo>
                  <a:pt x="28184" y="16758"/>
                </a:lnTo>
              </a:path>
            </a:pathLst>
          </a:custGeom>
          <a:ln w="5408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6423010" y="7255827"/>
            <a:ext cx="28398" cy="16669"/>
          </a:xfrm>
          <a:custGeom>
            <a:avLst/>
            <a:gdLst/>
            <a:ahLst/>
            <a:cxnLst/>
            <a:rect l="l" t="t" r="r" b="b"/>
            <a:pathLst>
              <a:path w="29209" h="17145">
                <a:moveTo>
                  <a:pt x="0" y="0"/>
                </a:moveTo>
                <a:lnTo>
                  <a:pt x="28965" y="15236"/>
                </a:lnTo>
                <a:lnTo>
                  <a:pt x="28965" y="16769"/>
                </a:lnTo>
              </a:path>
            </a:pathLst>
          </a:custGeom>
          <a:ln w="5395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6452649" y="7270639"/>
            <a:ext cx="28398" cy="14198"/>
          </a:xfrm>
          <a:custGeom>
            <a:avLst/>
            <a:gdLst/>
            <a:ahLst/>
            <a:cxnLst/>
            <a:rect l="l" t="t" r="r" b="b"/>
            <a:pathLst>
              <a:path w="29209" h="14604">
                <a:moveTo>
                  <a:pt x="0" y="0"/>
                </a:moveTo>
                <a:lnTo>
                  <a:pt x="26678" y="12954"/>
                </a:lnTo>
                <a:lnTo>
                  <a:pt x="28951" y="14487"/>
                </a:lnTo>
              </a:path>
            </a:pathLst>
          </a:custGeom>
          <a:ln w="5330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6480796" y="7283234"/>
            <a:ext cx="30868" cy="13582"/>
          </a:xfrm>
          <a:custGeom>
            <a:avLst/>
            <a:gdLst/>
            <a:ahLst/>
            <a:cxnLst/>
            <a:rect l="l" t="t" r="r" b="b"/>
            <a:pathLst>
              <a:path w="31750" h="13970">
                <a:moveTo>
                  <a:pt x="0" y="0"/>
                </a:moveTo>
                <a:lnTo>
                  <a:pt x="29718" y="12954"/>
                </a:lnTo>
                <a:lnTo>
                  <a:pt x="31252" y="13715"/>
                </a:lnTo>
              </a:path>
            </a:pathLst>
          </a:custGeom>
          <a:ln w="5281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6509689" y="7295829"/>
            <a:ext cx="32720" cy="13582"/>
          </a:xfrm>
          <a:custGeom>
            <a:avLst/>
            <a:gdLst/>
            <a:ahLst/>
            <a:cxnLst/>
            <a:rect l="l" t="t" r="r" b="b"/>
            <a:pathLst>
              <a:path w="33654" h="13970">
                <a:moveTo>
                  <a:pt x="0" y="0"/>
                </a:moveTo>
                <a:lnTo>
                  <a:pt x="32005" y="12193"/>
                </a:lnTo>
                <a:lnTo>
                  <a:pt x="33539" y="13715"/>
                </a:lnTo>
              </a:path>
            </a:pathLst>
          </a:custGeom>
          <a:ln w="5257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6540806" y="7307684"/>
            <a:ext cx="30868" cy="14198"/>
          </a:xfrm>
          <a:custGeom>
            <a:avLst/>
            <a:gdLst/>
            <a:ahLst/>
            <a:cxnLst/>
            <a:rect l="l" t="t" r="r" b="b"/>
            <a:pathLst>
              <a:path w="31750" h="14604">
                <a:moveTo>
                  <a:pt x="0" y="0"/>
                </a:moveTo>
                <a:lnTo>
                  <a:pt x="29718" y="12954"/>
                </a:lnTo>
                <a:lnTo>
                  <a:pt x="31238" y="14476"/>
                </a:lnTo>
              </a:path>
            </a:pathLst>
          </a:custGeom>
          <a:ln w="5300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6571176" y="7320279"/>
            <a:ext cx="25311" cy="9878"/>
          </a:xfrm>
          <a:custGeom>
            <a:avLst/>
            <a:gdLst/>
            <a:ahLst/>
            <a:cxnLst/>
            <a:rect l="l" t="t" r="r" b="b"/>
            <a:pathLst>
              <a:path w="26034" h="10159">
                <a:moveTo>
                  <a:pt x="0" y="0"/>
                </a:moveTo>
                <a:lnTo>
                  <a:pt x="24391" y="9139"/>
                </a:lnTo>
                <a:lnTo>
                  <a:pt x="25911" y="9911"/>
                </a:lnTo>
              </a:path>
            </a:pathLst>
          </a:custGeom>
          <a:ln w="5237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6596368" y="7331395"/>
            <a:ext cx="23460" cy="9260"/>
          </a:xfrm>
          <a:custGeom>
            <a:avLst/>
            <a:gdLst/>
            <a:ahLst/>
            <a:cxnLst/>
            <a:rect l="l" t="t" r="r" b="b"/>
            <a:pathLst>
              <a:path w="24129" h="9525">
                <a:moveTo>
                  <a:pt x="0" y="0"/>
                </a:moveTo>
                <a:lnTo>
                  <a:pt x="23624" y="7618"/>
                </a:lnTo>
                <a:lnTo>
                  <a:pt x="23624" y="9139"/>
                </a:lnTo>
              </a:path>
            </a:pathLst>
          </a:custGeom>
          <a:ln w="5241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6619336" y="7340281"/>
            <a:ext cx="29633" cy="8643"/>
          </a:xfrm>
          <a:custGeom>
            <a:avLst/>
            <a:gdLst/>
            <a:ahLst/>
            <a:cxnLst/>
            <a:rect l="l" t="t" r="r" b="b"/>
            <a:pathLst>
              <a:path w="30479" h="8890">
                <a:moveTo>
                  <a:pt x="0" y="0"/>
                </a:moveTo>
                <a:lnTo>
                  <a:pt x="28951" y="7618"/>
                </a:lnTo>
                <a:lnTo>
                  <a:pt x="30485" y="8379"/>
                </a:lnTo>
              </a:path>
            </a:pathLst>
          </a:custGeom>
          <a:ln w="5164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6648976" y="7348428"/>
            <a:ext cx="24694" cy="9260"/>
          </a:xfrm>
          <a:custGeom>
            <a:avLst/>
            <a:gdLst/>
            <a:ahLst/>
            <a:cxnLst/>
            <a:rect l="l" t="t" r="r" b="b"/>
            <a:pathLst>
              <a:path w="25400" h="9525">
                <a:moveTo>
                  <a:pt x="0" y="0"/>
                </a:moveTo>
                <a:lnTo>
                  <a:pt x="23624" y="9151"/>
                </a:lnTo>
                <a:lnTo>
                  <a:pt x="25144" y="9151"/>
                </a:lnTo>
              </a:path>
            </a:pathLst>
          </a:custGeom>
          <a:ln w="5224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6673422" y="7357324"/>
            <a:ext cx="25929" cy="9878"/>
          </a:xfrm>
          <a:custGeom>
            <a:avLst/>
            <a:gdLst/>
            <a:ahLst/>
            <a:cxnLst/>
            <a:rect l="l" t="t" r="r" b="b"/>
            <a:pathLst>
              <a:path w="26670" h="10159">
                <a:moveTo>
                  <a:pt x="0" y="0"/>
                </a:moveTo>
                <a:lnTo>
                  <a:pt x="25144" y="9139"/>
                </a:lnTo>
                <a:lnTo>
                  <a:pt x="26664" y="9900"/>
                </a:lnTo>
              </a:path>
            </a:pathLst>
          </a:custGeom>
          <a:ln w="5229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6699345" y="7366210"/>
            <a:ext cx="27164" cy="9878"/>
          </a:xfrm>
          <a:custGeom>
            <a:avLst/>
            <a:gdLst/>
            <a:ahLst/>
            <a:cxnLst/>
            <a:rect l="l" t="t" r="r" b="b"/>
            <a:pathLst>
              <a:path w="27940" h="10159">
                <a:moveTo>
                  <a:pt x="0" y="0"/>
                </a:moveTo>
                <a:lnTo>
                  <a:pt x="25911" y="9911"/>
                </a:lnTo>
                <a:lnTo>
                  <a:pt x="27431" y="9911"/>
                </a:lnTo>
              </a:path>
            </a:pathLst>
          </a:custGeom>
          <a:ln w="522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6726014" y="7375847"/>
            <a:ext cx="25929" cy="7408"/>
          </a:xfrm>
          <a:custGeom>
            <a:avLst/>
            <a:gdLst/>
            <a:ahLst/>
            <a:cxnLst/>
            <a:rect l="l" t="t" r="r" b="b"/>
            <a:pathLst>
              <a:path w="26670" h="7620">
                <a:moveTo>
                  <a:pt x="0" y="0"/>
                </a:moveTo>
                <a:lnTo>
                  <a:pt x="25144" y="6096"/>
                </a:lnTo>
                <a:lnTo>
                  <a:pt x="26678" y="7618"/>
                </a:lnTo>
              </a:path>
            </a:pathLst>
          </a:custGeom>
          <a:ln w="5171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6750461" y="7383253"/>
            <a:ext cx="28398" cy="9260"/>
          </a:xfrm>
          <a:custGeom>
            <a:avLst/>
            <a:gdLst/>
            <a:ahLst/>
            <a:cxnLst/>
            <a:rect l="l" t="t" r="r" b="b"/>
            <a:pathLst>
              <a:path w="29209" h="9525">
                <a:moveTo>
                  <a:pt x="0" y="0"/>
                </a:moveTo>
                <a:lnTo>
                  <a:pt x="27431" y="7618"/>
                </a:lnTo>
                <a:lnTo>
                  <a:pt x="28965" y="9139"/>
                </a:lnTo>
              </a:path>
            </a:pathLst>
          </a:custGeom>
          <a:ln w="5190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5307325" y="6540926"/>
            <a:ext cx="32720" cy="3087"/>
          </a:xfrm>
          <a:custGeom>
            <a:avLst/>
            <a:gdLst/>
            <a:ahLst/>
            <a:cxnLst/>
            <a:rect l="l" t="t" r="r" b="b"/>
            <a:pathLst>
              <a:path w="33654" h="3175">
                <a:moveTo>
                  <a:pt x="33525" y="0"/>
                </a:moveTo>
                <a:lnTo>
                  <a:pt x="19050" y="1521"/>
                </a:lnTo>
                <a:lnTo>
                  <a:pt x="17530" y="1521"/>
                </a:lnTo>
                <a:lnTo>
                  <a:pt x="0" y="1521"/>
                </a:lnTo>
                <a:lnTo>
                  <a:pt x="0" y="3042"/>
                </a:lnTo>
              </a:path>
            </a:pathLst>
          </a:custGeom>
          <a:ln w="5085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5290281" y="6542404"/>
            <a:ext cx="16051" cy="3704"/>
          </a:xfrm>
          <a:custGeom>
            <a:avLst/>
            <a:gdLst/>
            <a:ahLst/>
            <a:cxnLst/>
            <a:rect l="l" t="t" r="r" b="b"/>
            <a:pathLst>
              <a:path w="16510" h="3810">
                <a:moveTo>
                  <a:pt x="16009" y="0"/>
                </a:moveTo>
                <a:lnTo>
                  <a:pt x="0" y="2282"/>
                </a:lnTo>
                <a:lnTo>
                  <a:pt x="0" y="3814"/>
                </a:lnTo>
              </a:path>
            </a:pathLst>
          </a:custGeom>
          <a:ln w="514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5271760" y="6546114"/>
            <a:ext cx="17286" cy="1852"/>
          </a:xfrm>
          <a:custGeom>
            <a:avLst/>
            <a:gdLst/>
            <a:ahLst/>
            <a:cxnLst/>
            <a:rect l="l" t="t" r="r" b="b"/>
            <a:pathLst>
              <a:path w="17779" h="1904">
                <a:moveTo>
                  <a:pt x="17530" y="0"/>
                </a:moveTo>
                <a:lnTo>
                  <a:pt x="1520" y="0"/>
                </a:lnTo>
                <a:lnTo>
                  <a:pt x="0" y="1521"/>
                </a:lnTo>
              </a:path>
            </a:pathLst>
          </a:custGeom>
          <a:ln w="5084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5256210" y="6546113"/>
            <a:ext cx="16051" cy="2469"/>
          </a:xfrm>
          <a:custGeom>
            <a:avLst/>
            <a:gdLst/>
            <a:ahLst/>
            <a:cxnLst/>
            <a:rect l="l" t="t" r="r" b="b"/>
            <a:pathLst>
              <a:path w="16510" h="2539">
                <a:moveTo>
                  <a:pt x="15995" y="0"/>
                </a:moveTo>
                <a:lnTo>
                  <a:pt x="2287" y="1521"/>
                </a:lnTo>
                <a:lnTo>
                  <a:pt x="0" y="2282"/>
                </a:lnTo>
              </a:path>
            </a:pathLst>
          </a:custGeom>
          <a:ln w="5100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5239912" y="6548332"/>
            <a:ext cx="14817" cy="3704"/>
          </a:xfrm>
          <a:custGeom>
            <a:avLst/>
            <a:gdLst/>
            <a:ahLst/>
            <a:cxnLst/>
            <a:rect l="l" t="t" r="r" b="b"/>
            <a:pathLst>
              <a:path w="15239" h="3810">
                <a:moveTo>
                  <a:pt x="15228" y="0"/>
                </a:moveTo>
                <a:lnTo>
                  <a:pt x="1520" y="3042"/>
                </a:lnTo>
                <a:lnTo>
                  <a:pt x="0" y="3814"/>
                </a:lnTo>
              </a:path>
            </a:pathLst>
          </a:custGeom>
          <a:ln w="5150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5221391" y="6551290"/>
            <a:ext cx="18521" cy="2469"/>
          </a:xfrm>
          <a:custGeom>
            <a:avLst/>
            <a:gdLst/>
            <a:ahLst/>
            <a:cxnLst/>
            <a:rect l="l" t="t" r="r" b="b"/>
            <a:pathLst>
              <a:path w="19050" h="2539">
                <a:moveTo>
                  <a:pt x="19050" y="0"/>
                </a:moveTo>
                <a:lnTo>
                  <a:pt x="0" y="772"/>
                </a:lnTo>
                <a:lnTo>
                  <a:pt x="0" y="2293"/>
                </a:lnTo>
              </a:path>
            </a:pathLst>
          </a:custGeom>
          <a:ln w="509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5205826" y="6553520"/>
            <a:ext cx="16051" cy="3704"/>
          </a:xfrm>
          <a:custGeom>
            <a:avLst/>
            <a:gdLst/>
            <a:ahLst/>
            <a:cxnLst/>
            <a:rect l="l" t="t" r="r" b="b"/>
            <a:pathLst>
              <a:path w="16510" h="3810">
                <a:moveTo>
                  <a:pt x="16009" y="0"/>
                </a:moveTo>
                <a:lnTo>
                  <a:pt x="0" y="2282"/>
                </a:lnTo>
                <a:lnTo>
                  <a:pt x="0" y="3803"/>
                </a:lnTo>
              </a:path>
            </a:pathLst>
          </a:custGeom>
          <a:ln w="514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5190275" y="6558708"/>
            <a:ext cx="14198" cy="2469"/>
          </a:xfrm>
          <a:custGeom>
            <a:avLst/>
            <a:gdLst/>
            <a:ahLst/>
            <a:cxnLst/>
            <a:rect l="l" t="t" r="r" b="b"/>
            <a:pathLst>
              <a:path w="14604" h="2539">
                <a:moveTo>
                  <a:pt x="14475" y="0"/>
                </a:moveTo>
                <a:lnTo>
                  <a:pt x="0" y="2282"/>
                </a:lnTo>
              </a:path>
            </a:pathLst>
          </a:custGeom>
          <a:ln w="5106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5173231" y="6560927"/>
            <a:ext cx="18521" cy="5556"/>
          </a:xfrm>
          <a:custGeom>
            <a:avLst/>
            <a:gdLst/>
            <a:ahLst/>
            <a:cxnLst/>
            <a:rect l="l" t="t" r="r" b="b"/>
            <a:pathLst>
              <a:path w="19050" h="5714">
                <a:moveTo>
                  <a:pt x="19050" y="0"/>
                </a:moveTo>
                <a:lnTo>
                  <a:pt x="1520" y="3814"/>
                </a:lnTo>
                <a:lnTo>
                  <a:pt x="0" y="5336"/>
                </a:lnTo>
              </a:path>
            </a:pathLst>
          </a:custGeom>
          <a:ln w="5167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5157680" y="6566114"/>
            <a:ext cx="16051" cy="6174"/>
          </a:xfrm>
          <a:custGeom>
            <a:avLst/>
            <a:gdLst/>
            <a:ahLst/>
            <a:cxnLst/>
            <a:rect l="l" t="t" r="r" b="b"/>
            <a:pathLst>
              <a:path w="16510" h="6350">
                <a:moveTo>
                  <a:pt x="15995" y="0"/>
                </a:moveTo>
                <a:lnTo>
                  <a:pt x="1520" y="4564"/>
                </a:lnTo>
                <a:lnTo>
                  <a:pt x="0" y="6096"/>
                </a:lnTo>
              </a:path>
            </a:pathLst>
          </a:custGeom>
          <a:ln w="5236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5140637" y="6569813"/>
            <a:ext cx="16051" cy="4939"/>
          </a:xfrm>
          <a:custGeom>
            <a:avLst/>
            <a:gdLst/>
            <a:ahLst/>
            <a:cxnLst/>
            <a:rect l="l" t="t" r="r" b="b"/>
            <a:pathLst>
              <a:path w="16510" h="5079">
                <a:moveTo>
                  <a:pt x="15995" y="0"/>
                </a:moveTo>
                <a:lnTo>
                  <a:pt x="1520" y="3814"/>
                </a:lnTo>
                <a:lnTo>
                  <a:pt x="0" y="4575"/>
                </a:lnTo>
              </a:path>
            </a:pathLst>
          </a:custGeom>
          <a:ln w="5171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5122116" y="6574261"/>
            <a:ext cx="17286" cy="5556"/>
          </a:xfrm>
          <a:custGeom>
            <a:avLst/>
            <a:gdLst/>
            <a:ahLst/>
            <a:cxnLst/>
            <a:rect l="l" t="t" r="r" b="b"/>
            <a:pathLst>
              <a:path w="17779" h="5714">
                <a:moveTo>
                  <a:pt x="17530" y="0"/>
                </a:moveTo>
                <a:lnTo>
                  <a:pt x="1520" y="3814"/>
                </a:lnTo>
                <a:lnTo>
                  <a:pt x="0" y="5336"/>
                </a:lnTo>
              </a:path>
            </a:pathLst>
          </a:custGeom>
          <a:ln w="518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5108042" y="6579450"/>
            <a:ext cx="16051" cy="5556"/>
          </a:xfrm>
          <a:custGeom>
            <a:avLst/>
            <a:gdLst/>
            <a:ahLst/>
            <a:cxnLst/>
            <a:rect l="l" t="t" r="r" b="b"/>
            <a:pathLst>
              <a:path w="16510" h="5714">
                <a:moveTo>
                  <a:pt x="15995" y="0"/>
                </a:moveTo>
                <a:lnTo>
                  <a:pt x="2287" y="3803"/>
                </a:lnTo>
                <a:lnTo>
                  <a:pt x="0" y="5336"/>
                </a:lnTo>
              </a:path>
            </a:pathLst>
          </a:custGeom>
          <a:ln w="520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5093222" y="6583147"/>
            <a:ext cx="17286" cy="7408"/>
          </a:xfrm>
          <a:custGeom>
            <a:avLst/>
            <a:gdLst/>
            <a:ahLst/>
            <a:cxnLst/>
            <a:rect l="l" t="t" r="r" b="b"/>
            <a:pathLst>
              <a:path w="17779" h="7620">
                <a:moveTo>
                  <a:pt x="17530" y="0"/>
                </a:moveTo>
                <a:lnTo>
                  <a:pt x="1520" y="6096"/>
                </a:lnTo>
                <a:lnTo>
                  <a:pt x="0" y="7629"/>
                </a:lnTo>
              </a:path>
            </a:pathLst>
          </a:custGeom>
          <a:ln w="5278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5074701" y="6589075"/>
            <a:ext cx="18521" cy="5556"/>
          </a:xfrm>
          <a:custGeom>
            <a:avLst/>
            <a:gdLst/>
            <a:ahLst/>
            <a:cxnLst/>
            <a:rect l="l" t="t" r="r" b="b"/>
            <a:pathLst>
              <a:path w="19050" h="5714">
                <a:moveTo>
                  <a:pt x="19050" y="0"/>
                </a:moveTo>
                <a:lnTo>
                  <a:pt x="1520" y="5336"/>
                </a:lnTo>
                <a:lnTo>
                  <a:pt x="0" y="5336"/>
                </a:lnTo>
              </a:path>
            </a:pathLst>
          </a:custGeom>
          <a:ln w="5167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5059151" y="6594263"/>
            <a:ext cx="16051" cy="7408"/>
          </a:xfrm>
          <a:custGeom>
            <a:avLst/>
            <a:gdLst/>
            <a:ahLst/>
            <a:cxnLst/>
            <a:rect l="l" t="t" r="r" b="b"/>
            <a:pathLst>
              <a:path w="16510" h="7620">
                <a:moveTo>
                  <a:pt x="15995" y="0"/>
                </a:moveTo>
                <a:lnTo>
                  <a:pt x="1520" y="6096"/>
                </a:lnTo>
                <a:lnTo>
                  <a:pt x="0" y="7618"/>
                </a:lnTo>
              </a:path>
            </a:pathLst>
          </a:custGeom>
          <a:ln w="5310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5043586" y="6600191"/>
            <a:ext cx="17286" cy="6791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17530" y="0"/>
                </a:moveTo>
                <a:lnTo>
                  <a:pt x="1520" y="5336"/>
                </a:lnTo>
                <a:lnTo>
                  <a:pt x="0" y="6857"/>
                </a:lnTo>
              </a:path>
            </a:pathLst>
          </a:custGeom>
          <a:ln w="5244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5030990" y="6607598"/>
            <a:ext cx="14198" cy="7408"/>
          </a:xfrm>
          <a:custGeom>
            <a:avLst/>
            <a:gdLst/>
            <a:ahLst/>
            <a:cxnLst/>
            <a:rect l="l" t="t" r="r" b="b"/>
            <a:pathLst>
              <a:path w="14604" h="7620">
                <a:moveTo>
                  <a:pt x="14475" y="0"/>
                </a:moveTo>
                <a:lnTo>
                  <a:pt x="0" y="6857"/>
                </a:lnTo>
                <a:lnTo>
                  <a:pt x="0" y="7618"/>
                </a:lnTo>
              </a:path>
            </a:pathLst>
          </a:custGeom>
          <a:ln w="5351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5015438" y="6612785"/>
            <a:ext cx="16051" cy="9878"/>
          </a:xfrm>
          <a:custGeom>
            <a:avLst/>
            <a:gdLst/>
            <a:ahLst/>
            <a:cxnLst/>
            <a:rect l="l" t="t" r="r" b="b"/>
            <a:pathLst>
              <a:path w="16510" h="10160">
                <a:moveTo>
                  <a:pt x="15995" y="0"/>
                </a:moveTo>
                <a:lnTo>
                  <a:pt x="0" y="9139"/>
                </a:lnTo>
                <a:lnTo>
                  <a:pt x="0" y="9900"/>
                </a:lnTo>
              </a:path>
            </a:pathLst>
          </a:custGeom>
          <a:ln w="5428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4976919" y="6621671"/>
            <a:ext cx="38894" cy="23460"/>
          </a:xfrm>
          <a:custGeom>
            <a:avLst/>
            <a:gdLst/>
            <a:ahLst/>
            <a:cxnLst/>
            <a:rect l="l" t="t" r="r" b="b"/>
            <a:pathLst>
              <a:path w="40004" h="24129">
                <a:moveTo>
                  <a:pt x="39620" y="0"/>
                </a:moveTo>
                <a:lnTo>
                  <a:pt x="1520" y="22866"/>
                </a:lnTo>
                <a:lnTo>
                  <a:pt x="0" y="23627"/>
                </a:lnTo>
              </a:path>
            </a:pathLst>
          </a:custGeom>
          <a:ln w="5409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4939877" y="6643902"/>
            <a:ext cx="38894" cy="23460"/>
          </a:xfrm>
          <a:custGeom>
            <a:avLst/>
            <a:gdLst/>
            <a:ahLst/>
            <a:cxnLst/>
            <a:rect l="l" t="t" r="r" b="b"/>
            <a:pathLst>
              <a:path w="40004" h="24129">
                <a:moveTo>
                  <a:pt x="39620" y="0"/>
                </a:moveTo>
                <a:lnTo>
                  <a:pt x="1520" y="22855"/>
                </a:lnTo>
                <a:lnTo>
                  <a:pt x="0" y="23615"/>
                </a:lnTo>
              </a:path>
            </a:pathLst>
          </a:custGeom>
          <a:ln w="5409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4902835" y="6666863"/>
            <a:ext cx="37042" cy="24077"/>
          </a:xfrm>
          <a:custGeom>
            <a:avLst/>
            <a:gdLst/>
            <a:ahLst/>
            <a:cxnLst/>
            <a:rect l="l" t="t" r="r" b="b"/>
            <a:pathLst>
              <a:path w="38100" h="24764">
                <a:moveTo>
                  <a:pt x="38100" y="0"/>
                </a:moveTo>
                <a:lnTo>
                  <a:pt x="1520" y="24387"/>
                </a:lnTo>
                <a:lnTo>
                  <a:pt x="0" y="24387"/>
                </a:lnTo>
              </a:path>
            </a:pathLst>
          </a:custGeom>
          <a:ln w="5445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4867271" y="6690573"/>
            <a:ext cx="37042" cy="24694"/>
          </a:xfrm>
          <a:custGeom>
            <a:avLst/>
            <a:gdLst/>
            <a:ahLst/>
            <a:cxnLst/>
            <a:rect l="l" t="t" r="r" b="b"/>
            <a:pathLst>
              <a:path w="38100" h="25400">
                <a:moveTo>
                  <a:pt x="38100" y="0"/>
                </a:moveTo>
                <a:lnTo>
                  <a:pt x="2287" y="25148"/>
                </a:lnTo>
                <a:lnTo>
                  <a:pt x="0" y="25148"/>
                </a:lnTo>
              </a:path>
            </a:pathLst>
          </a:custGeom>
          <a:ln w="546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4832453" y="6716502"/>
            <a:ext cx="37042" cy="24077"/>
          </a:xfrm>
          <a:custGeom>
            <a:avLst/>
            <a:gdLst/>
            <a:ahLst/>
            <a:cxnLst/>
            <a:rect l="l" t="t" r="r" b="b"/>
            <a:pathLst>
              <a:path w="38100" h="24764">
                <a:moveTo>
                  <a:pt x="38100" y="0"/>
                </a:moveTo>
                <a:lnTo>
                  <a:pt x="0" y="22855"/>
                </a:lnTo>
                <a:lnTo>
                  <a:pt x="0" y="24387"/>
                </a:lnTo>
              </a:path>
            </a:pathLst>
          </a:custGeom>
          <a:ln w="5445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4796889" y="6740952"/>
            <a:ext cx="35807" cy="25929"/>
          </a:xfrm>
          <a:custGeom>
            <a:avLst/>
            <a:gdLst/>
            <a:ahLst/>
            <a:cxnLst/>
            <a:rect l="l" t="t" r="r" b="b"/>
            <a:pathLst>
              <a:path w="36829" h="26670">
                <a:moveTo>
                  <a:pt x="36580" y="0"/>
                </a:moveTo>
                <a:lnTo>
                  <a:pt x="1520" y="25909"/>
                </a:lnTo>
                <a:lnTo>
                  <a:pt x="0" y="26669"/>
                </a:lnTo>
              </a:path>
            </a:pathLst>
          </a:custGeom>
          <a:ln w="5517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4764294" y="6766142"/>
            <a:ext cx="35807" cy="24694"/>
          </a:xfrm>
          <a:custGeom>
            <a:avLst/>
            <a:gdLst/>
            <a:ahLst/>
            <a:cxnLst/>
            <a:rect l="l" t="t" r="r" b="b"/>
            <a:pathLst>
              <a:path w="36829" h="25400">
                <a:moveTo>
                  <a:pt x="36580" y="0"/>
                </a:moveTo>
                <a:lnTo>
                  <a:pt x="1520" y="23615"/>
                </a:lnTo>
                <a:lnTo>
                  <a:pt x="0" y="25137"/>
                </a:lnTo>
              </a:path>
            </a:pathLst>
          </a:custGeom>
          <a:ln w="5484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4731701" y="6790581"/>
            <a:ext cx="32720" cy="28398"/>
          </a:xfrm>
          <a:custGeom>
            <a:avLst/>
            <a:gdLst/>
            <a:ahLst/>
            <a:cxnLst/>
            <a:rect l="l" t="t" r="r" b="b"/>
            <a:pathLst>
              <a:path w="33654" h="29209">
                <a:moveTo>
                  <a:pt x="33525" y="0"/>
                </a:moveTo>
                <a:lnTo>
                  <a:pt x="1520" y="28963"/>
                </a:lnTo>
                <a:lnTo>
                  <a:pt x="0" y="28963"/>
                </a:lnTo>
              </a:path>
            </a:pathLst>
          </a:custGeom>
          <a:ln w="5619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4702807" y="6818740"/>
            <a:ext cx="30868" cy="27781"/>
          </a:xfrm>
          <a:custGeom>
            <a:avLst/>
            <a:gdLst/>
            <a:ahLst/>
            <a:cxnLst/>
            <a:rect l="l" t="t" r="r" b="b"/>
            <a:pathLst>
              <a:path w="31750" h="28575">
                <a:moveTo>
                  <a:pt x="31238" y="0"/>
                </a:moveTo>
                <a:lnTo>
                  <a:pt x="1520" y="28191"/>
                </a:lnTo>
                <a:lnTo>
                  <a:pt x="0" y="28191"/>
                </a:lnTo>
              </a:path>
            </a:pathLst>
          </a:custGeom>
          <a:ln w="5647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4673168" y="6846148"/>
            <a:ext cx="29633" cy="27781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30485" y="0"/>
                </a:moveTo>
                <a:lnTo>
                  <a:pt x="1520" y="28191"/>
                </a:lnTo>
                <a:lnTo>
                  <a:pt x="0" y="28191"/>
                </a:lnTo>
              </a:path>
            </a:pathLst>
          </a:custGeom>
          <a:ln w="566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4651692" y="6874296"/>
            <a:ext cx="21608" cy="20373"/>
          </a:xfrm>
          <a:custGeom>
            <a:avLst/>
            <a:gdLst/>
            <a:ahLst/>
            <a:cxnLst/>
            <a:rect l="l" t="t" r="r" b="b"/>
            <a:pathLst>
              <a:path w="22225" h="20954">
                <a:moveTo>
                  <a:pt x="22090" y="0"/>
                </a:moveTo>
                <a:lnTo>
                  <a:pt x="1520" y="19051"/>
                </a:lnTo>
                <a:lnTo>
                  <a:pt x="0" y="20573"/>
                </a:lnTo>
              </a:path>
            </a:pathLst>
          </a:custGeom>
          <a:ln w="5667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4633171" y="6892078"/>
            <a:ext cx="20373" cy="19756"/>
          </a:xfrm>
          <a:custGeom>
            <a:avLst/>
            <a:gdLst/>
            <a:ahLst/>
            <a:cxnLst/>
            <a:rect l="l" t="t" r="r" b="b"/>
            <a:pathLst>
              <a:path w="20954" h="20320">
                <a:moveTo>
                  <a:pt x="20570" y="0"/>
                </a:moveTo>
                <a:lnTo>
                  <a:pt x="1520" y="19812"/>
                </a:lnTo>
                <a:lnTo>
                  <a:pt x="0" y="19812"/>
                </a:lnTo>
              </a:path>
            </a:pathLst>
          </a:custGeom>
          <a:ln w="5688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4613159" y="6911340"/>
            <a:ext cx="20373" cy="20373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20584" y="0"/>
                </a:moveTo>
                <a:lnTo>
                  <a:pt x="0" y="20573"/>
                </a:lnTo>
              </a:path>
            </a:pathLst>
          </a:custGeom>
          <a:ln w="571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4596129" y="6931342"/>
            <a:ext cx="18521" cy="20373"/>
          </a:xfrm>
          <a:custGeom>
            <a:avLst/>
            <a:gdLst/>
            <a:ahLst/>
            <a:cxnLst/>
            <a:rect l="l" t="t" r="r" b="b"/>
            <a:pathLst>
              <a:path w="19050" h="20954">
                <a:moveTo>
                  <a:pt x="19050" y="0"/>
                </a:moveTo>
                <a:lnTo>
                  <a:pt x="1520" y="19051"/>
                </a:lnTo>
                <a:lnTo>
                  <a:pt x="0" y="20573"/>
                </a:lnTo>
              </a:path>
            </a:pathLst>
          </a:custGeom>
          <a:ln w="5761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4574639" y="6948386"/>
            <a:ext cx="21608" cy="20373"/>
          </a:xfrm>
          <a:custGeom>
            <a:avLst/>
            <a:gdLst/>
            <a:ahLst/>
            <a:cxnLst/>
            <a:rect l="l" t="t" r="r" b="b"/>
            <a:pathLst>
              <a:path w="22225" h="20954">
                <a:moveTo>
                  <a:pt x="22104" y="0"/>
                </a:moveTo>
                <a:lnTo>
                  <a:pt x="1520" y="19051"/>
                </a:lnTo>
                <a:lnTo>
                  <a:pt x="0" y="20573"/>
                </a:lnTo>
              </a:path>
            </a:pathLst>
          </a:custGeom>
          <a:ln w="5666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4554640" y="6969866"/>
            <a:ext cx="21608" cy="19756"/>
          </a:xfrm>
          <a:custGeom>
            <a:avLst/>
            <a:gdLst/>
            <a:ahLst/>
            <a:cxnLst/>
            <a:rect l="l" t="t" r="r" b="b"/>
            <a:pathLst>
              <a:path w="22225" h="20320">
                <a:moveTo>
                  <a:pt x="22090" y="0"/>
                </a:moveTo>
                <a:lnTo>
                  <a:pt x="1520" y="19051"/>
                </a:lnTo>
                <a:lnTo>
                  <a:pt x="0" y="19812"/>
                </a:lnTo>
              </a:path>
            </a:pathLst>
          </a:custGeom>
          <a:ln w="564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4536119" y="6988387"/>
            <a:ext cx="20373" cy="19756"/>
          </a:xfrm>
          <a:custGeom>
            <a:avLst/>
            <a:gdLst/>
            <a:ahLst/>
            <a:cxnLst/>
            <a:rect l="l" t="t" r="r" b="b"/>
            <a:pathLst>
              <a:path w="20954" h="20320">
                <a:moveTo>
                  <a:pt x="20570" y="0"/>
                </a:moveTo>
                <a:lnTo>
                  <a:pt x="1520" y="19051"/>
                </a:lnTo>
                <a:lnTo>
                  <a:pt x="0" y="19812"/>
                </a:lnTo>
              </a:path>
            </a:pathLst>
          </a:custGeom>
          <a:ln w="5688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4517598" y="7006910"/>
            <a:ext cx="18521" cy="19756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520" y="19051"/>
                </a:lnTo>
                <a:lnTo>
                  <a:pt x="0" y="19812"/>
                </a:lnTo>
              </a:path>
            </a:pathLst>
          </a:custGeom>
          <a:ln w="5737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4496854" y="7026174"/>
            <a:ext cx="20990" cy="20373"/>
          </a:xfrm>
          <a:custGeom>
            <a:avLst/>
            <a:gdLst/>
            <a:ahLst/>
            <a:cxnLst/>
            <a:rect l="l" t="t" r="r" b="b"/>
            <a:pathLst>
              <a:path w="21589" h="20954">
                <a:moveTo>
                  <a:pt x="21337" y="0"/>
                </a:moveTo>
                <a:lnTo>
                  <a:pt x="2287" y="19051"/>
                </a:lnTo>
                <a:lnTo>
                  <a:pt x="0" y="20573"/>
                </a:lnTo>
              </a:path>
            </a:pathLst>
          </a:custGeom>
          <a:ln w="5689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4476855" y="7044695"/>
            <a:ext cx="20373" cy="20373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20570" y="0"/>
                </a:moveTo>
                <a:lnTo>
                  <a:pt x="0" y="20573"/>
                </a:lnTo>
              </a:path>
            </a:pathLst>
          </a:custGeom>
          <a:ln w="571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4467962" y="7064697"/>
            <a:ext cx="9260" cy="12965"/>
          </a:xfrm>
          <a:custGeom>
            <a:avLst/>
            <a:gdLst/>
            <a:ahLst/>
            <a:cxnLst/>
            <a:rect l="l" t="t" r="r" b="b"/>
            <a:pathLst>
              <a:path w="9525" h="13334">
                <a:moveTo>
                  <a:pt x="9148" y="0"/>
                </a:moveTo>
                <a:lnTo>
                  <a:pt x="0" y="11421"/>
                </a:lnTo>
                <a:lnTo>
                  <a:pt x="0" y="12954"/>
                </a:lnTo>
              </a:path>
            </a:pathLst>
          </a:custGeom>
          <a:ln w="5925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4455365" y="7075801"/>
            <a:ext cx="12965" cy="1296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2955" y="0"/>
                </a:moveTo>
                <a:lnTo>
                  <a:pt x="0" y="12954"/>
                </a:lnTo>
              </a:path>
            </a:pathLst>
          </a:custGeom>
          <a:ln w="571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4443515" y="7088395"/>
            <a:ext cx="12347" cy="8643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12188" y="0"/>
                </a:moveTo>
                <a:lnTo>
                  <a:pt x="1520" y="8390"/>
                </a:lnTo>
                <a:lnTo>
                  <a:pt x="0" y="8390"/>
                </a:lnTo>
              </a:path>
            </a:pathLst>
          </a:custGeom>
          <a:ln w="5485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4433889" y="7098032"/>
            <a:ext cx="12965" cy="1296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2941" y="0"/>
                </a:moveTo>
                <a:lnTo>
                  <a:pt x="0" y="11433"/>
                </a:lnTo>
                <a:lnTo>
                  <a:pt x="0" y="12954"/>
                </a:lnTo>
              </a:path>
            </a:pathLst>
          </a:custGeom>
          <a:ln w="571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4421293" y="7107658"/>
            <a:ext cx="12965" cy="1296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2955" y="0"/>
                </a:moveTo>
                <a:lnTo>
                  <a:pt x="0" y="12954"/>
                </a:lnTo>
              </a:path>
            </a:pathLst>
          </a:custGeom>
          <a:ln w="571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4401280" y="7118774"/>
            <a:ext cx="21608" cy="24077"/>
          </a:xfrm>
          <a:custGeom>
            <a:avLst/>
            <a:gdLst/>
            <a:ahLst/>
            <a:cxnLst/>
            <a:rect l="l" t="t" r="r" b="b"/>
            <a:pathLst>
              <a:path w="22225" h="24765">
                <a:moveTo>
                  <a:pt x="22104" y="0"/>
                </a:moveTo>
                <a:lnTo>
                  <a:pt x="11435" y="11433"/>
                </a:lnTo>
                <a:lnTo>
                  <a:pt x="9915" y="12954"/>
                </a:lnTo>
                <a:lnTo>
                  <a:pt x="0" y="22855"/>
                </a:lnTo>
                <a:lnTo>
                  <a:pt x="0" y="24387"/>
                </a:lnTo>
              </a:path>
            </a:pathLst>
          </a:custGeom>
          <a:ln w="5775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4385728" y="7146182"/>
            <a:ext cx="18521" cy="3704"/>
          </a:xfrm>
          <a:custGeom>
            <a:avLst/>
            <a:gdLst/>
            <a:ahLst/>
            <a:cxnLst/>
            <a:rect l="l" t="t" r="r" b="b"/>
            <a:pathLst>
              <a:path w="19050" h="3809">
                <a:moveTo>
                  <a:pt x="19050" y="0"/>
                </a:moveTo>
                <a:lnTo>
                  <a:pt x="0" y="3814"/>
                </a:lnTo>
              </a:path>
            </a:pathLst>
          </a:custGeom>
          <a:ln w="5124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4378326" y="7153589"/>
            <a:ext cx="11113" cy="9878"/>
          </a:xfrm>
          <a:custGeom>
            <a:avLst/>
            <a:gdLst/>
            <a:ahLst/>
            <a:cxnLst/>
            <a:rect l="l" t="t" r="r" b="b"/>
            <a:pathLst>
              <a:path w="11429" h="10159">
                <a:moveTo>
                  <a:pt x="11421" y="0"/>
                </a:moveTo>
                <a:lnTo>
                  <a:pt x="1520" y="9151"/>
                </a:lnTo>
                <a:lnTo>
                  <a:pt x="0" y="9911"/>
                </a:lnTo>
              </a:path>
            </a:pathLst>
          </a:custGeom>
          <a:ln w="562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4365730" y="7163226"/>
            <a:ext cx="12965" cy="1296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2955" y="0"/>
                </a:moveTo>
                <a:lnTo>
                  <a:pt x="0" y="12954"/>
                </a:lnTo>
              </a:path>
            </a:pathLst>
          </a:custGeom>
          <a:ln w="571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4344240" y="7175819"/>
            <a:ext cx="23460" cy="18521"/>
          </a:xfrm>
          <a:custGeom>
            <a:avLst/>
            <a:gdLst/>
            <a:ahLst/>
            <a:cxnLst/>
            <a:rect l="l" t="t" r="r" b="b"/>
            <a:pathLst>
              <a:path w="24129" h="19050">
                <a:moveTo>
                  <a:pt x="23624" y="0"/>
                </a:moveTo>
                <a:lnTo>
                  <a:pt x="1520" y="19051"/>
                </a:lnTo>
                <a:lnTo>
                  <a:pt x="0" y="19051"/>
                </a:lnTo>
              </a:path>
            </a:pathLst>
          </a:custGeom>
          <a:ln w="5577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4319794" y="7198039"/>
            <a:ext cx="29016" cy="9878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718" y="0"/>
                </a:moveTo>
                <a:lnTo>
                  <a:pt x="0" y="9911"/>
                </a:lnTo>
              </a:path>
            </a:pathLst>
          </a:custGeom>
          <a:ln w="520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4298304" y="7211375"/>
            <a:ext cx="24694" cy="17903"/>
          </a:xfrm>
          <a:custGeom>
            <a:avLst/>
            <a:gdLst/>
            <a:ahLst/>
            <a:cxnLst/>
            <a:rect l="l" t="t" r="r" b="b"/>
            <a:pathLst>
              <a:path w="25400" h="18415">
                <a:moveTo>
                  <a:pt x="25158" y="0"/>
                </a:moveTo>
                <a:lnTo>
                  <a:pt x="1534" y="16769"/>
                </a:lnTo>
                <a:lnTo>
                  <a:pt x="0" y="18290"/>
                </a:lnTo>
              </a:path>
            </a:pathLst>
          </a:custGeom>
          <a:ln w="5515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4271635" y="7227678"/>
            <a:ext cx="28398" cy="16669"/>
          </a:xfrm>
          <a:custGeom>
            <a:avLst/>
            <a:gdLst/>
            <a:ahLst/>
            <a:cxnLst/>
            <a:rect l="l" t="t" r="r" b="b"/>
            <a:pathLst>
              <a:path w="29210" h="17145">
                <a:moveTo>
                  <a:pt x="28965" y="0"/>
                </a:moveTo>
                <a:lnTo>
                  <a:pt x="1534" y="15236"/>
                </a:lnTo>
                <a:lnTo>
                  <a:pt x="0" y="16758"/>
                </a:lnTo>
              </a:path>
            </a:pathLst>
          </a:custGeom>
          <a:ln w="5394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4245711" y="7243971"/>
            <a:ext cx="27781" cy="16051"/>
          </a:xfrm>
          <a:custGeom>
            <a:avLst/>
            <a:gdLst/>
            <a:ahLst/>
            <a:cxnLst/>
            <a:rect l="l" t="t" r="r" b="b"/>
            <a:pathLst>
              <a:path w="28575" h="16509">
                <a:moveTo>
                  <a:pt x="28198" y="0"/>
                </a:moveTo>
                <a:lnTo>
                  <a:pt x="1520" y="15248"/>
                </a:lnTo>
                <a:lnTo>
                  <a:pt x="0" y="16008"/>
                </a:lnTo>
              </a:path>
            </a:pathLst>
          </a:custGeom>
          <a:ln w="5385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4216072" y="7258796"/>
            <a:ext cx="31484" cy="16051"/>
          </a:xfrm>
          <a:custGeom>
            <a:avLst/>
            <a:gdLst/>
            <a:ahLst/>
            <a:cxnLst/>
            <a:rect l="l" t="t" r="r" b="b"/>
            <a:pathLst>
              <a:path w="32385" h="16509">
                <a:moveTo>
                  <a:pt x="32005" y="0"/>
                </a:moveTo>
                <a:lnTo>
                  <a:pt x="0" y="15236"/>
                </a:lnTo>
                <a:lnTo>
                  <a:pt x="0" y="15997"/>
                </a:lnTo>
              </a:path>
            </a:pathLst>
          </a:custGeom>
          <a:ln w="5329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4188670" y="7273608"/>
            <a:ext cx="27781" cy="13582"/>
          </a:xfrm>
          <a:custGeom>
            <a:avLst/>
            <a:gdLst/>
            <a:ahLst/>
            <a:cxnLst/>
            <a:rect l="l" t="t" r="r" b="b"/>
            <a:pathLst>
              <a:path w="28575" h="13970">
                <a:moveTo>
                  <a:pt x="28184" y="0"/>
                </a:moveTo>
                <a:lnTo>
                  <a:pt x="1520" y="12193"/>
                </a:lnTo>
                <a:lnTo>
                  <a:pt x="0" y="13715"/>
                </a:lnTo>
              </a:path>
            </a:pathLst>
          </a:custGeom>
          <a:ln w="5319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4157553" y="7285465"/>
            <a:ext cx="31484" cy="14198"/>
          </a:xfrm>
          <a:custGeom>
            <a:avLst/>
            <a:gdLst/>
            <a:ahLst/>
            <a:cxnLst/>
            <a:rect l="l" t="t" r="r" b="b"/>
            <a:pathLst>
              <a:path w="32385" h="14604">
                <a:moveTo>
                  <a:pt x="32005" y="0"/>
                </a:moveTo>
                <a:lnTo>
                  <a:pt x="1520" y="12954"/>
                </a:lnTo>
                <a:lnTo>
                  <a:pt x="0" y="14476"/>
                </a:lnTo>
              </a:path>
            </a:pathLst>
          </a:custGeom>
          <a:ln w="5291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4128661" y="7298059"/>
            <a:ext cx="29016" cy="13582"/>
          </a:xfrm>
          <a:custGeom>
            <a:avLst/>
            <a:gdLst/>
            <a:ahLst/>
            <a:cxnLst/>
            <a:rect l="l" t="t" r="r" b="b"/>
            <a:pathLst>
              <a:path w="29845" h="13970">
                <a:moveTo>
                  <a:pt x="29718" y="0"/>
                </a:moveTo>
                <a:lnTo>
                  <a:pt x="1520" y="12954"/>
                </a:lnTo>
                <a:lnTo>
                  <a:pt x="0" y="13715"/>
                </a:lnTo>
              </a:path>
            </a:pathLst>
          </a:custGeom>
          <a:ln w="5298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4097544" y="7310654"/>
            <a:ext cx="31484" cy="13582"/>
          </a:xfrm>
          <a:custGeom>
            <a:avLst/>
            <a:gdLst/>
            <a:ahLst/>
            <a:cxnLst/>
            <a:rect l="l" t="t" r="r" b="b"/>
            <a:pathLst>
              <a:path w="32385" h="13970">
                <a:moveTo>
                  <a:pt x="32005" y="0"/>
                </a:moveTo>
                <a:lnTo>
                  <a:pt x="1520" y="12182"/>
                </a:lnTo>
                <a:lnTo>
                  <a:pt x="0" y="13715"/>
                </a:lnTo>
              </a:path>
            </a:pathLst>
          </a:custGeom>
          <a:ln w="527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4073098" y="7322498"/>
            <a:ext cx="24694" cy="10495"/>
          </a:xfrm>
          <a:custGeom>
            <a:avLst/>
            <a:gdLst/>
            <a:ahLst/>
            <a:cxnLst/>
            <a:rect l="l" t="t" r="r" b="b"/>
            <a:pathLst>
              <a:path w="25400" h="10795">
                <a:moveTo>
                  <a:pt x="25144" y="0"/>
                </a:moveTo>
                <a:lnTo>
                  <a:pt x="1520" y="9151"/>
                </a:lnTo>
                <a:lnTo>
                  <a:pt x="0" y="10672"/>
                </a:lnTo>
              </a:path>
            </a:pathLst>
          </a:custGeom>
          <a:ln w="5269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4047905" y="7332873"/>
            <a:ext cx="23460" cy="9878"/>
          </a:xfrm>
          <a:custGeom>
            <a:avLst/>
            <a:gdLst/>
            <a:ahLst/>
            <a:cxnLst/>
            <a:rect l="l" t="t" r="r" b="b"/>
            <a:pathLst>
              <a:path w="24129" h="10159">
                <a:moveTo>
                  <a:pt x="23624" y="0"/>
                </a:moveTo>
                <a:lnTo>
                  <a:pt x="1520" y="8379"/>
                </a:lnTo>
                <a:lnTo>
                  <a:pt x="0" y="9911"/>
                </a:lnTo>
              </a:path>
            </a:pathLst>
          </a:custGeom>
          <a:ln w="5265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4020491" y="7342511"/>
            <a:ext cx="27781" cy="9260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28198" y="0"/>
                </a:moveTo>
                <a:lnTo>
                  <a:pt x="1534" y="7618"/>
                </a:lnTo>
                <a:lnTo>
                  <a:pt x="0" y="9139"/>
                </a:lnTo>
              </a:path>
            </a:pathLst>
          </a:custGeom>
          <a:ln w="5196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3993821" y="7351397"/>
            <a:ext cx="27164" cy="8643"/>
          </a:xfrm>
          <a:custGeom>
            <a:avLst/>
            <a:gdLst/>
            <a:ahLst/>
            <a:cxnLst/>
            <a:rect l="l" t="t" r="r" b="b"/>
            <a:pathLst>
              <a:path w="27939" h="8890">
                <a:moveTo>
                  <a:pt x="27431" y="0"/>
                </a:moveTo>
                <a:lnTo>
                  <a:pt x="1534" y="8379"/>
                </a:lnTo>
                <a:lnTo>
                  <a:pt x="0" y="8379"/>
                </a:lnTo>
              </a:path>
            </a:pathLst>
          </a:custGeom>
          <a:ln w="518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3969375" y="7359543"/>
            <a:ext cx="25929" cy="10495"/>
          </a:xfrm>
          <a:custGeom>
            <a:avLst/>
            <a:gdLst/>
            <a:ahLst/>
            <a:cxnLst/>
            <a:rect l="l" t="t" r="r" b="b"/>
            <a:pathLst>
              <a:path w="26670" h="10795">
                <a:moveTo>
                  <a:pt x="26678" y="0"/>
                </a:moveTo>
                <a:lnTo>
                  <a:pt x="1534" y="9151"/>
                </a:lnTo>
                <a:lnTo>
                  <a:pt x="0" y="10672"/>
                </a:lnTo>
              </a:path>
            </a:pathLst>
          </a:custGeom>
          <a:ln w="5251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3943453" y="7368441"/>
            <a:ext cx="27781" cy="9260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28198" y="0"/>
                </a:moveTo>
                <a:lnTo>
                  <a:pt x="1520" y="9139"/>
                </a:lnTo>
                <a:lnTo>
                  <a:pt x="0" y="9139"/>
                </a:lnTo>
              </a:path>
            </a:pathLst>
          </a:custGeom>
          <a:ln w="5196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3916782" y="7377325"/>
            <a:ext cx="27164" cy="8643"/>
          </a:xfrm>
          <a:custGeom>
            <a:avLst/>
            <a:gdLst/>
            <a:ahLst/>
            <a:cxnLst/>
            <a:rect l="l" t="t" r="r" b="b"/>
            <a:pathLst>
              <a:path w="27939" h="8890">
                <a:moveTo>
                  <a:pt x="27431" y="0"/>
                </a:moveTo>
                <a:lnTo>
                  <a:pt x="1520" y="7618"/>
                </a:lnTo>
                <a:lnTo>
                  <a:pt x="0" y="8379"/>
                </a:lnTo>
              </a:path>
            </a:pathLst>
          </a:custGeom>
          <a:ln w="518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3890845" y="7385473"/>
            <a:ext cx="27781" cy="9260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28198" y="0"/>
                </a:moveTo>
                <a:lnTo>
                  <a:pt x="1534" y="7618"/>
                </a:lnTo>
                <a:lnTo>
                  <a:pt x="0" y="9151"/>
                </a:lnTo>
              </a:path>
            </a:pathLst>
          </a:custGeom>
          <a:ln w="5196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3864175" y="7392879"/>
            <a:ext cx="27164" cy="7408"/>
          </a:xfrm>
          <a:custGeom>
            <a:avLst/>
            <a:gdLst/>
            <a:ahLst/>
            <a:cxnLst/>
            <a:rect l="l" t="t" r="r" b="b"/>
            <a:pathLst>
              <a:path w="27939" h="7620">
                <a:moveTo>
                  <a:pt x="27431" y="0"/>
                </a:moveTo>
                <a:lnTo>
                  <a:pt x="1534" y="7618"/>
                </a:lnTo>
                <a:lnTo>
                  <a:pt x="0" y="7618"/>
                </a:lnTo>
              </a:path>
            </a:pathLst>
          </a:custGeom>
          <a:ln w="5166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3836775" y="7401776"/>
            <a:ext cx="27781" cy="7408"/>
          </a:xfrm>
          <a:custGeom>
            <a:avLst/>
            <a:gdLst/>
            <a:ahLst/>
            <a:cxnLst/>
            <a:rect l="l" t="t" r="r" b="b"/>
            <a:pathLst>
              <a:path w="28575" h="7620">
                <a:moveTo>
                  <a:pt x="28184" y="0"/>
                </a:moveTo>
                <a:lnTo>
                  <a:pt x="1520" y="6096"/>
                </a:lnTo>
                <a:lnTo>
                  <a:pt x="0" y="7618"/>
                </a:lnTo>
              </a:path>
            </a:pathLst>
          </a:custGeom>
          <a:ln w="5161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3813805" y="7410661"/>
            <a:ext cx="24694" cy="6174"/>
          </a:xfrm>
          <a:custGeom>
            <a:avLst/>
            <a:gdLst/>
            <a:ahLst/>
            <a:cxnLst/>
            <a:rect l="l" t="t" r="r" b="b"/>
            <a:pathLst>
              <a:path w="25400" h="6350">
                <a:moveTo>
                  <a:pt x="25144" y="0"/>
                </a:moveTo>
                <a:lnTo>
                  <a:pt x="1520" y="4575"/>
                </a:lnTo>
                <a:lnTo>
                  <a:pt x="0" y="6096"/>
                </a:lnTo>
              </a:path>
            </a:pathLst>
          </a:custGeom>
          <a:ln w="5145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3790092" y="7415110"/>
            <a:ext cx="24077" cy="6791"/>
          </a:xfrm>
          <a:custGeom>
            <a:avLst/>
            <a:gdLst/>
            <a:ahLst/>
            <a:cxnLst/>
            <a:rect l="l" t="t" r="r" b="b"/>
            <a:pathLst>
              <a:path w="24764" h="6984">
                <a:moveTo>
                  <a:pt x="24391" y="0"/>
                </a:moveTo>
                <a:lnTo>
                  <a:pt x="1534" y="6857"/>
                </a:lnTo>
                <a:lnTo>
                  <a:pt x="0" y="6857"/>
                </a:lnTo>
              </a:path>
            </a:pathLst>
          </a:custGeom>
          <a:ln w="5168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3770093" y="7422517"/>
            <a:ext cx="21608" cy="6791"/>
          </a:xfrm>
          <a:custGeom>
            <a:avLst/>
            <a:gdLst/>
            <a:ahLst/>
            <a:cxnLst/>
            <a:rect l="l" t="t" r="r" b="b"/>
            <a:pathLst>
              <a:path w="22225" h="6984">
                <a:moveTo>
                  <a:pt x="22104" y="0"/>
                </a:moveTo>
                <a:lnTo>
                  <a:pt x="0" y="5336"/>
                </a:lnTo>
                <a:lnTo>
                  <a:pt x="0" y="6857"/>
                </a:lnTo>
              </a:path>
            </a:pathLst>
          </a:custGeom>
          <a:ln w="5187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3747126" y="7426214"/>
            <a:ext cx="21608" cy="7408"/>
          </a:xfrm>
          <a:custGeom>
            <a:avLst/>
            <a:gdLst/>
            <a:ahLst/>
            <a:cxnLst/>
            <a:rect l="l" t="t" r="r" b="b"/>
            <a:pathLst>
              <a:path w="22225" h="7620">
                <a:moveTo>
                  <a:pt x="22104" y="0"/>
                </a:moveTo>
                <a:lnTo>
                  <a:pt x="0" y="6869"/>
                </a:lnTo>
                <a:lnTo>
                  <a:pt x="0" y="7629"/>
                </a:lnTo>
              </a:path>
            </a:pathLst>
          </a:custGeom>
          <a:ln w="5210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3724170" y="7432892"/>
            <a:ext cx="21608" cy="6174"/>
          </a:xfrm>
          <a:custGeom>
            <a:avLst/>
            <a:gdLst/>
            <a:ahLst/>
            <a:cxnLst/>
            <a:rect l="l" t="t" r="r" b="b"/>
            <a:pathLst>
              <a:path w="22225" h="6350">
                <a:moveTo>
                  <a:pt x="22090" y="0"/>
                </a:moveTo>
                <a:lnTo>
                  <a:pt x="1520" y="4564"/>
                </a:lnTo>
                <a:lnTo>
                  <a:pt x="0" y="6085"/>
                </a:lnTo>
              </a:path>
            </a:pathLst>
          </a:custGeom>
          <a:ln w="5165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3698979" y="7438810"/>
            <a:ext cx="25311" cy="5556"/>
          </a:xfrm>
          <a:custGeom>
            <a:avLst/>
            <a:gdLst/>
            <a:ahLst/>
            <a:cxnLst/>
            <a:rect l="l" t="t" r="r" b="b"/>
            <a:pathLst>
              <a:path w="26035" h="5715">
                <a:moveTo>
                  <a:pt x="25911" y="0"/>
                </a:moveTo>
                <a:lnTo>
                  <a:pt x="1520" y="3814"/>
                </a:lnTo>
                <a:lnTo>
                  <a:pt x="0" y="5336"/>
                </a:lnTo>
              </a:path>
            </a:pathLst>
          </a:custGeom>
          <a:ln w="5127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3677489" y="7443997"/>
            <a:ext cx="21608" cy="6174"/>
          </a:xfrm>
          <a:custGeom>
            <a:avLst/>
            <a:gdLst/>
            <a:ahLst/>
            <a:cxnLst/>
            <a:rect l="l" t="t" r="r" b="b"/>
            <a:pathLst>
              <a:path w="22225" h="6350">
                <a:moveTo>
                  <a:pt x="22104" y="0"/>
                </a:moveTo>
                <a:lnTo>
                  <a:pt x="1520" y="6096"/>
                </a:lnTo>
                <a:lnTo>
                  <a:pt x="0" y="6096"/>
                </a:lnTo>
              </a:path>
            </a:pathLst>
          </a:custGeom>
          <a:ln w="5165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3651565" y="7449925"/>
            <a:ext cx="25929" cy="5556"/>
          </a:xfrm>
          <a:custGeom>
            <a:avLst/>
            <a:gdLst/>
            <a:ahLst/>
            <a:cxnLst/>
            <a:rect l="l" t="t" r="r" b="b"/>
            <a:pathLst>
              <a:path w="26670" h="5715">
                <a:moveTo>
                  <a:pt x="26664" y="0"/>
                </a:moveTo>
                <a:lnTo>
                  <a:pt x="1520" y="3814"/>
                </a:lnTo>
                <a:lnTo>
                  <a:pt x="0" y="5336"/>
                </a:lnTo>
              </a:path>
            </a:pathLst>
          </a:custGeom>
          <a:ln w="5124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3628597" y="7455113"/>
            <a:ext cx="24694" cy="4939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25144" y="0"/>
                </a:moveTo>
                <a:lnTo>
                  <a:pt x="1520" y="4575"/>
                </a:lnTo>
                <a:lnTo>
                  <a:pt x="0" y="4575"/>
                </a:lnTo>
              </a:path>
            </a:pathLst>
          </a:custGeom>
          <a:ln w="5115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3606375" y="7459562"/>
            <a:ext cx="24077" cy="5556"/>
          </a:xfrm>
          <a:custGeom>
            <a:avLst/>
            <a:gdLst/>
            <a:ahLst/>
            <a:cxnLst/>
            <a:rect l="l" t="t" r="r" b="b"/>
            <a:pathLst>
              <a:path w="24764" h="5715">
                <a:moveTo>
                  <a:pt x="24377" y="0"/>
                </a:moveTo>
                <a:lnTo>
                  <a:pt x="1520" y="3803"/>
                </a:lnTo>
                <a:lnTo>
                  <a:pt x="0" y="5324"/>
                </a:lnTo>
              </a:path>
            </a:pathLst>
          </a:custGeom>
          <a:ln w="513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3580437" y="7464737"/>
            <a:ext cx="25929" cy="6174"/>
          </a:xfrm>
          <a:custGeom>
            <a:avLst/>
            <a:gdLst/>
            <a:ahLst/>
            <a:cxnLst/>
            <a:rect l="l" t="t" r="r" b="b"/>
            <a:pathLst>
              <a:path w="26670" h="6350">
                <a:moveTo>
                  <a:pt x="26678" y="0"/>
                </a:moveTo>
                <a:lnTo>
                  <a:pt x="1534" y="5336"/>
                </a:lnTo>
                <a:lnTo>
                  <a:pt x="0" y="6096"/>
                </a:lnTo>
              </a:path>
            </a:pathLst>
          </a:custGeom>
          <a:ln w="5138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3555991" y="7469926"/>
            <a:ext cx="24694" cy="4939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25144" y="0"/>
                </a:moveTo>
                <a:lnTo>
                  <a:pt x="1534" y="4575"/>
                </a:lnTo>
                <a:lnTo>
                  <a:pt x="0" y="4575"/>
                </a:lnTo>
              </a:path>
            </a:pathLst>
          </a:custGeom>
          <a:ln w="5115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3530814" y="7474375"/>
            <a:ext cx="25311" cy="3087"/>
          </a:xfrm>
          <a:custGeom>
            <a:avLst/>
            <a:gdLst/>
            <a:ahLst/>
            <a:cxnLst/>
            <a:rect l="l" t="t" r="r" b="b"/>
            <a:pathLst>
              <a:path w="26035" h="3175">
                <a:moveTo>
                  <a:pt x="25897" y="0"/>
                </a:moveTo>
                <a:lnTo>
                  <a:pt x="0" y="3042"/>
                </a:lnTo>
              </a:path>
            </a:pathLst>
          </a:custGeom>
          <a:ln w="5092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3504876" y="7477333"/>
            <a:ext cx="24694" cy="2469"/>
          </a:xfrm>
          <a:custGeom>
            <a:avLst/>
            <a:gdLst/>
            <a:ahLst/>
            <a:cxnLst/>
            <a:rect l="l" t="t" r="r" b="b"/>
            <a:pathLst>
              <a:path w="25400" h="2540">
                <a:moveTo>
                  <a:pt x="25144" y="0"/>
                </a:moveTo>
                <a:lnTo>
                  <a:pt x="1520" y="760"/>
                </a:lnTo>
                <a:lnTo>
                  <a:pt x="0" y="2293"/>
                </a:lnTo>
              </a:path>
            </a:pathLst>
          </a:custGeom>
          <a:ln w="5085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3478207" y="7479563"/>
            <a:ext cx="27164" cy="2469"/>
          </a:xfrm>
          <a:custGeom>
            <a:avLst/>
            <a:gdLst/>
            <a:ahLst/>
            <a:cxnLst/>
            <a:rect l="l" t="t" r="r" b="b"/>
            <a:pathLst>
              <a:path w="27939" h="2540">
                <a:moveTo>
                  <a:pt x="27431" y="0"/>
                </a:moveTo>
                <a:lnTo>
                  <a:pt x="0" y="1521"/>
                </a:lnTo>
                <a:lnTo>
                  <a:pt x="0" y="2282"/>
                </a:lnTo>
              </a:path>
            </a:pathLst>
          </a:custGeom>
          <a:ln w="508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3450792" y="7481042"/>
            <a:ext cx="27781" cy="2469"/>
          </a:xfrm>
          <a:custGeom>
            <a:avLst/>
            <a:gdLst/>
            <a:ahLst/>
            <a:cxnLst/>
            <a:rect l="l" t="t" r="r" b="b"/>
            <a:pathLst>
              <a:path w="28575" h="2540">
                <a:moveTo>
                  <a:pt x="28198" y="0"/>
                </a:moveTo>
                <a:lnTo>
                  <a:pt x="1534" y="760"/>
                </a:lnTo>
                <a:lnTo>
                  <a:pt x="0" y="2282"/>
                </a:lnTo>
              </a:path>
            </a:pathLst>
          </a:custGeom>
          <a:ln w="5083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3424868" y="7481782"/>
            <a:ext cx="25929" cy="1852"/>
          </a:xfrm>
          <a:custGeom>
            <a:avLst/>
            <a:gdLst/>
            <a:ahLst/>
            <a:cxnLst/>
            <a:rect l="l" t="t" r="r" b="b"/>
            <a:pathLst>
              <a:path w="26670" h="1904">
                <a:moveTo>
                  <a:pt x="26664" y="0"/>
                </a:moveTo>
                <a:lnTo>
                  <a:pt x="1520" y="1521"/>
                </a:lnTo>
                <a:lnTo>
                  <a:pt x="0" y="1521"/>
                </a:lnTo>
              </a:path>
            </a:pathLst>
          </a:custGeom>
          <a:ln w="5079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3399675" y="7483262"/>
            <a:ext cx="27164" cy="1852"/>
          </a:xfrm>
          <a:custGeom>
            <a:avLst/>
            <a:gdLst/>
            <a:ahLst/>
            <a:cxnLst/>
            <a:rect l="l" t="t" r="r" b="b"/>
            <a:pathLst>
              <a:path w="27939" h="1904">
                <a:moveTo>
                  <a:pt x="27431" y="0"/>
                </a:moveTo>
                <a:lnTo>
                  <a:pt x="1534" y="0"/>
                </a:lnTo>
                <a:lnTo>
                  <a:pt x="0" y="1532"/>
                </a:lnTo>
              </a:path>
            </a:pathLst>
          </a:custGeom>
          <a:ln w="5079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3367081" y="7483261"/>
            <a:ext cx="35807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580" y="0"/>
                </a:moveTo>
                <a:lnTo>
                  <a:pt x="0" y="0"/>
                </a:lnTo>
              </a:path>
            </a:pathLst>
          </a:custGeom>
          <a:ln w="5075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3342636" y="7483261"/>
            <a:ext cx="32720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33525" y="0"/>
                </a:moveTo>
                <a:lnTo>
                  <a:pt x="0" y="0"/>
                </a:lnTo>
              </a:path>
            </a:pathLst>
          </a:custGeom>
          <a:ln w="5075">
            <a:solidFill>
              <a:srgbClr val="D54F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2567729" y="7496594"/>
            <a:ext cx="4191265" cy="0"/>
          </a:xfrm>
          <a:custGeom>
            <a:avLst/>
            <a:gdLst/>
            <a:ahLst/>
            <a:cxnLst/>
            <a:rect l="l" t="t" r="r" b="b"/>
            <a:pathLst>
              <a:path w="4311015">
                <a:moveTo>
                  <a:pt x="0" y="0"/>
                </a:moveTo>
                <a:lnTo>
                  <a:pt x="4310619" y="0"/>
                </a:lnTo>
              </a:path>
            </a:pathLst>
          </a:custGeom>
          <a:ln w="5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5096193" y="6431281"/>
            <a:ext cx="1852" cy="1061244"/>
          </a:xfrm>
          <a:custGeom>
            <a:avLst/>
            <a:gdLst/>
            <a:ahLst/>
            <a:cxnLst/>
            <a:rect l="l" t="t" r="r" b="b"/>
            <a:pathLst>
              <a:path w="1904" h="1091565">
                <a:moveTo>
                  <a:pt x="0" y="0"/>
                </a:moveTo>
                <a:lnTo>
                  <a:pt x="1520" y="109118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2560313" y="6340900"/>
            <a:ext cx="10495" cy="1916906"/>
          </a:xfrm>
          <a:custGeom>
            <a:avLst/>
            <a:gdLst/>
            <a:ahLst/>
            <a:cxnLst/>
            <a:rect l="l" t="t" r="r" b="b"/>
            <a:pathLst>
              <a:path w="10794" h="1971675">
                <a:moveTo>
                  <a:pt x="10668" y="1971296"/>
                </a:moveTo>
                <a:lnTo>
                  <a:pt x="0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4299796" y="6431281"/>
            <a:ext cx="9260" cy="1048279"/>
          </a:xfrm>
          <a:custGeom>
            <a:avLst/>
            <a:gdLst/>
            <a:ahLst/>
            <a:cxnLst/>
            <a:rect l="l" t="t" r="r" b="b"/>
            <a:pathLst>
              <a:path w="9525" h="1078229">
                <a:moveTo>
                  <a:pt x="9134" y="0"/>
                </a:moveTo>
                <a:lnTo>
                  <a:pt x="0" y="1078232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5888143" y="6431281"/>
            <a:ext cx="9260" cy="1057540"/>
          </a:xfrm>
          <a:custGeom>
            <a:avLst/>
            <a:gdLst/>
            <a:ahLst/>
            <a:cxnLst/>
            <a:rect l="l" t="t" r="r" b="b"/>
            <a:pathLst>
              <a:path w="9525" h="1087754">
                <a:moveTo>
                  <a:pt x="9134" y="0"/>
                </a:moveTo>
                <a:lnTo>
                  <a:pt x="0" y="1087372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 txBox="1"/>
          <p:nvPr/>
        </p:nvSpPr>
        <p:spPr>
          <a:xfrm>
            <a:off x="6182255" y="7487213"/>
            <a:ext cx="247562" cy="103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2"/>
              </a:lnSpc>
            </a:pPr>
            <a:r>
              <a:rPr sz="681" b="1" spc="63" dirty="0">
                <a:latin typeface="Arial"/>
                <a:cs typeface="Arial"/>
              </a:rPr>
              <a:t>Tim</a:t>
            </a:r>
            <a:r>
              <a:rPr sz="681" b="1" spc="-136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e</a:t>
            </a:r>
            <a:endParaRPr sz="681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607732" y="7674644"/>
            <a:ext cx="688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87"/>
              </a:lnSpc>
            </a:pPr>
            <a:r>
              <a:rPr sz="681" b="1" spc="10" dirty="0">
                <a:latin typeface="Arial"/>
                <a:cs typeface="Arial"/>
              </a:rPr>
              <a:t>P</a:t>
            </a:r>
            <a:r>
              <a:rPr sz="681" b="1" spc="-107" dirty="0">
                <a:latin typeface="Arial"/>
                <a:cs typeface="Arial"/>
              </a:rPr>
              <a:t> </a:t>
            </a:r>
            <a:r>
              <a:rPr sz="681" b="1" spc="78" dirty="0">
                <a:latin typeface="Arial"/>
                <a:cs typeface="Arial"/>
              </a:rPr>
              <a:t>rodu</a:t>
            </a:r>
            <a:r>
              <a:rPr sz="681" b="1" spc="-117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c</a:t>
            </a:r>
            <a:r>
              <a:rPr sz="681" b="1" spc="-122" dirty="0">
                <a:latin typeface="Arial"/>
                <a:cs typeface="Arial"/>
              </a:rPr>
              <a:t> </a:t>
            </a:r>
            <a:r>
              <a:rPr sz="681" b="1" spc="5" dirty="0">
                <a:latin typeface="Arial"/>
                <a:cs typeface="Arial"/>
              </a:rPr>
              <a:t>t</a:t>
            </a:r>
            <a:endParaRPr sz="681">
              <a:latin typeface="Arial"/>
              <a:cs typeface="Arial"/>
            </a:endParaRPr>
          </a:p>
          <a:p>
            <a:pPr algn="ctr">
              <a:lnSpc>
                <a:spcPts val="758"/>
              </a:lnSpc>
              <a:spcBef>
                <a:spcPts val="44"/>
              </a:spcBef>
            </a:pPr>
            <a:r>
              <a:rPr sz="681" b="1" spc="10" dirty="0">
                <a:latin typeface="Arial"/>
                <a:cs typeface="Arial"/>
              </a:rPr>
              <a:t>D</a:t>
            </a:r>
            <a:r>
              <a:rPr sz="681" b="1" spc="-78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e</a:t>
            </a:r>
            <a:r>
              <a:rPr sz="681" b="1" spc="-107" dirty="0">
                <a:latin typeface="Arial"/>
                <a:cs typeface="Arial"/>
              </a:rPr>
              <a:t> </a:t>
            </a:r>
            <a:r>
              <a:rPr sz="681" b="1" spc="49" dirty="0">
                <a:latin typeface="Arial"/>
                <a:cs typeface="Arial"/>
              </a:rPr>
              <a:t>ve</a:t>
            </a:r>
            <a:r>
              <a:rPr sz="681" b="1" spc="-102" dirty="0">
                <a:latin typeface="Arial"/>
                <a:cs typeface="Arial"/>
              </a:rPr>
              <a:t> </a:t>
            </a:r>
            <a:r>
              <a:rPr sz="681" b="1" spc="73" dirty="0">
                <a:latin typeface="Arial"/>
                <a:cs typeface="Arial"/>
              </a:rPr>
              <a:t>lopm</a:t>
            </a:r>
            <a:r>
              <a:rPr sz="681" b="1" spc="-58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e</a:t>
            </a:r>
            <a:r>
              <a:rPr sz="681" b="1" spc="-107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n</a:t>
            </a:r>
            <a:r>
              <a:rPr sz="681" b="1" spc="-97" dirty="0">
                <a:latin typeface="Arial"/>
                <a:cs typeface="Arial"/>
              </a:rPr>
              <a:t> </a:t>
            </a:r>
            <a:r>
              <a:rPr sz="681" b="1" spc="5" dirty="0">
                <a:latin typeface="Arial"/>
                <a:cs typeface="Arial"/>
              </a:rPr>
              <a:t>t  </a:t>
            </a:r>
            <a:r>
              <a:rPr sz="681" b="1" spc="63" dirty="0">
                <a:latin typeface="Arial"/>
                <a:cs typeface="Arial"/>
              </a:rPr>
              <a:t>Sta</a:t>
            </a:r>
            <a:r>
              <a:rPr sz="681" b="1" spc="-136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g</a:t>
            </a:r>
            <a:r>
              <a:rPr sz="681" b="1" spc="-131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e</a:t>
            </a:r>
            <a:endParaRPr sz="681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3486361" y="7674632"/>
            <a:ext cx="634647" cy="103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2"/>
              </a:lnSpc>
            </a:pPr>
            <a:r>
              <a:rPr sz="681" b="1" spc="29" dirty="0">
                <a:latin typeface="Arial"/>
                <a:cs typeface="Arial"/>
              </a:rPr>
              <a:t>In</a:t>
            </a:r>
            <a:r>
              <a:rPr sz="681" b="1" spc="-102" dirty="0">
                <a:latin typeface="Arial"/>
                <a:cs typeface="Arial"/>
              </a:rPr>
              <a:t> </a:t>
            </a:r>
            <a:r>
              <a:rPr sz="681" b="1" spc="49" dirty="0">
                <a:latin typeface="Arial"/>
                <a:cs typeface="Arial"/>
              </a:rPr>
              <a:t>tro</a:t>
            </a:r>
            <a:r>
              <a:rPr sz="681" b="1" spc="-102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d</a:t>
            </a:r>
            <a:r>
              <a:rPr sz="681" b="1" spc="-97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u</a:t>
            </a:r>
            <a:r>
              <a:rPr sz="681" b="1" spc="-97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c</a:t>
            </a:r>
            <a:r>
              <a:rPr sz="681" b="1" spc="-107" dirty="0">
                <a:latin typeface="Arial"/>
                <a:cs typeface="Arial"/>
              </a:rPr>
              <a:t> </a:t>
            </a:r>
            <a:r>
              <a:rPr sz="681" b="1" spc="39" dirty="0">
                <a:latin typeface="Arial"/>
                <a:cs typeface="Arial"/>
              </a:rPr>
              <a:t>tio</a:t>
            </a:r>
            <a:r>
              <a:rPr sz="681" b="1" spc="-102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n</a:t>
            </a:r>
            <a:endParaRPr sz="681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5248805" y="7038997"/>
            <a:ext cx="340166" cy="103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2"/>
              </a:lnSpc>
            </a:pPr>
            <a:r>
              <a:rPr sz="681" b="1" spc="122" dirty="0">
                <a:latin typeface="Arial"/>
                <a:cs typeface="Arial"/>
              </a:rPr>
              <a:t>P</a:t>
            </a:r>
            <a:r>
              <a:rPr sz="681" b="1" spc="68" dirty="0">
                <a:latin typeface="Arial"/>
                <a:cs typeface="Arial"/>
              </a:rPr>
              <a:t>r</a:t>
            </a:r>
            <a:r>
              <a:rPr sz="681" b="1" spc="10" dirty="0">
                <a:latin typeface="Arial"/>
                <a:cs typeface="Arial"/>
              </a:rPr>
              <a:t>o</a:t>
            </a:r>
            <a:r>
              <a:rPr sz="681" b="1" spc="-83" dirty="0">
                <a:latin typeface="Arial"/>
                <a:cs typeface="Arial"/>
              </a:rPr>
              <a:t> </a:t>
            </a:r>
            <a:r>
              <a:rPr sz="681" b="1" spc="63" dirty="0">
                <a:latin typeface="Arial"/>
                <a:cs typeface="Arial"/>
              </a:rPr>
              <a:t>f</a:t>
            </a:r>
            <a:r>
              <a:rPr sz="681" b="1" spc="53" dirty="0">
                <a:latin typeface="Arial"/>
                <a:cs typeface="Arial"/>
              </a:rPr>
              <a:t>i</a:t>
            </a:r>
            <a:r>
              <a:rPr sz="681" b="1" spc="63" dirty="0">
                <a:latin typeface="Arial"/>
                <a:cs typeface="Arial"/>
              </a:rPr>
              <a:t>t</a:t>
            </a:r>
            <a:r>
              <a:rPr sz="681" b="1" spc="10" dirty="0">
                <a:latin typeface="Arial"/>
                <a:cs typeface="Arial"/>
              </a:rPr>
              <a:t>s</a:t>
            </a:r>
            <a:endParaRPr sz="681">
              <a:latin typeface="Arial"/>
              <a:cs typeface="Arial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3339667" y="6431281"/>
            <a:ext cx="9260" cy="1065565"/>
          </a:xfrm>
          <a:custGeom>
            <a:avLst/>
            <a:gdLst/>
            <a:ahLst/>
            <a:cxnLst/>
            <a:rect l="l" t="t" r="r" b="b"/>
            <a:pathLst>
              <a:path w="9525" h="1096009">
                <a:moveTo>
                  <a:pt x="9148" y="0"/>
                </a:moveTo>
                <a:lnTo>
                  <a:pt x="0" y="1095751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 txBox="1"/>
          <p:nvPr/>
        </p:nvSpPr>
        <p:spPr>
          <a:xfrm>
            <a:off x="5962226" y="6517463"/>
            <a:ext cx="277813" cy="103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2"/>
              </a:lnSpc>
            </a:pPr>
            <a:r>
              <a:rPr sz="681" b="1" spc="63" dirty="0">
                <a:latin typeface="Arial"/>
                <a:cs typeface="Arial"/>
              </a:rPr>
              <a:t>Sa</a:t>
            </a:r>
            <a:r>
              <a:rPr sz="681" b="1" spc="-141" dirty="0">
                <a:latin typeface="Arial"/>
                <a:cs typeface="Arial"/>
              </a:rPr>
              <a:t> </a:t>
            </a:r>
            <a:r>
              <a:rPr sz="681" b="1" spc="29" dirty="0">
                <a:latin typeface="Arial"/>
                <a:cs typeface="Arial"/>
              </a:rPr>
              <a:t>le</a:t>
            </a:r>
            <a:r>
              <a:rPr sz="681" b="1" spc="-141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s</a:t>
            </a:r>
            <a:endParaRPr sz="681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4506490" y="7674644"/>
            <a:ext cx="385851" cy="103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2"/>
              </a:lnSpc>
            </a:pPr>
            <a:r>
              <a:rPr sz="681" b="1" spc="15" dirty="0">
                <a:latin typeface="Arial"/>
                <a:cs typeface="Arial"/>
              </a:rPr>
              <a:t>G</a:t>
            </a:r>
            <a:r>
              <a:rPr sz="681" b="1" spc="-83" dirty="0">
                <a:latin typeface="Arial"/>
                <a:cs typeface="Arial"/>
              </a:rPr>
              <a:t> </a:t>
            </a:r>
            <a:r>
              <a:rPr sz="681" b="1" spc="39" dirty="0">
                <a:latin typeface="Arial"/>
                <a:cs typeface="Arial"/>
              </a:rPr>
              <a:t>ro</a:t>
            </a:r>
            <a:r>
              <a:rPr sz="681" b="1" spc="-107" dirty="0">
                <a:latin typeface="Arial"/>
                <a:cs typeface="Arial"/>
              </a:rPr>
              <a:t> </a:t>
            </a:r>
            <a:r>
              <a:rPr sz="681" b="1" spc="15" dirty="0">
                <a:latin typeface="Arial"/>
                <a:cs typeface="Arial"/>
              </a:rPr>
              <a:t>w</a:t>
            </a:r>
            <a:r>
              <a:rPr sz="681" b="1" spc="-68" dirty="0">
                <a:latin typeface="Arial"/>
                <a:cs typeface="Arial"/>
              </a:rPr>
              <a:t> </a:t>
            </a:r>
            <a:r>
              <a:rPr sz="681" b="1" spc="63" dirty="0">
                <a:latin typeface="Arial"/>
                <a:cs typeface="Arial"/>
              </a:rPr>
              <a:t>th</a:t>
            </a:r>
            <a:endParaRPr sz="681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5250342" y="7674644"/>
            <a:ext cx="429066" cy="103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2"/>
              </a:lnSpc>
            </a:pPr>
            <a:r>
              <a:rPr sz="681" b="1" spc="15" dirty="0">
                <a:latin typeface="Arial"/>
                <a:cs typeface="Arial"/>
              </a:rPr>
              <a:t>M</a:t>
            </a:r>
            <a:r>
              <a:rPr sz="681" b="1" spc="-73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a</a:t>
            </a:r>
            <a:r>
              <a:rPr sz="681" b="1" spc="-117" dirty="0">
                <a:latin typeface="Arial"/>
                <a:cs typeface="Arial"/>
              </a:rPr>
              <a:t> </a:t>
            </a:r>
            <a:r>
              <a:rPr sz="681" b="1" spc="34" dirty="0">
                <a:latin typeface="Arial"/>
                <a:cs typeface="Arial"/>
              </a:rPr>
              <a:t>tu</a:t>
            </a:r>
            <a:r>
              <a:rPr sz="681" b="1" spc="-111" dirty="0">
                <a:latin typeface="Arial"/>
                <a:cs typeface="Arial"/>
              </a:rPr>
              <a:t> </a:t>
            </a:r>
            <a:r>
              <a:rPr sz="681" b="1" spc="63" dirty="0">
                <a:latin typeface="Arial"/>
                <a:cs typeface="Arial"/>
              </a:rPr>
              <a:t>rity</a:t>
            </a:r>
            <a:endParaRPr sz="681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6117837" y="7674644"/>
            <a:ext cx="383381" cy="103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2"/>
              </a:lnSpc>
            </a:pPr>
            <a:r>
              <a:rPr sz="681" b="1" spc="10" dirty="0">
                <a:latin typeface="Arial"/>
                <a:cs typeface="Arial"/>
              </a:rPr>
              <a:t>D</a:t>
            </a:r>
            <a:r>
              <a:rPr sz="681" b="1" spc="-92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e</a:t>
            </a:r>
            <a:r>
              <a:rPr sz="681" b="1" spc="-111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c</a:t>
            </a:r>
            <a:r>
              <a:rPr sz="681" b="1" spc="-117" dirty="0">
                <a:latin typeface="Arial"/>
                <a:cs typeface="Arial"/>
              </a:rPr>
              <a:t> </a:t>
            </a:r>
            <a:r>
              <a:rPr sz="681" b="1" spc="34" dirty="0">
                <a:latin typeface="Arial"/>
                <a:cs typeface="Arial"/>
              </a:rPr>
              <a:t>lin</a:t>
            </a:r>
            <a:r>
              <a:rPr sz="681" b="1" spc="-107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e</a:t>
            </a:r>
            <a:endParaRPr sz="681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2614401" y="6083829"/>
            <a:ext cx="51117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58"/>
              </a:lnSpc>
            </a:pPr>
            <a:r>
              <a:rPr sz="681" b="1" spc="10" dirty="0">
                <a:latin typeface="Arial"/>
                <a:cs typeface="Arial"/>
              </a:rPr>
              <a:t>S</a:t>
            </a:r>
            <a:r>
              <a:rPr sz="681" b="1" spc="-87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a</a:t>
            </a:r>
            <a:r>
              <a:rPr sz="681" b="1" spc="-107" dirty="0">
                <a:latin typeface="Arial"/>
                <a:cs typeface="Arial"/>
              </a:rPr>
              <a:t> </a:t>
            </a:r>
            <a:r>
              <a:rPr sz="681" b="1" spc="53" dirty="0">
                <a:latin typeface="Arial"/>
                <a:cs typeface="Arial"/>
              </a:rPr>
              <a:t>les</a:t>
            </a:r>
            <a:r>
              <a:rPr sz="681" b="1" spc="111" dirty="0">
                <a:latin typeface="Arial"/>
                <a:cs typeface="Arial"/>
              </a:rPr>
              <a:t> </a:t>
            </a:r>
            <a:r>
              <a:rPr sz="681" b="1" spc="53" dirty="0">
                <a:latin typeface="Arial"/>
                <a:cs typeface="Arial"/>
              </a:rPr>
              <a:t>an</a:t>
            </a:r>
            <a:r>
              <a:rPr sz="681" b="1" spc="-97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d  </a:t>
            </a:r>
            <a:r>
              <a:rPr sz="681" b="1" spc="68" dirty="0">
                <a:latin typeface="Arial"/>
                <a:cs typeface="Arial"/>
              </a:rPr>
              <a:t>Pro</a:t>
            </a:r>
            <a:r>
              <a:rPr sz="681" b="1" spc="-97" dirty="0">
                <a:latin typeface="Arial"/>
                <a:cs typeface="Arial"/>
              </a:rPr>
              <a:t> </a:t>
            </a:r>
            <a:r>
              <a:rPr sz="681" b="1" spc="44" dirty="0">
                <a:latin typeface="Arial"/>
                <a:cs typeface="Arial"/>
              </a:rPr>
              <a:t>fits</a:t>
            </a:r>
            <a:r>
              <a:rPr sz="681" b="1" spc="102" dirty="0">
                <a:latin typeface="Arial"/>
                <a:cs typeface="Arial"/>
              </a:rPr>
              <a:t> </a:t>
            </a:r>
            <a:r>
              <a:rPr sz="681" b="1" spc="34" dirty="0">
                <a:latin typeface="Arial"/>
                <a:cs typeface="Arial"/>
              </a:rPr>
              <a:t>($</a:t>
            </a:r>
            <a:r>
              <a:rPr sz="681" b="1" spc="-107" dirty="0">
                <a:latin typeface="Arial"/>
                <a:cs typeface="Arial"/>
              </a:rPr>
              <a:t> </a:t>
            </a:r>
            <a:r>
              <a:rPr sz="681" b="1" spc="5" dirty="0">
                <a:latin typeface="Arial"/>
                <a:cs typeface="Arial"/>
              </a:rPr>
              <a:t>)</a:t>
            </a:r>
            <a:endParaRPr sz="681">
              <a:latin typeface="Arial"/>
              <a:cs typeface="Arial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2574385" y="7233606"/>
            <a:ext cx="3804179" cy="484628"/>
          </a:xfrm>
          <a:custGeom>
            <a:avLst/>
            <a:gdLst/>
            <a:ahLst/>
            <a:cxnLst/>
            <a:rect l="l" t="t" r="r" b="b"/>
            <a:pathLst>
              <a:path w="3912870" h="498475">
                <a:moveTo>
                  <a:pt x="0" y="281175"/>
                </a:moveTo>
                <a:lnTo>
                  <a:pt x="86868" y="287272"/>
                </a:lnTo>
                <a:lnTo>
                  <a:pt x="217178" y="323843"/>
                </a:lnTo>
                <a:lnTo>
                  <a:pt x="322330" y="348231"/>
                </a:lnTo>
                <a:lnTo>
                  <a:pt x="470923" y="377183"/>
                </a:lnTo>
                <a:lnTo>
                  <a:pt x="611135" y="407668"/>
                </a:lnTo>
                <a:lnTo>
                  <a:pt x="733049" y="438141"/>
                </a:lnTo>
                <a:lnTo>
                  <a:pt x="845829" y="467865"/>
                </a:lnTo>
                <a:lnTo>
                  <a:pt x="950981" y="485396"/>
                </a:lnTo>
                <a:lnTo>
                  <a:pt x="1065281" y="498339"/>
                </a:lnTo>
                <a:lnTo>
                  <a:pt x="1169680" y="485396"/>
                </a:lnTo>
                <a:lnTo>
                  <a:pt x="1220677" y="465973"/>
                </a:lnTo>
                <a:lnTo>
                  <a:pt x="1270921" y="446842"/>
                </a:lnTo>
                <a:lnTo>
                  <a:pt x="1320440" y="427772"/>
                </a:lnTo>
                <a:lnTo>
                  <a:pt x="1369263" y="408534"/>
                </a:lnTo>
                <a:lnTo>
                  <a:pt x="1417417" y="388898"/>
                </a:lnTo>
                <a:lnTo>
                  <a:pt x="1464930" y="368633"/>
                </a:lnTo>
                <a:lnTo>
                  <a:pt x="1511831" y="347511"/>
                </a:lnTo>
                <a:lnTo>
                  <a:pt x="1558147" y="325300"/>
                </a:lnTo>
                <a:lnTo>
                  <a:pt x="1603907" y="301771"/>
                </a:lnTo>
                <a:lnTo>
                  <a:pt x="1649138" y="276694"/>
                </a:lnTo>
                <a:lnTo>
                  <a:pt x="1693869" y="249840"/>
                </a:lnTo>
                <a:lnTo>
                  <a:pt x="1738126" y="220978"/>
                </a:lnTo>
                <a:lnTo>
                  <a:pt x="1842525" y="167638"/>
                </a:lnTo>
                <a:lnTo>
                  <a:pt x="1937775" y="125731"/>
                </a:lnTo>
                <a:lnTo>
                  <a:pt x="2025397" y="102104"/>
                </a:lnTo>
                <a:lnTo>
                  <a:pt x="2104651" y="72391"/>
                </a:lnTo>
                <a:lnTo>
                  <a:pt x="2174757" y="60197"/>
                </a:lnTo>
                <a:lnTo>
                  <a:pt x="2279142" y="35809"/>
                </a:lnTo>
                <a:lnTo>
                  <a:pt x="2444498" y="11421"/>
                </a:lnTo>
                <a:lnTo>
                  <a:pt x="2576328" y="0"/>
                </a:lnTo>
                <a:lnTo>
                  <a:pt x="2698242" y="11421"/>
                </a:lnTo>
                <a:lnTo>
                  <a:pt x="2795012" y="24376"/>
                </a:lnTo>
                <a:lnTo>
                  <a:pt x="2925323" y="47243"/>
                </a:lnTo>
                <a:lnTo>
                  <a:pt x="3022093" y="77716"/>
                </a:lnTo>
                <a:lnTo>
                  <a:pt x="3092199" y="102104"/>
                </a:lnTo>
                <a:lnTo>
                  <a:pt x="3162304" y="114298"/>
                </a:lnTo>
                <a:lnTo>
                  <a:pt x="3284219" y="148586"/>
                </a:lnTo>
                <a:lnTo>
                  <a:pt x="3406148" y="179071"/>
                </a:lnTo>
                <a:lnTo>
                  <a:pt x="3553974" y="209545"/>
                </a:lnTo>
                <a:lnTo>
                  <a:pt x="3745994" y="239269"/>
                </a:lnTo>
                <a:lnTo>
                  <a:pt x="3912870" y="239269"/>
                </a:lnTo>
              </a:path>
            </a:pathLst>
          </a:custGeom>
          <a:ln w="5095">
            <a:solidFill>
              <a:srgbClr val="339A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6015565" y="7649952"/>
            <a:ext cx="574146" cy="0"/>
          </a:xfrm>
          <a:custGeom>
            <a:avLst/>
            <a:gdLst/>
            <a:ahLst/>
            <a:cxnLst/>
            <a:rect l="l" t="t" r="r" b="b"/>
            <a:pathLst>
              <a:path w="590550">
                <a:moveTo>
                  <a:pt x="0" y="0"/>
                </a:moveTo>
                <a:lnTo>
                  <a:pt x="590536" y="0"/>
                </a:lnTo>
              </a:path>
            </a:pathLst>
          </a:custGeom>
          <a:ln w="5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6586750" y="7629947"/>
            <a:ext cx="51241" cy="40746"/>
          </a:xfrm>
          <a:custGeom>
            <a:avLst/>
            <a:gdLst/>
            <a:ahLst/>
            <a:cxnLst/>
            <a:rect l="l" t="t" r="r" b="b"/>
            <a:pathLst>
              <a:path w="52704" h="41909">
                <a:moveTo>
                  <a:pt x="0" y="0"/>
                </a:moveTo>
                <a:lnTo>
                  <a:pt x="0" y="41910"/>
                </a:lnTo>
                <a:lnTo>
                  <a:pt x="52577" y="220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5362887" y="8122604"/>
            <a:ext cx="1395236" cy="328436"/>
          </a:xfrm>
          <a:custGeom>
            <a:avLst/>
            <a:gdLst/>
            <a:ahLst/>
            <a:cxnLst/>
            <a:rect l="l" t="t" r="r" b="b"/>
            <a:pathLst>
              <a:path w="1435100" h="337820">
                <a:moveTo>
                  <a:pt x="1434846" y="0"/>
                </a:moveTo>
                <a:lnTo>
                  <a:pt x="0" y="0"/>
                </a:lnTo>
                <a:lnTo>
                  <a:pt x="0" y="337570"/>
                </a:lnTo>
                <a:lnTo>
                  <a:pt x="1434846" y="337570"/>
                </a:lnTo>
                <a:lnTo>
                  <a:pt x="1434846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 txBox="1"/>
          <p:nvPr/>
        </p:nvSpPr>
        <p:spPr>
          <a:xfrm>
            <a:off x="5362887" y="8122604"/>
            <a:ext cx="1395236" cy="328436"/>
          </a:xfrm>
          <a:prstGeom prst="rect">
            <a:avLst/>
          </a:prstGeom>
          <a:solidFill>
            <a:srgbClr val="FDFD5D"/>
          </a:solidFill>
          <a:ln w="5176">
            <a:solidFill>
              <a:srgbClr val="000000"/>
            </a:solidFill>
          </a:ln>
        </p:spPr>
        <p:txBody>
          <a:bodyPr vert="horz" wrap="square" lIns="0" tIns="17903" rIns="0" bIns="0" rtlCol="0">
            <a:spAutoFit/>
          </a:bodyPr>
          <a:lstStyle/>
          <a:p>
            <a:pPr marL="43832" marR="96923">
              <a:lnSpc>
                <a:spcPts val="758"/>
              </a:lnSpc>
              <a:spcBef>
                <a:spcPts val="141"/>
              </a:spcBef>
            </a:pPr>
            <a:r>
              <a:rPr sz="681" b="1" spc="10" dirty="0">
                <a:latin typeface="Arial"/>
                <a:cs typeface="Arial"/>
              </a:rPr>
              <a:t>S a </a:t>
            </a:r>
            <a:r>
              <a:rPr sz="681" b="1" spc="53" dirty="0">
                <a:latin typeface="Arial"/>
                <a:cs typeface="Arial"/>
              </a:rPr>
              <a:t>les an </a:t>
            </a:r>
            <a:r>
              <a:rPr sz="681" b="1" spc="10" dirty="0">
                <a:latin typeface="Arial"/>
                <a:cs typeface="Arial"/>
              </a:rPr>
              <a:t>d P </a:t>
            </a:r>
            <a:r>
              <a:rPr sz="681" b="1" spc="44" dirty="0">
                <a:latin typeface="Arial"/>
                <a:cs typeface="Arial"/>
              </a:rPr>
              <a:t>ro </a:t>
            </a:r>
            <a:r>
              <a:rPr sz="681" b="1" spc="49" dirty="0">
                <a:latin typeface="Arial"/>
                <a:cs typeface="Arial"/>
              </a:rPr>
              <a:t>fits </a:t>
            </a:r>
            <a:r>
              <a:rPr sz="681" b="1" spc="15" dirty="0">
                <a:latin typeface="Arial"/>
                <a:cs typeface="Arial"/>
              </a:rPr>
              <a:t>O </a:t>
            </a:r>
            <a:r>
              <a:rPr sz="681" b="1" spc="68" dirty="0">
                <a:latin typeface="Arial"/>
                <a:cs typeface="Arial"/>
              </a:rPr>
              <a:t>ver  </a:t>
            </a:r>
            <a:r>
              <a:rPr sz="681" b="1" spc="34" dirty="0">
                <a:latin typeface="Arial"/>
                <a:cs typeface="Arial"/>
              </a:rPr>
              <a:t>th</a:t>
            </a:r>
            <a:r>
              <a:rPr sz="681" b="1" spc="-92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e</a:t>
            </a:r>
            <a:r>
              <a:rPr sz="681" b="1" spc="141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P</a:t>
            </a:r>
            <a:r>
              <a:rPr sz="681" b="1" spc="-78" dirty="0">
                <a:latin typeface="Arial"/>
                <a:cs typeface="Arial"/>
              </a:rPr>
              <a:t> </a:t>
            </a:r>
            <a:r>
              <a:rPr sz="681" b="1" spc="44" dirty="0">
                <a:latin typeface="Arial"/>
                <a:cs typeface="Arial"/>
              </a:rPr>
              <a:t>ro</a:t>
            </a:r>
            <a:r>
              <a:rPr sz="681" b="1" spc="-92" dirty="0">
                <a:latin typeface="Arial"/>
                <a:cs typeface="Arial"/>
              </a:rPr>
              <a:t> </a:t>
            </a:r>
            <a:r>
              <a:rPr sz="681" b="1" spc="83" dirty="0">
                <a:latin typeface="Arial"/>
                <a:cs typeface="Arial"/>
              </a:rPr>
              <a:t>duc</a:t>
            </a:r>
            <a:r>
              <a:rPr sz="681" b="1" spc="-102" dirty="0">
                <a:latin typeface="Arial"/>
                <a:cs typeface="Arial"/>
              </a:rPr>
              <a:t> </a:t>
            </a:r>
            <a:r>
              <a:rPr sz="681" b="1" spc="39" dirty="0">
                <a:latin typeface="Arial"/>
                <a:cs typeface="Arial"/>
              </a:rPr>
              <a:t>t’s</a:t>
            </a:r>
            <a:r>
              <a:rPr sz="681" b="1" spc="141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L</a:t>
            </a:r>
            <a:r>
              <a:rPr sz="681" b="1" spc="-92" dirty="0">
                <a:latin typeface="Arial"/>
                <a:cs typeface="Arial"/>
              </a:rPr>
              <a:t> </a:t>
            </a:r>
            <a:r>
              <a:rPr sz="681" b="1" spc="39" dirty="0">
                <a:latin typeface="Arial"/>
                <a:cs typeface="Arial"/>
              </a:rPr>
              <a:t>ife</a:t>
            </a:r>
            <a:r>
              <a:rPr sz="681" b="1" spc="141" dirty="0">
                <a:latin typeface="Arial"/>
                <a:cs typeface="Arial"/>
              </a:rPr>
              <a:t> </a:t>
            </a:r>
            <a:r>
              <a:rPr sz="681" b="1" spc="78" dirty="0">
                <a:latin typeface="Arial"/>
                <a:cs typeface="Arial"/>
              </a:rPr>
              <a:t>From  </a:t>
            </a:r>
            <a:r>
              <a:rPr sz="681" b="1" spc="29" dirty="0">
                <a:latin typeface="Arial"/>
                <a:cs typeface="Arial"/>
              </a:rPr>
              <a:t>In</a:t>
            </a:r>
            <a:r>
              <a:rPr sz="681" b="1" spc="-87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c</a:t>
            </a:r>
            <a:r>
              <a:rPr sz="681" b="1" spc="-102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e</a:t>
            </a:r>
            <a:r>
              <a:rPr sz="681" b="1" spc="-97" dirty="0">
                <a:latin typeface="Arial"/>
                <a:cs typeface="Arial"/>
              </a:rPr>
              <a:t> </a:t>
            </a:r>
            <a:r>
              <a:rPr sz="681" b="1" spc="58" dirty="0">
                <a:latin typeface="Arial"/>
                <a:cs typeface="Arial"/>
              </a:rPr>
              <a:t>ptio</a:t>
            </a:r>
            <a:r>
              <a:rPr sz="681" b="1" spc="-87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n</a:t>
            </a:r>
            <a:r>
              <a:rPr sz="681" b="1" spc="141" dirty="0">
                <a:latin typeface="Arial"/>
                <a:cs typeface="Arial"/>
              </a:rPr>
              <a:t> </a:t>
            </a:r>
            <a:r>
              <a:rPr sz="681" b="1" spc="34" dirty="0">
                <a:latin typeface="Arial"/>
                <a:cs typeface="Arial"/>
              </a:rPr>
              <a:t>to</a:t>
            </a:r>
            <a:r>
              <a:rPr sz="681" b="1" spc="141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D</a:t>
            </a:r>
            <a:r>
              <a:rPr sz="681" b="1" spc="-68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e</a:t>
            </a:r>
            <a:r>
              <a:rPr sz="681" b="1" spc="-102" dirty="0">
                <a:latin typeface="Arial"/>
                <a:cs typeface="Arial"/>
              </a:rPr>
              <a:t> </a:t>
            </a:r>
            <a:r>
              <a:rPr sz="681" b="1" spc="15" dirty="0">
                <a:latin typeface="Arial"/>
                <a:cs typeface="Arial"/>
              </a:rPr>
              <a:t>m</a:t>
            </a:r>
            <a:r>
              <a:rPr sz="681" b="1" spc="-49" dirty="0">
                <a:latin typeface="Arial"/>
                <a:cs typeface="Arial"/>
              </a:rPr>
              <a:t> </a:t>
            </a:r>
            <a:r>
              <a:rPr sz="681" b="1" spc="29" dirty="0">
                <a:latin typeface="Arial"/>
                <a:cs typeface="Arial"/>
              </a:rPr>
              <a:t>is</a:t>
            </a:r>
            <a:r>
              <a:rPr sz="681" b="1" spc="-102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e</a:t>
            </a:r>
            <a:endParaRPr sz="68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261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106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6147" cy="2984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22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In last Lesson we discussed the </a:t>
            </a:r>
            <a:r>
              <a:rPr sz="1167" spc="-5" dirty="0">
                <a:latin typeface="Garamond"/>
                <a:cs typeface="Garamond"/>
              </a:rPr>
              <a:t>process of new product development in detail </a:t>
            </a:r>
            <a:r>
              <a:rPr sz="1167" dirty="0">
                <a:latin typeface="Garamond"/>
                <a:cs typeface="Garamond"/>
              </a:rPr>
              <a:t>today we will </a:t>
            </a:r>
            <a:r>
              <a:rPr sz="1167" spc="-5" dirty="0">
                <a:latin typeface="Garamond"/>
                <a:cs typeface="Garamond"/>
              </a:rPr>
              <a:t>discuss  </a:t>
            </a:r>
            <a:r>
              <a:rPr sz="1167" dirty="0">
                <a:latin typeface="Garamond"/>
                <a:cs typeface="Garamond"/>
              </a:rPr>
              <a:t>the types </a:t>
            </a:r>
            <a:r>
              <a:rPr sz="1167" spc="-5" dirty="0">
                <a:latin typeface="Garamond"/>
                <a:cs typeface="Garamond"/>
              </a:rPr>
              <a:t>of new products new product development process and </a:t>
            </a:r>
            <a:r>
              <a:rPr sz="1167" dirty="0">
                <a:latin typeface="Garamond"/>
                <a:cs typeface="Garamond"/>
              </a:rPr>
              <a:t>strategies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stages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Product  </a:t>
            </a:r>
            <a:r>
              <a:rPr sz="1167" spc="-5" dirty="0">
                <a:latin typeface="Garamond"/>
                <a:cs typeface="Garamond"/>
              </a:rPr>
              <a:t>life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cycle.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NEW </a:t>
            </a:r>
            <a:r>
              <a:rPr sz="1167" b="1" spc="-5" dirty="0">
                <a:latin typeface="Garamond"/>
                <a:cs typeface="Garamond"/>
              </a:rPr>
              <a:t>PRODUCT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DEVELOPMENT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56"/>
              </a:lnSpc>
              <a:buAutoNum type="alpha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PRODUCT </a:t>
            </a:r>
            <a:r>
              <a:rPr sz="1167" b="1" spc="-5" dirty="0">
                <a:latin typeface="Garamond"/>
                <a:cs typeface="Garamond"/>
              </a:rPr>
              <a:t>LIFE- CYCLE STAGES AND</a:t>
            </a:r>
            <a:r>
              <a:rPr sz="1167" b="1" spc="-3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Types </a:t>
            </a:r>
            <a:r>
              <a:rPr sz="1167" b="1" spc="-5" dirty="0">
                <a:latin typeface="Garamond"/>
                <a:cs typeface="Garamond"/>
              </a:rPr>
              <a:t>of </a:t>
            </a:r>
            <a:r>
              <a:rPr sz="1167" b="1" dirty="0">
                <a:latin typeface="Garamond"/>
                <a:cs typeface="Garamond"/>
              </a:rPr>
              <a:t>New Products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Include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 products </a:t>
            </a:r>
            <a:r>
              <a:rPr sz="1167" dirty="0">
                <a:latin typeface="Garamond"/>
                <a:cs typeface="Garamond"/>
              </a:rPr>
              <a:t>include </a:t>
            </a:r>
            <a:r>
              <a:rPr sz="1167" spc="-5" dirty="0">
                <a:latin typeface="Garamond"/>
                <a:cs typeface="Garamond"/>
              </a:rPr>
              <a:t>mainly </a:t>
            </a:r>
            <a:r>
              <a:rPr sz="1167" dirty="0">
                <a:latin typeface="Garamond"/>
                <a:cs typeface="Garamond"/>
              </a:rPr>
              <a:t>two categories either to introduce totally </a:t>
            </a:r>
            <a:r>
              <a:rPr sz="1167" spc="-5" dirty="0">
                <a:latin typeface="Garamond"/>
                <a:cs typeface="Garamond"/>
              </a:rPr>
              <a:t>new product  like </a:t>
            </a:r>
            <a:r>
              <a:rPr sz="1167" dirty="0">
                <a:latin typeface="Garamond"/>
                <a:cs typeface="Garamond"/>
              </a:rPr>
              <a:t>entirely </a:t>
            </a:r>
            <a:r>
              <a:rPr sz="1167" spc="-5" dirty="0">
                <a:latin typeface="Garamond"/>
                <a:cs typeface="Garamond"/>
              </a:rPr>
              <a:t>new product </a:t>
            </a:r>
            <a:r>
              <a:rPr sz="1167" dirty="0">
                <a:latin typeface="Garamond"/>
                <a:cs typeface="Garamond"/>
              </a:rPr>
              <a:t>for the world </a:t>
            </a:r>
            <a:r>
              <a:rPr sz="1167" spc="-5" dirty="0">
                <a:latin typeface="Garamond"/>
                <a:cs typeface="Garamond"/>
              </a:rPr>
              <a:t>or increasing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line </a:t>
            </a:r>
            <a:r>
              <a:rPr sz="1167" dirty="0">
                <a:latin typeface="Garamond"/>
                <a:cs typeface="Garamond"/>
              </a:rPr>
              <a:t>second way </a:t>
            </a:r>
            <a:r>
              <a:rPr sz="1167" spc="-5" dirty="0">
                <a:latin typeface="Garamond"/>
                <a:cs typeface="Garamond"/>
              </a:rPr>
              <a:t>is sometimes  modifications in </a:t>
            </a:r>
            <a:r>
              <a:rPr sz="1167" dirty="0">
                <a:latin typeface="Garamond"/>
                <a:cs typeface="Garamond"/>
              </a:rPr>
              <a:t>the existing </a:t>
            </a:r>
            <a:r>
              <a:rPr sz="1167" spc="-5" dirty="0">
                <a:latin typeface="Garamond"/>
                <a:cs typeface="Garamond"/>
              </a:rPr>
              <a:t>product are adopted </a:t>
            </a:r>
            <a:r>
              <a:rPr sz="1167" dirty="0">
                <a:latin typeface="Garamond"/>
                <a:cs typeface="Garamond"/>
              </a:rPr>
              <a:t>like existing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repositioned or </a:t>
            </a:r>
            <a:r>
              <a:rPr sz="1167" dirty="0">
                <a:latin typeface="Garamond"/>
                <a:cs typeface="Garamond"/>
              </a:rPr>
              <a:t>strategies 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formulated to </a:t>
            </a:r>
            <a:r>
              <a:rPr sz="1167" spc="-5" dirty="0">
                <a:latin typeface="Garamond"/>
                <a:cs typeface="Garamond"/>
              </a:rPr>
              <a:t>improve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83"/>
              </a:lnSpc>
              <a:buAutoNum type="alphaUcPeriod" startAt="2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Consumer Adoption</a:t>
            </a:r>
            <a:r>
              <a:rPr sz="1167" b="1" spc="-5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spcBef>
                <a:spcPts val="564"/>
              </a:spcBef>
              <a:buAutoNum type="alphaLcParenR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Stages in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Adoption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852" y="4073207"/>
            <a:ext cx="12655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1.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852" y="4406582"/>
            <a:ext cx="126559" cy="52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2.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3.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4.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852" y="5073332"/>
            <a:ext cx="12655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5.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852" y="5642293"/>
            <a:ext cx="12655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1.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852" y="5975668"/>
            <a:ext cx="126559" cy="36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2.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3.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852" y="6475731"/>
            <a:ext cx="12655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4.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852" y="6809106"/>
            <a:ext cx="12655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5.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352" y="4088023"/>
            <a:ext cx="5271647" cy="3083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Awareness</a:t>
            </a:r>
            <a:r>
              <a:rPr sz="1167" dirty="0">
                <a:latin typeface="Garamond"/>
                <a:cs typeface="Garamond"/>
              </a:rPr>
              <a:t>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this stage the consumer </a:t>
            </a:r>
            <a:r>
              <a:rPr sz="1167" spc="-5" dirty="0">
                <a:latin typeface="Garamond"/>
                <a:cs typeface="Garamond"/>
              </a:rPr>
              <a:t>is aware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 product but lacks further  information about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240"/>
              </a:lnSpc>
            </a:pPr>
            <a:r>
              <a:rPr sz="1167" b="1" dirty="0">
                <a:latin typeface="Garamond"/>
                <a:cs typeface="Garamond"/>
              </a:rPr>
              <a:t>Interest</a:t>
            </a:r>
            <a:r>
              <a:rPr sz="1167" dirty="0">
                <a:latin typeface="Garamond"/>
                <a:cs typeface="Garamond"/>
              </a:rPr>
              <a:t>.  The consumer is </a:t>
            </a:r>
            <a:r>
              <a:rPr sz="1167" spc="-5" dirty="0">
                <a:latin typeface="Garamond"/>
                <a:cs typeface="Garamond"/>
              </a:rPr>
              <a:t>motivated </a:t>
            </a:r>
            <a:r>
              <a:rPr sz="1167" dirty="0">
                <a:latin typeface="Garamond"/>
                <a:cs typeface="Garamond"/>
              </a:rPr>
              <a:t>to seek </a:t>
            </a:r>
            <a:r>
              <a:rPr sz="1167" spc="-5" dirty="0">
                <a:latin typeface="Garamond"/>
                <a:cs typeface="Garamond"/>
              </a:rPr>
              <a:t>information 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Evaluation</a:t>
            </a:r>
            <a:r>
              <a:rPr sz="1167" spc="-5" dirty="0">
                <a:latin typeface="Garamond"/>
                <a:cs typeface="Garamond"/>
              </a:rPr>
              <a:t>.  </a:t>
            </a:r>
            <a:r>
              <a:rPr sz="1167" dirty="0">
                <a:latin typeface="Garamond"/>
                <a:cs typeface="Garamond"/>
              </a:rPr>
              <a:t>The consumer </a:t>
            </a:r>
            <a:r>
              <a:rPr sz="1167" spc="-5" dirty="0">
                <a:latin typeface="Garamond"/>
                <a:cs typeface="Garamond"/>
              </a:rPr>
              <a:t>determines </a:t>
            </a:r>
            <a:r>
              <a:rPr sz="1167" dirty="0">
                <a:latin typeface="Garamond"/>
                <a:cs typeface="Garamond"/>
              </a:rPr>
              <a:t>whether </a:t>
            </a:r>
            <a:r>
              <a:rPr sz="1167" spc="-5" dirty="0">
                <a:latin typeface="Garamond"/>
                <a:cs typeface="Garamond"/>
              </a:rPr>
              <a:t>or not </a:t>
            </a:r>
            <a:r>
              <a:rPr sz="1167" dirty="0">
                <a:latin typeface="Garamond"/>
                <a:cs typeface="Garamond"/>
              </a:rPr>
              <a:t>to try the </a:t>
            </a:r>
            <a:r>
              <a:rPr sz="1167" spc="-5" dirty="0">
                <a:latin typeface="Garamond"/>
                <a:cs typeface="Garamond"/>
              </a:rPr>
              <a:t>new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 marL="12347" marR="4939">
              <a:lnSpc>
                <a:spcPts val="1312"/>
              </a:lnSpc>
              <a:spcBef>
                <a:spcPts val="73"/>
              </a:spcBef>
            </a:pPr>
            <a:r>
              <a:rPr sz="1167" b="1" spc="-5" dirty="0">
                <a:latin typeface="Garamond"/>
                <a:cs typeface="Garamond"/>
              </a:rPr>
              <a:t>Trial</a:t>
            </a:r>
            <a:r>
              <a:rPr sz="1167" spc="-5" dirty="0">
                <a:latin typeface="Garamond"/>
                <a:cs typeface="Garamond"/>
              </a:rPr>
              <a:t>. </a:t>
            </a:r>
            <a:r>
              <a:rPr sz="1167" dirty="0">
                <a:latin typeface="Garamond"/>
                <a:cs typeface="Garamond"/>
              </a:rPr>
              <a:t>The consumer tries the new </a:t>
            </a:r>
            <a:r>
              <a:rPr sz="1167" spc="-5" dirty="0">
                <a:latin typeface="Garamond"/>
                <a:cs typeface="Garamond"/>
              </a:rPr>
              <a:t>product on </a:t>
            </a:r>
            <a:r>
              <a:rPr sz="1167" dirty="0">
                <a:latin typeface="Garamond"/>
                <a:cs typeface="Garamond"/>
              </a:rPr>
              <a:t>a small scale to test </a:t>
            </a:r>
            <a:r>
              <a:rPr sz="1167" spc="-5" dirty="0">
                <a:latin typeface="Garamond"/>
                <a:cs typeface="Garamond"/>
              </a:rPr>
              <a:t>its </a:t>
            </a:r>
            <a:r>
              <a:rPr sz="1167" dirty="0">
                <a:latin typeface="Garamond"/>
                <a:cs typeface="Garamond"/>
              </a:rPr>
              <a:t>efficacy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meeting  </a:t>
            </a:r>
            <a:r>
              <a:rPr sz="1167" spc="-5" dirty="0">
                <a:latin typeface="Garamond"/>
                <a:cs typeface="Garamond"/>
              </a:rPr>
              <a:t>his or her needs.  </a:t>
            </a:r>
            <a:r>
              <a:rPr sz="1167" dirty="0">
                <a:latin typeface="Garamond"/>
                <a:cs typeface="Garamond"/>
              </a:rPr>
              <a:t>Trial can </a:t>
            </a:r>
            <a:r>
              <a:rPr sz="1167" spc="-5" dirty="0">
                <a:latin typeface="Garamond"/>
                <a:cs typeface="Garamond"/>
              </a:rPr>
              <a:t>be imagined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in </a:t>
            </a:r>
            <a:r>
              <a:rPr sz="1167" dirty="0">
                <a:latin typeface="Garamond"/>
                <a:cs typeface="Garamond"/>
              </a:rPr>
              <a:t>some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cases.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283"/>
              </a:lnSpc>
            </a:pPr>
            <a:r>
              <a:rPr sz="1167" b="1" spc="-5" dirty="0">
                <a:latin typeface="Garamond"/>
                <a:cs typeface="Garamond"/>
              </a:rPr>
              <a:t>Adoption</a:t>
            </a:r>
            <a:r>
              <a:rPr sz="1167" spc="-5" dirty="0">
                <a:latin typeface="Garamond"/>
                <a:cs typeface="Garamond"/>
              </a:rPr>
              <a:t>.  </a:t>
            </a:r>
            <a:r>
              <a:rPr sz="1167" dirty="0">
                <a:latin typeface="Garamond"/>
                <a:cs typeface="Garamond"/>
              </a:rPr>
              <a:t>The consumer </a:t>
            </a:r>
            <a:r>
              <a:rPr sz="1167" spc="-5" dirty="0">
                <a:latin typeface="Garamond"/>
                <a:cs typeface="Garamond"/>
              </a:rPr>
              <a:t>decides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on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regular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basis.</a:t>
            </a:r>
            <a:endParaRPr sz="1167">
              <a:latin typeface="Garamond"/>
              <a:cs typeface="Garamond"/>
            </a:endParaRPr>
          </a:p>
          <a:p>
            <a:pPr marL="234592">
              <a:spcBef>
                <a:spcPts val="890"/>
              </a:spcBef>
            </a:pPr>
            <a:r>
              <a:rPr sz="1167" spc="-5" dirty="0">
                <a:latin typeface="Garamond"/>
                <a:cs typeface="Garamond"/>
              </a:rPr>
              <a:t>b)   </a:t>
            </a:r>
            <a:r>
              <a:rPr sz="1167" b="1" spc="-5" dirty="0">
                <a:latin typeface="Garamond"/>
                <a:cs typeface="Garamond"/>
              </a:rPr>
              <a:t>Individual differences in the adoption of</a:t>
            </a:r>
            <a:r>
              <a:rPr sz="1167" b="1" spc="-3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innovations</a:t>
            </a:r>
            <a:endParaRPr sz="1167">
              <a:latin typeface="Garamond"/>
              <a:cs typeface="Garamond"/>
            </a:endParaRPr>
          </a:p>
          <a:p>
            <a:pPr marL="12347" marR="4939">
              <a:lnSpc>
                <a:spcPts val="1312"/>
              </a:lnSpc>
              <a:spcBef>
                <a:spcPts val="904"/>
              </a:spcBef>
            </a:pPr>
            <a:r>
              <a:rPr sz="1167" b="1" spc="-5" dirty="0">
                <a:latin typeface="Garamond"/>
                <a:cs typeface="Garamond"/>
              </a:rPr>
              <a:t>Innovators</a:t>
            </a:r>
            <a:r>
              <a:rPr sz="1167" spc="-5" dirty="0">
                <a:latin typeface="Garamond"/>
                <a:cs typeface="Garamond"/>
              </a:rPr>
              <a:t>. Innovators help </a:t>
            </a:r>
            <a:r>
              <a:rPr sz="1167" dirty="0">
                <a:latin typeface="Garamond"/>
                <a:cs typeface="Garamond"/>
              </a:rPr>
              <a:t>get the </a:t>
            </a:r>
            <a:r>
              <a:rPr sz="1167" spc="-5" dirty="0">
                <a:latin typeface="Garamond"/>
                <a:cs typeface="Garamond"/>
              </a:rPr>
              <a:t>product exposure but are not often perceived by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majority of potential buyers as </a:t>
            </a:r>
            <a:r>
              <a:rPr sz="1167" dirty="0">
                <a:latin typeface="Garamond"/>
                <a:cs typeface="Garamond"/>
              </a:rPr>
              <a:t>typical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consumers.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Early Adopters</a:t>
            </a:r>
            <a:r>
              <a:rPr sz="1167" spc="-5" dirty="0">
                <a:latin typeface="Garamond"/>
                <a:cs typeface="Garamond"/>
              </a:rPr>
              <a:t>.  </a:t>
            </a:r>
            <a:r>
              <a:rPr sz="1167" dirty="0">
                <a:latin typeface="Garamond"/>
                <a:cs typeface="Garamond"/>
              </a:rPr>
              <a:t>This group serves </a:t>
            </a:r>
            <a:r>
              <a:rPr sz="1167" spc="-5" dirty="0">
                <a:latin typeface="Garamond"/>
                <a:cs typeface="Garamond"/>
              </a:rPr>
              <a:t>as opinion leaders </a:t>
            </a:r>
            <a:r>
              <a:rPr sz="1167" dirty="0">
                <a:latin typeface="Garamond"/>
                <a:cs typeface="Garamond"/>
              </a:rPr>
              <a:t>to the rest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  <a:p>
            <a:pPr marL="12347" marR="5556">
              <a:lnSpc>
                <a:spcPts val="1312"/>
              </a:lnSpc>
              <a:spcBef>
                <a:spcPts val="73"/>
              </a:spcBef>
            </a:pPr>
            <a:r>
              <a:rPr sz="1167" b="1" spc="-5" dirty="0">
                <a:latin typeface="Garamond"/>
                <a:cs typeface="Garamond"/>
              </a:rPr>
              <a:t>Early Majority</a:t>
            </a:r>
            <a:r>
              <a:rPr sz="1167" spc="-5" dirty="0">
                <a:latin typeface="Garamond"/>
                <a:cs typeface="Garamond"/>
              </a:rPr>
              <a:t>. Some </a:t>
            </a:r>
            <a:r>
              <a:rPr sz="1167" dirty="0">
                <a:latin typeface="Garamond"/>
                <a:cs typeface="Garamond"/>
              </a:rPr>
              <a:t>34%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"typical </a:t>
            </a:r>
            <a:r>
              <a:rPr sz="1167" dirty="0">
                <a:latin typeface="Garamond"/>
                <a:cs typeface="Garamond"/>
              </a:rPr>
              <a:t>consumer" </a:t>
            </a:r>
            <a:r>
              <a:rPr sz="1167" spc="-5" dirty="0">
                <a:latin typeface="Garamond"/>
                <a:cs typeface="Garamond"/>
              </a:rPr>
              <a:t>but likely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adopt innovations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little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sooner.</a:t>
            </a:r>
            <a:endParaRPr sz="1167">
              <a:latin typeface="Garamond"/>
              <a:cs typeface="Garamond"/>
            </a:endParaRPr>
          </a:p>
          <a:p>
            <a:pPr marL="12347" marR="4939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Late </a:t>
            </a:r>
            <a:r>
              <a:rPr sz="1167" b="1" spc="-5" dirty="0">
                <a:latin typeface="Garamond"/>
                <a:cs typeface="Garamond"/>
              </a:rPr>
              <a:t>Majority</a:t>
            </a:r>
            <a:r>
              <a:rPr sz="1167" spc="-5" dirty="0">
                <a:latin typeface="Garamond"/>
                <a:cs typeface="Garamond"/>
              </a:rPr>
              <a:t>. </a:t>
            </a:r>
            <a:r>
              <a:rPr sz="1167" dirty="0">
                <a:latin typeface="Garamond"/>
                <a:cs typeface="Garamond"/>
              </a:rPr>
              <a:t>This group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skeptical </a:t>
            </a:r>
            <a:r>
              <a:rPr sz="1167" spc="-5" dirty="0">
                <a:latin typeface="Garamond"/>
                <a:cs typeface="Garamond"/>
              </a:rPr>
              <a:t>and adopts innovations only after most of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market has </a:t>
            </a:r>
            <a:r>
              <a:rPr sz="1167" dirty="0">
                <a:latin typeface="Garamond"/>
                <a:cs typeface="Garamond"/>
              </a:rPr>
              <a:t>accepted the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 marL="12347" marR="6791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Laggards</a:t>
            </a:r>
            <a:r>
              <a:rPr sz="1167" spc="-5" dirty="0">
                <a:latin typeface="Garamond"/>
                <a:cs typeface="Garamond"/>
              </a:rPr>
              <a:t>. </a:t>
            </a:r>
            <a:r>
              <a:rPr sz="1167" dirty="0">
                <a:latin typeface="Garamond"/>
                <a:cs typeface="Garamond"/>
              </a:rPr>
              <a:t>This group is suspicious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change </a:t>
            </a:r>
            <a:r>
              <a:rPr sz="1167" spc="-5" dirty="0">
                <a:latin typeface="Garamond"/>
                <a:cs typeface="Garamond"/>
              </a:rPr>
              <a:t>and adopts only after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is no  </a:t>
            </a:r>
            <a:r>
              <a:rPr sz="1167" dirty="0">
                <a:latin typeface="Garamond"/>
                <a:cs typeface="Garamond"/>
              </a:rPr>
              <a:t>longer considered </a:t>
            </a: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innovation.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852" y="7309168"/>
            <a:ext cx="5714912" cy="2029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975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C.  </a:t>
            </a:r>
            <a:r>
              <a:rPr sz="1167" b="1" dirty="0">
                <a:latin typeface="Garamond"/>
                <a:cs typeface="Garamond"/>
              </a:rPr>
              <a:t>Product </a:t>
            </a:r>
            <a:r>
              <a:rPr sz="1167" b="1" spc="-5" dirty="0">
                <a:latin typeface="Garamond"/>
                <a:cs typeface="Garamond"/>
              </a:rPr>
              <a:t>Life-Cycle</a:t>
            </a:r>
            <a:r>
              <a:rPr sz="1167" b="1" spc="3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After launching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 product, management wants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enjoy a </a:t>
            </a:r>
            <a:r>
              <a:rPr sz="1167" spc="-5" dirty="0">
                <a:latin typeface="Garamond"/>
                <a:cs typeface="Garamond"/>
              </a:rPr>
              <a:t>long and happy life.  Although it does not </a:t>
            </a:r>
            <a:r>
              <a:rPr sz="1167" dirty="0">
                <a:latin typeface="Garamond"/>
                <a:cs typeface="Garamond"/>
              </a:rPr>
              <a:t>expect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sell </a:t>
            </a:r>
            <a:r>
              <a:rPr sz="1167" spc="-5" dirty="0">
                <a:latin typeface="Garamond"/>
                <a:cs typeface="Garamond"/>
              </a:rPr>
              <a:t>forever, </a:t>
            </a:r>
            <a:r>
              <a:rPr sz="1167" dirty="0">
                <a:latin typeface="Garamond"/>
                <a:cs typeface="Garamond"/>
              </a:rPr>
              <a:t>the company wants to earn a </a:t>
            </a:r>
            <a:r>
              <a:rPr sz="1167" spc="-5" dirty="0">
                <a:latin typeface="Garamond"/>
                <a:cs typeface="Garamond"/>
              </a:rPr>
              <a:t>decent profit  </a:t>
            </a:r>
            <a:r>
              <a:rPr sz="1167" dirty="0">
                <a:latin typeface="Garamond"/>
                <a:cs typeface="Garamond"/>
              </a:rPr>
              <a:t>to cover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the effort </a:t>
            </a:r>
            <a:r>
              <a:rPr sz="1167" spc="-5" dirty="0">
                <a:latin typeface="Garamond"/>
                <a:cs typeface="Garamond"/>
              </a:rPr>
              <a:t>and risk </a:t>
            </a:r>
            <a:r>
              <a:rPr sz="1167" dirty="0">
                <a:latin typeface="Garamond"/>
                <a:cs typeface="Garamond"/>
              </a:rPr>
              <a:t>that went </a:t>
            </a:r>
            <a:r>
              <a:rPr sz="1167" spc="-5" dirty="0">
                <a:latin typeface="Garamond"/>
                <a:cs typeface="Garamond"/>
              </a:rPr>
              <a:t>into launching it. Management is aware </a:t>
            </a:r>
            <a:r>
              <a:rPr sz="1167" dirty="0">
                <a:latin typeface="Garamond"/>
                <a:cs typeface="Garamond"/>
              </a:rPr>
              <a:t>that each </a:t>
            </a:r>
            <a:r>
              <a:rPr sz="1167" spc="-5" dirty="0">
                <a:latin typeface="Garamond"/>
                <a:cs typeface="Garamond"/>
              </a:rPr>
              <a:t>product 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life </a:t>
            </a:r>
            <a:r>
              <a:rPr sz="1167" dirty="0">
                <a:latin typeface="Garamond"/>
                <a:cs typeface="Garamond"/>
              </a:rPr>
              <a:t>cycle, </a:t>
            </a:r>
            <a:r>
              <a:rPr sz="1167" spc="-5" dirty="0">
                <a:latin typeface="Garamond"/>
                <a:cs typeface="Garamond"/>
              </a:rPr>
              <a:t>although </a:t>
            </a:r>
            <a:r>
              <a:rPr sz="1167" dirty="0">
                <a:latin typeface="Garamond"/>
                <a:cs typeface="Garamond"/>
              </a:rPr>
              <a:t>the exact shape </a:t>
            </a:r>
            <a:r>
              <a:rPr sz="1167" spc="-5" dirty="0">
                <a:latin typeface="Garamond"/>
                <a:cs typeface="Garamond"/>
              </a:rPr>
              <a:t>and length is not </a:t>
            </a:r>
            <a:r>
              <a:rPr sz="1167" dirty="0">
                <a:latin typeface="Garamond"/>
                <a:cs typeface="Garamond"/>
              </a:rPr>
              <a:t>known </a:t>
            </a:r>
            <a:r>
              <a:rPr sz="1167" spc="-5" dirty="0">
                <a:latin typeface="Garamond"/>
                <a:cs typeface="Garamond"/>
              </a:rPr>
              <a:t>in advance. </a:t>
            </a:r>
            <a:r>
              <a:rPr sz="1167" dirty="0">
                <a:latin typeface="Garamond"/>
                <a:cs typeface="Garamond"/>
              </a:rPr>
              <a:t>Figure shows a  typical </a:t>
            </a:r>
            <a:r>
              <a:rPr sz="1167" spc="-5" dirty="0">
                <a:latin typeface="Garamond"/>
                <a:cs typeface="Garamond"/>
              </a:rPr>
              <a:t>product life </a:t>
            </a:r>
            <a:r>
              <a:rPr sz="1167" dirty="0">
                <a:latin typeface="Garamond"/>
                <a:cs typeface="Garamond"/>
              </a:rPr>
              <a:t>cycle (PLC), the course that a </a:t>
            </a:r>
            <a:r>
              <a:rPr sz="1167" spc="-5" dirty="0">
                <a:latin typeface="Garamond"/>
                <a:cs typeface="Garamond"/>
              </a:rPr>
              <a:t>product's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and profits </a:t>
            </a:r>
            <a:r>
              <a:rPr sz="1167" dirty="0">
                <a:latin typeface="Garamond"/>
                <a:cs typeface="Garamond"/>
              </a:rPr>
              <a:t>take </a:t>
            </a:r>
            <a:r>
              <a:rPr sz="1167" spc="-5" dirty="0">
                <a:latin typeface="Garamond"/>
                <a:cs typeface="Garamond"/>
              </a:rPr>
              <a:t>over its lifetime.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life </a:t>
            </a:r>
            <a:r>
              <a:rPr sz="1167" dirty="0">
                <a:latin typeface="Garamond"/>
                <a:cs typeface="Garamond"/>
              </a:rPr>
              <a:t>cycle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five </a:t>
            </a:r>
            <a:r>
              <a:rPr sz="1167" spc="-5" dirty="0">
                <a:latin typeface="Garamond"/>
                <a:cs typeface="Garamond"/>
              </a:rPr>
              <a:t>distinct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stages:</a:t>
            </a:r>
            <a:endParaRPr sz="1167">
              <a:latin typeface="Garamond"/>
              <a:cs typeface="Garamond"/>
            </a:endParaRPr>
          </a:p>
          <a:p>
            <a:pPr marL="456837" marR="6173" indent="-222245">
              <a:lnSpc>
                <a:spcPts val="1312"/>
              </a:lnSpc>
              <a:buFont typeface="Garamond"/>
              <a:buAutoNum type="alphaLcParenR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Product </a:t>
            </a:r>
            <a:r>
              <a:rPr sz="1167" b="1" spc="-5" dirty="0">
                <a:latin typeface="Garamond"/>
                <a:cs typeface="Garamond"/>
              </a:rPr>
              <a:t>development </a:t>
            </a:r>
            <a:r>
              <a:rPr sz="1167" spc="-5" dirty="0">
                <a:latin typeface="Garamond"/>
                <a:cs typeface="Garamond"/>
              </a:rPr>
              <a:t>begins </a:t>
            </a:r>
            <a:r>
              <a:rPr sz="1167" dirty="0">
                <a:latin typeface="Garamond"/>
                <a:cs typeface="Garamond"/>
              </a:rPr>
              <a:t>when the company finds </a:t>
            </a:r>
            <a:r>
              <a:rPr sz="1167" spc="-5" dirty="0">
                <a:latin typeface="Garamond"/>
                <a:cs typeface="Garamond"/>
              </a:rPr>
              <a:t>and develops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new-product idea.  During product development, </a:t>
            </a:r>
            <a:r>
              <a:rPr sz="1167" dirty="0">
                <a:latin typeface="Garamond"/>
                <a:cs typeface="Garamond"/>
              </a:rPr>
              <a:t>sales are </a:t>
            </a:r>
            <a:r>
              <a:rPr sz="1167" spc="-5" dirty="0">
                <a:latin typeface="Garamond"/>
                <a:cs typeface="Garamond"/>
              </a:rPr>
              <a:t>zero and </a:t>
            </a:r>
            <a:r>
              <a:rPr sz="1167" dirty="0">
                <a:latin typeface="Garamond"/>
                <a:cs typeface="Garamond"/>
              </a:rPr>
              <a:t>the company's </a:t>
            </a:r>
            <a:r>
              <a:rPr sz="1167" spc="-5" dirty="0">
                <a:latin typeface="Garamond"/>
                <a:cs typeface="Garamond"/>
              </a:rPr>
              <a:t>investment </a:t>
            </a:r>
            <a:r>
              <a:rPr sz="1167" dirty="0">
                <a:latin typeface="Garamond"/>
                <a:cs typeface="Garamond"/>
              </a:rPr>
              <a:t>costs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mount.</a:t>
            </a:r>
            <a:endParaRPr sz="1167">
              <a:latin typeface="Garamond"/>
              <a:cs typeface="Garamond"/>
            </a:endParaRPr>
          </a:p>
          <a:p>
            <a:pPr marL="456837" marR="4939" indent="-222245">
              <a:lnSpc>
                <a:spcPts val="1312"/>
              </a:lnSpc>
              <a:buFont typeface="Garamond"/>
              <a:buAutoNum type="alphaLcParenR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Introduction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period of </a:t>
            </a:r>
            <a:r>
              <a:rPr sz="1167" dirty="0">
                <a:latin typeface="Garamond"/>
                <a:cs typeface="Garamond"/>
              </a:rPr>
              <a:t>slow sales growth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is introduced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market.  </a:t>
            </a:r>
            <a:r>
              <a:rPr sz="1167" dirty="0">
                <a:latin typeface="Garamond"/>
                <a:cs typeface="Garamond"/>
              </a:rPr>
              <a:t>Profits </a:t>
            </a:r>
            <a:r>
              <a:rPr sz="1167" spc="-5" dirty="0">
                <a:latin typeface="Garamond"/>
                <a:cs typeface="Garamond"/>
              </a:rPr>
              <a:t>are nonexistent in </a:t>
            </a:r>
            <a:r>
              <a:rPr sz="1167" dirty="0">
                <a:latin typeface="Garamond"/>
                <a:cs typeface="Garamond"/>
              </a:rPr>
              <a:t>this stage </a:t>
            </a:r>
            <a:r>
              <a:rPr sz="1167" spc="-5" dirty="0">
                <a:latin typeface="Garamond"/>
                <a:cs typeface="Garamond"/>
              </a:rPr>
              <a:t>because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heavy </a:t>
            </a:r>
            <a:r>
              <a:rPr sz="1167" dirty="0">
                <a:latin typeface="Garamond"/>
                <a:cs typeface="Garamond"/>
              </a:rPr>
              <a:t>expenses </a:t>
            </a:r>
            <a:r>
              <a:rPr sz="1167" spc="-5" dirty="0">
                <a:latin typeface="Garamond"/>
                <a:cs typeface="Garamond"/>
              </a:rPr>
              <a:t>of product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introduction.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83"/>
              </a:lnSpc>
              <a:buFont typeface="Garamond"/>
              <a:buAutoNum type="alphaLcParenR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Growth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period of rapid market </a:t>
            </a:r>
            <a:r>
              <a:rPr sz="1167" dirty="0">
                <a:latin typeface="Garamond"/>
                <a:cs typeface="Garamond"/>
              </a:rPr>
              <a:t>acceptance </a:t>
            </a:r>
            <a:r>
              <a:rPr sz="1167" spc="-5" dirty="0">
                <a:latin typeface="Garamond"/>
                <a:cs typeface="Garamond"/>
              </a:rPr>
              <a:t>and increasing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profits.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4147" y="2194453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600074" y="2615987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94083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107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8627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456837" marR="19755" indent="-222245" algn="just">
              <a:lnSpc>
                <a:spcPts val="1312"/>
              </a:lnSpc>
              <a:spcBef>
                <a:spcPts val="914"/>
              </a:spcBef>
              <a:buFont typeface="Garamond"/>
              <a:buAutoNum type="alphaLcParenR" startAt="4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Maturity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period of </a:t>
            </a:r>
            <a:r>
              <a:rPr sz="1167" dirty="0">
                <a:latin typeface="Garamond"/>
                <a:cs typeface="Garamond"/>
              </a:rPr>
              <a:t>slowdown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sales growth </a:t>
            </a:r>
            <a:r>
              <a:rPr sz="1167" spc="-5" dirty="0">
                <a:latin typeface="Garamond"/>
                <a:cs typeface="Garamond"/>
              </a:rPr>
              <a:t>because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has achieved  acceptance by most potential buyers. </a:t>
            </a:r>
            <a:r>
              <a:rPr sz="1167" dirty="0">
                <a:latin typeface="Garamond"/>
                <a:cs typeface="Garamond"/>
              </a:rPr>
              <a:t>Profits </a:t>
            </a:r>
            <a:r>
              <a:rPr sz="1167" spc="-5" dirty="0">
                <a:latin typeface="Garamond"/>
                <a:cs typeface="Garamond"/>
              </a:rPr>
              <a:t>level off or decline because of increased  marketing outlays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defend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against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competition.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Font typeface="Garamond"/>
              <a:buAutoNum type="alphaLcParenR" startAt="4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Decline </a:t>
            </a:r>
            <a:r>
              <a:rPr sz="1167" dirty="0">
                <a:latin typeface="Garamond"/>
                <a:cs typeface="Garamond"/>
              </a:rPr>
              <a:t>is the </a:t>
            </a:r>
            <a:r>
              <a:rPr sz="1167" spc="-5" dirty="0">
                <a:latin typeface="Garamond"/>
                <a:cs typeface="Garamond"/>
              </a:rPr>
              <a:t>period </a:t>
            </a:r>
            <a:r>
              <a:rPr sz="1167" dirty="0">
                <a:latin typeface="Garamond"/>
                <a:cs typeface="Garamond"/>
              </a:rPr>
              <a:t>when sales fall </a:t>
            </a:r>
            <a:r>
              <a:rPr sz="1167" spc="-5" dirty="0">
                <a:latin typeface="Garamond"/>
                <a:cs typeface="Garamond"/>
              </a:rPr>
              <a:t>off and profits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drop.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Not all products </a:t>
            </a:r>
            <a:r>
              <a:rPr sz="1167" dirty="0">
                <a:latin typeface="Garamond"/>
                <a:cs typeface="Garamond"/>
              </a:rPr>
              <a:t>follow this </a:t>
            </a:r>
            <a:r>
              <a:rPr sz="1167" spc="-5" dirty="0">
                <a:latin typeface="Garamond"/>
                <a:cs typeface="Garamond"/>
              </a:rPr>
              <a:t>product life </a:t>
            </a:r>
            <a:r>
              <a:rPr sz="1167" dirty="0">
                <a:latin typeface="Garamond"/>
                <a:cs typeface="Garamond"/>
              </a:rPr>
              <a:t>cycle. </a:t>
            </a:r>
            <a:r>
              <a:rPr sz="1167" spc="-5" dirty="0">
                <a:latin typeface="Garamond"/>
                <a:cs typeface="Garamond"/>
              </a:rPr>
              <a:t>Some products are introduced and die </a:t>
            </a:r>
            <a:r>
              <a:rPr sz="1167" dirty="0">
                <a:latin typeface="Garamond"/>
                <a:cs typeface="Garamond"/>
              </a:rPr>
              <a:t>quickly;  </a:t>
            </a:r>
            <a:r>
              <a:rPr sz="1167" spc="-5" dirty="0">
                <a:latin typeface="Garamond"/>
                <a:cs typeface="Garamond"/>
              </a:rPr>
              <a:t>others </a:t>
            </a:r>
            <a:r>
              <a:rPr sz="1167" dirty="0">
                <a:latin typeface="Garamond"/>
                <a:cs typeface="Garamond"/>
              </a:rPr>
              <a:t>stay in the </a:t>
            </a:r>
            <a:r>
              <a:rPr sz="1167" spc="-5" dirty="0">
                <a:latin typeface="Garamond"/>
                <a:cs typeface="Garamond"/>
              </a:rPr>
              <a:t>mature </a:t>
            </a:r>
            <a:r>
              <a:rPr sz="1167" dirty="0">
                <a:latin typeface="Garamond"/>
                <a:cs typeface="Garamond"/>
              </a:rPr>
              <a:t>stage for a </a:t>
            </a:r>
            <a:r>
              <a:rPr sz="1167" spc="-5" dirty="0">
                <a:latin typeface="Garamond"/>
                <a:cs typeface="Garamond"/>
              </a:rPr>
              <a:t>long, long </a:t>
            </a:r>
            <a:r>
              <a:rPr sz="1167" dirty="0">
                <a:latin typeface="Garamond"/>
                <a:cs typeface="Garamond"/>
              </a:rPr>
              <a:t>time. </a:t>
            </a:r>
            <a:r>
              <a:rPr sz="1167" spc="-5" dirty="0">
                <a:latin typeface="Garamond"/>
                <a:cs typeface="Garamond"/>
              </a:rPr>
              <a:t>Some </a:t>
            </a:r>
            <a:r>
              <a:rPr sz="1167" dirty="0">
                <a:latin typeface="Garamond"/>
                <a:cs typeface="Garamond"/>
              </a:rPr>
              <a:t>enter the </a:t>
            </a:r>
            <a:r>
              <a:rPr sz="1167" spc="-5" dirty="0">
                <a:latin typeface="Garamond"/>
                <a:cs typeface="Garamond"/>
              </a:rPr>
              <a:t>decline </a:t>
            </a:r>
            <a:r>
              <a:rPr sz="1167" dirty="0">
                <a:latin typeface="Garamond"/>
                <a:cs typeface="Garamond"/>
              </a:rPr>
              <a:t>stage and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then  cycled </a:t>
            </a:r>
            <a:r>
              <a:rPr sz="1167" spc="-5" dirty="0">
                <a:latin typeface="Garamond"/>
                <a:cs typeface="Garamond"/>
              </a:rPr>
              <a:t>back into </a:t>
            </a:r>
            <a:r>
              <a:rPr sz="1167" dirty="0">
                <a:latin typeface="Garamond"/>
                <a:cs typeface="Garamond"/>
              </a:rPr>
              <a:t>the growth stage </a:t>
            </a:r>
            <a:r>
              <a:rPr sz="1167" spc="-5" dirty="0">
                <a:latin typeface="Garamond"/>
                <a:cs typeface="Garamond"/>
              </a:rPr>
              <a:t>through </a:t>
            </a:r>
            <a:r>
              <a:rPr sz="1167" dirty="0">
                <a:latin typeface="Garamond"/>
                <a:cs typeface="Garamond"/>
              </a:rPr>
              <a:t>strong </a:t>
            </a:r>
            <a:r>
              <a:rPr sz="1167" spc="-5" dirty="0">
                <a:latin typeface="Garamond"/>
                <a:cs typeface="Garamond"/>
              </a:rPr>
              <a:t>promotion or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repositioning.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AutoNum type="alphaLcParenR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Product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development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Product </a:t>
            </a:r>
            <a:r>
              <a:rPr sz="1167" spc="-5" dirty="0">
                <a:latin typeface="Garamond"/>
                <a:cs typeface="Garamond"/>
              </a:rPr>
              <a:t>development begins </a:t>
            </a:r>
            <a:r>
              <a:rPr sz="1167" dirty="0">
                <a:latin typeface="Garamond"/>
                <a:cs typeface="Garamond"/>
              </a:rPr>
              <a:t>when the company </a:t>
            </a:r>
            <a:r>
              <a:rPr sz="1167" spc="-5" dirty="0">
                <a:latin typeface="Garamond"/>
                <a:cs typeface="Garamond"/>
              </a:rPr>
              <a:t>finds and develops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new-product idea. During  product development,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are zero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company's investment </a:t>
            </a:r>
            <a:r>
              <a:rPr sz="1167" dirty="0">
                <a:latin typeface="Garamond"/>
                <a:cs typeface="Garamond"/>
              </a:rPr>
              <a:t>costs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mount.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arenR" startAt="2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Introduction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stage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introduction stage starts when the </a:t>
            </a:r>
            <a:r>
              <a:rPr sz="1167" spc="-5" dirty="0">
                <a:latin typeface="Garamond"/>
                <a:cs typeface="Garamond"/>
              </a:rPr>
              <a:t>new product is </a:t>
            </a:r>
            <a:r>
              <a:rPr sz="1167" dirty="0">
                <a:latin typeface="Garamond"/>
                <a:cs typeface="Garamond"/>
              </a:rPr>
              <a:t>first </a:t>
            </a:r>
            <a:r>
              <a:rPr sz="1167" spc="-5" dirty="0">
                <a:latin typeface="Garamond"/>
                <a:cs typeface="Garamond"/>
              </a:rPr>
              <a:t>launched. Introduction </a:t>
            </a:r>
            <a:r>
              <a:rPr sz="1167" dirty="0">
                <a:latin typeface="Garamond"/>
                <a:cs typeface="Garamond"/>
              </a:rPr>
              <a:t>takes time,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sales growth </a:t>
            </a:r>
            <a:r>
              <a:rPr sz="1167" spc="-5" dirty="0">
                <a:latin typeface="Garamond"/>
                <a:cs typeface="Garamond"/>
              </a:rPr>
              <a:t>is apt </a:t>
            </a:r>
            <a:r>
              <a:rPr sz="1167" dirty="0">
                <a:latin typeface="Garamond"/>
                <a:cs typeface="Garamond"/>
              </a:rPr>
              <a:t>to be </a:t>
            </a:r>
            <a:r>
              <a:rPr sz="1167" spc="-5" dirty="0">
                <a:latin typeface="Garamond"/>
                <a:cs typeface="Garamond"/>
              </a:rPr>
              <a:t>slow. In </a:t>
            </a:r>
            <a:r>
              <a:rPr sz="1167" dirty="0">
                <a:latin typeface="Garamond"/>
                <a:cs typeface="Garamond"/>
              </a:rPr>
              <a:t>this stage, </a:t>
            </a:r>
            <a:r>
              <a:rPr sz="1167" spc="-5" dirty="0">
                <a:latin typeface="Garamond"/>
                <a:cs typeface="Garamond"/>
              </a:rPr>
              <a:t>as compared </a:t>
            </a:r>
            <a:r>
              <a:rPr sz="1167" dirty="0">
                <a:latin typeface="Garamond"/>
                <a:cs typeface="Garamond"/>
              </a:rPr>
              <a:t>to other stages, </a:t>
            </a:r>
            <a:r>
              <a:rPr sz="1167" spc="-5" dirty="0">
                <a:latin typeface="Garamond"/>
                <a:cs typeface="Garamond"/>
              </a:rPr>
              <a:t>profits are negative or </a:t>
            </a:r>
            <a:r>
              <a:rPr sz="1167" dirty="0">
                <a:latin typeface="Garamond"/>
                <a:cs typeface="Garamond"/>
              </a:rPr>
              <a:t>low  </a:t>
            </a:r>
            <a:r>
              <a:rPr sz="1167" spc="-5" dirty="0">
                <a:latin typeface="Garamond"/>
                <a:cs typeface="Garamond"/>
              </a:rPr>
              <a:t>because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low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and high distribution and promotion </a:t>
            </a:r>
            <a:r>
              <a:rPr sz="1167" dirty="0">
                <a:latin typeface="Garamond"/>
                <a:cs typeface="Garamond"/>
              </a:rPr>
              <a:t>expenses. </a:t>
            </a:r>
            <a:r>
              <a:rPr sz="1167" spc="-5" dirty="0">
                <a:latin typeface="Garamond"/>
                <a:cs typeface="Garamond"/>
              </a:rPr>
              <a:t>Much money is needed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attract </a:t>
            </a:r>
            <a:r>
              <a:rPr sz="1167" dirty="0">
                <a:latin typeface="Garamond"/>
                <a:cs typeface="Garamond"/>
              </a:rPr>
              <a:t>distributors </a:t>
            </a:r>
            <a:r>
              <a:rPr sz="1167" spc="-5" dirty="0">
                <a:latin typeface="Garamond"/>
                <a:cs typeface="Garamond"/>
              </a:rPr>
              <a:t>and build </a:t>
            </a:r>
            <a:r>
              <a:rPr sz="1167" dirty="0">
                <a:latin typeface="Garamond"/>
                <a:cs typeface="Garamond"/>
              </a:rPr>
              <a:t>their inventories.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spending is </a:t>
            </a:r>
            <a:r>
              <a:rPr sz="1167" spc="-5" dirty="0">
                <a:latin typeface="Garamond"/>
                <a:cs typeface="Garamond"/>
              </a:rPr>
              <a:t>relatively high </a:t>
            </a:r>
            <a:r>
              <a:rPr sz="1167" dirty="0">
                <a:latin typeface="Garamond"/>
                <a:cs typeface="Garamond"/>
              </a:rPr>
              <a:t>to inform  consumers of the </a:t>
            </a:r>
            <a:r>
              <a:rPr sz="1167" spc="-5" dirty="0">
                <a:latin typeface="Garamond"/>
                <a:cs typeface="Garamond"/>
              </a:rPr>
              <a:t>new product and </a:t>
            </a:r>
            <a:r>
              <a:rPr sz="1167" dirty="0">
                <a:latin typeface="Garamond"/>
                <a:cs typeface="Garamond"/>
              </a:rPr>
              <a:t>get them to try it. Because the market is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generally </a:t>
            </a:r>
            <a:r>
              <a:rPr sz="1167" spc="-5" dirty="0">
                <a:latin typeface="Garamond"/>
                <a:cs typeface="Garamond"/>
              </a:rPr>
              <a:t>ready </a:t>
            </a:r>
            <a:r>
              <a:rPr sz="1167" dirty="0">
                <a:latin typeface="Garamond"/>
                <a:cs typeface="Garamond"/>
              </a:rPr>
              <a:t>for  </a:t>
            </a:r>
            <a:r>
              <a:rPr sz="1167" spc="-5" dirty="0">
                <a:latin typeface="Garamond"/>
                <a:cs typeface="Garamond"/>
              </a:rPr>
              <a:t>product refinements at </a:t>
            </a:r>
            <a:r>
              <a:rPr sz="1167" dirty="0">
                <a:latin typeface="Garamond"/>
                <a:cs typeface="Garamond"/>
              </a:rPr>
              <a:t>this stage, the company </a:t>
            </a:r>
            <a:r>
              <a:rPr sz="1167" spc="-5" dirty="0">
                <a:latin typeface="Garamond"/>
                <a:cs typeface="Garamond"/>
              </a:rPr>
              <a:t>and its </a:t>
            </a:r>
            <a:r>
              <a:rPr sz="1167" dirty="0">
                <a:latin typeface="Garamond"/>
                <a:cs typeface="Garamond"/>
              </a:rPr>
              <a:t>few </a:t>
            </a:r>
            <a:r>
              <a:rPr sz="1167" spc="-5" dirty="0">
                <a:latin typeface="Garamond"/>
                <a:cs typeface="Garamond"/>
              </a:rPr>
              <a:t>competitors produce basic </a:t>
            </a:r>
            <a:r>
              <a:rPr sz="1167" dirty="0">
                <a:latin typeface="Garamond"/>
                <a:cs typeface="Garamond"/>
              </a:rPr>
              <a:t>versions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product. </a:t>
            </a:r>
            <a:r>
              <a:rPr sz="1167" dirty="0">
                <a:latin typeface="Garamond"/>
                <a:cs typeface="Garamond"/>
              </a:rPr>
              <a:t>These firms focus their selling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those </a:t>
            </a:r>
            <a:r>
              <a:rPr sz="1167" spc="-5" dirty="0">
                <a:latin typeface="Garamond"/>
                <a:cs typeface="Garamond"/>
              </a:rPr>
              <a:t>buyers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readiest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company, </a:t>
            </a:r>
            <a:r>
              <a:rPr sz="1167" dirty="0">
                <a:latin typeface="Garamond"/>
                <a:cs typeface="Garamond"/>
              </a:rPr>
              <a:t>especially the </a:t>
            </a:r>
            <a:r>
              <a:rPr sz="1167" spc="-5" dirty="0">
                <a:latin typeface="Garamond"/>
                <a:cs typeface="Garamond"/>
              </a:rPr>
              <a:t>market pioneer, must choose </a:t>
            </a:r>
            <a:r>
              <a:rPr sz="1167" dirty="0">
                <a:latin typeface="Garamond"/>
                <a:cs typeface="Garamond"/>
              </a:rPr>
              <a:t>a launch strategy that is </a:t>
            </a:r>
            <a:r>
              <a:rPr sz="1167" spc="-5" dirty="0">
                <a:latin typeface="Garamond"/>
                <a:cs typeface="Garamond"/>
              </a:rPr>
              <a:t>consistent </a:t>
            </a:r>
            <a:r>
              <a:rPr sz="1167" dirty="0">
                <a:latin typeface="Garamond"/>
                <a:cs typeface="Garamond"/>
              </a:rPr>
              <a:t>with the  </a:t>
            </a:r>
            <a:r>
              <a:rPr sz="1167" spc="-5" dirty="0">
                <a:latin typeface="Garamond"/>
                <a:cs typeface="Garamond"/>
              </a:rPr>
              <a:t>intended product positioning. It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realize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initial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is just </a:t>
            </a:r>
            <a:r>
              <a:rPr sz="1167" dirty="0">
                <a:latin typeface="Garamond"/>
                <a:cs typeface="Garamond"/>
              </a:rPr>
              <a:t>the first step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 grander </a:t>
            </a:r>
            <a:r>
              <a:rPr sz="1167" spc="-5" dirty="0">
                <a:latin typeface="Garamond"/>
                <a:cs typeface="Garamond"/>
              </a:rPr>
              <a:t>marketing plan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product's </a:t>
            </a:r>
            <a:r>
              <a:rPr sz="1167" dirty="0">
                <a:latin typeface="Garamond"/>
                <a:cs typeface="Garamond"/>
              </a:rPr>
              <a:t>entire </a:t>
            </a:r>
            <a:r>
              <a:rPr sz="1167" spc="-5" dirty="0">
                <a:latin typeface="Garamond"/>
                <a:cs typeface="Garamond"/>
              </a:rPr>
              <a:t>life </a:t>
            </a:r>
            <a:r>
              <a:rPr sz="1167" dirty="0">
                <a:latin typeface="Garamond"/>
                <a:cs typeface="Garamond"/>
              </a:rPr>
              <a:t>cycle. </a:t>
            </a:r>
            <a:r>
              <a:rPr sz="1167" spc="-5" dirty="0">
                <a:latin typeface="Garamond"/>
                <a:cs typeface="Garamond"/>
              </a:rPr>
              <a:t>If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pioneer </a:t>
            </a:r>
            <a:r>
              <a:rPr sz="1167" dirty="0">
                <a:latin typeface="Garamond"/>
                <a:cs typeface="Garamond"/>
              </a:rPr>
              <a:t>chooses </a:t>
            </a:r>
            <a:r>
              <a:rPr sz="1167" spc="-5" dirty="0">
                <a:latin typeface="Garamond"/>
                <a:cs typeface="Garamond"/>
              </a:rPr>
              <a:t>its launch </a:t>
            </a:r>
            <a:r>
              <a:rPr sz="1167" dirty="0">
                <a:latin typeface="Garamond"/>
                <a:cs typeface="Garamond"/>
              </a:rPr>
              <a:t>strategy  to make a </a:t>
            </a:r>
            <a:r>
              <a:rPr sz="1167" spc="-5" dirty="0">
                <a:latin typeface="Garamond"/>
                <a:cs typeface="Garamond"/>
              </a:rPr>
              <a:t>"killing," </a:t>
            </a:r>
            <a:r>
              <a:rPr sz="1167" dirty="0">
                <a:latin typeface="Garamond"/>
                <a:cs typeface="Garamond"/>
              </a:rPr>
              <a:t>it 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sacrificing long-run </a:t>
            </a:r>
            <a:r>
              <a:rPr sz="1167" spc="-5" dirty="0">
                <a:latin typeface="Garamond"/>
                <a:cs typeface="Garamond"/>
              </a:rPr>
              <a:t>revenue </a:t>
            </a:r>
            <a:r>
              <a:rPr sz="1167" dirty="0">
                <a:latin typeface="Garamond"/>
                <a:cs typeface="Garamond"/>
              </a:rPr>
              <a:t>for the sake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short-run gain.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pioneer moves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later </a:t>
            </a:r>
            <a:r>
              <a:rPr sz="1167" dirty="0">
                <a:latin typeface="Garamond"/>
                <a:cs typeface="Garamond"/>
              </a:rPr>
              <a:t>stages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life </a:t>
            </a:r>
            <a:r>
              <a:rPr sz="1167" dirty="0">
                <a:latin typeface="Garamond"/>
                <a:cs typeface="Garamond"/>
              </a:rPr>
              <a:t>cycle,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to continuously formulate new  </a:t>
            </a:r>
            <a:r>
              <a:rPr sz="1167" spc="-5" dirty="0">
                <a:latin typeface="Garamond"/>
                <a:cs typeface="Garamond"/>
              </a:rPr>
              <a:t>pricing, promotion, and other </a:t>
            </a:r>
            <a:r>
              <a:rPr sz="1167" dirty="0">
                <a:latin typeface="Garamond"/>
                <a:cs typeface="Garamond"/>
              </a:rPr>
              <a:t>marketing strategies. </a:t>
            </a:r>
            <a:r>
              <a:rPr sz="1167" spc="-5" dirty="0">
                <a:latin typeface="Garamond"/>
                <a:cs typeface="Garamond"/>
              </a:rPr>
              <a:t>It has </a:t>
            </a:r>
            <a:r>
              <a:rPr sz="1167" dirty="0">
                <a:latin typeface="Garamond"/>
                <a:cs typeface="Garamond"/>
              </a:rPr>
              <a:t>the best </a:t>
            </a:r>
            <a:r>
              <a:rPr sz="1167" spc="-5" dirty="0">
                <a:latin typeface="Garamond"/>
                <a:cs typeface="Garamond"/>
              </a:rPr>
              <a:t>chance </a:t>
            </a:r>
            <a:r>
              <a:rPr sz="1167" dirty="0">
                <a:latin typeface="Garamond"/>
                <a:cs typeface="Garamond"/>
              </a:rPr>
              <a:t>of </a:t>
            </a:r>
            <a:r>
              <a:rPr sz="1167" spc="-5" dirty="0">
                <a:latin typeface="Garamond"/>
                <a:cs typeface="Garamond"/>
              </a:rPr>
              <a:t>building and retaining  market leadership if it plays its </a:t>
            </a:r>
            <a:r>
              <a:rPr sz="1167" dirty="0">
                <a:latin typeface="Garamond"/>
                <a:cs typeface="Garamond"/>
              </a:rPr>
              <a:t>cards correctly from the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start.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AutoNum type="alphaLcParenR" startAt="3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Growth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Stage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 product </a:t>
            </a:r>
            <a:r>
              <a:rPr sz="1167" dirty="0">
                <a:latin typeface="Garamond"/>
                <a:cs typeface="Garamond"/>
              </a:rPr>
              <a:t>satisfies the </a:t>
            </a:r>
            <a:r>
              <a:rPr sz="1167" spc="-5" dirty="0">
                <a:latin typeface="Garamond"/>
                <a:cs typeface="Garamond"/>
              </a:rPr>
              <a:t>market, it </a:t>
            </a:r>
            <a:r>
              <a:rPr sz="1167" dirty="0">
                <a:latin typeface="Garamond"/>
                <a:cs typeface="Garamond"/>
              </a:rPr>
              <a:t>will enter a </a:t>
            </a:r>
            <a:r>
              <a:rPr sz="1167" spc="-5" dirty="0">
                <a:latin typeface="Garamond"/>
                <a:cs typeface="Garamond"/>
              </a:rPr>
              <a:t>growth </a:t>
            </a:r>
            <a:r>
              <a:rPr sz="1167" dirty="0">
                <a:latin typeface="Garamond"/>
                <a:cs typeface="Garamond"/>
              </a:rPr>
              <a:t>stage,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which sales will start  climbing quickly. The early </a:t>
            </a:r>
            <a:r>
              <a:rPr sz="1167" spc="-5" dirty="0">
                <a:latin typeface="Garamond"/>
                <a:cs typeface="Garamond"/>
              </a:rPr>
              <a:t>adopters </a:t>
            </a:r>
            <a:r>
              <a:rPr sz="1167" dirty="0">
                <a:latin typeface="Garamond"/>
                <a:cs typeface="Garamond"/>
              </a:rPr>
              <a:t>will continue to </a:t>
            </a:r>
            <a:r>
              <a:rPr sz="1167" spc="-5" dirty="0">
                <a:latin typeface="Garamond"/>
                <a:cs typeface="Garamond"/>
              </a:rPr>
              <a:t>buy, and later buyers </a:t>
            </a:r>
            <a:r>
              <a:rPr sz="1167" dirty="0">
                <a:latin typeface="Garamond"/>
                <a:cs typeface="Garamond"/>
              </a:rPr>
              <a:t>will start following their  </a:t>
            </a:r>
            <a:r>
              <a:rPr sz="1167" spc="-5" dirty="0">
                <a:latin typeface="Garamond"/>
                <a:cs typeface="Garamond"/>
              </a:rPr>
              <a:t>lead, especially if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hear </a:t>
            </a:r>
            <a:r>
              <a:rPr sz="1167" dirty="0">
                <a:latin typeface="Garamond"/>
                <a:cs typeface="Garamond"/>
              </a:rPr>
              <a:t>favorable word </a:t>
            </a:r>
            <a:r>
              <a:rPr sz="1167" spc="-5" dirty="0">
                <a:latin typeface="Garamond"/>
                <a:cs typeface="Garamond"/>
              </a:rPr>
              <a:t>of mouth. Attracted 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opportunities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profit, new  </a:t>
            </a:r>
            <a:r>
              <a:rPr sz="1167" dirty="0">
                <a:latin typeface="Garamond"/>
                <a:cs typeface="Garamond"/>
              </a:rPr>
              <a:t>competitors will enter the market. They will </a:t>
            </a:r>
            <a:r>
              <a:rPr sz="1167" spc="-5" dirty="0">
                <a:latin typeface="Garamond"/>
                <a:cs typeface="Garamond"/>
              </a:rPr>
              <a:t>introduce new product </a:t>
            </a:r>
            <a:r>
              <a:rPr sz="1167" dirty="0">
                <a:latin typeface="Garamond"/>
                <a:cs typeface="Garamond"/>
              </a:rPr>
              <a:t>features,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market will  expand. The </a:t>
            </a:r>
            <a:r>
              <a:rPr sz="1167" spc="-5" dirty="0">
                <a:latin typeface="Garamond"/>
                <a:cs typeface="Garamond"/>
              </a:rPr>
              <a:t>increase in </a:t>
            </a:r>
            <a:r>
              <a:rPr sz="1167" dirty="0">
                <a:latin typeface="Garamond"/>
                <a:cs typeface="Garamond"/>
              </a:rPr>
              <a:t>competitors </a:t>
            </a:r>
            <a:r>
              <a:rPr sz="1167" spc="-5" dirty="0">
                <a:latin typeface="Garamond"/>
                <a:cs typeface="Garamond"/>
              </a:rPr>
              <a:t>leads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an increase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number of distribution outlets, and 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jump just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build reseller inventories. Prices remain </a:t>
            </a:r>
            <a:r>
              <a:rPr sz="1167" dirty="0">
                <a:latin typeface="Garamond"/>
                <a:cs typeface="Garamond"/>
              </a:rPr>
              <a:t>where they </a:t>
            </a:r>
            <a:r>
              <a:rPr sz="1167" spc="-5" dirty="0">
                <a:latin typeface="Garamond"/>
                <a:cs typeface="Garamond"/>
              </a:rPr>
              <a:t>are or fall only slightly.  Companies </a:t>
            </a:r>
            <a:r>
              <a:rPr sz="1167" dirty="0">
                <a:latin typeface="Garamond"/>
                <a:cs typeface="Garamond"/>
              </a:rPr>
              <a:t>keep their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spending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same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slightly </a:t>
            </a:r>
            <a:r>
              <a:rPr sz="1167" dirty="0">
                <a:latin typeface="Garamond"/>
                <a:cs typeface="Garamond"/>
              </a:rPr>
              <a:t>higher level. Educating the  </a:t>
            </a:r>
            <a:r>
              <a:rPr sz="1167" spc="-5" dirty="0">
                <a:latin typeface="Garamond"/>
                <a:cs typeface="Garamond"/>
              </a:rPr>
              <a:t>market remains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goal, but now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must also meet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competition.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Profits increase during the growth stage, </a:t>
            </a:r>
            <a:r>
              <a:rPr sz="1167" spc="-5" dirty="0">
                <a:latin typeface="Garamond"/>
                <a:cs typeface="Garamond"/>
              </a:rPr>
              <a:t>as promotion </a:t>
            </a:r>
            <a:r>
              <a:rPr sz="1167" dirty="0">
                <a:latin typeface="Garamond"/>
                <a:cs typeface="Garamond"/>
              </a:rPr>
              <a:t>costs are spread </a:t>
            </a:r>
            <a:r>
              <a:rPr sz="1167" spc="-5" dirty="0">
                <a:latin typeface="Garamond"/>
                <a:cs typeface="Garamond"/>
              </a:rPr>
              <a:t>over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large </a:t>
            </a:r>
            <a:r>
              <a:rPr sz="1167" dirty="0">
                <a:latin typeface="Garamond"/>
                <a:cs typeface="Garamond"/>
              </a:rPr>
              <a:t>volume </a:t>
            </a:r>
            <a:r>
              <a:rPr sz="1167" spc="-5" dirty="0">
                <a:latin typeface="Garamond"/>
                <a:cs typeface="Garamond"/>
              </a:rPr>
              <a:t>and as  </a:t>
            </a:r>
            <a:r>
              <a:rPr sz="1167" dirty="0">
                <a:latin typeface="Garamond"/>
                <a:cs typeface="Garamond"/>
              </a:rPr>
              <a:t>unit </a:t>
            </a:r>
            <a:r>
              <a:rPr sz="1167" spc="-5" dirty="0">
                <a:latin typeface="Garamond"/>
                <a:cs typeface="Garamond"/>
              </a:rPr>
              <a:t>manufacturing </a:t>
            </a:r>
            <a:r>
              <a:rPr sz="1167" dirty="0">
                <a:latin typeface="Garamond"/>
                <a:cs typeface="Garamond"/>
              </a:rPr>
              <a:t>costs fall. The firm uses </a:t>
            </a:r>
            <a:r>
              <a:rPr sz="1167" spc="-5" dirty="0">
                <a:latin typeface="Garamond"/>
                <a:cs typeface="Garamond"/>
              </a:rPr>
              <a:t>several </a:t>
            </a:r>
            <a:r>
              <a:rPr sz="1167" dirty="0">
                <a:latin typeface="Garamond"/>
                <a:cs typeface="Garamond"/>
              </a:rPr>
              <a:t>strategies to sustain </a:t>
            </a:r>
            <a:r>
              <a:rPr sz="1167" spc="-5" dirty="0">
                <a:latin typeface="Garamond"/>
                <a:cs typeface="Garamond"/>
              </a:rPr>
              <a:t>rapid market </a:t>
            </a:r>
            <a:r>
              <a:rPr sz="1167" dirty="0">
                <a:latin typeface="Garamond"/>
                <a:cs typeface="Garamond"/>
              </a:rPr>
              <a:t>growth </a:t>
            </a:r>
            <a:r>
              <a:rPr sz="1167" spc="-5" dirty="0">
                <a:latin typeface="Garamond"/>
                <a:cs typeface="Garamond"/>
              </a:rPr>
              <a:t>as  long as possible. It improves product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and adds new product </a:t>
            </a:r>
            <a:r>
              <a:rPr sz="1167" dirty="0">
                <a:latin typeface="Garamond"/>
                <a:cs typeface="Garamond"/>
              </a:rPr>
              <a:t>features </a:t>
            </a:r>
            <a:r>
              <a:rPr sz="1167" spc="-5" dirty="0">
                <a:latin typeface="Garamond"/>
                <a:cs typeface="Garamond"/>
              </a:rPr>
              <a:t>and models. It </a:t>
            </a:r>
            <a:r>
              <a:rPr sz="1167" dirty="0">
                <a:latin typeface="Garamond"/>
                <a:cs typeface="Garamond"/>
              </a:rPr>
              <a:t>enters  </a:t>
            </a:r>
            <a:r>
              <a:rPr sz="1167" spc="-5" dirty="0">
                <a:latin typeface="Garamond"/>
                <a:cs typeface="Garamond"/>
              </a:rPr>
              <a:t>new market </a:t>
            </a:r>
            <a:r>
              <a:rPr sz="1167" dirty="0">
                <a:latin typeface="Garamond"/>
                <a:cs typeface="Garamond"/>
              </a:rPr>
              <a:t>segments </a:t>
            </a:r>
            <a:r>
              <a:rPr sz="1167" spc="-5" dirty="0">
                <a:latin typeface="Garamond"/>
                <a:cs typeface="Garamond"/>
              </a:rPr>
              <a:t>and new distribution channels. </a:t>
            </a:r>
            <a:r>
              <a:rPr sz="1167" dirty="0">
                <a:latin typeface="Garamond"/>
                <a:cs typeface="Garamond"/>
              </a:rPr>
              <a:t>It shifts some </a:t>
            </a:r>
            <a:r>
              <a:rPr sz="1167" spc="-5" dirty="0">
                <a:latin typeface="Garamond"/>
                <a:cs typeface="Garamond"/>
              </a:rPr>
              <a:t>advertising from building  product awareness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building product </a:t>
            </a:r>
            <a:r>
              <a:rPr sz="1167" dirty="0">
                <a:latin typeface="Garamond"/>
                <a:cs typeface="Garamond"/>
              </a:rPr>
              <a:t>conviction </a:t>
            </a:r>
            <a:r>
              <a:rPr sz="1167" spc="-5" dirty="0">
                <a:latin typeface="Garamond"/>
                <a:cs typeface="Garamond"/>
              </a:rPr>
              <a:t>and purchase, and it </a:t>
            </a:r>
            <a:r>
              <a:rPr sz="1167" dirty="0">
                <a:latin typeface="Garamond"/>
                <a:cs typeface="Garamond"/>
              </a:rPr>
              <a:t>lowers </a:t>
            </a:r>
            <a:r>
              <a:rPr sz="1167" spc="-5" dirty="0">
                <a:latin typeface="Garamond"/>
                <a:cs typeface="Garamond"/>
              </a:rPr>
              <a:t>prices 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right  </a:t>
            </a:r>
            <a:r>
              <a:rPr sz="1167" dirty="0">
                <a:latin typeface="Garamond"/>
                <a:cs typeface="Garamond"/>
              </a:rPr>
              <a:t>time to </a:t>
            </a:r>
            <a:r>
              <a:rPr sz="1167" spc="-5" dirty="0">
                <a:latin typeface="Garamond"/>
                <a:cs typeface="Garamond"/>
              </a:rPr>
              <a:t>attract more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buyers.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In the growth stage, the firm faces a trade-off </a:t>
            </a:r>
            <a:r>
              <a:rPr sz="1167" spc="-5" dirty="0">
                <a:latin typeface="Garamond"/>
                <a:cs typeface="Garamond"/>
              </a:rPr>
              <a:t>between high market </a:t>
            </a:r>
            <a:r>
              <a:rPr sz="1167" dirty="0">
                <a:latin typeface="Garamond"/>
                <a:cs typeface="Garamond"/>
              </a:rPr>
              <a:t>share </a:t>
            </a:r>
            <a:r>
              <a:rPr sz="1167" spc="-5" dirty="0">
                <a:latin typeface="Garamond"/>
                <a:cs typeface="Garamond"/>
              </a:rPr>
              <a:t>and high </a:t>
            </a:r>
            <a:r>
              <a:rPr sz="1167" dirty="0">
                <a:latin typeface="Garamond"/>
                <a:cs typeface="Garamond"/>
              </a:rPr>
              <a:t>current </a:t>
            </a:r>
            <a:r>
              <a:rPr sz="1167" spc="-5" dirty="0">
                <a:latin typeface="Garamond"/>
                <a:cs typeface="Garamond"/>
              </a:rPr>
              <a:t>profit.  </a:t>
            </a:r>
            <a:r>
              <a:rPr sz="1167" dirty="0">
                <a:latin typeface="Garamond"/>
                <a:cs typeface="Garamond"/>
              </a:rPr>
              <a:t>By spending a lot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money </a:t>
            </a:r>
            <a:r>
              <a:rPr sz="1167" spc="-5" dirty="0">
                <a:latin typeface="Garamond"/>
                <a:cs typeface="Garamond"/>
              </a:rPr>
              <a:t>on product improvement, promotion, and </a:t>
            </a:r>
            <a:r>
              <a:rPr sz="1167" dirty="0">
                <a:latin typeface="Garamond"/>
                <a:cs typeface="Garamond"/>
              </a:rPr>
              <a:t>distribution, the company  can capture a </a:t>
            </a:r>
            <a:r>
              <a:rPr sz="1167" spc="-5" dirty="0">
                <a:latin typeface="Garamond"/>
                <a:cs typeface="Garamond"/>
              </a:rPr>
              <a:t>dominant position. In doing </a:t>
            </a:r>
            <a:r>
              <a:rPr sz="1167" dirty="0">
                <a:latin typeface="Garamond"/>
                <a:cs typeface="Garamond"/>
              </a:rPr>
              <a:t>so, </a:t>
            </a:r>
            <a:r>
              <a:rPr sz="1167" spc="-5" dirty="0">
                <a:latin typeface="Garamond"/>
                <a:cs typeface="Garamond"/>
              </a:rPr>
              <a:t>however, it </a:t>
            </a:r>
            <a:r>
              <a:rPr sz="1167" dirty="0">
                <a:latin typeface="Garamond"/>
                <a:cs typeface="Garamond"/>
              </a:rPr>
              <a:t>gives up </a:t>
            </a:r>
            <a:r>
              <a:rPr sz="1167" spc="-5" dirty="0">
                <a:latin typeface="Garamond"/>
                <a:cs typeface="Garamond"/>
              </a:rPr>
              <a:t>maximum </a:t>
            </a:r>
            <a:r>
              <a:rPr sz="1167" dirty="0">
                <a:latin typeface="Garamond"/>
                <a:cs typeface="Garamond"/>
              </a:rPr>
              <a:t>current </a:t>
            </a:r>
            <a:r>
              <a:rPr sz="1167" spc="-5" dirty="0">
                <a:latin typeface="Garamond"/>
                <a:cs typeface="Garamond"/>
              </a:rPr>
              <a:t>profit, </a:t>
            </a:r>
            <a:r>
              <a:rPr sz="1167" dirty="0">
                <a:latin typeface="Garamond"/>
                <a:cs typeface="Garamond"/>
              </a:rPr>
              <a:t>which  </a:t>
            </a:r>
            <a:r>
              <a:rPr sz="1167" spc="-5" dirty="0">
                <a:latin typeface="Garamond"/>
                <a:cs typeface="Garamond"/>
              </a:rPr>
              <a:t>it hopes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up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next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stage.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AutoNum type="alphaLcParenR" startAt="4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Maturity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Stage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point,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product's </a:t>
            </a:r>
            <a:r>
              <a:rPr sz="1167" dirty="0">
                <a:latin typeface="Garamond"/>
                <a:cs typeface="Garamond"/>
              </a:rPr>
              <a:t>sales growth will slow </a:t>
            </a:r>
            <a:r>
              <a:rPr sz="1167" spc="-5" dirty="0">
                <a:latin typeface="Garamond"/>
                <a:cs typeface="Garamond"/>
              </a:rPr>
              <a:t>down,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will enter a </a:t>
            </a:r>
            <a:r>
              <a:rPr sz="1167" spc="-5" dirty="0">
                <a:latin typeface="Garamond"/>
                <a:cs typeface="Garamond"/>
              </a:rPr>
              <a:t>maturity  </a:t>
            </a:r>
            <a:r>
              <a:rPr sz="1167" dirty="0">
                <a:latin typeface="Garamond"/>
                <a:cs typeface="Garamond"/>
              </a:rPr>
              <a:t>stage. This </a:t>
            </a:r>
            <a:r>
              <a:rPr sz="1167" spc="-5" dirty="0">
                <a:latin typeface="Garamond"/>
                <a:cs typeface="Garamond"/>
              </a:rPr>
              <a:t>maturity </a:t>
            </a:r>
            <a:r>
              <a:rPr sz="1167" dirty="0">
                <a:latin typeface="Garamond"/>
                <a:cs typeface="Garamond"/>
              </a:rPr>
              <a:t>stage </a:t>
            </a:r>
            <a:r>
              <a:rPr sz="1167" spc="-5" dirty="0">
                <a:latin typeface="Garamond"/>
                <a:cs typeface="Garamond"/>
              </a:rPr>
              <a:t>normally lasts longer </a:t>
            </a:r>
            <a:r>
              <a:rPr sz="1167" dirty="0">
                <a:latin typeface="Garamond"/>
                <a:cs typeface="Garamond"/>
              </a:rPr>
              <a:t>than the </a:t>
            </a:r>
            <a:r>
              <a:rPr sz="1167" spc="-5" dirty="0">
                <a:latin typeface="Garamond"/>
                <a:cs typeface="Garamond"/>
              </a:rPr>
              <a:t>previous </a:t>
            </a:r>
            <a:r>
              <a:rPr sz="1167" dirty="0">
                <a:latin typeface="Garamond"/>
                <a:cs typeface="Garamond"/>
              </a:rPr>
              <a:t>stages,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it </a:t>
            </a:r>
            <a:r>
              <a:rPr sz="1167" spc="-5" dirty="0">
                <a:latin typeface="Garamond"/>
                <a:cs typeface="Garamond"/>
              </a:rPr>
              <a:t>poses </a:t>
            </a:r>
            <a:r>
              <a:rPr sz="1167" dirty="0">
                <a:latin typeface="Garamond"/>
                <a:cs typeface="Garamond"/>
              </a:rPr>
              <a:t>strong  challenges to </a:t>
            </a:r>
            <a:r>
              <a:rPr sz="1167" spc="-5" dirty="0">
                <a:latin typeface="Garamond"/>
                <a:cs typeface="Garamond"/>
              </a:rPr>
              <a:t>marketing management. Most products are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maturity </a:t>
            </a:r>
            <a:r>
              <a:rPr sz="1167" dirty="0">
                <a:latin typeface="Garamond"/>
                <a:cs typeface="Garamond"/>
              </a:rPr>
              <a:t>stage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life </a:t>
            </a:r>
            <a:r>
              <a:rPr sz="1167" dirty="0">
                <a:latin typeface="Garamond"/>
                <a:cs typeface="Garamond"/>
              </a:rPr>
              <a:t>cycle, and  therefore </a:t>
            </a:r>
            <a:r>
              <a:rPr sz="1167" spc="-5" dirty="0">
                <a:latin typeface="Garamond"/>
                <a:cs typeface="Garamond"/>
              </a:rPr>
              <a:t>most of marketing management deals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mature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5870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108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8782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The slowdown in sales growth </a:t>
            </a:r>
            <a:r>
              <a:rPr sz="1167" spc="-5" dirty="0">
                <a:latin typeface="Garamond"/>
                <a:cs typeface="Garamond"/>
              </a:rPr>
              <a:t>results </a:t>
            </a:r>
            <a:r>
              <a:rPr sz="1167" dirty="0">
                <a:latin typeface="Garamond"/>
                <a:cs typeface="Garamond"/>
              </a:rPr>
              <a:t>in many </a:t>
            </a:r>
            <a:r>
              <a:rPr sz="1167" spc="-5" dirty="0">
                <a:latin typeface="Garamond"/>
                <a:cs typeface="Garamond"/>
              </a:rPr>
              <a:t>producers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many products </a:t>
            </a:r>
            <a:r>
              <a:rPr sz="1167" dirty="0">
                <a:latin typeface="Garamond"/>
                <a:cs typeface="Garamond"/>
              </a:rPr>
              <a:t>to sell.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turn, this  </a:t>
            </a:r>
            <a:r>
              <a:rPr sz="1167" spc="-5" dirty="0">
                <a:latin typeface="Garamond"/>
                <a:cs typeface="Garamond"/>
              </a:rPr>
              <a:t>overcapacity leads </a:t>
            </a:r>
            <a:r>
              <a:rPr sz="1167" dirty="0">
                <a:latin typeface="Garamond"/>
                <a:cs typeface="Garamond"/>
              </a:rPr>
              <a:t>to greater </a:t>
            </a:r>
            <a:r>
              <a:rPr sz="1167" spc="-5" dirty="0">
                <a:latin typeface="Garamond"/>
                <a:cs typeface="Garamond"/>
              </a:rPr>
              <a:t>competition. Competitors begin </a:t>
            </a:r>
            <a:r>
              <a:rPr sz="1167" dirty="0">
                <a:latin typeface="Garamond"/>
                <a:cs typeface="Garamond"/>
              </a:rPr>
              <a:t>marking down </a:t>
            </a:r>
            <a:r>
              <a:rPr sz="1167" spc="-5" dirty="0">
                <a:latin typeface="Garamond"/>
                <a:cs typeface="Garamond"/>
              </a:rPr>
              <a:t>prices, </a:t>
            </a:r>
            <a:r>
              <a:rPr sz="1167" dirty="0">
                <a:latin typeface="Garamond"/>
                <a:cs typeface="Garamond"/>
              </a:rPr>
              <a:t>increasing their  </a:t>
            </a:r>
            <a:r>
              <a:rPr sz="1167" spc="-5" dirty="0">
                <a:latin typeface="Garamond"/>
                <a:cs typeface="Garamond"/>
              </a:rPr>
              <a:t>advertising and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promotions, </a:t>
            </a:r>
            <a:r>
              <a:rPr sz="1167" dirty="0">
                <a:latin typeface="Garamond"/>
                <a:cs typeface="Garamond"/>
              </a:rPr>
              <a:t>and upping their R&amp;D </a:t>
            </a:r>
            <a:r>
              <a:rPr sz="1167" spc="-5" dirty="0">
                <a:latin typeface="Garamond"/>
                <a:cs typeface="Garamond"/>
              </a:rPr>
              <a:t>budgets </a:t>
            </a:r>
            <a:r>
              <a:rPr sz="1167" dirty="0">
                <a:latin typeface="Garamond"/>
                <a:cs typeface="Garamond"/>
              </a:rPr>
              <a:t>to find </a:t>
            </a:r>
            <a:r>
              <a:rPr sz="1167" spc="-5" dirty="0">
                <a:latin typeface="Garamond"/>
                <a:cs typeface="Garamond"/>
              </a:rPr>
              <a:t>better </a:t>
            </a:r>
            <a:r>
              <a:rPr sz="1167" dirty="0">
                <a:latin typeface="Garamond"/>
                <a:cs typeface="Garamond"/>
              </a:rPr>
              <a:t>versions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product. </a:t>
            </a:r>
            <a:r>
              <a:rPr sz="1167" dirty="0">
                <a:latin typeface="Garamond"/>
                <a:cs typeface="Garamond"/>
              </a:rPr>
              <a:t>These steps lead to a drop in </a:t>
            </a:r>
            <a:r>
              <a:rPr sz="1167" spc="-5" dirty="0">
                <a:latin typeface="Garamond"/>
                <a:cs typeface="Garamond"/>
              </a:rPr>
              <a:t>profit.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weaker competitors start </a:t>
            </a:r>
            <a:r>
              <a:rPr sz="1167" spc="-5" dirty="0">
                <a:latin typeface="Garamond"/>
                <a:cs typeface="Garamond"/>
              </a:rPr>
              <a:t>dropping out, 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industry </a:t>
            </a:r>
            <a:r>
              <a:rPr sz="1167" dirty="0">
                <a:latin typeface="Garamond"/>
                <a:cs typeface="Garamond"/>
              </a:rPr>
              <a:t>eventually contains </a:t>
            </a:r>
            <a:r>
              <a:rPr sz="1167" spc="-5" dirty="0">
                <a:latin typeface="Garamond"/>
                <a:cs typeface="Garamond"/>
              </a:rPr>
              <a:t>only well-established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competitors.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Although many products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mature </a:t>
            </a:r>
            <a:r>
              <a:rPr sz="1167" dirty="0">
                <a:latin typeface="Garamond"/>
                <a:cs typeface="Garamond"/>
              </a:rPr>
              <a:t>stage </a:t>
            </a:r>
            <a:r>
              <a:rPr sz="1167" spc="-5" dirty="0">
                <a:latin typeface="Garamond"/>
                <a:cs typeface="Garamond"/>
              </a:rPr>
              <a:t>appear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remain </a:t>
            </a:r>
            <a:r>
              <a:rPr sz="1167" dirty="0">
                <a:latin typeface="Garamond"/>
                <a:cs typeface="Garamond"/>
              </a:rPr>
              <a:t>unchanged for </a:t>
            </a:r>
            <a:r>
              <a:rPr sz="1167" spc="-5" dirty="0">
                <a:latin typeface="Garamond"/>
                <a:cs typeface="Garamond"/>
              </a:rPr>
              <a:t>long periods, most  </a:t>
            </a:r>
            <a:r>
              <a:rPr sz="1167" dirty="0">
                <a:latin typeface="Garamond"/>
                <a:cs typeface="Garamond"/>
              </a:rPr>
              <a:t>successful </a:t>
            </a:r>
            <a:r>
              <a:rPr sz="1167" spc="-5" dirty="0">
                <a:latin typeface="Garamond"/>
                <a:cs typeface="Garamond"/>
              </a:rPr>
              <a:t>ones are actually </a:t>
            </a:r>
            <a:r>
              <a:rPr sz="1167" dirty="0">
                <a:latin typeface="Garamond"/>
                <a:cs typeface="Garamond"/>
              </a:rPr>
              <a:t>evolving to </a:t>
            </a:r>
            <a:r>
              <a:rPr sz="1167" spc="-5" dirty="0">
                <a:latin typeface="Garamond"/>
                <a:cs typeface="Garamond"/>
              </a:rPr>
              <a:t>meet </a:t>
            </a:r>
            <a:r>
              <a:rPr sz="1167" dirty="0">
                <a:latin typeface="Garamond"/>
                <a:cs typeface="Garamond"/>
              </a:rPr>
              <a:t>changing consumer </a:t>
            </a:r>
            <a:r>
              <a:rPr sz="1167" spc="-5" dirty="0">
                <a:latin typeface="Garamond"/>
                <a:cs typeface="Garamond"/>
              </a:rPr>
              <a:t>needs. </a:t>
            </a:r>
            <a:r>
              <a:rPr sz="1167" dirty="0">
                <a:latin typeface="Garamond"/>
                <a:cs typeface="Garamond"/>
              </a:rPr>
              <a:t>Product managers should  </a:t>
            </a:r>
            <a:r>
              <a:rPr sz="1167" spc="-5" dirty="0">
                <a:latin typeface="Garamond"/>
                <a:cs typeface="Garamond"/>
              </a:rPr>
              <a:t>do more </a:t>
            </a:r>
            <a:r>
              <a:rPr sz="1167" dirty="0">
                <a:latin typeface="Garamond"/>
                <a:cs typeface="Garamond"/>
              </a:rPr>
              <a:t>than simply </a:t>
            </a:r>
            <a:r>
              <a:rPr sz="1167" spc="-5" dirty="0">
                <a:latin typeface="Garamond"/>
                <a:cs typeface="Garamond"/>
              </a:rPr>
              <a:t>ride along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or defend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mature products—a </a:t>
            </a:r>
            <a:r>
              <a:rPr sz="1167" dirty="0">
                <a:latin typeface="Garamond"/>
                <a:cs typeface="Garamond"/>
              </a:rPr>
              <a:t>good </a:t>
            </a:r>
            <a:r>
              <a:rPr sz="1167" spc="-5" dirty="0">
                <a:latin typeface="Garamond"/>
                <a:cs typeface="Garamond"/>
              </a:rPr>
              <a:t>offense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 defense. </a:t>
            </a:r>
            <a:r>
              <a:rPr sz="1167" dirty="0">
                <a:latin typeface="Garamond"/>
                <a:cs typeface="Garamond"/>
              </a:rPr>
              <a:t>They should consider </a:t>
            </a:r>
            <a:r>
              <a:rPr sz="1167" spc="-5" dirty="0">
                <a:latin typeface="Garamond"/>
                <a:cs typeface="Garamond"/>
              </a:rPr>
              <a:t>modifying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market, product, and marketing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mix.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modifying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market, </a:t>
            </a:r>
            <a:r>
              <a:rPr sz="1167" dirty="0">
                <a:latin typeface="Garamond"/>
                <a:cs typeface="Garamond"/>
              </a:rPr>
              <a:t>the company tries to </a:t>
            </a:r>
            <a:r>
              <a:rPr sz="1167" spc="-5" dirty="0">
                <a:latin typeface="Garamond"/>
                <a:cs typeface="Garamond"/>
              </a:rPr>
              <a:t>increase </a:t>
            </a:r>
            <a:r>
              <a:rPr sz="1167" dirty="0">
                <a:latin typeface="Garamond"/>
                <a:cs typeface="Garamond"/>
              </a:rPr>
              <a:t>the consumption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current </a:t>
            </a:r>
            <a:r>
              <a:rPr sz="1167" spc="-5" dirty="0">
                <a:latin typeface="Garamond"/>
                <a:cs typeface="Garamond"/>
              </a:rPr>
              <a:t>product. It  </a:t>
            </a:r>
            <a:r>
              <a:rPr sz="1167" dirty="0">
                <a:latin typeface="Garamond"/>
                <a:cs typeface="Garamond"/>
              </a:rPr>
              <a:t>looks for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users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market segments, </a:t>
            </a:r>
            <a:r>
              <a:rPr sz="1167" spc="-5" dirty="0">
                <a:latin typeface="Garamond"/>
                <a:cs typeface="Garamond"/>
              </a:rPr>
              <a:t>as when Johnson </a:t>
            </a:r>
            <a:r>
              <a:rPr sz="1167" dirty="0">
                <a:latin typeface="Garamond"/>
                <a:cs typeface="Garamond"/>
              </a:rPr>
              <a:t>&amp; </a:t>
            </a:r>
            <a:r>
              <a:rPr sz="1167" spc="-5" dirty="0">
                <a:latin typeface="Garamond"/>
                <a:cs typeface="Garamond"/>
              </a:rPr>
              <a:t>Johnson </a:t>
            </a:r>
            <a:r>
              <a:rPr sz="1167" dirty="0">
                <a:latin typeface="Garamond"/>
                <a:cs typeface="Garamond"/>
              </a:rPr>
              <a:t>targeted the adult </a:t>
            </a:r>
            <a:r>
              <a:rPr sz="1167" spc="-5" dirty="0">
                <a:latin typeface="Garamond"/>
                <a:cs typeface="Garamond"/>
              </a:rPr>
              <a:t>market  </a:t>
            </a:r>
            <a:r>
              <a:rPr sz="1167" dirty="0">
                <a:latin typeface="Garamond"/>
                <a:cs typeface="Garamond"/>
              </a:rPr>
              <a:t>with its </a:t>
            </a:r>
            <a:r>
              <a:rPr sz="1167" spc="-5" dirty="0">
                <a:latin typeface="Garamond"/>
                <a:cs typeface="Garamond"/>
              </a:rPr>
              <a:t>baby powder and </a:t>
            </a:r>
            <a:r>
              <a:rPr sz="1167" dirty="0">
                <a:latin typeface="Garamond"/>
                <a:cs typeface="Garamond"/>
              </a:rPr>
              <a:t>shampoo. The manager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looks for ways to increase usage </a:t>
            </a:r>
            <a:r>
              <a:rPr sz="1167" spc="-5" dirty="0">
                <a:latin typeface="Garamond"/>
                <a:cs typeface="Garamond"/>
              </a:rPr>
              <a:t>among  present </a:t>
            </a:r>
            <a:r>
              <a:rPr sz="1167" dirty="0">
                <a:latin typeface="Garamond"/>
                <a:cs typeface="Garamond"/>
              </a:rPr>
              <a:t>customers. </a:t>
            </a:r>
            <a:r>
              <a:rPr sz="1167" spc="-5" dirty="0">
                <a:latin typeface="Garamond"/>
                <a:cs typeface="Garamond"/>
              </a:rPr>
              <a:t>Campbell does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by offering recipes and </a:t>
            </a:r>
            <a:r>
              <a:rPr sz="1167" dirty="0">
                <a:latin typeface="Garamond"/>
                <a:cs typeface="Garamond"/>
              </a:rPr>
              <a:t>convincing consumers that </a:t>
            </a:r>
            <a:r>
              <a:rPr sz="1167" spc="-5" dirty="0">
                <a:latin typeface="Garamond"/>
                <a:cs typeface="Garamond"/>
              </a:rPr>
              <a:t>"soup is  </a:t>
            </a:r>
            <a:r>
              <a:rPr sz="1167" dirty="0">
                <a:latin typeface="Garamond"/>
                <a:cs typeface="Garamond"/>
              </a:rPr>
              <a:t>good food."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may </a:t>
            </a:r>
            <a:r>
              <a:rPr sz="1167" dirty="0">
                <a:latin typeface="Garamond"/>
                <a:cs typeface="Garamond"/>
              </a:rPr>
              <a:t>want to </a:t>
            </a:r>
            <a:r>
              <a:rPr sz="1167" spc="-5" dirty="0">
                <a:latin typeface="Garamond"/>
                <a:cs typeface="Garamond"/>
              </a:rPr>
              <a:t>reposition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brand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appeal </a:t>
            </a:r>
            <a:r>
              <a:rPr sz="1167" dirty="0">
                <a:latin typeface="Garamond"/>
                <a:cs typeface="Garamond"/>
              </a:rPr>
              <a:t>to a </a:t>
            </a:r>
            <a:r>
              <a:rPr sz="1167" spc="-5" dirty="0">
                <a:latin typeface="Garamond"/>
                <a:cs typeface="Garamond"/>
              </a:rPr>
              <a:t>larger or </a:t>
            </a:r>
            <a:r>
              <a:rPr sz="1167" dirty="0">
                <a:latin typeface="Garamond"/>
                <a:cs typeface="Garamond"/>
              </a:rPr>
              <a:t>faster-  growing segment, </a:t>
            </a:r>
            <a:r>
              <a:rPr sz="1167" spc="-5" dirty="0">
                <a:latin typeface="Garamond"/>
                <a:cs typeface="Garamond"/>
              </a:rPr>
              <a:t>as Arrow did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it introduced its new line of </a:t>
            </a:r>
            <a:r>
              <a:rPr sz="1167" dirty="0">
                <a:latin typeface="Garamond"/>
                <a:cs typeface="Garamond"/>
              </a:rPr>
              <a:t>casual shirts </a:t>
            </a:r>
            <a:r>
              <a:rPr sz="1167" spc="-5" dirty="0">
                <a:latin typeface="Garamond"/>
                <a:cs typeface="Garamond"/>
              </a:rPr>
              <a:t>and announced,  "We're </a:t>
            </a:r>
            <a:r>
              <a:rPr sz="1167" dirty="0">
                <a:latin typeface="Garamond"/>
                <a:cs typeface="Garamond"/>
              </a:rPr>
              <a:t>loosening </a:t>
            </a:r>
            <a:r>
              <a:rPr sz="1167" spc="-5" dirty="0">
                <a:latin typeface="Garamond"/>
                <a:cs typeface="Garamond"/>
              </a:rPr>
              <a:t>our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collars."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might also </a:t>
            </a:r>
            <a:r>
              <a:rPr sz="1167" dirty="0">
                <a:latin typeface="Garamond"/>
                <a:cs typeface="Garamond"/>
              </a:rPr>
              <a:t>try </a:t>
            </a:r>
            <a:r>
              <a:rPr sz="1167" spc="-5" dirty="0">
                <a:latin typeface="Garamond"/>
                <a:cs typeface="Garamond"/>
              </a:rPr>
              <a:t>modifying </a:t>
            </a:r>
            <a:r>
              <a:rPr sz="1167" dirty="0">
                <a:latin typeface="Garamond"/>
                <a:cs typeface="Garamond"/>
              </a:rPr>
              <a:t>the product—changing characteristics 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quality,  features,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style to </a:t>
            </a:r>
            <a:r>
              <a:rPr sz="1167" spc="-5" dirty="0">
                <a:latin typeface="Garamond"/>
                <a:cs typeface="Garamond"/>
              </a:rPr>
              <a:t>attract new </a:t>
            </a:r>
            <a:r>
              <a:rPr sz="1167" dirty="0">
                <a:latin typeface="Garamond"/>
                <a:cs typeface="Garamond"/>
              </a:rPr>
              <a:t>users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inspire </a:t>
            </a:r>
            <a:r>
              <a:rPr sz="1167" dirty="0">
                <a:latin typeface="Garamond"/>
                <a:cs typeface="Garamond"/>
              </a:rPr>
              <a:t>more </a:t>
            </a:r>
            <a:r>
              <a:rPr sz="1167" spc="-5" dirty="0">
                <a:latin typeface="Garamond"/>
                <a:cs typeface="Garamond"/>
              </a:rPr>
              <a:t>usage. </a:t>
            </a:r>
            <a:r>
              <a:rPr sz="1167" dirty="0">
                <a:latin typeface="Garamond"/>
                <a:cs typeface="Garamond"/>
              </a:rPr>
              <a:t>It </a:t>
            </a:r>
            <a:r>
              <a:rPr sz="1167" spc="-5" dirty="0">
                <a:latin typeface="Garamond"/>
                <a:cs typeface="Garamond"/>
              </a:rPr>
              <a:t>might improve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product's 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and performance—its durability, reliability, </a:t>
            </a:r>
            <a:r>
              <a:rPr sz="1167" dirty="0">
                <a:latin typeface="Garamond"/>
                <a:cs typeface="Garamond"/>
              </a:rPr>
              <a:t>speed,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taste. </a:t>
            </a:r>
            <a:r>
              <a:rPr sz="1167" spc="-5" dirty="0">
                <a:latin typeface="Garamond"/>
                <a:cs typeface="Garamond"/>
              </a:rPr>
              <a:t>Or it might add </a:t>
            </a:r>
            <a:r>
              <a:rPr sz="1167" dirty="0">
                <a:latin typeface="Garamond"/>
                <a:cs typeface="Garamond"/>
              </a:rPr>
              <a:t>new features  that expand the </a:t>
            </a:r>
            <a:r>
              <a:rPr sz="1167" spc="-5" dirty="0">
                <a:latin typeface="Garamond"/>
                <a:cs typeface="Garamond"/>
              </a:rPr>
              <a:t>product's </a:t>
            </a:r>
            <a:r>
              <a:rPr sz="1167" dirty="0">
                <a:latin typeface="Garamond"/>
                <a:cs typeface="Garamond"/>
              </a:rPr>
              <a:t>usefulness, safety,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convenience. For example, </a:t>
            </a:r>
            <a:r>
              <a:rPr sz="1167" spc="-5" dirty="0">
                <a:latin typeface="Garamond"/>
                <a:cs typeface="Garamond"/>
              </a:rPr>
              <a:t>Sony </a:t>
            </a:r>
            <a:r>
              <a:rPr sz="1167" dirty="0">
                <a:latin typeface="Garamond"/>
                <a:cs typeface="Garamond"/>
              </a:rPr>
              <a:t>keeps </a:t>
            </a:r>
            <a:r>
              <a:rPr sz="1167" spc="-5" dirty="0">
                <a:latin typeface="Garamond"/>
                <a:cs typeface="Garamond"/>
              </a:rPr>
              <a:t>adding new  </a:t>
            </a:r>
            <a:r>
              <a:rPr sz="1167" dirty="0">
                <a:latin typeface="Garamond"/>
                <a:cs typeface="Garamond"/>
              </a:rPr>
              <a:t>styles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features to </a:t>
            </a:r>
            <a:r>
              <a:rPr sz="1167" spc="-5" dirty="0">
                <a:latin typeface="Garamond"/>
                <a:cs typeface="Garamond"/>
              </a:rPr>
              <a:t>its Walkman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Discman lines, and Volvo adds new </a:t>
            </a:r>
            <a:r>
              <a:rPr sz="1167" dirty="0">
                <a:latin typeface="Garamond"/>
                <a:cs typeface="Garamond"/>
              </a:rPr>
              <a:t>safety </a:t>
            </a:r>
            <a:r>
              <a:rPr sz="1167" spc="-5" dirty="0">
                <a:latin typeface="Garamond"/>
                <a:cs typeface="Garamond"/>
              </a:rPr>
              <a:t>features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its  </a:t>
            </a:r>
            <a:r>
              <a:rPr sz="1167" dirty="0">
                <a:latin typeface="Garamond"/>
                <a:cs typeface="Garamond"/>
              </a:rPr>
              <a:t>cars. Finally, 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improve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product's </a:t>
            </a:r>
            <a:r>
              <a:rPr sz="1167" dirty="0">
                <a:latin typeface="Garamond"/>
                <a:cs typeface="Garamond"/>
              </a:rPr>
              <a:t>styling </a:t>
            </a:r>
            <a:r>
              <a:rPr sz="1167" spc="-5" dirty="0">
                <a:latin typeface="Garamond"/>
                <a:cs typeface="Garamond"/>
              </a:rPr>
              <a:t>and attractiveness. </a:t>
            </a:r>
            <a:r>
              <a:rPr sz="1167" dirty="0">
                <a:latin typeface="Garamond"/>
                <a:cs typeface="Garamond"/>
              </a:rPr>
              <a:t>Thus, car  </a:t>
            </a:r>
            <a:r>
              <a:rPr sz="1167" spc="-5" dirty="0">
                <a:latin typeface="Garamond"/>
                <a:cs typeface="Garamond"/>
              </a:rPr>
              <a:t>manufacturers restyle </a:t>
            </a:r>
            <a:r>
              <a:rPr sz="1167" dirty="0">
                <a:latin typeface="Garamond"/>
                <a:cs typeface="Garamond"/>
              </a:rPr>
              <a:t>their cars to </a:t>
            </a:r>
            <a:r>
              <a:rPr sz="1167" spc="-5" dirty="0">
                <a:latin typeface="Garamond"/>
                <a:cs typeface="Garamond"/>
              </a:rPr>
              <a:t>attract buyers </a:t>
            </a:r>
            <a:r>
              <a:rPr sz="1167" dirty="0">
                <a:latin typeface="Garamond"/>
                <a:cs typeface="Garamond"/>
              </a:rPr>
              <a:t>who want a </a:t>
            </a:r>
            <a:r>
              <a:rPr sz="1167" spc="-5" dirty="0">
                <a:latin typeface="Garamond"/>
                <a:cs typeface="Garamond"/>
              </a:rPr>
              <a:t>new look.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makers of </a:t>
            </a:r>
            <a:r>
              <a:rPr sz="1167" dirty="0">
                <a:latin typeface="Garamond"/>
                <a:cs typeface="Garamond"/>
              </a:rPr>
              <a:t>consumer  food </a:t>
            </a:r>
            <a:r>
              <a:rPr sz="1167" spc="-5" dirty="0">
                <a:latin typeface="Garamond"/>
                <a:cs typeface="Garamond"/>
              </a:rPr>
              <a:t>and household products introduce new </a:t>
            </a:r>
            <a:r>
              <a:rPr sz="1167" dirty="0">
                <a:latin typeface="Garamond"/>
                <a:cs typeface="Garamond"/>
              </a:rPr>
              <a:t>flavors, colors, ingredients, </a:t>
            </a:r>
            <a:r>
              <a:rPr sz="1167" spc="-5" dirty="0">
                <a:latin typeface="Garamond"/>
                <a:cs typeface="Garamond"/>
              </a:rPr>
              <a:t>or packages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revitalize  </a:t>
            </a:r>
            <a:r>
              <a:rPr sz="1167" dirty="0">
                <a:latin typeface="Garamond"/>
                <a:cs typeface="Garamond"/>
              </a:rPr>
              <a:t>consumer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buying.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Finally, the company can try </a:t>
            </a:r>
            <a:r>
              <a:rPr sz="1167" spc="-5" dirty="0">
                <a:latin typeface="Garamond"/>
                <a:cs typeface="Garamond"/>
              </a:rPr>
              <a:t>modifying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mix—improving sales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changing </a:t>
            </a:r>
            <a:r>
              <a:rPr sz="1167" spc="-5" dirty="0">
                <a:latin typeface="Garamond"/>
                <a:cs typeface="Garamond"/>
              </a:rPr>
              <a:t>one or  more marketing mix </a:t>
            </a:r>
            <a:r>
              <a:rPr sz="1167" dirty="0">
                <a:latin typeface="Garamond"/>
                <a:cs typeface="Garamond"/>
              </a:rPr>
              <a:t>elements.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can cut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attract new </a:t>
            </a:r>
            <a:r>
              <a:rPr sz="1167" dirty="0">
                <a:latin typeface="Garamond"/>
                <a:cs typeface="Garamond"/>
              </a:rPr>
              <a:t>users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competitors' customers. </a:t>
            </a:r>
            <a:r>
              <a:rPr sz="1167" spc="-5" dirty="0">
                <a:latin typeface="Garamond"/>
                <a:cs typeface="Garamond"/>
              </a:rPr>
              <a:t>It 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launch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better advertising </a:t>
            </a:r>
            <a:r>
              <a:rPr sz="1167" dirty="0">
                <a:latin typeface="Garamond"/>
                <a:cs typeface="Garamond"/>
              </a:rPr>
              <a:t>campaign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aggressive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promotions—trade </a:t>
            </a:r>
            <a:r>
              <a:rPr sz="1167" dirty="0">
                <a:latin typeface="Garamond"/>
                <a:cs typeface="Garamond"/>
              </a:rPr>
              <a:t>deals, cents-  </a:t>
            </a:r>
            <a:r>
              <a:rPr sz="1167" spc="-5" dirty="0">
                <a:latin typeface="Garamond"/>
                <a:cs typeface="Garamond"/>
              </a:rPr>
              <a:t>off, premiums, and </a:t>
            </a:r>
            <a:r>
              <a:rPr sz="1167" dirty="0">
                <a:latin typeface="Garamond"/>
                <a:cs typeface="Garamond"/>
              </a:rPr>
              <a:t>contests. The company can also </a:t>
            </a:r>
            <a:r>
              <a:rPr sz="1167" spc="-5" dirty="0">
                <a:latin typeface="Garamond"/>
                <a:cs typeface="Garamond"/>
              </a:rPr>
              <a:t>move into larger market </a:t>
            </a:r>
            <a:r>
              <a:rPr sz="1167" dirty="0">
                <a:latin typeface="Garamond"/>
                <a:cs typeface="Garamond"/>
              </a:rPr>
              <a:t>channels, using </a:t>
            </a:r>
            <a:r>
              <a:rPr sz="1167" spc="-5" dirty="0">
                <a:latin typeface="Garamond"/>
                <a:cs typeface="Garamond"/>
              </a:rPr>
              <a:t>mass  </a:t>
            </a:r>
            <a:r>
              <a:rPr sz="1167" dirty="0">
                <a:latin typeface="Garamond"/>
                <a:cs typeface="Garamond"/>
              </a:rPr>
              <a:t>merchandisers, if these channels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growing. Finally, 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offer new or improved  </a:t>
            </a:r>
            <a:r>
              <a:rPr sz="1167" dirty="0">
                <a:latin typeface="Garamond"/>
                <a:cs typeface="Garamond"/>
              </a:rPr>
              <a:t>services to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buyers.</a:t>
            </a:r>
            <a:endParaRPr sz="1167">
              <a:latin typeface="Garamond"/>
              <a:cs typeface="Garamond"/>
            </a:endParaRPr>
          </a:p>
          <a:p>
            <a:pPr marL="233975">
              <a:lnSpc>
                <a:spcPts val="1240"/>
              </a:lnSpc>
            </a:pPr>
            <a:r>
              <a:rPr sz="1167" b="1" dirty="0">
                <a:latin typeface="Garamond"/>
                <a:cs typeface="Garamond"/>
              </a:rPr>
              <a:t>e)  </a:t>
            </a:r>
            <a:r>
              <a:rPr sz="1167" b="1" spc="-5" dirty="0">
                <a:latin typeface="Garamond"/>
                <a:cs typeface="Garamond"/>
              </a:rPr>
              <a:t>Decline</a:t>
            </a:r>
            <a:r>
              <a:rPr sz="1167" b="1" spc="111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Stage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The sales of most product forms and brands eventually dip.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decline may be </a:t>
            </a:r>
            <a:r>
              <a:rPr sz="1167" dirty="0">
                <a:latin typeface="Garamond"/>
                <a:cs typeface="Garamond"/>
              </a:rPr>
              <a:t>slow, </a:t>
            </a:r>
            <a:r>
              <a:rPr sz="1167" spc="-5" dirty="0">
                <a:latin typeface="Garamond"/>
                <a:cs typeface="Garamond"/>
              </a:rPr>
              <a:t>as in </a:t>
            </a:r>
            <a:r>
              <a:rPr sz="1167" dirty="0">
                <a:latin typeface="Garamond"/>
                <a:cs typeface="Garamond"/>
              </a:rPr>
              <a:t>the  case </a:t>
            </a:r>
            <a:r>
              <a:rPr sz="1167" spc="-5" dirty="0">
                <a:latin typeface="Garamond"/>
                <a:cs typeface="Garamond"/>
              </a:rPr>
              <a:t>of oatmeal </a:t>
            </a:r>
            <a:r>
              <a:rPr sz="1167" dirty="0">
                <a:latin typeface="Garamond"/>
                <a:cs typeface="Garamond"/>
              </a:rPr>
              <a:t>cereal, </a:t>
            </a:r>
            <a:r>
              <a:rPr sz="1167" spc="-5" dirty="0">
                <a:latin typeface="Garamond"/>
                <a:cs typeface="Garamond"/>
              </a:rPr>
              <a:t>or rapid, as </a:t>
            </a:r>
            <a:r>
              <a:rPr sz="1167" dirty="0">
                <a:latin typeface="Garamond"/>
                <a:cs typeface="Garamond"/>
              </a:rPr>
              <a:t>in the case </a:t>
            </a:r>
            <a:r>
              <a:rPr sz="1167" spc="-5" dirty="0">
                <a:latin typeface="Garamond"/>
                <a:cs typeface="Garamond"/>
              </a:rPr>
              <a:t>of phonograph records. Sales may plunge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zero, or 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may drop </a:t>
            </a:r>
            <a:r>
              <a:rPr sz="1167" dirty="0">
                <a:latin typeface="Garamond"/>
                <a:cs typeface="Garamond"/>
              </a:rPr>
              <a:t>to a </a:t>
            </a:r>
            <a:r>
              <a:rPr sz="1167" spc="-5" dirty="0">
                <a:latin typeface="Garamond"/>
                <a:cs typeface="Garamond"/>
              </a:rPr>
              <a:t>low level </a:t>
            </a:r>
            <a:r>
              <a:rPr sz="1167" dirty="0">
                <a:latin typeface="Garamond"/>
                <a:cs typeface="Garamond"/>
              </a:rPr>
              <a:t>where they continue for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years. This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decline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stage.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Sales decline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many reasons, including </a:t>
            </a:r>
            <a:r>
              <a:rPr sz="1167" dirty="0">
                <a:latin typeface="Garamond"/>
                <a:cs typeface="Garamond"/>
              </a:rPr>
              <a:t>technological </a:t>
            </a:r>
            <a:r>
              <a:rPr sz="1167" spc="-5" dirty="0">
                <a:latin typeface="Garamond"/>
                <a:cs typeface="Garamond"/>
              </a:rPr>
              <a:t>advances, </a:t>
            </a:r>
            <a:r>
              <a:rPr sz="1167" dirty="0">
                <a:latin typeface="Garamond"/>
                <a:cs typeface="Garamond"/>
              </a:rPr>
              <a:t>shifts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consumer tastes, </a:t>
            </a:r>
            <a:r>
              <a:rPr sz="1167" spc="-5" dirty="0">
                <a:latin typeface="Garamond"/>
                <a:cs typeface="Garamond"/>
              </a:rPr>
              <a:t>and  increased </a:t>
            </a:r>
            <a:r>
              <a:rPr sz="1167" dirty="0">
                <a:latin typeface="Garamond"/>
                <a:cs typeface="Garamond"/>
              </a:rPr>
              <a:t>competition.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and profits decline, some firms </a:t>
            </a:r>
            <a:r>
              <a:rPr sz="1167" dirty="0">
                <a:latin typeface="Garamond"/>
                <a:cs typeface="Garamond"/>
              </a:rPr>
              <a:t>withdraw </a:t>
            </a:r>
            <a:r>
              <a:rPr sz="1167" spc="-5" dirty="0">
                <a:latin typeface="Garamond"/>
                <a:cs typeface="Garamond"/>
              </a:rPr>
              <a:t>from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market. Those  remaining may prune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product offerings. They may </a:t>
            </a:r>
            <a:r>
              <a:rPr sz="1167" dirty="0">
                <a:latin typeface="Garamond"/>
                <a:cs typeface="Garamond"/>
              </a:rPr>
              <a:t>drop </a:t>
            </a:r>
            <a:r>
              <a:rPr sz="1167" spc="-5" dirty="0">
                <a:latin typeface="Garamond"/>
                <a:cs typeface="Garamond"/>
              </a:rPr>
              <a:t>smaller market segments and  marginal </a:t>
            </a:r>
            <a:r>
              <a:rPr sz="1167" dirty="0">
                <a:latin typeface="Garamond"/>
                <a:cs typeface="Garamond"/>
              </a:rPr>
              <a:t>trade channels, or they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cut the </a:t>
            </a:r>
            <a:r>
              <a:rPr sz="1167" spc="-5" dirty="0">
                <a:latin typeface="Garamond"/>
                <a:cs typeface="Garamond"/>
              </a:rPr>
              <a:t>promotion budget and reduce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prices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further.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Carrying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weak product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very costly to a </a:t>
            </a:r>
            <a:r>
              <a:rPr sz="1167" spc="-5" dirty="0">
                <a:latin typeface="Garamond"/>
                <a:cs typeface="Garamond"/>
              </a:rPr>
              <a:t>firm, and not just in profit </a:t>
            </a:r>
            <a:r>
              <a:rPr sz="1167" dirty="0">
                <a:latin typeface="Garamond"/>
                <a:cs typeface="Garamond"/>
              </a:rPr>
              <a:t>terms. There </a:t>
            </a:r>
            <a:r>
              <a:rPr sz="1167" spc="-5" dirty="0">
                <a:latin typeface="Garamond"/>
                <a:cs typeface="Garamond"/>
              </a:rPr>
              <a:t>are many  hidden </a:t>
            </a:r>
            <a:r>
              <a:rPr sz="1167" dirty="0">
                <a:latin typeface="Garamond"/>
                <a:cs typeface="Garamond"/>
              </a:rPr>
              <a:t>costs. A weak </a:t>
            </a:r>
            <a:r>
              <a:rPr sz="1167" spc="-5" dirty="0">
                <a:latin typeface="Garamond"/>
                <a:cs typeface="Garamond"/>
              </a:rPr>
              <a:t>product may </a:t>
            </a:r>
            <a:r>
              <a:rPr sz="1167" dirty="0">
                <a:latin typeface="Garamond"/>
                <a:cs typeface="Garamond"/>
              </a:rPr>
              <a:t>take up too much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management's time. It </a:t>
            </a:r>
            <a:r>
              <a:rPr sz="1167" spc="-5" dirty="0">
                <a:latin typeface="Garamond"/>
                <a:cs typeface="Garamond"/>
              </a:rPr>
              <a:t>often requires  </a:t>
            </a:r>
            <a:r>
              <a:rPr sz="1167" dirty="0">
                <a:latin typeface="Garamond"/>
                <a:cs typeface="Garamond"/>
              </a:rPr>
              <a:t>frequent </a:t>
            </a:r>
            <a:r>
              <a:rPr sz="1167" spc="-5" dirty="0">
                <a:latin typeface="Garamond"/>
                <a:cs typeface="Garamond"/>
              </a:rPr>
              <a:t>price and inventory adjustments. It requires advertising and </a:t>
            </a:r>
            <a:r>
              <a:rPr sz="1167" dirty="0">
                <a:latin typeface="Garamond"/>
                <a:cs typeface="Garamond"/>
              </a:rPr>
              <a:t>sales force </a:t>
            </a:r>
            <a:r>
              <a:rPr sz="1167" spc="-5" dirty="0">
                <a:latin typeface="Garamond"/>
                <a:cs typeface="Garamond"/>
              </a:rPr>
              <a:t>attention </a:t>
            </a:r>
            <a:r>
              <a:rPr sz="1167" dirty="0">
                <a:latin typeface="Garamond"/>
                <a:cs typeface="Garamond"/>
              </a:rPr>
              <a:t>that  </a:t>
            </a:r>
            <a:r>
              <a:rPr sz="1167" spc="-5" dirty="0">
                <a:latin typeface="Garamond"/>
                <a:cs typeface="Garamond"/>
              </a:rPr>
              <a:t>might be better </a:t>
            </a:r>
            <a:r>
              <a:rPr sz="1167" dirty="0">
                <a:latin typeface="Garamond"/>
                <a:cs typeface="Garamond"/>
              </a:rPr>
              <a:t>used to </a:t>
            </a:r>
            <a:r>
              <a:rPr sz="1167" spc="-5" dirty="0">
                <a:latin typeface="Garamond"/>
                <a:cs typeface="Garamond"/>
              </a:rPr>
              <a:t>make "healthy" products </a:t>
            </a:r>
            <a:r>
              <a:rPr sz="1167" dirty="0">
                <a:latin typeface="Garamond"/>
                <a:cs typeface="Garamond"/>
              </a:rPr>
              <a:t>more </a:t>
            </a:r>
            <a:r>
              <a:rPr sz="1167" spc="-5" dirty="0">
                <a:latin typeface="Garamond"/>
                <a:cs typeface="Garamond"/>
              </a:rPr>
              <a:t>profitable.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product's </a:t>
            </a:r>
            <a:r>
              <a:rPr sz="1167" dirty="0">
                <a:latin typeface="Garamond"/>
                <a:cs typeface="Garamond"/>
              </a:rPr>
              <a:t>failing </a:t>
            </a:r>
            <a:r>
              <a:rPr sz="1167" spc="-5" dirty="0">
                <a:latin typeface="Garamond"/>
                <a:cs typeface="Garamond"/>
              </a:rPr>
              <a:t>reputation  </a:t>
            </a:r>
            <a:r>
              <a:rPr sz="1167" dirty="0">
                <a:latin typeface="Garamond"/>
                <a:cs typeface="Garamond"/>
              </a:rPr>
              <a:t>can cause </a:t>
            </a:r>
            <a:r>
              <a:rPr sz="1167" spc="-5" dirty="0">
                <a:latin typeface="Garamond"/>
                <a:cs typeface="Garamond"/>
              </a:rPr>
              <a:t>customer </a:t>
            </a:r>
            <a:r>
              <a:rPr sz="1167" dirty="0">
                <a:latin typeface="Garamond"/>
                <a:cs typeface="Garamond"/>
              </a:rPr>
              <a:t>concerns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and its other products.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biggest </a:t>
            </a:r>
            <a:r>
              <a:rPr sz="1167" dirty="0">
                <a:latin typeface="Garamond"/>
                <a:cs typeface="Garamond"/>
              </a:rPr>
              <a:t>cost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well  </a:t>
            </a:r>
            <a:r>
              <a:rPr sz="1167" spc="-5" dirty="0">
                <a:latin typeface="Garamond"/>
                <a:cs typeface="Garamond"/>
              </a:rPr>
              <a:t>lie in </a:t>
            </a:r>
            <a:r>
              <a:rPr sz="1167" dirty="0">
                <a:latin typeface="Garamond"/>
                <a:cs typeface="Garamond"/>
              </a:rPr>
              <a:t>the future. Keeping weak </a:t>
            </a:r>
            <a:r>
              <a:rPr sz="1167" spc="-5" dirty="0">
                <a:latin typeface="Garamond"/>
                <a:cs typeface="Garamond"/>
              </a:rPr>
              <a:t>products delays </a:t>
            </a:r>
            <a:r>
              <a:rPr sz="1167" dirty="0">
                <a:latin typeface="Garamond"/>
                <a:cs typeface="Garamond"/>
              </a:rPr>
              <a:t>the search for </a:t>
            </a:r>
            <a:r>
              <a:rPr sz="1167" spc="-5" dirty="0">
                <a:latin typeface="Garamond"/>
                <a:cs typeface="Garamond"/>
              </a:rPr>
              <a:t>replacements, </a:t>
            </a:r>
            <a:r>
              <a:rPr sz="1167" dirty="0">
                <a:latin typeface="Garamond"/>
                <a:cs typeface="Garamond"/>
              </a:rPr>
              <a:t>creates a </a:t>
            </a:r>
            <a:r>
              <a:rPr sz="1167" spc="-5" dirty="0">
                <a:latin typeface="Garamond"/>
                <a:cs typeface="Garamond"/>
              </a:rPr>
              <a:t>lopsided  product </a:t>
            </a:r>
            <a:r>
              <a:rPr sz="1167" dirty="0">
                <a:latin typeface="Garamond"/>
                <a:cs typeface="Garamond"/>
              </a:rPr>
              <a:t>mix, </a:t>
            </a:r>
            <a:r>
              <a:rPr sz="1167" spc="-5" dirty="0">
                <a:latin typeface="Garamond"/>
                <a:cs typeface="Garamond"/>
              </a:rPr>
              <a:t>hurts </a:t>
            </a:r>
            <a:r>
              <a:rPr sz="1167" dirty="0">
                <a:latin typeface="Garamond"/>
                <a:cs typeface="Garamond"/>
              </a:rPr>
              <a:t>current </a:t>
            </a:r>
            <a:r>
              <a:rPr sz="1167" spc="-5" dirty="0">
                <a:latin typeface="Garamond"/>
                <a:cs typeface="Garamond"/>
              </a:rPr>
              <a:t>profits, and </a:t>
            </a:r>
            <a:r>
              <a:rPr sz="1167" dirty="0">
                <a:latin typeface="Garamond"/>
                <a:cs typeface="Garamond"/>
              </a:rPr>
              <a:t>weakens the company's foothold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future.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For these </a:t>
            </a:r>
            <a:r>
              <a:rPr sz="1167" spc="-5" dirty="0">
                <a:latin typeface="Garamond"/>
                <a:cs typeface="Garamond"/>
              </a:rPr>
              <a:t>reasons, companies 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pay more attention </a:t>
            </a:r>
            <a:r>
              <a:rPr sz="1167" dirty="0">
                <a:latin typeface="Garamond"/>
                <a:cs typeface="Garamond"/>
              </a:rPr>
              <a:t>to their </a:t>
            </a:r>
            <a:r>
              <a:rPr sz="1167" spc="-5" dirty="0">
                <a:latin typeface="Garamond"/>
                <a:cs typeface="Garamond"/>
              </a:rPr>
              <a:t>aging products. </a:t>
            </a:r>
            <a:r>
              <a:rPr sz="1167" dirty="0">
                <a:latin typeface="Garamond"/>
                <a:cs typeface="Garamond"/>
              </a:rPr>
              <a:t>The firm's first  task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identify </a:t>
            </a:r>
            <a:r>
              <a:rPr sz="1167" dirty="0">
                <a:latin typeface="Garamond"/>
                <a:cs typeface="Garamond"/>
              </a:rPr>
              <a:t>those </a:t>
            </a:r>
            <a:r>
              <a:rPr sz="1167" spc="-5" dirty="0">
                <a:latin typeface="Garamond"/>
                <a:cs typeface="Garamond"/>
              </a:rPr>
              <a:t>products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decline stage by regularly reviewing </a:t>
            </a:r>
            <a:r>
              <a:rPr sz="1167" dirty="0">
                <a:latin typeface="Garamond"/>
                <a:cs typeface="Garamond"/>
              </a:rPr>
              <a:t>sales,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shares,  costs, </a:t>
            </a:r>
            <a:r>
              <a:rPr sz="1167" spc="-5" dirty="0">
                <a:latin typeface="Garamond"/>
                <a:cs typeface="Garamond"/>
              </a:rPr>
              <a:t>and profit </a:t>
            </a:r>
            <a:r>
              <a:rPr sz="1167" dirty="0">
                <a:latin typeface="Garamond"/>
                <a:cs typeface="Garamond"/>
              </a:rPr>
              <a:t>trends. Then, </a:t>
            </a:r>
            <a:r>
              <a:rPr sz="1167" spc="-5" dirty="0">
                <a:latin typeface="Garamond"/>
                <a:cs typeface="Garamond"/>
              </a:rPr>
              <a:t>management must decide </a:t>
            </a:r>
            <a:r>
              <a:rPr sz="1167" dirty="0">
                <a:latin typeface="Garamond"/>
                <a:cs typeface="Garamond"/>
              </a:rPr>
              <a:t>whether to </a:t>
            </a:r>
            <a:r>
              <a:rPr sz="1167" spc="-5" dirty="0">
                <a:latin typeface="Garamond"/>
                <a:cs typeface="Garamond"/>
              </a:rPr>
              <a:t>maintain, harvest, or drop  </a:t>
            </a:r>
            <a:r>
              <a:rPr sz="1167" dirty="0">
                <a:latin typeface="Garamond"/>
                <a:cs typeface="Garamond"/>
              </a:rPr>
              <a:t>each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declining products. Management may decide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harvest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product,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means  reducing  </a:t>
            </a:r>
            <a:r>
              <a:rPr sz="1167" dirty="0">
                <a:latin typeface="Garamond"/>
                <a:cs typeface="Garamond"/>
              </a:rPr>
              <a:t>various costs (plant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equipment, </a:t>
            </a:r>
            <a:r>
              <a:rPr sz="1167" spc="-5" dirty="0">
                <a:latin typeface="Garamond"/>
                <a:cs typeface="Garamond"/>
              </a:rPr>
              <a:t>maintenance,  R&amp;D,  advertising,  </a:t>
            </a:r>
            <a:r>
              <a:rPr sz="1167" dirty="0">
                <a:latin typeface="Garamond"/>
                <a:cs typeface="Garamond"/>
              </a:rPr>
              <a:t>sales force)   </a:t>
            </a:r>
            <a:r>
              <a:rPr sz="1167" spc="20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96422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4851</Words>
  <Application>Microsoft Office PowerPoint</Application>
  <PresentationFormat>Custom</PresentationFormat>
  <Paragraphs>607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 New</vt:lpstr>
      <vt:lpstr>Garamond</vt:lpstr>
      <vt:lpstr>Meiryo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2016-11-22T15:51:22Z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