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6" id="{9C9C24C0-1B42-4FC7-8A60-032651F683F1}">
          <p14:sldIdLst>
            <p14:sldId id="288"/>
            <p14:sldId id="289"/>
            <p14:sldId id="290"/>
            <p14:sldId id="291"/>
          </p14:sldIdLst>
        </p14:section>
        <p14:section name="27" id="{B6348BDF-3847-41DC-A9B3-AAB424041F77}">
          <p14:sldIdLst>
            <p14:sldId id="292"/>
            <p14:sldId id="293"/>
            <p14:sldId id="294"/>
          </p14:sldIdLst>
        </p14:section>
        <p14:section name="28" id="{7544498F-6DA2-4841-B129-C9B23C0B05FF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29" id="{646F51DF-12EB-4C86-9CA7-444DDCB9155B}">
          <p14:sldIdLst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30" id="{F4396592-4BC7-4FC3-98BD-E14BE46109EC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44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125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6147" cy="2387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26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We have already </a:t>
            </a:r>
            <a:r>
              <a:rPr sz="1167" dirty="0">
                <a:latin typeface="Garamond"/>
                <a:cs typeface="Garamond"/>
              </a:rPr>
              <a:t>discussed the different factors </a:t>
            </a:r>
            <a:r>
              <a:rPr sz="1167" spc="-5" dirty="0">
                <a:latin typeface="Garamond"/>
                <a:cs typeface="Garamond"/>
              </a:rPr>
              <a:t>affecting pricing decisions and approaches </a:t>
            </a:r>
            <a:r>
              <a:rPr sz="1167" dirty="0">
                <a:latin typeface="Garamond"/>
                <a:cs typeface="Garamond"/>
              </a:rPr>
              <a:t>that can 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product/services, </a:t>
            </a:r>
            <a:r>
              <a:rPr sz="1167" dirty="0">
                <a:latin typeface="Garamond"/>
                <a:cs typeface="Garamond"/>
              </a:rPr>
              <a:t>today we will discuss </a:t>
            </a:r>
            <a:r>
              <a:rPr sz="1167" spc="-5" dirty="0">
                <a:latin typeface="Garamond"/>
                <a:cs typeface="Garamond"/>
              </a:rPr>
              <a:t>price-adjustment </a:t>
            </a:r>
            <a:r>
              <a:rPr sz="1167" dirty="0">
                <a:latin typeface="Garamond"/>
                <a:cs typeface="Garamond"/>
              </a:rPr>
              <a:t>strategies. Price-  </a:t>
            </a:r>
            <a:r>
              <a:rPr sz="1167" spc="-5" dirty="0">
                <a:latin typeface="Garamond"/>
                <a:cs typeface="Garamond"/>
              </a:rPr>
              <a:t>adjustment </a:t>
            </a:r>
            <a:r>
              <a:rPr sz="1167" dirty="0">
                <a:latin typeface="Garamond"/>
                <a:cs typeface="Garamond"/>
              </a:rPr>
              <a:t>strategies </a:t>
            </a:r>
            <a:r>
              <a:rPr sz="1167" spc="-5" dirty="0">
                <a:latin typeface="Garamond"/>
                <a:cs typeface="Garamond"/>
              </a:rPr>
              <a:t>account </a:t>
            </a:r>
            <a:r>
              <a:rPr sz="1167" dirty="0">
                <a:latin typeface="Garamond"/>
                <a:cs typeface="Garamond"/>
              </a:rPr>
              <a:t>for customer </a:t>
            </a:r>
            <a:r>
              <a:rPr sz="1167" spc="-5" dirty="0">
                <a:latin typeface="Garamond"/>
                <a:cs typeface="Garamond"/>
              </a:rPr>
              <a:t>differences and </a:t>
            </a:r>
            <a:r>
              <a:rPr sz="1167" dirty="0">
                <a:latin typeface="Garamond"/>
                <a:cs typeface="Garamond"/>
              </a:rPr>
              <a:t>start changing situations,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strategies  for initiating </a:t>
            </a:r>
            <a:r>
              <a:rPr sz="1167" spc="-5" dirty="0">
                <a:latin typeface="Garamond"/>
                <a:cs typeface="Garamond"/>
              </a:rPr>
              <a:t>and responding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price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changes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1167" b="1" dirty="0">
                <a:latin typeface="Garamond"/>
                <a:cs typeface="Garamond"/>
              </a:rPr>
              <a:t>PRICE </a:t>
            </a:r>
            <a:r>
              <a:rPr sz="1167" b="1" spc="-5" dirty="0">
                <a:latin typeface="Garamond"/>
                <a:cs typeface="Garamond"/>
              </a:rPr>
              <a:t>THE </a:t>
            </a:r>
            <a:r>
              <a:rPr sz="1167" b="1" dirty="0">
                <a:latin typeface="Garamond"/>
                <a:cs typeface="Garamond"/>
              </a:rPr>
              <a:t>2ND P OF MARKETING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MIX.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A.  </a:t>
            </a:r>
            <a:r>
              <a:rPr sz="1167" b="1" dirty="0">
                <a:latin typeface="Garamond"/>
                <a:cs typeface="Garamond"/>
              </a:rPr>
              <a:t>Price-Adjustment</a:t>
            </a:r>
            <a:r>
              <a:rPr sz="1167" b="1" spc="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adjust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basic prices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account </a:t>
            </a:r>
            <a:r>
              <a:rPr sz="1167" dirty="0">
                <a:latin typeface="Garamond"/>
                <a:cs typeface="Garamond"/>
              </a:rPr>
              <a:t>for various customer </a:t>
            </a:r>
            <a:r>
              <a:rPr sz="1167" spc="-5" dirty="0">
                <a:latin typeface="Garamond"/>
                <a:cs typeface="Garamond"/>
              </a:rPr>
              <a:t>differences and  </a:t>
            </a:r>
            <a:r>
              <a:rPr sz="1167" dirty="0">
                <a:latin typeface="Garamond"/>
                <a:cs typeface="Garamond"/>
              </a:rPr>
              <a:t>changing  situations.  Fig  summarizes  six  </a:t>
            </a:r>
            <a:r>
              <a:rPr sz="1167" spc="-5" dirty="0">
                <a:latin typeface="Garamond"/>
                <a:cs typeface="Garamond"/>
              </a:rPr>
              <a:t>price-adjustment  </a:t>
            </a:r>
            <a:r>
              <a:rPr sz="1167" dirty="0">
                <a:latin typeface="Garamond"/>
                <a:cs typeface="Garamond"/>
              </a:rPr>
              <a:t>strategies:  </a:t>
            </a:r>
            <a:r>
              <a:rPr sz="1167" spc="-5" dirty="0">
                <a:latin typeface="Garamond"/>
                <a:cs typeface="Garamond"/>
              </a:rPr>
              <a:t>discount  </a:t>
            </a:r>
            <a:r>
              <a:rPr sz="1167" dirty="0">
                <a:latin typeface="Garamond"/>
                <a:cs typeface="Garamond"/>
              </a:rPr>
              <a:t>and    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allowance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6074" y="3407198"/>
            <a:ext cx="1175456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pricing, </a:t>
            </a:r>
            <a:r>
              <a:rPr sz="1167" dirty="0">
                <a:latin typeface="Garamond"/>
                <a:cs typeface="Garamond"/>
              </a:rPr>
              <a:t>segmented  </a:t>
            </a:r>
            <a:r>
              <a:rPr sz="1167" spc="-5" dirty="0">
                <a:latin typeface="Garamond"/>
                <a:cs typeface="Garamond"/>
              </a:rPr>
              <a:t>psychological  promotional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3596" y="3407198"/>
            <a:ext cx="453760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61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pricing,  pricing,  pricing,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6074" y="3892445"/>
            <a:ext cx="171132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896387" algn="l"/>
                <a:tab pos="1489041" algn="l"/>
              </a:tabLst>
            </a:pPr>
            <a:r>
              <a:rPr sz="1167" dirty="0">
                <a:latin typeface="Garamond"/>
                <a:cs typeface="Garamond"/>
              </a:rPr>
              <a:t>geographical	</a:t>
            </a:r>
            <a:r>
              <a:rPr sz="1167" spc="-5" dirty="0">
                <a:latin typeface="Garamond"/>
                <a:cs typeface="Garamond"/>
              </a:rPr>
              <a:t>pricing</a:t>
            </a:r>
            <a:r>
              <a:rPr sz="1167" dirty="0">
                <a:latin typeface="Garamond"/>
                <a:cs typeface="Garamond"/>
              </a:rPr>
              <a:t>,	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6075" y="4059132"/>
            <a:ext cx="121311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international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pricing.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8324" y="4559195"/>
            <a:ext cx="149031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242102" algn="l"/>
              </a:tabLst>
            </a:pPr>
            <a:r>
              <a:rPr sz="1167" b="1" dirty="0">
                <a:latin typeface="Garamond"/>
                <a:cs typeface="Garamond"/>
              </a:rPr>
              <a:t>a.  </a:t>
            </a:r>
            <a:r>
              <a:rPr sz="1167" b="1" spc="10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Discoun</a:t>
            </a:r>
            <a:r>
              <a:rPr sz="1167" b="1" dirty="0">
                <a:latin typeface="Garamond"/>
                <a:cs typeface="Garamond"/>
              </a:rPr>
              <a:t>t	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46075" y="4725882"/>
            <a:ext cx="1713177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Allowance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Most 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adjust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their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46075" y="5059257"/>
            <a:ext cx="111557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99434" algn="l"/>
                <a:tab pos="984051" algn="l"/>
              </a:tabLst>
            </a:pPr>
            <a:r>
              <a:rPr sz="1167" spc="-5" dirty="0">
                <a:latin typeface="Garamond"/>
                <a:cs typeface="Garamond"/>
              </a:rPr>
              <a:t>basi</a:t>
            </a:r>
            <a:r>
              <a:rPr sz="1167" dirty="0">
                <a:latin typeface="Garamond"/>
                <a:cs typeface="Garamond"/>
              </a:rPr>
              <a:t>c	</a:t>
            </a:r>
            <a:r>
              <a:rPr sz="1167" spc="-5" dirty="0">
                <a:latin typeface="Garamond"/>
                <a:cs typeface="Garamond"/>
              </a:rPr>
              <a:t>pric</a:t>
            </a:r>
            <a:r>
              <a:rPr sz="1167" dirty="0">
                <a:latin typeface="Garamond"/>
                <a:cs typeface="Garamond"/>
              </a:rPr>
              <a:t>e	to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6074" y="5240761"/>
            <a:ext cx="61859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customers  </a:t>
            </a:r>
            <a:r>
              <a:rPr sz="1167" spc="-5" dirty="0">
                <a:latin typeface="Garamond"/>
                <a:cs typeface="Garamond"/>
              </a:rPr>
              <a:t>responses,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89872" y="5240761"/>
            <a:ext cx="55253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13591">
              <a:lnSpc>
                <a:spcPts val="1312"/>
              </a:lnSpc>
              <a:tabLst>
                <a:tab pos="425352" algn="l"/>
              </a:tabLst>
            </a:pPr>
            <a:r>
              <a:rPr sz="1167" dirty="0">
                <a:latin typeface="Garamond"/>
                <a:cs typeface="Garamond"/>
              </a:rPr>
              <a:t>for  such	</a:t>
            </a:r>
            <a:r>
              <a:rPr sz="1167" spc="-5" dirty="0">
                <a:latin typeface="Garamond"/>
                <a:cs typeface="Garamond"/>
              </a:rPr>
              <a:t>as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8859" y="5074074"/>
            <a:ext cx="420422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72" marR="4939" indent="-8643" algn="r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reward  </a:t>
            </a:r>
            <a:r>
              <a:rPr sz="1167" dirty="0">
                <a:latin typeface="Garamond"/>
                <a:cs typeface="Garamond"/>
              </a:rPr>
              <a:t>certain  early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3352" y="5574136"/>
            <a:ext cx="5716147" cy="1514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payment of bills, volume purchases, and off-season buying.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price adjustments—called  discounts and allowances—can </a:t>
            </a:r>
            <a:r>
              <a:rPr sz="1167" dirty="0">
                <a:latin typeface="Garamond"/>
                <a:cs typeface="Garamond"/>
              </a:rPr>
              <a:t>take </a:t>
            </a:r>
            <a:r>
              <a:rPr sz="1167" spc="-5" dirty="0">
                <a:latin typeface="Garamond"/>
                <a:cs typeface="Garamond"/>
              </a:rPr>
              <a:t>many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forms.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b="1" spc="-5" dirty="0">
                <a:latin typeface="Garamond"/>
                <a:cs typeface="Garamond"/>
              </a:rPr>
              <a:t>cash discount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price reduction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buyers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pay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bills promptly. </a:t>
            </a:r>
            <a:r>
              <a:rPr sz="1167" dirty="0">
                <a:latin typeface="Garamond"/>
                <a:cs typeface="Garamond"/>
              </a:rPr>
              <a:t>A typical example </a:t>
            </a:r>
            <a:r>
              <a:rPr sz="1167" spc="-5" dirty="0">
                <a:latin typeface="Garamond"/>
                <a:cs typeface="Garamond"/>
              </a:rPr>
              <a:t>is  "2/10, net </a:t>
            </a:r>
            <a:r>
              <a:rPr sz="1167" dirty="0">
                <a:latin typeface="Garamond"/>
                <a:cs typeface="Garamond"/>
              </a:rPr>
              <a:t>30," which </a:t>
            </a:r>
            <a:r>
              <a:rPr sz="1167" spc="-5" dirty="0">
                <a:latin typeface="Garamond"/>
                <a:cs typeface="Garamond"/>
              </a:rPr>
              <a:t>means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although payment is due </a:t>
            </a:r>
            <a:r>
              <a:rPr sz="1167" dirty="0">
                <a:latin typeface="Garamond"/>
                <a:cs typeface="Garamond"/>
              </a:rPr>
              <a:t>within </a:t>
            </a:r>
            <a:r>
              <a:rPr sz="1167" spc="-5" dirty="0">
                <a:latin typeface="Garamond"/>
                <a:cs typeface="Garamond"/>
              </a:rPr>
              <a:t>30 days,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can deduct </a:t>
            </a:r>
            <a:r>
              <a:rPr sz="1167" dirty="0">
                <a:latin typeface="Garamond"/>
                <a:cs typeface="Garamond"/>
              </a:rPr>
              <a:t>2  </a:t>
            </a:r>
            <a:r>
              <a:rPr sz="1167" spc="-5" dirty="0">
                <a:latin typeface="Garamond"/>
                <a:cs typeface="Garamond"/>
              </a:rPr>
              <a:t>percent </a:t>
            </a:r>
            <a:r>
              <a:rPr sz="1167" dirty="0">
                <a:latin typeface="Garamond"/>
                <a:cs typeface="Garamond"/>
              </a:rPr>
              <a:t>if the </a:t>
            </a:r>
            <a:r>
              <a:rPr sz="1167" spc="-5" dirty="0">
                <a:latin typeface="Garamond"/>
                <a:cs typeface="Garamond"/>
              </a:rPr>
              <a:t>bill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paid </a:t>
            </a:r>
            <a:r>
              <a:rPr sz="1167" dirty="0">
                <a:latin typeface="Garamond"/>
                <a:cs typeface="Garamond"/>
              </a:rPr>
              <a:t>within 10 days. The </a:t>
            </a:r>
            <a:r>
              <a:rPr sz="1167" spc="-5" dirty="0">
                <a:latin typeface="Garamond"/>
                <a:cs typeface="Garamond"/>
              </a:rPr>
              <a:t>discount must be </a:t>
            </a:r>
            <a:r>
              <a:rPr sz="1167" dirty="0">
                <a:latin typeface="Garamond"/>
                <a:cs typeface="Garamond"/>
              </a:rPr>
              <a:t>granted to </a:t>
            </a:r>
            <a:r>
              <a:rPr sz="1167" spc="-5" dirty="0">
                <a:latin typeface="Garamond"/>
                <a:cs typeface="Garamond"/>
              </a:rPr>
              <a:t>all buyers meeting </a:t>
            </a:r>
            <a:r>
              <a:rPr sz="1167" dirty="0">
                <a:latin typeface="Garamond"/>
                <a:cs typeface="Garamond"/>
              </a:rPr>
              <a:t>these  terms.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Such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discounts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customary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many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industries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help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improve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sellers'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cash</a:t>
            </a:r>
            <a:endParaRPr sz="1167">
              <a:latin typeface="Garamond"/>
              <a:cs typeface="Garamond"/>
            </a:endParaRPr>
          </a:p>
          <a:p>
            <a:pPr marL="4568368" marR="6173" algn="r">
              <a:lnSpc>
                <a:spcPts val="1312"/>
              </a:lnSpc>
              <a:tabLst>
                <a:tab pos="5490684" algn="l"/>
              </a:tabLst>
            </a:pPr>
            <a:r>
              <a:rPr sz="1167" dirty="0">
                <a:latin typeface="Garamond"/>
                <a:cs typeface="Garamond"/>
              </a:rPr>
              <a:t>situation	</a:t>
            </a:r>
            <a:r>
              <a:rPr sz="1167" spc="-5" dirty="0">
                <a:latin typeface="Garamond"/>
                <a:cs typeface="Garamond"/>
              </a:rPr>
              <a:t>and  reduce   bad  </a:t>
            </a:r>
            <a:r>
              <a:rPr sz="1167" spc="3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debts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99478" y="7059506"/>
            <a:ext cx="115816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74770" algn="l"/>
              </a:tabLst>
            </a:pP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dirty="0">
                <a:latin typeface="Garamond"/>
                <a:cs typeface="Garamond"/>
              </a:rPr>
              <a:t>d	credit-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99478" y="7226194"/>
            <a:ext cx="94024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collection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costs.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99478" y="7392881"/>
            <a:ext cx="115816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24755" algn="l"/>
              </a:tabLst>
            </a:pPr>
            <a:r>
              <a:rPr sz="1167" dirty="0">
                <a:latin typeface="Garamond"/>
                <a:cs typeface="Garamond"/>
              </a:rPr>
              <a:t>A	</a:t>
            </a:r>
            <a:r>
              <a:rPr sz="1167" b="1" dirty="0">
                <a:latin typeface="Garamond"/>
                <a:cs typeface="Garamond"/>
              </a:rPr>
              <a:t>quantity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99478" y="7574385"/>
            <a:ext cx="115816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discount </a:t>
            </a:r>
            <a:r>
              <a:rPr sz="1167" dirty="0">
                <a:latin typeface="Garamond"/>
                <a:cs typeface="Garamond"/>
              </a:rPr>
              <a:t>is a price  </a:t>
            </a:r>
            <a:r>
              <a:rPr sz="1167" spc="-5" dirty="0">
                <a:latin typeface="Garamond"/>
                <a:cs typeface="Garamond"/>
              </a:rPr>
              <a:t>reduction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99478" y="7892944"/>
            <a:ext cx="115878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63010" algn="l"/>
                <a:tab pos="873546" algn="l"/>
              </a:tabLst>
            </a:pPr>
            <a:r>
              <a:rPr sz="1167" dirty="0">
                <a:latin typeface="Garamond"/>
                <a:cs typeface="Garamond"/>
              </a:rPr>
              <a:t>who	</a:t>
            </a:r>
            <a:r>
              <a:rPr sz="1167" spc="-5" dirty="0">
                <a:latin typeface="Garamond"/>
                <a:cs typeface="Garamond"/>
              </a:rPr>
              <a:t>bu</a:t>
            </a:r>
            <a:r>
              <a:rPr sz="1167" dirty="0">
                <a:latin typeface="Garamond"/>
                <a:cs typeface="Garamond"/>
              </a:rPr>
              <a:t>y	large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99478" y="8074448"/>
            <a:ext cx="1160022" cy="1514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volumes. A typical  example </a:t>
            </a:r>
            <a:r>
              <a:rPr sz="1167" spc="-5" dirty="0">
                <a:latin typeface="Garamond"/>
                <a:cs typeface="Garamond"/>
              </a:rPr>
              <a:t>might be  </a:t>
            </a:r>
            <a:r>
              <a:rPr sz="1167" dirty="0">
                <a:latin typeface="Garamond"/>
                <a:cs typeface="Garamond"/>
              </a:rPr>
              <a:t>"Rs10 per unit for  </a:t>
            </a:r>
            <a:r>
              <a:rPr sz="1167" spc="-5" dirty="0">
                <a:latin typeface="Garamond"/>
                <a:cs typeface="Garamond"/>
              </a:rPr>
              <a:t>less </a:t>
            </a:r>
            <a:r>
              <a:rPr sz="1167" dirty="0">
                <a:latin typeface="Garamond"/>
                <a:cs typeface="Garamond"/>
              </a:rPr>
              <a:t>than 100 units,  </a:t>
            </a:r>
            <a:r>
              <a:rPr sz="1167" spc="-5" dirty="0">
                <a:latin typeface="Garamond"/>
                <a:cs typeface="Garamond"/>
              </a:rPr>
              <a:t>Rs9 per </a:t>
            </a:r>
            <a:r>
              <a:rPr sz="1167" dirty="0">
                <a:latin typeface="Garamond"/>
                <a:cs typeface="Garamond"/>
              </a:rPr>
              <a:t>unit for  100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more units."  By </a:t>
            </a:r>
            <a:r>
              <a:rPr sz="1167" spc="-5" dirty="0">
                <a:latin typeface="Garamond"/>
                <a:cs typeface="Garamond"/>
              </a:rPr>
              <a:t>law, quantity  </a:t>
            </a:r>
            <a:r>
              <a:rPr sz="1167" dirty="0">
                <a:latin typeface="Garamond"/>
                <a:cs typeface="Garamond"/>
              </a:rPr>
              <a:t>discounts must </a:t>
            </a:r>
            <a:r>
              <a:rPr sz="1167" spc="-5" dirty="0">
                <a:latin typeface="Garamond"/>
                <a:cs typeface="Garamond"/>
              </a:rPr>
              <a:t>be  offered   </a:t>
            </a:r>
            <a:r>
              <a:rPr sz="1167" dirty="0">
                <a:latin typeface="Garamond"/>
                <a:cs typeface="Garamond"/>
              </a:rPr>
              <a:t>equally </a:t>
            </a:r>
            <a:r>
              <a:rPr sz="1167" spc="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44574" y="2509307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044574" y="2810827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155699" y="6837998"/>
            <a:ext cx="4445000" cy="12965"/>
          </a:xfrm>
          <a:custGeom>
            <a:avLst/>
            <a:gdLst/>
            <a:ahLst/>
            <a:cxnLst/>
            <a:rect l="l" t="t" r="r" b="b"/>
            <a:pathLst>
              <a:path w="4572000" h="13334">
                <a:moveTo>
                  <a:pt x="0" y="12954"/>
                </a:moveTo>
                <a:lnTo>
                  <a:pt x="4572000" y="12954"/>
                </a:lnTo>
                <a:lnTo>
                  <a:pt x="45720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155699" y="6850592"/>
            <a:ext cx="4445000" cy="12347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191"/>
                </a:moveTo>
                <a:lnTo>
                  <a:pt x="4572000" y="12191"/>
                </a:lnTo>
                <a:lnTo>
                  <a:pt x="4572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155699" y="6862445"/>
            <a:ext cx="4445000" cy="12965"/>
          </a:xfrm>
          <a:custGeom>
            <a:avLst/>
            <a:gdLst/>
            <a:ahLst/>
            <a:cxnLst/>
            <a:rect l="l" t="t" r="r" b="b"/>
            <a:pathLst>
              <a:path w="4572000" h="13334">
                <a:moveTo>
                  <a:pt x="0" y="12953"/>
                </a:moveTo>
                <a:lnTo>
                  <a:pt x="4572000" y="12953"/>
                </a:lnTo>
                <a:lnTo>
                  <a:pt x="45720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155699" y="6875039"/>
            <a:ext cx="4445000" cy="13582"/>
          </a:xfrm>
          <a:custGeom>
            <a:avLst/>
            <a:gdLst/>
            <a:ahLst/>
            <a:cxnLst/>
            <a:rect l="l" t="t" r="r" b="b"/>
            <a:pathLst>
              <a:path w="4572000" h="13970">
                <a:moveTo>
                  <a:pt x="0" y="13715"/>
                </a:moveTo>
                <a:lnTo>
                  <a:pt x="4572000" y="13715"/>
                </a:lnTo>
                <a:lnTo>
                  <a:pt x="45720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155699" y="6888373"/>
            <a:ext cx="4445000" cy="12965"/>
          </a:xfrm>
          <a:custGeom>
            <a:avLst/>
            <a:gdLst/>
            <a:ahLst/>
            <a:cxnLst/>
            <a:rect l="l" t="t" r="r" b="b"/>
            <a:pathLst>
              <a:path w="4572000" h="13334">
                <a:moveTo>
                  <a:pt x="0" y="12953"/>
                </a:moveTo>
                <a:lnTo>
                  <a:pt x="4572000" y="12953"/>
                </a:lnTo>
                <a:lnTo>
                  <a:pt x="45720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155699" y="6900968"/>
            <a:ext cx="4445000" cy="12347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191"/>
                </a:moveTo>
                <a:lnTo>
                  <a:pt x="4572000" y="12191"/>
                </a:lnTo>
                <a:lnTo>
                  <a:pt x="4572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155699" y="6912822"/>
            <a:ext cx="4445000" cy="12965"/>
          </a:xfrm>
          <a:custGeom>
            <a:avLst/>
            <a:gdLst/>
            <a:ahLst/>
            <a:cxnLst/>
            <a:rect l="l" t="t" r="r" b="b"/>
            <a:pathLst>
              <a:path w="4572000" h="13334">
                <a:moveTo>
                  <a:pt x="0" y="12953"/>
                </a:moveTo>
                <a:lnTo>
                  <a:pt x="4572000" y="12953"/>
                </a:lnTo>
                <a:lnTo>
                  <a:pt x="45720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155699" y="6925415"/>
            <a:ext cx="4445000" cy="12965"/>
          </a:xfrm>
          <a:custGeom>
            <a:avLst/>
            <a:gdLst/>
            <a:ahLst/>
            <a:cxnLst/>
            <a:rect l="l" t="t" r="r" b="b"/>
            <a:pathLst>
              <a:path w="4572000" h="13334">
                <a:moveTo>
                  <a:pt x="0" y="12953"/>
                </a:moveTo>
                <a:lnTo>
                  <a:pt x="4572000" y="12953"/>
                </a:lnTo>
                <a:lnTo>
                  <a:pt x="45720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155699" y="6938010"/>
            <a:ext cx="4445000" cy="13582"/>
          </a:xfrm>
          <a:custGeom>
            <a:avLst/>
            <a:gdLst/>
            <a:ahLst/>
            <a:cxnLst/>
            <a:rect l="l" t="t" r="r" b="b"/>
            <a:pathLst>
              <a:path w="4572000" h="13970">
                <a:moveTo>
                  <a:pt x="0" y="13715"/>
                </a:moveTo>
                <a:lnTo>
                  <a:pt x="4572000" y="13715"/>
                </a:lnTo>
                <a:lnTo>
                  <a:pt x="45720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155699" y="6956901"/>
            <a:ext cx="4445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11429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1155699" y="6962457"/>
            <a:ext cx="4445000" cy="13582"/>
          </a:xfrm>
          <a:custGeom>
            <a:avLst/>
            <a:gdLst/>
            <a:ahLst/>
            <a:cxnLst/>
            <a:rect l="l" t="t" r="r" b="b"/>
            <a:pathLst>
              <a:path w="4572000" h="13970">
                <a:moveTo>
                  <a:pt x="0" y="13715"/>
                </a:moveTo>
                <a:lnTo>
                  <a:pt x="4572000" y="13715"/>
                </a:lnTo>
                <a:lnTo>
                  <a:pt x="45720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155699" y="6975793"/>
            <a:ext cx="4445000" cy="12965"/>
          </a:xfrm>
          <a:custGeom>
            <a:avLst/>
            <a:gdLst/>
            <a:ahLst/>
            <a:cxnLst/>
            <a:rect l="l" t="t" r="r" b="b"/>
            <a:pathLst>
              <a:path w="4572000" h="13334">
                <a:moveTo>
                  <a:pt x="0" y="12953"/>
                </a:moveTo>
                <a:lnTo>
                  <a:pt x="4572000" y="12953"/>
                </a:lnTo>
                <a:lnTo>
                  <a:pt x="45720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155699" y="6988387"/>
            <a:ext cx="4445000" cy="12347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191"/>
                </a:moveTo>
                <a:lnTo>
                  <a:pt x="4572000" y="12191"/>
                </a:lnTo>
                <a:lnTo>
                  <a:pt x="4572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5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1155699" y="7000239"/>
            <a:ext cx="4445000" cy="12965"/>
          </a:xfrm>
          <a:custGeom>
            <a:avLst/>
            <a:gdLst/>
            <a:ahLst/>
            <a:cxnLst/>
            <a:rect l="l" t="t" r="r" b="b"/>
            <a:pathLst>
              <a:path w="4572000" h="13334">
                <a:moveTo>
                  <a:pt x="0" y="12953"/>
                </a:moveTo>
                <a:lnTo>
                  <a:pt x="4572000" y="12953"/>
                </a:lnTo>
                <a:lnTo>
                  <a:pt x="45720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155699" y="7012834"/>
            <a:ext cx="4445000" cy="13582"/>
          </a:xfrm>
          <a:custGeom>
            <a:avLst/>
            <a:gdLst/>
            <a:ahLst/>
            <a:cxnLst/>
            <a:rect l="l" t="t" r="r" b="b"/>
            <a:pathLst>
              <a:path w="4572000" h="13970">
                <a:moveTo>
                  <a:pt x="0" y="13715"/>
                </a:moveTo>
                <a:lnTo>
                  <a:pt x="4572000" y="13715"/>
                </a:lnTo>
                <a:lnTo>
                  <a:pt x="45720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1155699" y="7026169"/>
            <a:ext cx="4445000" cy="12965"/>
          </a:xfrm>
          <a:custGeom>
            <a:avLst/>
            <a:gdLst/>
            <a:ahLst/>
            <a:cxnLst/>
            <a:rect l="l" t="t" r="r" b="b"/>
            <a:pathLst>
              <a:path w="4572000" h="13334">
                <a:moveTo>
                  <a:pt x="0" y="12954"/>
                </a:moveTo>
                <a:lnTo>
                  <a:pt x="4572000" y="12954"/>
                </a:lnTo>
                <a:lnTo>
                  <a:pt x="45720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155699" y="7044319"/>
            <a:ext cx="4445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1142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155699" y="7056542"/>
            <a:ext cx="4445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1371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5489575" y="7063211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155699" y="7063211"/>
            <a:ext cx="222250" cy="12965"/>
          </a:xfrm>
          <a:custGeom>
            <a:avLst/>
            <a:gdLst/>
            <a:ahLst/>
            <a:cxnLst/>
            <a:rect l="l" t="t" r="r" b="b"/>
            <a:pathLst>
              <a:path w="228600" h="13334">
                <a:moveTo>
                  <a:pt x="0" y="12953"/>
                </a:moveTo>
                <a:lnTo>
                  <a:pt x="228600" y="12953"/>
                </a:lnTo>
                <a:lnTo>
                  <a:pt x="2286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5489575" y="7075804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155699" y="7075804"/>
            <a:ext cx="222250" cy="13582"/>
          </a:xfrm>
          <a:custGeom>
            <a:avLst/>
            <a:gdLst/>
            <a:ahLst/>
            <a:cxnLst/>
            <a:rect l="l" t="t" r="r" b="b"/>
            <a:pathLst>
              <a:path w="228600" h="13970">
                <a:moveTo>
                  <a:pt x="0" y="13716"/>
                </a:moveTo>
                <a:lnTo>
                  <a:pt x="228600" y="13716"/>
                </a:lnTo>
                <a:lnTo>
                  <a:pt x="2286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5489575" y="7094696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155699" y="7094696"/>
            <a:ext cx="22225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5489575" y="7100252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155699" y="7100252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5489575" y="7113587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155699" y="7113587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5489575" y="7126181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155699" y="7126181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5489575" y="7138776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1155699" y="7138776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5489575" y="7150628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1155699" y="7150628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5489575" y="7163222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155699" y="7163222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5489575" y="7182115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1155699" y="7182115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5489575" y="7187670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1155699" y="7187670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5489575" y="7201005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1155699" y="7201005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5489575" y="7213600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1155699" y="7213600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5489575" y="7226194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1155699" y="7226194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5489575" y="7238047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1155699" y="7238047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5489575" y="7250642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1155699" y="7250642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5489575" y="7263977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4"/>
                </a:moveTo>
                <a:lnTo>
                  <a:pt x="114300" y="12954"/>
                </a:lnTo>
                <a:lnTo>
                  <a:pt x="1143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1155699" y="7263977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4"/>
                </a:moveTo>
                <a:lnTo>
                  <a:pt x="190500" y="12954"/>
                </a:lnTo>
                <a:lnTo>
                  <a:pt x="19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5489575" y="7276571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1155699" y="7276571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5489575" y="7288424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1155699" y="7288424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5489575" y="7301019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4"/>
                </a:moveTo>
                <a:lnTo>
                  <a:pt x="114300" y="12954"/>
                </a:lnTo>
                <a:lnTo>
                  <a:pt x="1143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1155699" y="7301019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4"/>
                </a:moveTo>
                <a:lnTo>
                  <a:pt x="190500" y="12954"/>
                </a:lnTo>
                <a:lnTo>
                  <a:pt x="19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5489575" y="7313613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1155699" y="7313613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5489575" y="7325466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1155699" y="7325466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5489575" y="7338060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1155699" y="7338060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5489575" y="7351394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1155699" y="7351394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5489575" y="7363989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1155699" y="7363989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5489575" y="7375843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1155699" y="7375843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5489575" y="7388436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1155699" y="7388436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5489575" y="7401031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1155699" y="7401031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5489575" y="7419922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1155699" y="7419922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5489575" y="7425477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1155699" y="7425477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5489575" y="7438814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1155699" y="7438814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5489575" y="7451408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1155699" y="7451408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5489575" y="7463260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1155699" y="7463260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5489575" y="7475855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1155699" y="7475855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5489575" y="7489190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1155699" y="7489190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5489575" y="7507339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1155699" y="7507339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5489575" y="7512897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1155699" y="7512897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5489575" y="7526232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1155699" y="7526232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5489575" y="7538825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1155699" y="7538825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5489575" y="7557717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1155699" y="7557717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5489575" y="7563273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1155699" y="7563273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5489575" y="7576608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1155699" y="7576608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5489575" y="7589202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1155699" y="7589202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5489575" y="7601797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1155699" y="7601797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5489575" y="7613649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1155699" y="7613649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5489575" y="7626243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1155699" y="7626243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5489575" y="7645135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1155699" y="7645135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5489575" y="7650691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1155699" y="7650691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5489575" y="7664026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1155699" y="7664026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5489575" y="7676621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1155699" y="7676621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5489575" y="7689215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1155699" y="7689215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5489575" y="7701068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1155699" y="7701068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5489575" y="7713662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1155699" y="7713662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5489575" y="7726998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4"/>
                </a:moveTo>
                <a:lnTo>
                  <a:pt x="114300" y="12954"/>
                </a:lnTo>
                <a:lnTo>
                  <a:pt x="1143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1155699" y="7726998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4"/>
                </a:moveTo>
                <a:lnTo>
                  <a:pt x="190500" y="12954"/>
                </a:lnTo>
                <a:lnTo>
                  <a:pt x="19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5489575" y="7739592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1155699" y="7739592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5489575" y="7751445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1155699" y="7751445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5489575" y="7764039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4"/>
                </a:moveTo>
                <a:lnTo>
                  <a:pt x="114300" y="12954"/>
                </a:lnTo>
                <a:lnTo>
                  <a:pt x="1143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1155699" y="7764039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4"/>
                </a:moveTo>
                <a:lnTo>
                  <a:pt x="190500" y="12954"/>
                </a:lnTo>
                <a:lnTo>
                  <a:pt x="19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5489575" y="7776633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1155699" y="7776633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5489575" y="7788487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1155699" y="7788487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5489575" y="7801081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1155699" y="7801081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5489575" y="7814415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1155699" y="7814415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5489575" y="7827010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1155699" y="7827010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5489575" y="7838864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1155699" y="7838864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5489575" y="7851457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1155699" y="7851457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5489575" y="7864052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1155699" y="7864052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5489575" y="7882943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1155699" y="7882943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5489575" y="7888498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1155699" y="7888498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5489575" y="7901834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1155699" y="7901834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5489575" y="7914428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1155699" y="7914428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5489575" y="7926281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1155699" y="7926281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5489575" y="7938876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1155699" y="7938876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5489575" y="7952211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1155699" y="7952211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5489575" y="7970360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1155699" y="7970360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5489575" y="7975917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1155699" y="7975917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5489575" y="7989253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1155699" y="7989253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5489575" y="8001846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1155699" y="8001846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5489575" y="8020738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1155699" y="8020738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5489575" y="8026294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1155699" y="8026294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5489575" y="8039628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1155699" y="8039628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5489575" y="8052223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1155699" y="8052223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5489575" y="8064818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1155699" y="8064818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5489575" y="8076670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1155699" y="8076670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5489575" y="8089264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1155699" y="8089264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5489575" y="8108156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1155699" y="8108156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5489575" y="8113712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1155699" y="8113712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5489575" y="8127047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1155699" y="8127047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5489575" y="8139642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1155699" y="8139642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5489575" y="8152236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1155699" y="8152236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5489575" y="8164088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1155699" y="8164088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5489575" y="8176683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1155699" y="8176683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5489575" y="8190019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4"/>
                </a:moveTo>
                <a:lnTo>
                  <a:pt x="114300" y="12954"/>
                </a:lnTo>
                <a:lnTo>
                  <a:pt x="1143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1155699" y="8190019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4"/>
                </a:moveTo>
                <a:lnTo>
                  <a:pt x="190500" y="12954"/>
                </a:lnTo>
                <a:lnTo>
                  <a:pt x="19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5489575" y="8202613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1155699" y="8202613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5489575" y="8214466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1155699" y="8214466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5489575" y="8227060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4"/>
                </a:moveTo>
                <a:lnTo>
                  <a:pt x="114300" y="12954"/>
                </a:lnTo>
                <a:lnTo>
                  <a:pt x="1143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1155699" y="8227060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4"/>
                </a:moveTo>
                <a:lnTo>
                  <a:pt x="190500" y="12954"/>
                </a:lnTo>
                <a:lnTo>
                  <a:pt x="19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5489575" y="8239654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1155699" y="8239654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5489575" y="8251508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1155699" y="8251508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5489575" y="8264102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1155699" y="8264102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5489575" y="8277436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1155699" y="8277436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5489575" y="8290031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1155699" y="8290031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5489575" y="8301884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1155699" y="8301884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5489575" y="8314478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1155699" y="8314478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5489575" y="8327072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1155699" y="8327072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5489575" y="8345964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1155699" y="8345964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5489575" y="8351519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1155699" y="8351519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5489575" y="8364855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1155699" y="8364855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5489575" y="8377449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1155699" y="8377449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5489575" y="8389302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1155699" y="8389302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5489575" y="8401897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1155699" y="8401897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5489575" y="8415232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1155699" y="8415232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5489575" y="8433381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1155699" y="8433381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5489575" y="8438938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1155699" y="8438938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5489575" y="8452274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1155699" y="8452274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5489575" y="8464867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1155699" y="8464867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5489575" y="8483759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1155699" y="8483759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5489575" y="8489315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1155699" y="8489315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5489575" y="8502649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1155699" y="8502649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5489575" y="8515243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1155699" y="8515243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5489575" y="8527838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1155699" y="8527838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5489575" y="8539691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1155699" y="8539691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5489575" y="8552285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1155699" y="8552285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5489575" y="8571177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1155699" y="8571177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5489575" y="8576732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1155699" y="8576732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5489575" y="8590068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1155699" y="8590068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5489575" y="8602663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1155699" y="8602663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5489575" y="8615257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1155699" y="8615257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5489575" y="8627109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1155699" y="8627109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5489575" y="8639704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1155699" y="8639704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5489575" y="8653039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4"/>
                </a:moveTo>
                <a:lnTo>
                  <a:pt x="114300" y="12954"/>
                </a:lnTo>
                <a:lnTo>
                  <a:pt x="1143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1155699" y="8653039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4"/>
                </a:moveTo>
                <a:lnTo>
                  <a:pt x="190500" y="12954"/>
                </a:lnTo>
                <a:lnTo>
                  <a:pt x="19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5489575" y="8665633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1155699" y="8665633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5489575" y="8677487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4"/>
                </a:moveTo>
                <a:lnTo>
                  <a:pt x="114300" y="12954"/>
                </a:lnTo>
                <a:lnTo>
                  <a:pt x="1143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1155699" y="8677487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4"/>
                </a:moveTo>
                <a:lnTo>
                  <a:pt x="190500" y="12954"/>
                </a:lnTo>
                <a:lnTo>
                  <a:pt x="19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5489575" y="8690081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4"/>
                </a:moveTo>
                <a:lnTo>
                  <a:pt x="114300" y="12954"/>
                </a:lnTo>
                <a:lnTo>
                  <a:pt x="1143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1155699" y="8690081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4"/>
                </a:moveTo>
                <a:lnTo>
                  <a:pt x="190500" y="12954"/>
                </a:lnTo>
                <a:lnTo>
                  <a:pt x="19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5489575" y="8702675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1155699" y="8702675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5489575" y="8714529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4"/>
                </a:moveTo>
                <a:lnTo>
                  <a:pt x="114300" y="12954"/>
                </a:lnTo>
                <a:lnTo>
                  <a:pt x="1143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1155699" y="8714529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4"/>
                </a:moveTo>
                <a:lnTo>
                  <a:pt x="190500" y="12954"/>
                </a:lnTo>
                <a:lnTo>
                  <a:pt x="19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5489575" y="8727122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1155699" y="8727122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5489575" y="8740457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1155699" y="8740457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5489575" y="8753052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1155699" y="8753052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5489575" y="8764905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1155699" y="8764905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5489575" y="8777498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1155699" y="8777498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5489575" y="8790093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1155699" y="8790093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5489575" y="8808985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1155699" y="8808985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5489575" y="8814540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1155699" y="8814540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5489575" y="8827876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1155699" y="8827876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5489575" y="8840470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1155699" y="8840470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5489575" y="8852323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1155699" y="8852323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5489575" y="8864917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1155699" y="8864917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5489575" y="8878253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4"/>
                </a:moveTo>
                <a:lnTo>
                  <a:pt x="114300" y="12954"/>
                </a:lnTo>
                <a:lnTo>
                  <a:pt x="1143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1155699" y="8878253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4"/>
                </a:moveTo>
                <a:lnTo>
                  <a:pt x="190500" y="12954"/>
                </a:lnTo>
                <a:lnTo>
                  <a:pt x="19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5489575" y="8896402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1155699" y="8896402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5489575" y="8901959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1155699" y="8901959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5489575" y="8915294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4"/>
                </a:moveTo>
                <a:lnTo>
                  <a:pt x="114300" y="12954"/>
                </a:lnTo>
                <a:lnTo>
                  <a:pt x="1143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1155699" y="8915294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4"/>
                </a:moveTo>
                <a:lnTo>
                  <a:pt x="190500" y="12954"/>
                </a:lnTo>
                <a:lnTo>
                  <a:pt x="19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5489575" y="8927887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1155699" y="8927887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5489575" y="8946780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1155699" y="8946780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5489575" y="8952336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1155699" y="8952336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5489575" y="8965670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1155699" y="8965670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5489575" y="8978264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1155699" y="8978264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5489575" y="8990859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1155699" y="8990859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5489575" y="9002712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1155699" y="9002712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5489575" y="9015306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1155699" y="9015306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5489575" y="9034198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1155699" y="9034198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5489575" y="9039753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1155699" y="9039753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5489575" y="9053088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1155699" y="9053088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5489575" y="9065684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1155699" y="9065684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5489575" y="9078278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1155699" y="9078278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5489575" y="9090130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/>
          <p:nvPr/>
        </p:nvSpPr>
        <p:spPr>
          <a:xfrm>
            <a:off x="1155699" y="9090130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2" name="object 372"/>
          <p:cNvSpPr/>
          <p:nvPr/>
        </p:nvSpPr>
        <p:spPr>
          <a:xfrm>
            <a:off x="5489575" y="9102725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/>
          <p:nvPr/>
        </p:nvSpPr>
        <p:spPr>
          <a:xfrm>
            <a:off x="1155699" y="9102725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4" name="object 374"/>
          <p:cNvSpPr/>
          <p:nvPr/>
        </p:nvSpPr>
        <p:spPr>
          <a:xfrm>
            <a:off x="5489575" y="9116060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4"/>
                </a:moveTo>
                <a:lnTo>
                  <a:pt x="114300" y="12954"/>
                </a:lnTo>
                <a:lnTo>
                  <a:pt x="1143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1155699" y="9116060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4"/>
                </a:moveTo>
                <a:lnTo>
                  <a:pt x="190500" y="12954"/>
                </a:lnTo>
                <a:lnTo>
                  <a:pt x="19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5489575" y="9128654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1155699" y="9128654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5489575" y="9140508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4"/>
                </a:moveTo>
                <a:lnTo>
                  <a:pt x="114300" y="12954"/>
                </a:lnTo>
                <a:lnTo>
                  <a:pt x="1143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1155699" y="9140508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4"/>
                </a:moveTo>
                <a:lnTo>
                  <a:pt x="190500" y="12954"/>
                </a:lnTo>
                <a:lnTo>
                  <a:pt x="19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5489575" y="9153102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4"/>
                </a:moveTo>
                <a:lnTo>
                  <a:pt x="114300" y="12954"/>
                </a:lnTo>
                <a:lnTo>
                  <a:pt x="1143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/>
          <p:nvPr/>
        </p:nvSpPr>
        <p:spPr>
          <a:xfrm>
            <a:off x="1155699" y="9153102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4"/>
                </a:moveTo>
                <a:lnTo>
                  <a:pt x="190500" y="12954"/>
                </a:lnTo>
                <a:lnTo>
                  <a:pt x="19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2" name="object 382"/>
          <p:cNvSpPr/>
          <p:nvPr/>
        </p:nvSpPr>
        <p:spPr>
          <a:xfrm>
            <a:off x="5489575" y="9165696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1155699" y="9165696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5489575" y="9177549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4"/>
                </a:moveTo>
                <a:lnTo>
                  <a:pt x="114300" y="12954"/>
                </a:lnTo>
                <a:lnTo>
                  <a:pt x="1143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1155699" y="9177549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4"/>
                </a:moveTo>
                <a:lnTo>
                  <a:pt x="190500" y="12954"/>
                </a:lnTo>
                <a:lnTo>
                  <a:pt x="19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5489575" y="9190143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6"/>
                </a:moveTo>
                <a:lnTo>
                  <a:pt x="114300" y="13716"/>
                </a:lnTo>
                <a:lnTo>
                  <a:pt x="1143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1155699" y="9190143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5489575" y="9203478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/>
          <p:nvPr/>
        </p:nvSpPr>
        <p:spPr>
          <a:xfrm>
            <a:off x="1155699" y="9203478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0" name="object 390"/>
          <p:cNvSpPr/>
          <p:nvPr/>
        </p:nvSpPr>
        <p:spPr>
          <a:xfrm>
            <a:off x="5489575" y="9216073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1155699" y="9216073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5489575" y="9227926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1155699" y="9227926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5489575" y="9240519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1155699" y="9240519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5489575" y="9253114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/>
          <p:nvPr/>
        </p:nvSpPr>
        <p:spPr>
          <a:xfrm>
            <a:off x="1155699" y="9253114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8" name="object 398"/>
          <p:cNvSpPr/>
          <p:nvPr/>
        </p:nvSpPr>
        <p:spPr>
          <a:xfrm>
            <a:off x="5489575" y="9272005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9" name="object 399"/>
          <p:cNvSpPr/>
          <p:nvPr/>
        </p:nvSpPr>
        <p:spPr>
          <a:xfrm>
            <a:off x="1155699" y="9272005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0" name="object 400"/>
          <p:cNvSpPr/>
          <p:nvPr/>
        </p:nvSpPr>
        <p:spPr>
          <a:xfrm>
            <a:off x="5489575" y="9277561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1" name="object 401"/>
          <p:cNvSpPr/>
          <p:nvPr/>
        </p:nvSpPr>
        <p:spPr>
          <a:xfrm>
            <a:off x="1155699" y="9277561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2" name="object 402"/>
          <p:cNvSpPr/>
          <p:nvPr/>
        </p:nvSpPr>
        <p:spPr>
          <a:xfrm>
            <a:off x="5489575" y="9290897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3" name="object 403"/>
          <p:cNvSpPr/>
          <p:nvPr/>
        </p:nvSpPr>
        <p:spPr>
          <a:xfrm>
            <a:off x="1155699" y="9290897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4" name="object 404"/>
          <p:cNvSpPr/>
          <p:nvPr/>
        </p:nvSpPr>
        <p:spPr>
          <a:xfrm>
            <a:off x="5489575" y="9303491"/>
            <a:ext cx="111125" cy="12347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0" y="12191"/>
                </a:moveTo>
                <a:lnTo>
                  <a:pt x="114300" y="12191"/>
                </a:lnTo>
                <a:lnTo>
                  <a:pt x="114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5" name="object 405"/>
          <p:cNvSpPr/>
          <p:nvPr/>
        </p:nvSpPr>
        <p:spPr>
          <a:xfrm>
            <a:off x="1155699" y="9303491"/>
            <a:ext cx="185208" cy="12347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0" y="12191"/>
                </a:moveTo>
                <a:lnTo>
                  <a:pt x="190500" y="12191"/>
                </a:lnTo>
                <a:lnTo>
                  <a:pt x="19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6" name="object 406"/>
          <p:cNvSpPr/>
          <p:nvPr/>
        </p:nvSpPr>
        <p:spPr>
          <a:xfrm>
            <a:off x="5489575" y="9315343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3"/>
                </a:moveTo>
                <a:lnTo>
                  <a:pt x="114300" y="12953"/>
                </a:lnTo>
                <a:lnTo>
                  <a:pt x="1143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7" name="object 407"/>
          <p:cNvSpPr/>
          <p:nvPr/>
        </p:nvSpPr>
        <p:spPr>
          <a:xfrm>
            <a:off x="1155699" y="9315343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3"/>
                </a:moveTo>
                <a:lnTo>
                  <a:pt x="190500" y="12953"/>
                </a:lnTo>
                <a:lnTo>
                  <a:pt x="19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8" name="object 408"/>
          <p:cNvSpPr/>
          <p:nvPr/>
        </p:nvSpPr>
        <p:spPr>
          <a:xfrm>
            <a:off x="5489575" y="9327938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9" name="object 409"/>
          <p:cNvSpPr/>
          <p:nvPr/>
        </p:nvSpPr>
        <p:spPr>
          <a:xfrm>
            <a:off x="1155699" y="9327938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0" name="object 410"/>
          <p:cNvSpPr/>
          <p:nvPr/>
        </p:nvSpPr>
        <p:spPr>
          <a:xfrm>
            <a:off x="5489575" y="9341274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4"/>
                </a:moveTo>
                <a:lnTo>
                  <a:pt x="114300" y="12954"/>
                </a:lnTo>
                <a:lnTo>
                  <a:pt x="1143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1" name="object 411"/>
          <p:cNvSpPr/>
          <p:nvPr/>
        </p:nvSpPr>
        <p:spPr>
          <a:xfrm>
            <a:off x="1155699" y="9341274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4"/>
                </a:moveTo>
                <a:lnTo>
                  <a:pt x="190500" y="12954"/>
                </a:lnTo>
                <a:lnTo>
                  <a:pt x="19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2" name="object 412"/>
          <p:cNvSpPr/>
          <p:nvPr/>
        </p:nvSpPr>
        <p:spPr>
          <a:xfrm>
            <a:off x="5489575" y="9359423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3" name="object 413"/>
          <p:cNvSpPr/>
          <p:nvPr/>
        </p:nvSpPr>
        <p:spPr>
          <a:xfrm>
            <a:off x="1155699" y="9359423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4" name="object 414"/>
          <p:cNvSpPr/>
          <p:nvPr/>
        </p:nvSpPr>
        <p:spPr>
          <a:xfrm>
            <a:off x="5489575" y="9364980"/>
            <a:ext cx="111125" cy="13582"/>
          </a:xfrm>
          <a:custGeom>
            <a:avLst/>
            <a:gdLst/>
            <a:ahLst/>
            <a:cxnLst/>
            <a:rect l="l" t="t" r="r" b="b"/>
            <a:pathLst>
              <a:path w="114300" h="13970">
                <a:moveTo>
                  <a:pt x="0" y="13715"/>
                </a:moveTo>
                <a:lnTo>
                  <a:pt x="114300" y="13715"/>
                </a:lnTo>
                <a:lnTo>
                  <a:pt x="1143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5" name="object 415"/>
          <p:cNvSpPr/>
          <p:nvPr/>
        </p:nvSpPr>
        <p:spPr>
          <a:xfrm>
            <a:off x="1155699" y="9364980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5"/>
                </a:moveTo>
                <a:lnTo>
                  <a:pt x="190500" y="13715"/>
                </a:lnTo>
                <a:lnTo>
                  <a:pt x="1905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6" name="object 416"/>
          <p:cNvSpPr/>
          <p:nvPr/>
        </p:nvSpPr>
        <p:spPr>
          <a:xfrm>
            <a:off x="5489575" y="9378315"/>
            <a:ext cx="111125" cy="12965"/>
          </a:xfrm>
          <a:custGeom>
            <a:avLst/>
            <a:gdLst/>
            <a:ahLst/>
            <a:cxnLst/>
            <a:rect l="l" t="t" r="r" b="b"/>
            <a:pathLst>
              <a:path w="114300" h="13334">
                <a:moveTo>
                  <a:pt x="0" y="12954"/>
                </a:moveTo>
                <a:lnTo>
                  <a:pt x="114300" y="12954"/>
                </a:lnTo>
                <a:lnTo>
                  <a:pt x="1143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7" name="object 417"/>
          <p:cNvSpPr/>
          <p:nvPr/>
        </p:nvSpPr>
        <p:spPr>
          <a:xfrm>
            <a:off x="1155699" y="9378315"/>
            <a:ext cx="185208" cy="12965"/>
          </a:xfrm>
          <a:custGeom>
            <a:avLst/>
            <a:gdLst/>
            <a:ahLst/>
            <a:cxnLst/>
            <a:rect l="l" t="t" r="r" b="b"/>
            <a:pathLst>
              <a:path w="190500" h="13334">
                <a:moveTo>
                  <a:pt x="0" y="12954"/>
                </a:moveTo>
                <a:lnTo>
                  <a:pt x="190500" y="12954"/>
                </a:lnTo>
                <a:lnTo>
                  <a:pt x="19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8" name="object 418"/>
          <p:cNvSpPr/>
          <p:nvPr/>
        </p:nvSpPr>
        <p:spPr>
          <a:xfrm>
            <a:off x="5452533" y="9397577"/>
            <a:ext cx="148167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371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9" name="object 419"/>
          <p:cNvSpPr/>
          <p:nvPr/>
        </p:nvSpPr>
        <p:spPr>
          <a:xfrm>
            <a:off x="1155699" y="9390908"/>
            <a:ext cx="185208" cy="13582"/>
          </a:xfrm>
          <a:custGeom>
            <a:avLst/>
            <a:gdLst/>
            <a:ahLst/>
            <a:cxnLst/>
            <a:rect l="l" t="t" r="r" b="b"/>
            <a:pathLst>
              <a:path w="190500" h="13970">
                <a:moveTo>
                  <a:pt x="0" y="13716"/>
                </a:moveTo>
                <a:lnTo>
                  <a:pt x="190500" y="13716"/>
                </a:lnTo>
                <a:lnTo>
                  <a:pt x="1905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0" name="object 420"/>
          <p:cNvSpPr/>
          <p:nvPr/>
        </p:nvSpPr>
        <p:spPr>
          <a:xfrm>
            <a:off x="5452533" y="9409800"/>
            <a:ext cx="148167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142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1" name="object 421"/>
          <p:cNvSpPr/>
          <p:nvPr/>
        </p:nvSpPr>
        <p:spPr>
          <a:xfrm>
            <a:off x="1155699" y="9409800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142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2" name="object 422"/>
          <p:cNvSpPr/>
          <p:nvPr/>
        </p:nvSpPr>
        <p:spPr>
          <a:xfrm>
            <a:off x="1155699" y="9415357"/>
            <a:ext cx="4445000" cy="13582"/>
          </a:xfrm>
          <a:custGeom>
            <a:avLst/>
            <a:gdLst/>
            <a:ahLst/>
            <a:cxnLst/>
            <a:rect l="l" t="t" r="r" b="b"/>
            <a:pathLst>
              <a:path w="4572000" h="13970">
                <a:moveTo>
                  <a:pt x="0" y="13716"/>
                </a:moveTo>
                <a:lnTo>
                  <a:pt x="4572000" y="13716"/>
                </a:lnTo>
                <a:lnTo>
                  <a:pt x="45720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3" name="object 423"/>
          <p:cNvSpPr/>
          <p:nvPr/>
        </p:nvSpPr>
        <p:spPr>
          <a:xfrm>
            <a:off x="1155699" y="9428691"/>
            <a:ext cx="4445000" cy="12965"/>
          </a:xfrm>
          <a:custGeom>
            <a:avLst/>
            <a:gdLst/>
            <a:ahLst/>
            <a:cxnLst/>
            <a:rect l="l" t="t" r="r" b="b"/>
            <a:pathLst>
              <a:path w="4572000" h="13334">
                <a:moveTo>
                  <a:pt x="0" y="12953"/>
                </a:moveTo>
                <a:lnTo>
                  <a:pt x="4572000" y="12953"/>
                </a:lnTo>
                <a:lnTo>
                  <a:pt x="45720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4" name="object 424"/>
          <p:cNvSpPr/>
          <p:nvPr/>
        </p:nvSpPr>
        <p:spPr>
          <a:xfrm>
            <a:off x="1155699" y="9441285"/>
            <a:ext cx="4445000" cy="12965"/>
          </a:xfrm>
          <a:custGeom>
            <a:avLst/>
            <a:gdLst/>
            <a:ahLst/>
            <a:cxnLst/>
            <a:rect l="l" t="t" r="r" b="b"/>
            <a:pathLst>
              <a:path w="4572000" h="13334">
                <a:moveTo>
                  <a:pt x="0" y="12953"/>
                </a:moveTo>
                <a:lnTo>
                  <a:pt x="4572000" y="12953"/>
                </a:lnTo>
                <a:lnTo>
                  <a:pt x="45720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5" name="object 425"/>
          <p:cNvSpPr/>
          <p:nvPr/>
        </p:nvSpPr>
        <p:spPr>
          <a:xfrm>
            <a:off x="1155699" y="9453880"/>
            <a:ext cx="4445000" cy="12347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191"/>
                </a:moveTo>
                <a:lnTo>
                  <a:pt x="4572000" y="12191"/>
                </a:lnTo>
                <a:lnTo>
                  <a:pt x="4572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5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6" name="object 426"/>
          <p:cNvSpPr/>
          <p:nvPr/>
        </p:nvSpPr>
        <p:spPr>
          <a:xfrm>
            <a:off x="1155699" y="9465733"/>
            <a:ext cx="4445000" cy="12965"/>
          </a:xfrm>
          <a:custGeom>
            <a:avLst/>
            <a:gdLst/>
            <a:ahLst/>
            <a:cxnLst/>
            <a:rect l="l" t="t" r="r" b="b"/>
            <a:pathLst>
              <a:path w="4572000" h="13334">
                <a:moveTo>
                  <a:pt x="0" y="12953"/>
                </a:moveTo>
                <a:lnTo>
                  <a:pt x="4572000" y="12953"/>
                </a:lnTo>
                <a:lnTo>
                  <a:pt x="45720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7" name="object 427"/>
          <p:cNvSpPr/>
          <p:nvPr/>
        </p:nvSpPr>
        <p:spPr>
          <a:xfrm>
            <a:off x="1155699" y="9478327"/>
            <a:ext cx="4445000" cy="13582"/>
          </a:xfrm>
          <a:custGeom>
            <a:avLst/>
            <a:gdLst/>
            <a:ahLst/>
            <a:cxnLst/>
            <a:rect l="l" t="t" r="r" b="b"/>
            <a:pathLst>
              <a:path w="4572000" h="13970">
                <a:moveTo>
                  <a:pt x="0" y="13715"/>
                </a:moveTo>
                <a:lnTo>
                  <a:pt x="4572000" y="13715"/>
                </a:lnTo>
                <a:lnTo>
                  <a:pt x="45720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8" name="object 428"/>
          <p:cNvSpPr/>
          <p:nvPr/>
        </p:nvSpPr>
        <p:spPr>
          <a:xfrm>
            <a:off x="1155699" y="9497219"/>
            <a:ext cx="4445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11429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9" name="object 429"/>
          <p:cNvSpPr/>
          <p:nvPr/>
        </p:nvSpPr>
        <p:spPr>
          <a:xfrm>
            <a:off x="1155699" y="9502774"/>
            <a:ext cx="4445000" cy="13582"/>
          </a:xfrm>
          <a:custGeom>
            <a:avLst/>
            <a:gdLst/>
            <a:ahLst/>
            <a:cxnLst/>
            <a:rect l="l" t="t" r="r" b="b"/>
            <a:pathLst>
              <a:path w="4572000" h="13970">
                <a:moveTo>
                  <a:pt x="0" y="13715"/>
                </a:moveTo>
                <a:lnTo>
                  <a:pt x="4572000" y="13715"/>
                </a:lnTo>
                <a:lnTo>
                  <a:pt x="45720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0" name="object 430"/>
          <p:cNvSpPr/>
          <p:nvPr/>
        </p:nvSpPr>
        <p:spPr>
          <a:xfrm>
            <a:off x="1155699" y="9516109"/>
            <a:ext cx="4445000" cy="12965"/>
          </a:xfrm>
          <a:custGeom>
            <a:avLst/>
            <a:gdLst/>
            <a:ahLst/>
            <a:cxnLst/>
            <a:rect l="l" t="t" r="r" b="b"/>
            <a:pathLst>
              <a:path w="4572000" h="13334">
                <a:moveTo>
                  <a:pt x="0" y="12954"/>
                </a:moveTo>
                <a:lnTo>
                  <a:pt x="4572000" y="12954"/>
                </a:lnTo>
                <a:lnTo>
                  <a:pt x="45720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1" name="object 431"/>
          <p:cNvSpPr/>
          <p:nvPr/>
        </p:nvSpPr>
        <p:spPr>
          <a:xfrm>
            <a:off x="1155699" y="9528704"/>
            <a:ext cx="4445000" cy="12965"/>
          </a:xfrm>
          <a:custGeom>
            <a:avLst/>
            <a:gdLst/>
            <a:ahLst/>
            <a:cxnLst/>
            <a:rect l="l" t="t" r="r" b="b"/>
            <a:pathLst>
              <a:path w="4572000" h="13334">
                <a:moveTo>
                  <a:pt x="0" y="12953"/>
                </a:moveTo>
                <a:lnTo>
                  <a:pt x="4572000" y="12953"/>
                </a:lnTo>
                <a:lnTo>
                  <a:pt x="45720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2" name="object 432"/>
          <p:cNvSpPr/>
          <p:nvPr/>
        </p:nvSpPr>
        <p:spPr>
          <a:xfrm>
            <a:off x="1155699" y="9541298"/>
            <a:ext cx="4445000" cy="12347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191"/>
                </a:moveTo>
                <a:lnTo>
                  <a:pt x="4572000" y="12191"/>
                </a:lnTo>
                <a:lnTo>
                  <a:pt x="4572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3" name="object 433"/>
          <p:cNvSpPr/>
          <p:nvPr/>
        </p:nvSpPr>
        <p:spPr>
          <a:xfrm>
            <a:off x="1155699" y="9553151"/>
            <a:ext cx="4445000" cy="12965"/>
          </a:xfrm>
          <a:custGeom>
            <a:avLst/>
            <a:gdLst/>
            <a:ahLst/>
            <a:cxnLst/>
            <a:rect l="l" t="t" r="r" b="b"/>
            <a:pathLst>
              <a:path w="4572000" h="13334">
                <a:moveTo>
                  <a:pt x="0" y="12954"/>
                </a:moveTo>
                <a:lnTo>
                  <a:pt x="4572000" y="12954"/>
                </a:lnTo>
                <a:lnTo>
                  <a:pt x="45720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4" name="object 434"/>
          <p:cNvSpPr/>
          <p:nvPr/>
        </p:nvSpPr>
        <p:spPr>
          <a:xfrm>
            <a:off x="1155699" y="9565746"/>
            <a:ext cx="4445000" cy="13582"/>
          </a:xfrm>
          <a:custGeom>
            <a:avLst/>
            <a:gdLst/>
            <a:ahLst/>
            <a:cxnLst/>
            <a:rect l="l" t="t" r="r" b="b"/>
            <a:pathLst>
              <a:path w="4572000" h="13970">
                <a:moveTo>
                  <a:pt x="0" y="13715"/>
                </a:moveTo>
                <a:lnTo>
                  <a:pt x="4572000" y="13715"/>
                </a:lnTo>
                <a:lnTo>
                  <a:pt x="45720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5" name="object 435"/>
          <p:cNvSpPr/>
          <p:nvPr/>
        </p:nvSpPr>
        <p:spPr>
          <a:xfrm>
            <a:off x="1155699" y="9579081"/>
            <a:ext cx="4445000" cy="12965"/>
          </a:xfrm>
          <a:custGeom>
            <a:avLst/>
            <a:gdLst/>
            <a:ahLst/>
            <a:cxnLst/>
            <a:rect l="l" t="t" r="r" b="b"/>
            <a:pathLst>
              <a:path w="4572000" h="13334">
                <a:moveTo>
                  <a:pt x="0" y="12954"/>
                </a:moveTo>
                <a:lnTo>
                  <a:pt x="4572000" y="12954"/>
                </a:lnTo>
                <a:lnTo>
                  <a:pt x="45720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6" name="object 436"/>
          <p:cNvSpPr/>
          <p:nvPr/>
        </p:nvSpPr>
        <p:spPr>
          <a:xfrm>
            <a:off x="1155699" y="9591674"/>
            <a:ext cx="4445000" cy="12347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191"/>
                </a:moveTo>
                <a:lnTo>
                  <a:pt x="4572000" y="12191"/>
                </a:lnTo>
                <a:lnTo>
                  <a:pt x="4572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7" name="object 437"/>
          <p:cNvSpPr/>
          <p:nvPr/>
        </p:nvSpPr>
        <p:spPr>
          <a:xfrm>
            <a:off x="1155699" y="9603529"/>
            <a:ext cx="4445000" cy="12965"/>
          </a:xfrm>
          <a:custGeom>
            <a:avLst/>
            <a:gdLst/>
            <a:ahLst/>
            <a:cxnLst/>
            <a:rect l="l" t="t" r="r" b="b"/>
            <a:pathLst>
              <a:path w="4572000" h="13334">
                <a:moveTo>
                  <a:pt x="0" y="12954"/>
                </a:moveTo>
                <a:lnTo>
                  <a:pt x="4572000" y="12954"/>
                </a:lnTo>
                <a:lnTo>
                  <a:pt x="45720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8" name="object 438"/>
          <p:cNvSpPr/>
          <p:nvPr/>
        </p:nvSpPr>
        <p:spPr>
          <a:xfrm>
            <a:off x="1377949" y="7054320"/>
            <a:ext cx="4111625" cy="2345972"/>
          </a:xfrm>
          <a:custGeom>
            <a:avLst/>
            <a:gdLst/>
            <a:ahLst/>
            <a:cxnLst/>
            <a:rect l="l" t="t" r="r" b="b"/>
            <a:pathLst>
              <a:path w="4229100" h="2413000">
                <a:moveTo>
                  <a:pt x="0" y="2412492"/>
                </a:moveTo>
                <a:lnTo>
                  <a:pt x="4229100" y="2412492"/>
                </a:lnTo>
                <a:lnTo>
                  <a:pt x="4229100" y="0"/>
                </a:lnTo>
                <a:lnTo>
                  <a:pt x="0" y="0"/>
                </a:lnTo>
                <a:lnTo>
                  <a:pt x="0" y="2412492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9" name="object 439"/>
          <p:cNvSpPr/>
          <p:nvPr/>
        </p:nvSpPr>
        <p:spPr>
          <a:xfrm>
            <a:off x="1340907" y="7084695"/>
            <a:ext cx="4111625" cy="2346590"/>
          </a:xfrm>
          <a:custGeom>
            <a:avLst/>
            <a:gdLst/>
            <a:ahLst/>
            <a:cxnLst/>
            <a:rect l="l" t="t" r="r" b="b"/>
            <a:pathLst>
              <a:path w="4229100" h="2413634">
                <a:moveTo>
                  <a:pt x="0" y="2413254"/>
                </a:moveTo>
                <a:lnTo>
                  <a:pt x="4229100" y="2413254"/>
                </a:lnTo>
                <a:lnTo>
                  <a:pt x="4229100" y="0"/>
                </a:lnTo>
                <a:lnTo>
                  <a:pt x="0" y="0"/>
                </a:lnTo>
                <a:lnTo>
                  <a:pt x="0" y="2413254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0" name="object 440"/>
          <p:cNvSpPr/>
          <p:nvPr/>
        </p:nvSpPr>
        <p:spPr>
          <a:xfrm>
            <a:off x="3349855" y="7773676"/>
            <a:ext cx="22842" cy="495124"/>
          </a:xfrm>
          <a:custGeom>
            <a:avLst/>
            <a:gdLst/>
            <a:ahLst/>
            <a:cxnLst/>
            <a:rect l="l" t="t" r="r" b="b"/>
            <a:pathLst>
              <a:path w="23495" h="509270">
                <a:moveTo>
                  <a:pt x="0" y="0"/>
                </a:moveTo>
                <a:lnTo>
                  <a:pt x="23265" y="0"/>
                </a:lnTo>
                <a:lnTo>
                  <a:pt x="23265" y="509004"/>
                </a:lnTo>
                <a:lnTo>
                  <a:pt x="0" y="509004"/>
                </a:lnTo>
                <a:lnTo>
                  <a:pt x="0" y="0"/>
                </a:lnTo>
                <a:close/>
              </a:path>
            </a:pathLst>
          </a:custGeom>
          <a:solidFill>
            <a:srgbClr val="4041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1" name="object 441"/>
          <p:cNvSpPr/>
          <p:nvPr/>
        </p:nvSpPr>
        <p:spPr>
          <a:xfrm>
            <a:off x="3349855" y="7773676"/>
            <a:ext cx="22842" cy="495124"/>
          </a:xfrm>
          <a:custGeom>
            <a:avLst/>
            <a:gdLst/>
            <a:ahLst/>
            <a:cxnLst/>
            <a:rect l="l" t="t" r="r" b="b"/>
            <a:pathLst>
              <a:path w="23495" h="509270">
                <a:moveTo>
                  <a:pt x="0" y="0"/>
                </a:moveTo>
                <a:lnTo>
                  <a:pt x="23265" y="0"/>
                </a:lnTo>
                <a:lnTo>
                  <a:pt x="23265" y="509004"/>
                </a:lnTo>
                <a:lnTo>
                  <a:pt x="0" y="509004"/>
                </a:lnTo>
                <a:lnTo>
                  <a:pt x="0" y="0"/>
                </a:lnTo>
                <a:close/>
              </a:path>
            </a:pathLst>
          </a:custGeom>
          <a:solidFill>
            <a:srgbClr val="4041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2" name="object 442"/>
          <p:cNvSpPr/>
          <p:nvPr/>
        </p:nvSpPr>
        <p:spPr>
          <a:xfrm>
            <a:off x="3231520" y="8268541"/>
            <a:ext cx="129646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48" y="0"/>
                </a:lnTo>
              </a:path>
            </a:pathLst>
          </a:custGeom>
          <a:ln w="28288">
            <a:solidFill>
              <a:srgbClr val="4041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3" name="object 443"/>
          <p:cNvSpPr/>
          <p:nvPr/>
        </p:nvSpPr>
        <p:spPr>
          <a:xfrm>
            <a:off x="3361164" y="8268541"/>
            <a:ext cx="130881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108" y="0"/>
                </a:lnTo>
              </a:path>
            </a:pathLst>
          </a:custGeom>
          <a:ln w="28288">
            <a:solidFill>
              <a:srgbClr val="4041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4" name="object 444"/>
          <p:cNvSpPr/>
          <p:nvPr/>
        </p:nvSpPr>
        <p:spPr>
          <a:xfrm>
            <a:off x="3231520" y="8743420"/>
            <a:ext cx="129646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48" y="0"/>
                </a:lnTo>
              </a:path>
            </a:pathLst>
          </a:custGeom>
          <a:ln w="28288">
            <a:solidFill>
              <a:srgbClr val="4041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5" name="object 445"/>
          <p:cNvSpPr/>
          <p:nvPr/>
        </p:nvSpPr>
        <p:spPr>
          <a:xfrm>
            <a:off x="3361164" y="8743420"/>
            <a:ext cx="130881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108" y="0"/>
                </a:lnTo>
              </a:path>
            </a:pathLst>
          </a:custGeom>
          <a:ln w="28288">
            <a:solidFill>
              <a:srgbClr val="4041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6" name="object 446"/>
          <p:cNvSpPr/>
          <p:nvPr/>
        </p:nvSpPr>
        <p:spPr>
          <a:xfrm>
            <a:off x="3231520" y="9217550"/>
            <a:ext cx="129646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48" y="0"/>
                </a:lnTo>
              </a:path>
            </a:pathLst>
          </a:custGeom>
          <a:ln w="28288">
            <a:solidFill>
              <a:srgbClr val="4041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7" name="object 447"/>
          <p:cNvSpPr/>
          <p:nvPr/>
        </p:nvSpPr>
        <p:spPr>
          <a:xfrm>
            <a:off x="3361164" y="9217550"/>
            <a:ext cx="130881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108" y="0"/>
                </a:lnTo>
              </a:path>
            </a:pathLst>
          </a:custGeom>
          <a:ln w="28288">
            <a:solidFill>
              <a:srgbClr val="4041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8" name="object 448"/>
          <p:cNvSpPr/>
          <p:nvPr/>
        </p:nvSpPr>
        <p:spPr>
          <a:xfrm>
            <a:off x="3349855" y="8268541"/>
            <a:ext cx="22842" cy="475368"/>
          </a:xfrm>
          <a:custGeom>
            <a:avLst/>
            <a:gdLst/>
            <a:ahLst/>
            <a:cxnLst/>
            <a:rect l="l" t="t" r="r" b="b"/>
            <a:pathLst>
              <a:path w="23495" h="488950">
                <a:moveTo>
                  <a:pt x="0" y="0"/>
                </a:moveTo>
                <a:lnTo>
                  <a:pt x="23265" y="0"/>
                </a:lnTo>
                <a:lnTo>
                  <a:pt x="23265" y="488446"/>
                </a:lnTo>
                <a:lnTo>
                  <a:pt x="0" y="488446"/>
                </a:lnTo>
                <a:lnTo>
                  <a:pt x="0" y="0"/>
                </a:lnTo>
                <a:close/>
              </a:path>
            </a:pathLst>
          </a:custGeom>
          <a:solidFill>
            <a:srgbClr val="4041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9" name="object 449"/>
          <p:cNvSpPr/>
          <p:nvPr/>
        </p:nvSpPr>
        <p:spPr>
          <a:xfrm>
            <a:off x="3349855" y="8268541"/>
            <a:ext cx="22842" cy="475368"/>
          </a:xfrm>
          <a:custGeom>
            <a:avLst/>
            <a:gdLst/>
            <a:ahLst/>
            <a:cxnLst/>
            <a:rect l="l" t="t" r="r" b="b"/>
            <a:pathLst>
              <a:path w="23495" h="488950">
                <a:moveTo>
                  <a:pt x="0" y="0"/>
                </a:moveTo>
                <a:lnTo>
                  <a:pt x="23265" y="0"/>
                </a:lnTo>
                <a:lnTo>
                  <a:pt x="23265" y="488446"/>
                </a:lnTo>
                <a:lnTo>
                  <a:pt x="0" y="488446"/>
                </a:lnTo>
                <a:lnTo>
                  <a:pt x="0" y="0"/>
                </a:lnTo>
                <a:close/>
              </a:path>
            </a:pathLst>
          </a:custGeom>
          <a:solidFill>
            <a:srgbClr val="4041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0" name="object 450"/>
          <p:cNvSpPr/>
          <p:nvPr/>
        </p:nvSpPr>
        <p:spPr>
          <a:xfrm>
            <a:off x="3349855" y="8743420"/>
            <a:ext cx="22842" cy="474133"/>
          </a:xfrm>
          <a:custGeom>
            <a:avLst/>
            <a:gdLst/>
            <a:ahLst/>
            <a:cxnLst/>
            <a:rect l="l" t="t" r="r" b="b"/>
            <a:pathLst>
              <a:path w="23495" h="487679">
                <a:moveTo>
                  <a:pt x="0" y="0"/>
                </a:moveTo>
                <a:lnTo>
                  <a:pt x="23265" y="0"/>
                </a:lnTo>
                <a:lnTo>
                  <a:pt x="23265" y="487676"/>
                </a:lnTo>
                <a:lnTo>
                  <a:pt x="0" y="487676"/>
                </a:lnTo>
                <a:lnTo>
                  <a:pt x="0" y="0"/>
                </a:lnTo>
                <a:close/>
              </a:path>
            </a:pathLst>
          </a:custGeom>
          <a:solidFill>
            <a:srgbClr val="4041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1" name="object 451"/>
          <p:cNvSpPr/>
          <p:nvPr/>
        </p:nvSpPr>
        <p:spPr>
          <a:xfrm>
            <a:off x="3349855" y="8743420"/>
            <a:ext cx="22842" cy="474133"/>
          </a:xfrm>
          <a:custGeom>
            <a:avLst/>
            <a:gdLst/>
            <a:ahLst/>
            <a:cxnLst/>
            <a:rect l="l" t="t" r="r" b="b"/>
            <a:pathLst>
              <a:path w="23495" h="487679">
                <a:moveTo>
                  <a:pt x="0" y="0"/>
                </a:moveTo>
                <a:lnTo>
                  <a:pt x="23265" y="0"/>
                </a:lnTo>
                <a:lnTo>
                  <a:pt x="23265" y="487676"/>
                </a:lnTo>
                <a:lnTo>
                  <a:pt x="0" y="487676"/>
                </a:lnTo>
                <a:lnTo>
                  <a:pt x="0" y="0"/>
                </a:lnTo>
                <a:close/>
              </a:path>
            </a:pathLst>
          </a:custGeom>
          <a:solidFill>
            <a:srgbClr val="4041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2" name="object 452"/>
          <p:cNvSpPr/>
          <p:nvPr/>
        </p:nvSpPr>
        <p:spPr>
          <a:xfrm>
            <a:off x="1364615" y="8090006"/>
            <a:ext cx="1866899" cy="364860"/>
          </a:xfrm>
          <a:custGeom>
            <a:avLst/>
            <a:gdLst/>
            <a:ahLst/>
            <a:cxnLst/>
            <a:rect l="l" t="t" r="r" b="b"/>
            <a:pathLst>
              <a:path w="1920239" h="375284">
                <a:moveTo>
                  <a:pt x="0" y="374904"/>
                </a:moveTo>
                <a:lnTo>
                  <a:pt x="1920239" y="374904"/>
                </a:lnTo>
                <a:lnTo>
                  <a:pt x="1920239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solidFill>
            <a:srgbClr val="009C7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3" name="object 453"/>
          <p:cNvSpPr txBox="1"/>
          <p:nvPr/>
        </p:nvSpPr>
        <p:spPr>
          <a:xfrm>
            <a:off x="1731574" y="8139394"/>
            <a:ext cx="1131006" cy="231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07" b="1" spc="-175" dirty="0">
                <a:latin typeface="Arial"/>
                <a:cs typeface="Arial"/>
              </a:rPr>
              <a:t>Cash</a:t>
            </a:r>
            <a:r>
              <a:rPr sz="1507" b="1" spc="-111" dirty="0">
                <a:latin typeface="Arial"/>
                <a:cs typeface="Arial"/>
              </a:rPr>
              <a:t> </a:t>
            </a:r>
            <a:r>
              <a:rPr sz="1507" b="1" spc="-146" dirty="0">
                <a:latin typeface="Arial"/>
                <a:cs typeface="Arial"/>
              </a:rPr>
              <a:t>Discount</a:t>
            </a:r>
            <a:endParaRPr sz="1507">
              <a:latin typeface="Arial"/>
              <a:cs typeface="Arial"/>
            </a:endParaRPr>
          </a:p>
        </p:txBody>
      </p:sp>
      <p:sp>
        <p:nvSpPr>
          <p:cNvPr id="454" name="object 454"/>
          <p:cNvSpPr/>
          <p:nvPr/>
        </p:nvSpPr>
        <p:spPr>
          <a:xfrm>
            <a:off x="1364613" y="8083131"/>
            <a:ext cx="1866899" cy="14198"/>
          </a:xfrm>
          <a:custGeom>
            <a:avLst/>
            <a:gdLst/>
            <a:ahLst/>
            <a:cxnLst/>
            <a:rect l="l" t="t" r="r" b="b"/>
            <a:pathLst>
              <a:path w="1920239" h="14604">
                <a:moveTo>
                  <a:pt x="0" y="0"/>
                </a:moveTo>
                <a:lnTo>
                  <a:pt x="1920248" y="0"/>
                </a:lnTo>
                <a:lnTo>
                  <a:pt x="1920248" y="14144"/>
                </a:lnTo>
                <a:lnTo>
                  <a:pt x="0" y="14144"/>
                </a:lnTo>
                <a:lnTo>
                  <a:pt x="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5" name="object 455"/>
          <p:cNvSpPr/>
          <p:nvPr/>
        </p:nvSpPr>
        <p:spPr>
          <a:xfrm>
            <a:off x="3231520" y="8090008"/>
            <a:ext cx="0" cy="364860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0"/>
                </a:moveTo>
                <a:lnTo>
                  <a:pt x="0" y="374902"/>
                </a:lnTo>
              </a:path>
            </a:pathLst>
          </a:custGeom>
          <a:ln w="11632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6" name="object 456"/>
          <p:cNvSpPr/>
          <p:nvPr/>
        </p:nvSpPr>
        <p:spPr>
          <a:xfrm>
            <a:off x="1364613" y="8447619"/>
            <a:ext cx="1866899" cy="14198"/>
          </a:xfrm>
          <a:custGeom>
            <a:avLst/>
            <a:gdLst/>
            <a:ahLst/>
            <a:cxnLst/>
            <a:rect l="l" t="t" r="r" b="b"/>
            <a:pathLst>
              <a:path w="1920239" h="14604">
                <a:moveTo>
                  <a:pt x="0" y="0"/>
                </a:moveTo>
                <a:lnTo>
                  <a:pt x="1920248" y="0"/>
                </a:lnTo>
                <a:lnTo>
                  <a:pt x="1920248" y="14144"/>
                </a:lnTo>
                <a:lnTo>
                  <a:pt x="0" y="14144"/>
                </a:lnTo>
                <a:lnTo>
                  <a:pt x="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7" name="object 457"/>
          <p:cNvSpPr/>
          <p:nvPr/>
        </p:nvSpPr>
        <p:spPr>
          <a:xfrm>
            <a:off x="1364612" y="8090008"/>
            <a:ext cx="0" cy="364860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374902"/>
                </a:moveTo>
                <a:lnTo>
                  <a:pt x="0" y="0"/>
                </a:lnTo>
              </a:path>
            </a:pathLst>
          </a:custGeom>
          <a:ln w="11632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8" name="object 458"/>
          <p:cNvSpPr/>
          <p:nvPr/>
        </p:nvSpPr>
        <p:spPr>
          <a:xfrm>
            <a:off x="3491547" y="8090006"/>
            <a:ext cx="1866283" cy="364860"/>
          </a:xfrm>
          <a:custGeom>
            <a:avLst/>
            <a:gdLst/>
            <a:ahLst/>
            <a:cxnLst/>
            <a:rect l="l" t="t" r="r" b="b"/>
            <a:pathLst>
              <a:path w="1919604" h="375284">
                <a:moveTo>
                  <a:pt x="0" y="374904"/>
                </a:moveTo>
                <a:lnTo>
                  <a:pt x="1919477" y="374904"/>
                </a:lnTo>
                <a:lnTo>
                  <a:pt x="1919477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solidFill>
            <a:srgbClr val="009C7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9" name="object 459"/>
          <p:cNvSpPr txBox="1"/>
          <p:nvPr/>
        </p:nvSpPr>
        <p:spPr>
          <a:xfrm>
            <a:off x="3699969" y="8139394"/>
            <a:ext cx="1444625" cy="231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07" b="1" spc="-141" dirty="0">
                <a:latin typeface="Arial"/>
                <a:cs typeface="Arial"/>
              </a:rPr>
              <a:t>Seasonal</a:t>
            </a:r>
            <a:r>
              <a:rPr sz="1507" b="1" spc="-126" dirty="0">
                <a:latin typeface="Arial"/>
                <a:cs typeface="Arial"/>
              </a:rPr>
              <a:t> </a:t>
            </a:r>
            <a:r>
              <a:rPr sz="1507" b="1" spc="-146" dirty="0">
                <a:latin typeface="Arial"/>
                <a:cs typeface="Arial"/>
              </a:rPr>
              <a:t>Discount</a:t>
            </a:r>
            <a:endParaRPr sz="1507">
              <a:latin typeface="Arial"/>
              <a:cs typeface="Arial"/>
            </a:endParaRPr>
          </a:p>
        </p:txBody>
      </p:sp>
      <p:sp>
        <p:nvSpPr>
          <p:cNvPr id="460" name="object 460"/>
          <p:cNvSpPr/>
          <p:nvPr/>
        </p:nvSpPr>
        <p:spPr>
          <a:xfrm>
            <a:off x="3491547" y="8083131"/>
            <a:ext cx="1866283" cy="14198"/>
          </a:xfrm>
          <a:custGeom>
            <a:avLst/>
            <a:gdLst/>
            <a:ahLst/>
            <a:cxnLst/>
            <a:rect l="l" t="t" r="r" b="b"/>
            <a:pathLst>
              <a:path w="1919604" h="14604">
                <a:moveTo>
                  <a:pt x="0" y="0"/>
                </a:moveTo>
                <a:lnTo>
                  <a:pt x="1919476" y="0"/>
                </a:lnTo>
                <a:lnTo>
                  <a:pt x="1919476" y="14144"/>
                </a:lnTo>
                <a:lnTo>
                  <a:pt x="0" y="14144"/>
                </a:lnTo>
                <a:lnTo>
                  <a:pt x="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1" name="object 461"/>
          <p:cNvSpPr/>
          <p:nvPr/>
        </p:nvSpPr>
        <p:spPr>
          <a:xfrm>
            <a:off x="5357705" y="8090008"/>
            <a:ext cx="0" cy="364860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0"/>
                </a:moveTo>
                <a:lnTo>
                  <a:pt x="0" y="374902"/>
                </a:lnTo>
              </a:path>
            </a:pathLst>
          </a:custGeom>
          <a:ln w="11632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2" name="object 462"/>
          <p:cNvSpPr/>
          <p:nvPr/>
        </p:nvSpPr>
        <p:spPr>
          <a:xfrm>
            <a:off x="3491547" y="8447619"/>
            <a:ext cx="1866283" cy="14198"/>
          </a:xfrm>
          <a:custGeom>
            <a:avLst/>
            <a:gdLst/>
            <a:ahLst/>
            <a:cxnLst/>
            <a:rect l="l" t="t" r="r" b="b"/>
            <a:pathLst>
              <a:path w="1919604" h="14604">
                <a:moveTo>
                  <a:pt x="0" y="0"/>
                </a:moveTo>
                <a:lnTo>
                  <a:pt x="1919476" y="0"/>
                </a:lnTo>
                <a:lnTo>
                  <a:pt x="1919476" y="14144"/>
                </a:lnTo>
                <a:lnTo>
                  <a:pt x="0" y="14144"/>
                </a:lnTo>
                <a:lnTo>
                  <a:pt x="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3" name="object 463"/>
          <p:cNvSpPr/>
          <p:nvPr/>
        </p:nvSpPr>
        <p:spPr>
          <a:xfrm>
            <a:off x="3491547" y="8090008"/>
            <a:ext cx="0" cy="364860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374902"/>
                </a:moveTo>
                <a:lnTo>
                  <a:pt x="0" y="0"/>
                </a:lnTo>
              </a:path>
            </a:pathLst>
          </a:custGeom>
          <a:ln w="11632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4" name="object 464"/>
          <p:cNvSpPr/>
          <p:nvPr/>
        </p:nvSpPr>
        <p:spPr>
          <a:xfrm>
            <a:off x="1364615" y="8564139"/>
            <a:ext cx="1866899" cy="365478"/>
          </a:xfrm>
          <a:custGeom>
            <a:avLst/>
            <a:gdLst/>
            <a:ahLst/>
            <a:cxnLst/>
            <a:rect l="l" t="t" r="r" b="b"/>
            <a:pathLst>
              <a:path w="1920239" h="375920">
                <a:moveTo>
                  <a:pt x="0" y="375666"/>
                </a:moveTo>
                <a:lnTo>
                  <a:pt x="1920239" y="375666"/>
                </a:lnTo>
                <a:lnTo>
                  <a:pt x="1920239" y="0"/>
                </a:lnTo>
                <a:lnTo>
                  <a:pt x="0" y="0"/>
                </a:lnTo>
                <a:lnTo>
                  <a:pt x="0" y="375666"/>
                </a:lnTo>
                <a:close/>
              </a:path>
            </a:pathLst>
          </a:custGeom>
          <a:solidFill>
            <a:srgbClr val="009C7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5" name="object 465"/>
          <p:cNvSpPr txBox="1"/>
          <p:nvPr/>
        </p:nvSpPr>
        <p:spPr>
          <a:xfrm>
            <a:off x="1607115" y="8613528"/>
            <a:ext cx="1385358" cy="231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07" b="1" spc="-141" dirty="0">
                <a:latin typeface="Arial"/>
                <a:cs typeface="Arial"/>
              </a:rPr>
              <a:t>Quantity</a:t>
            </a:r>
            <a:r>
              <a:rPr sz="1507" b="1" spc="-87" dirty="0">
                <a:latin typeface="Arial"/>
                <a:cs typeface="Arial"/>
              </a:rPr>
              <a:t> </a:t>
            </a:r>
            <a:r>
              <a:rPr sz="1507" b="1" spc="-146" dirty="0">
                <a:latin typeface="Arial"/>
                <a:cs typeface="Arial"/>
              </a:rPr>
              <a:t>Discount</a:t>
            </a:r>
            <a:endParaRPr sz="1507">
              <a:latin typeface="Arial"/>
              <a:cs typeface="Arial"/>
            </a:endParaRPr>
          </a:p>
        </p:txBody>
      </p:sp>
      <p:sp>
        <p:nvSpPr>
          <p:cNvPr id="466" name="object 466"/>
          <p:cNvSpPr/>
          <p:nvPr/>
        </p:nvSpPr>
        <p:spPr>
          <a:xfrm>
            <a:off x="1364613" y="8557262"/>
            <a:ext cx="1866899" cy="14198"/>
          </a:xfrm>
          <a:custGeom>
            <a:avLst/>
            <a:gdLst/>
            <a:ahLst/>
            <a:cxnLst/>
            <a:rect l="l" t="t" r="r" b="b"/>
            <a:pathLst>
              <a:path w="1920239" h="14604">
                <a:moveTo>
                  <a:pt x="0" y="0"/>
                </a:moveTo>
                <a:lnTo>
                  <a:pt x="1920248" y="0"/>
                </a:lnTo>
                <a:lnTo>
                  <a:pt x="1920248" y="14144"/>
                </a:lnTo>
                <a:lnTo>
                  <a:pt x="0" y="14144"/>
                </a:lnTo>
                <a:lnTo>
                  <a:pt x="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7" name="object 467"/>
          <p:cNvSpPr/>
          <p:nvPr/>
        </p:nvSpPr>
        <p:spPr>
          <a:xfrm>
            <a:off x="3231520" y="8564137"/>
            <a:ext cx="0" cy="365478"/>
          </a:xfrm>
          <a:custGeom>
            <a:avLst/>
            <a:gdLst/>
            <a:ahLst/>
            <a:cxnLst/>
            <a:rect l="l" t="t" r="r" b="b"/>
            <a:pathLst>
              <a:path h="375920">
                <a:moveTo>
                  <a:pt x="0" y="0"/>
                </a:moveTo>
                <a:lnTo>
                  <a:pt x="0" y="375672"/>
                </a:lnTo>
              </a:path>
            </a:pathLst>
          </a:custGeom>
          <a:ln w="11632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8" name="object 468"/>
          <p:cNvSpPr/>
          <p:nvPr/>
        </p:nvSpPr>
        <p:spPr>
          <a:xfrm>
            <a:off x="1364613" y="8922499"/>
            <a:ext cx="1866899" cy="14198"/>
          </a:xfrm>
          <a:custGeom>
            <a:avLst/>
            <a:gdLst/>
            <a:ahLst/>
            <a:cxnLst/>
            <a:rect l="l" t="t" r="r" b="b"/>
            <a:pathLst>
              <a:path w="1920239" h="14604">
                <a:moveTo>
                  <a:pt x="0" y="0"/>
                </a:moveTo>
                <a:lnTo>
                  <a:pt x="1920248" y="0"/>
                </a:lnTo>
                <a:lnTo>
                  <a:pt x="1920248" y="14144"/>
                </a:lnTo>
                <a:lnTo>
                  <a:pt x="0" y="14144"/>
                </a:lnTo>
                <a:lnTo>
                  <a:pt x="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9" name="object 469"/>
          <p:cNvSpPr/>
          <p:nvPr/>
        </p:nvSpPr>
        <p:spPr>
          <a:xfrm>
            <a:off x="1364612" y="8564137"/>
            <a:ext cx="0" cy="365478"/>
          </a:xfrm>
          <a:custGeom>
            <a:avLst/>
            <a:gdLst/>
            <a:ahLst/>
            <a:cxnLst/>
            <a:rect l="l" t="t" r="r" b="b"/>
            <a:pathLst>
              <a:path h="375920">
                <a:moveTo>
                  <a:pt x="0" y="375672"/>
                </a:moveTo>
                <a:lnTo>
                  <a:pt x="0" y="0"/>
                </a:lnTo>
              </a:path>
            </a:pathLst>
          </a:custGeom>
          <a:ln w="11632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0" name="object 470"/>
          <p:cNvSpPr/>
          <p:nvPr/>
        </p:nvSpPr>
        <p:spPr>
          <a:xfrm>
            <a:off x="3491547" y="8564139"/>
            <a:ext cx="1866283" cy="365478"/>
          </a:xfrm>
          <a:custGeom>
            <a:avLst/>
            <a:gdLst/>
            <a:ahLst/>
            <a:cxnLst/>
            <a:rect l="l" t="t" r="r" b="b"/>
            <a:pathLst>
              <a:path w="1919604" h="375920">
                <a:moveTo>
                  <a:pt x="0" y="375666"/>
                </a:moveTo>
                <a:lnTo>
                  <a:pt x="1919477" y="375666"/>
                </a:lnTo>
                <a:lnTo>
                  <a:pt x="1919477" y="0"/>
                </a:lnTo>
                <a:lnTo>
                  <a:pt x="0" y="0"/>
                </a:lnTo>
                <a:lnTo>
                  <a:pt x="0" y="375666"/>
                </a:lnTo>
                <a:close/>
              </a:path>
            </a:pathLst>
          </a:custGeom>
          <a:solidFill>
            <a:srgbClr val="009C7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1" name="object 471"/>
          <p:cNvSpPr txBox="1"/>
          <p:nvPr/>
        </p:nvSpPr>
        <p:spPr>
          <a:xfrm>
            <a:off x="3677002" y="8613528"/>
            <a:ext cx="1490310" cy="231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07" b="1" spc="-126" dirty="0">
                <a:latin typeface="Arial"/>
                <a:cs typeface="Arial"/>
              </a:rPr>
              <a:t>Trade-In</a:t>
            </a:r>
            <a:r>
              <a:rPr sz="1507" b="1" spc="-87" dirty="0">
                <a:latin typeface="Arial"/>
                <a:cs typeface="Arial"/>
              </a:rPr>
              <a:t> </a:t>
            </a:r>
            <a:r>
              <a:rPr sz="1507" b="1" spc="-146" dirty="0">
                <a:latin typeface="Arial"/>
                <a:cs typeface="Arial"/>
              </a:rPr>
              <a:t>Allowance</a:t>
            </a:r>
            <a:endParaRPr sz="1507">
              <a:latin typeface="Arial"/>
              <a:cs typeface="Arial"/>
            </a:endParaRPr>
          </a:p>
        </p:txBody>
      </p:sp>
      <p:sp>
        <p:nvSpPr>
          <p:cNvPr id="472" name="object 472"/>
          <p:cNvSpPr/>
          <p:nvPr/>
        </p:nvSpPr>
        <p:spPr>
          <a:xfrm>
            <a:off x="3491547" y="8557262"/>
            <a:ext cx="1866283" cy="14198"/>
          </a:xfrm>
          <a:custGeom>
            <a:avLst/>
            <a:gdLst/>
            <a:ahLst/>
            <a:cxnLst/>
            <a:rect l="l" t="t" r="r" b="b"/>
            <a:pathLst>
              <a:path w="1919604" h="14604">
                <a:moveTo>
                  <a:pt x="0" y="0"/>
                </a:moveTo>
                <a:lnTo>
                  <a:pt x="1919476" y="0"/>
                </a:lnTo>
                <a:lnTo>
                  <a:pt x="1919476" y="14144"/>
                </a:lnTo>
                <a:lnTo>
                  <a:pt x="0" y="14144"/>
                </a:lnTo>
                <a:lnTo>
                  <a:pt x="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3" name="object 473"/>
          <p:cNvSpPr/>
          <p:nvPr/>
        </p:nvSpPr>
        <p:spPr>
          <a:xfrm>
            <a:off x="5357705" y="8564137"/>
            <a:ext cx="0" cy="365478"/>
          </a:xfrm>
          <a:custGeom>
            <a:avLst/>
            <a:gdLst/>
            <a:ahLst/>
            <a:cxnLst/>
            <a:rect l="l" t="t" r="r" b="b"/>
            <a:pathLst>
              <a:path h="375920">
                <a:moveTo>
                  <a:pt x="0" y="0"/>
                </a:moveTo>
                <a:lnTo>
                  <a:pt x="0" y="375672"/>
                </a:lnTo>
              </a:path>
            </a:pathLst>
          </a:custGeom>
          <a:ln w="11632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4" name="object 474"/>
          <p:cNvSpPr/>
          <p:nvPr/>
        </p:nvSpPr>
        <p:spPr>
          <a:xfrm>
            <a:off x="3491547" y="8922499"/>
            <a:ext cx="1866283" cy="14198"/>
          </a:xfrm>
          <a:custGeom>
            <a:avLst/>
            <a:gdLst/>
            <a:ahLst/>
            <a:cxnLst/>
            <a:rect l="l" t="t" r="r" b="b"/>
            <a:pathLst>
              <a:path w="1919604" h="14604">
                <a:moveTo>
                  <a:pt x="0" y="0"/>
                </a:moveTo>
                <a:lnTo>
                  <a:pt x="1919476" y="0"/>
                </a:lnTo>
                <a:lnTo>
                  <a:pt x="1919476" y="14144"/>
                </a:lnTo>
                <a:lnTo>
                  <a:pt x="0" y="14144"/>
                </a:lnTo>
                <a:lnTo>
                  <a:pt x="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5" name="object 475"/>
          <p:cNvSpPr/>
          <p:nvPr/>
        </p:nvSpPr>
        <p:spPr>
          <a:xfrm>
            <a:off x="3491547" y="8564137"/>
            <a:ext cx="0" cy="365478"/>
          </a:xfrm>
          <a:custGeom>
            <a:avLst/>
            <a:gdLst/>
            <a:ahLst/>
            <a:cxnLst/>
            <a:rect l="l" t="t" r="r" b="b"/>
            <a:pathLst>
              <a:path h="375920">
                <a:moveTo>
                  <a:pt x="0" y="375672"/>
                </a:moveTo>
                <a:lnTo>
                  <a:pt x="0" y="0"/>
                </a:lnTo>
              </a:path>
            </a:pathLst>
          </a:custGeom>
          <a:ln w="11632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6" name="object 476"/>
          <p:cNvSpPr/>
          <p:nvPr/>
        </p:nvSpPr>
        <p:spPr>
          <a:xfrm>
            <a:off x="1364615" y="9039013"/>
            <a:ext cx="1866899" cy="364860"/>
          </a:xfrm>
          <a:custGeom>
            <a:avLst/>
            <a:gdLst/>
            <a:ahLst/>
            <a:cxnLst/>
            <a:rect l="l" t="t" r="r" b="b"/>
            <a:pathLst>
              <a:path w="1920239" h="375284">
                <a:moveTo>
                  <a:pt x="0" y="374904"/>
                </a:moveTo>
                <a:lnTo>
                  <a:pt x="1920239" y="374904"/>
                </a:lnTo>
                <a:lnTo>
                  <a:pt x="1920239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solidFill>
            <a:srgbClr val="009C7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7" name="object 477"/>
          <p:cNvSpPr txBox="1"/>
          <p:nvPr/>
        </p:nvSpPr>
        <p:spPr>
          <a:xfrm>
            <a:off x="1522659" y="9088401"/>
            <a:ext cx="1548959" cy="231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07" b="1" spc="-136" dirty="0">
                <a:latin typeface="Arial"/>
                <a:cs typeface="Arial"/>
              </a:rPr>
              <a:t>Functional</a:t>
            </a:r>
            <a:r>
              <a:rPr sz="1507" b="1" spc="-97" dirty="0">
                <a:latin typeface="Arial"/>
                <a:cs typeface="Arial"/>
              </a:rPr>
              <a:t> </a:t>
            </a:r>
            <a:r>
              <a:rPr sz="1507" b="1" spc="-146" dirty="0">
                <a:latin typeface="Arial"/>
                <a:cs typeface="Arial"/>
              </a:rPr>
              <a:t>Discount</a:t>
            </a:r>
            <a:endParaRPr sz="1507">
              <a:latin typeface="Arial"/>
              <a:cs typeface="Arial"/>
            </a:endParaRPr>
          </a:p>
        </p:txBody>
      </p:sp>
      <p:sp>
        <p:nvSpPr>
          <p:cNvPr id="478" name="object 478"/>
          <p:cNvSpPr/>
          <p:nvPr/>
        </p:nvSpPr>
        <p:spPr>
          <a:xfrm>
            <a:off x="1364613" y="9032141"/>
            <a:ext cx="1866899" cy="14198"/>
          </a:xfrm>
          <a:custGeom>
            <a:avLst/>
            <a:gdLst/>
            <a:ahLst/>
            <a:cxnLst/>
            <a:rect l="l" t="t" r="r" b="b"/>
            <a:pathLst>
              <a:path w="1920239" h="14604">
                <a:moveTo>
                  <a:pt x="0" y="0"/>
                </a:moveTo>
                <a:lnTo>
                  <a:pt x="1920248" y="0"/>
                </a:lnTo>
                <a:lnTo>
                  <a:pt x="1920248" y="14144"/>
                </a:lnTo>
                <a:lnTo>
                  <a:pt x="0" y="14144"/>
                </a:lnTo>
                <a:lnTo>
                  <a:pt x="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9" name="object 479"/>
          <p:cNvSpPr/>
          <p:nvPr/>
        </p:nvSpPr>
        <p:spPr>
          <a:xfrm>
            <a:off x="3231520" y="9039016"/>
            <a:ext cx="0" cy="364860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0"/>
                </a:moveTo>
                <a:lnTo>
                  <a:pt x="0" y="374902"/>
                </a:lnTo>
              </a:path>
            </a:pathLst>
          </a:custGeom>
          <a:ln w="11632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0" name="object 480"/>
          <p:cNvSpPr/>
          <p:nvPr/>
        </p:nvSpPr>
        <p:spPr>
          <a:xfrm>
            <a:off x="1364613" y="9396629"/>
            <a:ext cx="1866899" cy="14198"/>
          </a:xfrm>
          <a:custGeom>
            <a:avLst/>
            <a:gdLst/>
            <a:ahLst/>
            <a:cxnLst/>
            <a:rect l="l" t="t" r="r" b="b"/>
            <a:pathLst>
              <a:path w="1920239" h="14604">
                <a:moveTo>
                  <a:pt x="0" y="0"/>
                </a:moveTo>
                <a:lnTo>
                  <a:pt x="1920248" y="0"/>
                </a:lnTo>
                <a:lnTo>
                  <a:pt x="1920248" y="14144"/>
                </a:lnTo>
                <a:lnTo>
                  <a:pt x="0" y="14144"/>
                </a:lnTo>
                <a:lnTo>
                  <a:pt x="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1" name="object 481"/>
          <p:cNvSpPr/>
          <p:nvPr/>
        </p:nvSpPr>
        <p:spPr>
          <a:xfrm>
            <a:off x="1364612" y="9039016"/>
            <a:ext cx="0" cy="364860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374902"/>
                </a:moveTo>
                <a:lnTo>
                  <a:pt x="0" y="0"/>
                </a:lnTo>
              </a:path>
            </a:pathLst>
          </a:custGeom>
          <a:ln w="11632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2" name="object 482"/>
          <p:cNvSpPr/>
          <p:nvPr/>
        </p:nvSpPr>
        <p:spPr>
          <a:xfrm>
            <a:off x="3491547" y="9039013"/>
            <a:ext cx="1866283" cy="364860"/>
          </a:xfrm>
          <a:custGeom>
            <a:avLst/>
            <a:gdLst/>
            <a:ahLst/>
            <a:cxnLst/>
            <a:rect l="l" t="t" r="r" b="b"/>
            <a:pathLst>
              <a:path w="1919604" h="375284">
                <a:moveTo>
                  <a:pt x="0" y="374904"/>
                </a:moveTo>
                <a:lnTo>
                  <a:pt x="1919477" y="374904"/>
                </a:lnTo>
                <a:lnTo>
                  <a:pt x="1919477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solidFill>
            <a:srgbClr val="009C7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3" name="object 483"/>
          <p:cNvSpPr txBox="1"/>
          <p:nvPr/>
        </p:nvSpPr>
        <p:spPr>
          <a:xfrm>
            <a:off x="3530318" y="9088401"/>
            <a:ext cx="1784174" cy="231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07" b="1" spc="-141" dirty="0">
                <a:latin typeface="Arial"/>
                <a:cs typeface="Arial"/>
              </a:rPr>
              <a:t>Promotional</a:t>
            </a:r>
            <a:r>
              <a:rPr sz="1507" b="1" spc="-111" dirty="0">
                <a:latin typeface="Arial"/>
                <a:cs typeface="Arial"/>
              </a:rPr>
              <a:t> </a:t>
            </a:r>
            <a:r>
              <a:rPr sz="1507" b="1" spc="-141" dirty="0">
                <a:latin typeface="Arial"/>
                <a:cs typeface="Arial"/>
              </a:rPr>
              <a:t>Allowance</a:t>
            </a:r>
            <a:endParaRPr sz="1507">
              <a:latin typeface="Arial"/>
              <a:cs typeface="Arial"/>
            </a:endParaRPr>
          </a:p>
        </p:txBody>
      </p:sp>
      <p:sp>
        <p:nvSpPr>
          <p:cNvPr id="484" name="object 484"/>
          <p:cNvSpPr/>
          <p:nvPr/>
        </p:nvSpPr>
        <p:spPr>
          <a:xfrm>
            <a:off x="3491547" y="9032141"/>
            <a:ext cx="1866283" cy="14198"/>
          </a:xfrm>
          <a:custGeom>
            <a:avLst/>
            <a:gdLst/>
            <a:ahLst/>
            <a:cxnLst/>
            <a:rect l="l" t="t" r="r" b="b"/>
            <a:pathLst>
              <a:path w="1919604" h="14604">
                <a:moveTo>
                  <a:pt x="0" y="0"/>
                </a:moveTo>
                <a:lnTo>
                  <a:pt x="1919476" y="0"/>
                </a:lnTo>
                <a:lnTo>
                  <a:pt x="1919476" y="14144"/>
                </a:lnTo>
                <a:lnTo>
                  <a:pt x="0" y="14144"/>
                </a:lnTo>
                <a:lnTo>
                  <a:pt x="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5" name="object 485"/>
          <p:cNvSpPr/>
          <p:nvPr/>
        </p:nvSpPr>
        <p:spPr>
          <a:xfrm>
            <a:off x="5357705" y="9039016"/>
            <a:ext cx="0" cy="364860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0"/>
                </a:moveTo>
                <a:lnTo>
                  <a:pt x="0" y="374902"/>
                </a:lnTo>
              </a:path>
            </a:pathLst>
          </a:custGeom>
          <a:ln w="11632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6" name="object 486"/>
          <p:cNvSpPr/>
          <p:nvPr/>
        </p:nvSpPr>
        <p:spPr>
          <a:xfrm>
            <a:off x="3491547" y="9396629"/>
            <a:ext cx="1866283" cy="14198"/>
          </a:xfrm>
          <a:custGeom>
            <a:avLst/>
            <a:gdLst/>
            <a:ahLst/>
            <a:cxnLst/>
            <a:rect l="l" t="t" r="r" b="b"/>
            <a:pathLst>
              <a:path w="1919604" h="14604">
                <a:moveTo>
                  <a:pt x="0" y="0"/>
                </a:moveTo>
                <a:lnTo>
                  <a:pt x="1919476" y="0"/>
                </a:lnTo>
                <a:lnTo>
                  <a:pt x="1919476" y="14144"/>
                </a:lnTo>
                <a:lnTo>
                  <a:pt x="0" y="14144"/>
                </a:lnTo>
                <a:lnTo>
                  <a:pt x="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7" name="object 487"/>
          <p:cNvSpPr/>
          <p:nvPr/>
        </p:nvSpPr>
        <p:spPr>
          <a:xfrm>
            <a:off x="3491547" y="9039016"/>
            <a:ext cx="0" cy="364860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374902"/>
                </a:moveTo>
                <a:lnTo>
                  <a:pt x="0" y="0"/>
                </a:lnTo>
              </a:path>
            </a:pathLst>
          </a:custGeom>
          <a:ln w="11632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8" name="object 488"/>
          <p:cNvSpPr/>
          <p:nvPr/>
        </p:nvSpPr>
        <p:spPr>
          <a:xfrm>
            <a:off x="1415733" y="7112846"/>
            <a:ext cx="3891226" cy="661194"/>
          </a:xfrm>
          <a:custGeom>
            <a:avLst/>
            <a:gdLst/>
            <a:ahLst/>
            <a:cxnLst/>
            <a:rect l="l" t="t" r="r" b="b"/>
            <a:pathLst>
              <a:path w="4002404" h="680084">
                <a:moveTo>
                  <a:pt x="0" y="679704"/>
                </a:moveTo>
                <a:lnTo>
                  <a:pt x="4002024" y="679704"/>
                </a:lnTo>
                <a:lnTo>
                  <a:pt x="4002024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solidFill>
            <a:srgbClr val="009C7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9" name="object 489"/>
          <p:cNvSpPr txBox="1"/>
          <p:nvPr/>
        </p:nvSpPr>
        <p:spPr>
          <a:xfrm>
            <a:off x="1454503" y="7156877"/>
            <a:ext cx="3810353" cy="539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1204" marR="4939" indent="-899474">
              <a:lnSpc>
                <a:spcPct val="103400"/>
              </a:lnSpc>
            </a:pPr>
            <a:r>
              <a:rPr sz="1701" b="1" spc="-146" dirty="0">
                <a:latin typeface="Arial"/>
                <a:cs typeface="Arial"/>
              </a:rPr>
              <a:t>Adjusting </a:t>
            </a:r>
            <a:r>
              <a:rPr sz="1701" b="1" spc="-151" dirty="0">
                <a:latin typeface="Arial"/>
                <a:cs typeface="Arial"/>
              </a:rPr>
              <a:t>Basic </a:t>
            </a:r>
            <a:r>
              <a:rPr sz="1701" b="1" spc="-141" dirty="0">
                <a:latin typeface="Arial"/>
                <a:cs typeface="Arial"/>
              </a:rPr>
              <a:t>Price </a:t>
            </a:r>
            <a:r>
              <a:rPr sz="1701" b="1" spc="-136" dirty="0">
                <a:latin typeface="Arial"/>
                <a:cs typeface="Arial"/>
              </a:rPr>
              <a:t>to </a:t>
            </a:r>
            <a:r>
              <a:rPr sz="1701" b="1" spc="-175" dirty="0">
                <a:latin typeface="Arial"/>
                <a:cs typeface="Arial"/>
              </a:rPr>
              <a:t>Reward </a:t>
            </a:r>
            <a:r>
              <a:rPr sz="1701" b="1" spc="-170" dirty="0">
                <a:latin typeface="Arial"/>
                <a:cs typeface="Arial"/>
              </a:rPr>
              <a:t>Customers  </a:t>
            </a:r>
            <a:r>
              <a:rPr sz="1701" b="1" spc="-160" dirty="0">
                <a:latin typeface="Arial"/>
                <a:cs typeface="Arial"/>
              </a:rPr>
              <a:t>For </a:t>
            </a:r>
            <a:r>
              <a:rPr sz="1701" b="1" spc="-126" dirty="0">
                <a:latin typeface="Arial"/>
                <a:cs typeface="Arial"/>
              </a:rPr>
              <a:t>Certain</a:t>
            </a:r>
            <a:r>
              <a:rPr sz="1701" b="1" spc="-29" dirty="0">
                <a:latin typeface="Arial"/>
                <a:cs typeface="Arial"/>
              </a:rPr>
              <a:t> </a:t>
            </a:r>
            <a:r>
              <a:rPr sz="1701" b="1" spc="-180" dirty="0">
                <a:latin typeface="Arial"/>
                <a:cs typeface="Arial"/>
              </a:rPr>
              <a:t>Responses</a:t>
            </a:r>
            <a:endParaRPr sz="1701">
              <a:latin typeface="Arial"/>
              <a:cs typeface="Arial"/>
            </a:endParaRPr>
          </a:p>
        </p:txBody>
      </p:sp>
      <p:sp>
        <p:nvSpPr>
          <p:cNvPr id="490" name="object 490"/>
          <p:cNvSpPr/>
          <p:nvPr/>
        </p:nvSpPr>
        <p:spPr>
          <a:xfrm>
            <a:off x="1415728" y="7105967"/>
            <a:ext cx="3891226" cy="14198"/>
          </a:xfrm>
          <a:custGeom>
            <a:avLst/>
            <a:gdLst/>
            <a:ahLst/>
            <a:cxnLst/>
            <a:rect l="l" t="t" r="r" b="b"/>
            <a:pathLst>
              <a:path w="4002404" h="14604">
                <a:moveTo>
                  <a:pt x="0" y="0"/>
                </a:moveTo>
                <a:lnTo>
                  <a:pt x="4002027" y="0"/>
                </a:lnTo>
                <a:lnTo>
                  <a:pt x="4002027" y="14144"/>
                </a:lnTo>
                <a:lnTo>
                  <a:pt x="0" y="14144"/>
                </a:lnTo>
                <a:lnTo>
                  <a:pt x="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1" name="object 491"/>
          <p:cNvSpPr/>
          <p:nvPr/>
        </p:nvSpPr>
        <p:spPr>
          <a:xfrm>
            <a:off x="5306588" y="7112842"/>
            <a:ext cx="0" cy="661194"/>
          </a:xfrm>
          <a:custGeom>
            <a:avLst/>
            <a:gdLst/>
            <a:ahLst/>
            <a:cxnLst/>
            <a:rect l="l" t="t" r="r" b="b"/>
            <a:pathLst>
              <a:path h="680084">
                <a:moveTo>
                  <a:pt x="0" y="0"/>
                </a:moveTo>
                <a:lnTo>
                  <a:pt x="0" y="679713"/>
                </a:lnTo>
              </a:path>
            </a:pathLst>
          </a:custGeom>
          <a:ln w="11632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2" name="object 492"/>
          <p:cNvSpPr/>
          <p:nvPr/>
        </p:nvSpPr>
        <p:spPr>
          <a:xfrm>
            <a:off x="1415728" y="7766799"/>
            <a:ext cx="3891226" cy="14198"/>
          </a:xfrm>
          <a:custGeom>
            <a:avLst/>
            <a:gdLst/>
            <a:ahLst/>
            <a:cxnLst/>
            <a:rect l="l" t="t" r="r" b="b"/>
            <a:pathLst>
              <a:path w="4002404" h="14604">
                <a:moveTo>
                  <a:pt x="0" y="0"/>
                </a:moveTo>
                <a:lnTo>
                  <a:pt x="4002027" y="0"/>
                </a:lnTo>
                <a:lnTo>
                  <a:pt x="4002027" y="14144"/>
                </a:lnTo>
                <a:lnTo>
                  <a:pt x="0" y="14144"/>
                </a:lnTo>
                <a:lnTo>
                  <a:pt x="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3" name="object 493"/>
          <p:cNvSpPr/>
          <p:nvPr/>
        </p:nvSpPr>
        <p:spPr>
          <a:xfrm>
            <a:off x="1415728" y="7112842"/>
            <a:ext cx="0" cy="661194"/>
          </a:xfrm>
          <a:custGeom>
            <a:avLst/>
            <a:gdLst/>
            <a:ahLst/>
            <a:cxnLst/>
            <a:rect l="l" t="t" r="r" b="b"/>
            <a:pathLst>
              <a:path h="680084">
                <a:moveTo>
                  <a:pt x="0" y="679713"/>
                </a:moveTo>
                <a:lnTo>
                  <a:pt x="0" y="0"/>
                </a:lnTo>
              </a:path>
            </a:pathLst>
          </a:custGeom>
          <a:ln w="11632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4" name="object 494"/>
          <p:cNvSpPr/>
          <p:nvPr/>
        </p:nvSpPr>
        <p:spPr>
          <a:xfrm>
            <a:off x="1157922" y="352017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5" name="object 495"/>
          <p:cNvSpPr/>
          <p:nvPr/>
        </p:nvSpPr>
        <p:spPr>
          <a:xfrm>
            <a:off x="1157922" y="352906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6" name="object 496"/>
          <p:cNvSpPr/>
          <p:nvPr/>
        </p:nvSpPr>
        <p:spPr>
          <a:xfrm>
            <a:off x="1157922" y="353758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7" name="object 497"/>
          <p:cNvSpPr/>
          <p:nvPr/>
        </p:nvSpPr>
        <p:spPr>
          <a:xfrm>
            <a:off x="1157922" y="354684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6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8" name="object 498"/>
          <p:cNvSpPr/>
          <p:nvPr/>
        </p:nvSpPr>
        <p:spPr>
          <a:xfrm>
            <a:off x="1157922" y="355610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9" name="object 499"/>
          <p:cNvSpPr/>
          <p:nvPr/>
        </p:nvSpPr>
        <p:spPr>
          <a:xfrm>
            <a:off x="1157922" y="356499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0" name="object 500"/>
          <p:cNvSpPr/>
          <p:nvPr/>
        </p:nvSpPr>
        <p:spPr>
          <a:xfrm>
            <a:off x="1157922" y="357388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1" name="object 501"/>
          <p:cNvSpPr/>
          <p:nvPr/>
        </p:nvSpPr>
        <p:spPr>
          <a:xfrm>
            <a:off x="1157922" y="358314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2" name="object 502"/>
          <p:cNvSpPr/>
          <p:nvPr/>
        </p:nvSpPr>
        <p:spPr>
          <a:xfrm>
            <a:off x="1157922" y="359240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3" name="object 503"/>
          <p:cNvSpPr/>
          <p:nvPr/>
        </p:nvSpPr>
        <p:spPr>
          <a:xfrm>
            <a:off x="1157922" y="360092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1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4" name="object 504"/>
          <p:cNvSpPr/>
          <p:nvPr/>
        </p:nvSpPr>
        <p:spPr>
          <a:xfrm>
            <a:off x="1157922" y="360981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5" name="object 505"/>
          <p:cNvSpPr/>
          <p:nvPr/>
        </p:nvSpPr>
        <p:spPr>
          <a:xfrm>
            <a:off x="1157922" y="361907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6" name="object 506"/>
          <p:cNvSpPr/>
          <p:nvPr/>
        </p:nvSpPr>
        <p:spPr>
          <a:xfrm>
            <a:off x="1157922" y="362796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7" name="object 507"/>
          <p:cNvSpPr/>
          <p:nvPr/>
        </p:nvSpPr>
        <p:spPr>
          <a:xfrm>
            <a:off x="1157922" y="363685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8" name="object 508"/>
          <p:cNvSpPr/>
          <p:nvPr/>
        </p:nvSpPr>
        <p:spPr>
          <a:xfrm>
            <a:off x="1157922" y="364611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9" name="object 509"/>
          <p:cNvSpPr/>
          <p:nvPr/>
        </p:nvSpPr>
        <p:spPr>
          <a:xfrm>
            <a:off x="1157922" y="365537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0" name="object 510"/>
          <p:cNvSpPr/>
          <p:nvPr/>
        </p:nvSpPr>
        <p:spPr>
          <a:xfrm>
            <a:off x="1157922" y="366389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1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1" name="object 511"/>
          <p:cNvSpPr/>
          <p:nvPr/>
        </p:nvSpPr>
        <p:spPr>
          <a:xfrm>
            <a:off x="1157922" y="367278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2" name="object 512"/>
          <p:cNvSpPr/>
          <p:nvPr/>
        </p:nvSpPr>
        <p:spPr>
          <a:xfrm>
            <a:off x="1157922" y="368204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3" name="object 513"/>
          <p:cNvSpPr/>
          <p:nvPr/>
        </p:nvSpPr>
        <p:spPr>
          <a:xfrm>
            <a:off x="1157922" y="369130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4" name="object 514"/>
          <p:cNvSpPr/>
          <p:nvPr/>
        </p:nvSpPr>
        <p:spPr>
          <a:xfrm>
            <a:off x="1157922" y="370019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5" name="object 515"/>
          <p:cNvSpPr/>
          <p:nvPr/>
        </p:nvSpPr>
        <p:spPr>
          <a:xfrm>
            <a:off x="1157922" y="370908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6" name="object 516"/>
          <p:cNvSpPr/>
          <p:nvPr/>
        </p:nvSpPr>
        <p:spPr>
          <a:xfrm>
            <a:off x="1157922" y="371834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7" name="object 517"/>
          <p:cNvSpPr/>
          <p:nvPr/>
        </p:nvSpPr>
        <p:spPr>
          <a:xfrm>
            <a:off x="1157922" y="372760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8" name="object 518"/>
          <p:cNvSpPr/>
          <p:nvPr/>
        </p:nvSpPr>
        <p:spPr>
          <a:xfrm>
            <a:off x="1157922" y="373649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1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9" name="object 519"/>
          <p:cNvSpPr/>
          <p:nvPr/>
        </p:nvSpPr>
        <p:spPr>
          <a:xfrm>
            <a:off x="1157922" y="374501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0" name="object 520"/>
          <p:cNvSpPr/>
          <p:nvPr/>
        </p:nvSpPr>
        <p:spPr>
          <a:xfrm>
            <a:off x="1157922" y="375427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1" name="object 521"/>
          <p:cNvSpPr/>
          <p:nvPr/>
        </p:nvSpPr>
        <p:spPr>
          <a:xfrm>
            <a:off x="1157922" y="376316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1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2" name="object 522"/>
          <p:cNvSpPr/>
          <p:nvPr/>
        </p:nvSpPr>
        <p:spPr>
          <a:xfrm>
            <a:off x="1157922" y="377205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6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3" name="object 523"/>
          <p:cNvSpPr/>
          <p:nvPr/>
        </p:nvSpPr>
        <p:spPr>
          <a:xfrm>
            <a:off x="1157922" y="378131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4" name="object 524"/>
          <p:cNvSpPr/>
          <p:nvPr/>
        </p:nvSpPr>
        <p:spPr>
          <a:xfrm>
            <a:off x="1157922" y="379057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6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5" name="object 525"/>
          <p:cNvSpPr/>
          <p:nvPr/>
        </p:nvSpPr>
        <p:spPr>
          <a:xfrm>
            <a:off x="1157922" y="379947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1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6" name="object 526"/>
          <p:cNvSpPr/>
          <p:nvPr/>
        </p:nvSpPr>
        <p:spPr>
          <a:xfrm>
            <a:off x="1157922" y="380798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7" name="object 527"/>
          <p:cNvSpPr/>
          <p:nvPr/>
        </p:nvSpPr>
        <p:spPr>
          <a:xfrm>
            <a:off x="1157922" y="381725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8" name="object 528"/>
          <p:cNvSpPr/>
          <p:nvPr/>
        </p:nvSpPr>
        <p:spPr>
          <a:xfrm>
            <a:off x="1157922" y="382650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9" name="object 529"/>
          <p:cNvSpPr/>
          <p:nvPr/>
        </p:nvSpPr>
        <p:spPr>
          <a:xfrm>
            <a:off x="1157922" y="383540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0" name="object 530"/>
          <p:cNvSpPr/>
          <p:nvPr/>
        </p:nvSpPr>
        <p:spPr>
          <a:xfrm>
            <a:off x="1157922" y="384429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1" name="object 531"/>
          <p:cNvSpPr/>
          <p:nvPr/>
        </p:nvSpPr>
        <p:spPr>
          <a:xfrm>
            <a:off x="1157922" y="385355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2" name="object 532"/>
          <p:cNvSpPr/>
          <p:nvPr/>
        </p:nvSpPr>
        <p:spPr>
          <a:xfrm>
            <a:off x="1157922" y="386243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3" name="object 533"/>
          <p:cNvSpPr/>
          <p:nvPr/>
        </p:nvSpPr>
        <p:spPr>
          <a:xfrm>
            <a:off x="1157922" y="387096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4" name="object 534"/>
          <p:cNvSpPr/>
          <p:nvPr/>
        </p:nvSpPr>
        <p:spPr>
          <a:xfrm>
            <a:off x="1157922" y="388021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6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5" name="object 535"/>
          <p:cNvSpPr/>
          <p:nvPr/>
        </p:nvSpPr>
        <p:spPr>
          <a:xfrm>
            <a:off x="1157922" y="388948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6" name="object 536"/>
          <p:cNvSpPr/>
          <p:nvPr/>
        </p:nvSpPr>
        <p:spPr>
          <a:xfrm>
            <a:off x="1157922" y="389837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7" name="object 537"/>
          <p:cNvSpPr/>
          <p:nvPr/>
        </p:nvSpPr>
        <p:spPr>
          <a:xfrm>
            <a:off x="1157922" y="390726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8" name="object 538"/>
          <p:cNvSpPr/>
          <p:nvPr/>
        </p:nvSpPr>
        <p:spPr>
          <a:xfrm>
            <a:off x="1157922" y="391652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6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9" name="object 539"/>
          <p:cNvSpPr/>
          <p:nvPr/>
        </p:nvSpPr>
        <p:spPr>
          <a:xfrm>
            <a:off x="1157922" y="392578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0" name="object 540"/>
          <p:cNvSpPr/>
          <p:nvPr/>
        </p:nvSpPr>
        <p:spPr>
          <a:xfrm>
            <a:off x="1157922" y="393430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1" name="object 541"/>
          <p:cNvSpPr/>
          <p:nvPr/>
        </p:nvSpPr>
        <p:spPr>
          <a:xfrm>
            <a:off x="1157922" y="394319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2" name="object 542"/>
          <p:cNvSpPr/>
          <p:nvPr/>
        </p:nvSpPr>
        <p:spPr>
          <a:xfrm>
            <a:off x="1157922" y="395245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3" name="object 543"/>
          <p:cNvSpPr/>
          <p:nvPr/>
        </p:nvSpPr>
        <p:spPr>
          <a:xfrm>
            <a:off x="1157922" y="396134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4" name="object 544"/>
          <p:cNvSpPr/>
          <p:nvPr/>
        </p:nvSpPr>
        <p:spPr>
          <a:xfrm>
            <a:off x="1157922" y="397023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5" name="object 545"/>
          <p:cNvSpPr/>
          <p:nvPr/>
        </p:nvSpPr>
        <p:spPr>
          <a:xfrm>
            <a:off x="1157922" y="397949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6" name="object 546"/>
          <p:cNvSpPr/>
          <p:nvPr/>
        </p:nvSpPr>
        <p:spPr>
          <a:xfrm>
            <a:off x="1157922" y="398875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7" name="object 547"/>
          <p:cNvSpPr/>
          <p:nvPr/>
        </p:nvSpPr>
        <p:spPr>
          <a:xfrm>
            <a:off x="1157922" y="399727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8" name="object 548"/>
          <p:cNvSpPr/>
          <p:nvPr/>
        </p:nvSpPr>
        <p:spPr>
          <a:xfrm>
            <a:off x="1157922" y="400616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9" name="object 549"/>
          <p:cNvSpPr/>
          <p:nvPr/>
        </p:nvSpPr>
        <p:spPr>
          <a:xfrm>
            <a:off x="1157922" y="401542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0" name="object 550"/>
          <p:cNvSpPr/>
          <p:nvPr/>
        </p:nvSpPr>
        <p:spPr>
          <a:xfrm>
            <a:off x="1157922" y="402468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1" name="object 551"/>
          <p:cNvSpPr/>
          <p:nvPr/>
        </p:nvSpPr>
        <p:spPr>
          <a:xfrm>
            <a:off x="1157922" y="403357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2" name="object 552"/>
          <p:cNvSpPr/>
          <p:nvPr/>
        </p:nvSpPr>
        <p:spPr>
          <a:xfrm>
            <a:off x="1157922" y="404246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3" name="object 553"/>
          <p:cNvSpPr/>
          <p:nvPr/>
        </p:nvSpPr>
        <p:spPr>
          <a:xfrm>
            <a:off x="1157922" y="405172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4" name="object 554"/>
          <p:cNvSpPr/>
          <p:nvPr/>
        </p:nvSpPr>
        <p:spPr>
          <a:xfrm>
            <a:off x="1157922" y="406098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5" name="object 555"/>
          <p:cNvSpPr/>
          <p:nvPr/>
        </p:nvSpPr>
        <p:spPr>
          <a:xfrm>
            <a:off x="1157922" y="406987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6" name="object 556"/>
          <p:cNvSpPr/>
          <p:nvPr/>
        </p:nvSpPr>
        <p:spPr>
          <a:xfrm>
            <a:off x="1157922" y="407839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7" name="object 557"/>
          <p:cNvSpPr/>
          <p:nvPr/>
        </p:nvSpPr>
        <p:spPr>
          <a:xfrm>
            <a:off x="1157922" y="408765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8" name="object 558"/>
          <p:cNvSpPr/>
          <p:nvPr/>
        </p:nvSpPr>
        <p:spPr>
          <a:xfrm>
            <a:off x="1157922" y="409654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1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9" name="object 559"/>
          <p:cNvSpPr/>
          <p:nvPr/>
        </p:nvSpPr>
        <p:spPr>
          <a:xfrm>
            <a:off x="1157922" y="410543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0" name="object 560"/>
          <p:cNvSpPr/>
          <p:nvPr/>
        </p:nvSpPr>
        <p:spPr>
          <a:xfrm>
            <a:off x="1157922" y="411469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1" name="object 561"/>
          <p:cNvSpPr/>
          <p:nvPr/>
        </p:nvSpPr>
        <p:spPr>
          <a:xfrm>
            <a:off x="1157922" y="412395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2" name="object 562"/>
          <p:cNvSpPr/>
          <p:nvPr/>
        </p:nvSpPr>
        <p:spPr>
          <a:xfrm>
            <a:off x="1157922" y="413284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1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3" name="object 563"/>
          <p:cNvSpPr/>
          <p:nvPr/>
        </p:nvSpPr>
        <p:spPr>
          <a:xfrm>
            <a:off x="1157922" y="414136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4" name="object 564"/>
          <p:cNvSpPr/>
          <p:nvPr/>
        </p:nvSpPr>
        <p:spPr>
          <a:xfrm>
            <a:off x="1157922" y="415062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5" name="object 565"/>
          <p:cNvSpPr/>
          <p:nvPr/>
        </p:nvSpPr>
        <p:spPr>
          <a:xfrm>
            <a:off x="1157922" y="415988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6" name="object 566"/>
          <p:cNvSpPr/>
          <p:nvPr/>
        </p:nvSpPr>
        <p:spPr>
          <a:xfrm>
            <a:off x="1157922" y="416877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7" name="object 567"/>
          <p:cNvSpPr/>
          <p:nvPr/>
        </p:nvSpPr>
        <p:spPr>
          <a:xfrm>
            <a:off x="1157922" y="417766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8" name="object 568"/>
          <p:cNvSpPr/>
          <p:nvPr/>
        </p:nvSpPr>
        <p:spPr>
          <a:xfrm>
            <a:off x="1157922" y="418692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9" name="object 569"/>
          <p:cNvSpPr/>
          <p:nvPr/>
        </p:nvSpPr>
        <p:spPr>
          <a:xfrm>
            <a:off x="1157922" y="419581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1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0" name="object 570"/>
          <p:cNvSpPr/>
          <p:nvPr/>
        </p:nvSpPr>
        <p:spPr>
          <a:xfrm>
            <a:off x="1157922" y="420433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1" name="object 571"/>
          <p:cNvSpPr/>
          <p:nvPr/>
        </p:nvSpPr>
        <p:spPr>
          <a:xfrm>
            <a:off x="1157922" y="421359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2" name="object 572"/>
          <p:cNvSpPr/>
          <p:nvPr/>
        </p:nvSpPr>
        <p:spPr>
          <a:xfrm>
            <a:off x="1157922" y="422285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3" name="object 573"/>
          <p:cNvSpPr/>
          <p:nvPr/>
        </p:nvSpPr>
        <p:spPr>
          <a:xfrm>
            <a:off x="1157922" y="423174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4" name="object 574"/>
          <p:cNvSpPr/>
          <p:nvPr/>
        </p:nvSpPr>
        <p:spPr>
          <a:xfrm>
            <a:off x="1157922" y="424063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5" name="object 575"/>
          <p:cNvSpPr/>
          <p:nvPr/>
        </p:nvSpPr>
        <p:spPr>
          <a:xfrm>
            <a:off x="1157922" y="424989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6" name="object 576"/>
          <p:cNvSpPr/>
          <p:nvPr/>
        </p:nvSpPr>
        <p:spPr>
          <a:xfrm>
            <a:off x="1157922" y="425915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7" name="object 577"/>
          <p:cNvSpPr/>
          <p:nvPr/>
        </p:nvSpPr>
        <p:spPr>
          <a:xfrm>
            <a:off x="1157922" y="426767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8" name="object 578"/>
          <p:cNvSpPr/>
          <p:nvPr/>
        </p:nvSpPr>
        <p:spPr>
          <a:xfrm>
            <a:off x="1157922" y="427656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9" name="object 579"/>
          <p:cNvSpPr/>
          <p:nvPr/>
        </p:nvSpPr>
        <p:spPr>
          <a:xfrm>
            <a:off x="1157922" y="428582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0" name="object 580"/>
          <p:cNvSpPr/>
          <p:nvPr/>
        </p:nvSpPr>
        <p:spPr>
          <a:xfrm>
            <a:off x="1157922" y="429471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1" name="object 581"/>
          <p:cNvSpPr/>
          <p:nvPr/>
        </p:nvSpPr>
        <p:spPr>
          <a:xfrm>
            <a:off x="1157922" y="430360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2" name="object 582"/>
          <p:cNvSpPr/>
          <p:nvPr/>
        </p:nvSpPr>
        <p:spPr>
          <a:xfrm>
            <a:off x="1157922" y="431286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3" name="object 583"/>
          <p:cNvSpPr/>
          <p:nvPr/>
        </p:nvSpPr>
        <p:spPr>
          <a:xfrm>
            <a:off x="1157922" y="432212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4" name="object 584"/>
          <p:cNvSpPr/>
          <p:nvPr/>
        </p:nvSpPr>
        <p:spPr>
          <a:xfrm>
            <a:off x="1157922" y="433064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5" name="object 585"/>
          <p:cNvSpPr/>
          <p:nvPr/>
        </p:nvSpPr>
        <p:spPr>
          <a:xfrm>
            <a:off x="1157922" y="433953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6" name="object 586"/>
          <p:cNvSpPr/>
          <p:nvPr/>
        </p:nvSpPr>
        <p:spPr>
          <a:xfrm>
            <a:off x="1157922" y="434879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7" name="object 587"/>
          <p:cNvSpPr/>
          <p:nvPr/>
        </p:nvSpPr>
        <p:spPr>
          <a:xfrm>
            <a:off x="1157922" y="435805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8" name="object 588"/>
          <p:cNvSpPr/>
          <p:nvPr/>
        </p:nvSpPr>
        <p:spPr>
          <a:xfrm>
            <a:off x="1157922" y="436694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9" name="object 589"/>
          <p:cNvSpPr/>
          <p:nvPr/>
        </p:nvSpPr>
        <p:spPr>
          <a:xfrm>
            <a:off x="1157922" y="437583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0" name="object 590"/>
          <p:cNvSpPr/>
          <p:nvPr/>
        </p:nvSpPr>
        <p:spPr>
          <a:xfrm>
            <a:off x="1157922" y="438509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1" name="object 591"/>
          <p:cNvSpPr/>
          <p:nvPr/>
        </p:nvSpPr>
        <p:spPr>
          <a:xfrm>
            <a:off x="1157922" y="439435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2" name="object 592"/>
          <p:cNvSpPr/>
          <p:nvPr/>
        </p:nvSpPr>
        <p:spPr>
          <a:xfrm>
            <a:off x="1157922" y="440324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3" name="object 593"/>
          <p:cNvSpPr/>
          <p:nvPr/>
        </p:nvSpPr>
        <p:spPr>
          <a:xfrm>
            <a:off x="1157922" y="441176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4" name="object 594"/>
          <p:cNvSpPr/>
          <p:nvPr/>
        </p:nvSpPr>
        <p:spPr>
          <a:xfrm>
            <a:off x="1157922" y="442102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5" name="object 595"/>
          <p:cNvSpPr/>
          <p:nvPr/>
        </p:nvSpPr>
        <p:spPr>
          <a:xfrm>
            <a:off x="1157922" y="442991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1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6" name="object 596"/>
          <p:cNvSpPr/>
          <p:nvPr/>
        </p:nvSpPr>
        <p:spPr>
          <a:xfrm>
            <a:off x="1157922" y="443880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6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7" name="object 597"/>
          <p:cNvSpPr/>
          <p:nvPr/>
        </p:nvSpPr>
        <p:spPr>
          <a:xfrm>
            <a:off x="1157922" y="444806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8" name="object 598"/>
          <p:cNvSpPr/>
          <p:nvPr/>
        </p:nvSpPr>
        <p:spPr>
          <a:xfrm>
            <a:off x="1157922" y="445733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9" name="object 599"/>
          <p:cNvSpPr/>
          <p:nvPr/>
        </p:nvSpPr>
        <p:spPr>
          <a:xfrm>
            <a:off x="1157922" y="446622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0" name="object 600"/>
          <p:cNvSpPr/>
          <p:nvPr/>
        </p:nvSpPr>
        <p:spPr>
          <a:xfrm>
            <a:off x="1157922" y="447473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1" name="object 601"/>
          <p:cNvSpPr/>
          <p:nvPr/>
        </p:nvSpPr>
        <p:spPr>
          <a:xfrm>
            <a:off x="1157922" y="448400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2" name="object 602"/>
          <p:cNvSpPr/>
          <p:nvPr/>
        </p:nvSpPr>
        <p:spPr>
          <a:xfrm>
            <a:off x="1157922" y="449326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3" name="object 603"/>
          <p:cNvSpPr/>
          <p:nvPr/>
        </p:nvSpPr>
        <p:spPr>
          <a:xfrm>
            <a:off x="1157922" y="450215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4" name="object 604"/>
          <p:cNvSpPr/>
          <p:nvPr/>
        </p:nvSpPr>
        <p:spPr>
          <a:xfrm>
            <a:off x="1157922" y="451104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5" name="object 605"/>
          <p:cNvSpPr/>
          <p:nvPr/>
        </p:nvSpPr>
        <p:spPr>
          <a:xfrm>
            <a:off x="1157922" y="452030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6" name="object 606"/>
          <p:cNvSpPr/>
          <p:nvPr/>
        </p:nvSpPr>
        <p:spPr>
          <a:xfrm>
            <a:off x="1157922" y="452919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7" name="object 607"/>
          <p:cNvSpPr/>
          <p:nvPr/>
        </p:nvSpPr>
        <p:spPr>
          <a:xfrm>
            <a:off x="1157922" y="453771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8" name="object 608"/>
          <p:cNvSpPr/>
          <p:nvPr/>
        </p:nvSpPr>
        <p:spPr>
          <a:xfrm>
            <a:off x="1157922" y="454697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9" name="object 609"/>
          <p:cNvSpPr/>
          <p:nvPr/>
        </p:nvSpPr>
        <p:spPr>
          <a:xfrm>
            <a:off x="1157922" y="455623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0" name="object 610"/>
          <p:cNvSpPr/>
          <p:nvPr/>
        </p:nvSpPr>
        <p:spPr>
          <a:xfrm>
            <a:off x="1157922" y="456512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1" name="object 611"/>
          <p:cNvSpPr/>
          <p:nvPr/>
        </p:nvSpPr>
        <p:spPr>
          <a:xfrm>
            <a:off x="1157922" y="457401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2" name="object 612"/>
          <p:cNvSpPr/>
          <p:nvPr/>
        </p:nvSpPr>
        <p:spPr>
          <a:xfrm>
            <a:off x="1157922" y="458327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3" name="object 613"/>
          <p:cNvSpPr/>
          <p:nvPr/>
        </p:nvSpPr>
        <p:spPr>
          <a:xfrm>
            <a:off x="1157922" y="459253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4" name="object 614"/>
          <p:cNvSpPr/>
          <p:nvPr/>
        </p:nvSpPr>
        <p:spPr>
          <a:xfrm>
            <a:off x="1157922" y="460105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5" name="object 615"/>
          <p:cNvSpPr/>
          <p:nvPr/>
        </p:nvSpPr>
        <p:spPr>
          <a:xfrm>
            <a:off x="1157922" y="460994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6" name="object 616"/>
          <p:cNvSpPr/>
          <p:nvPr/>
        </p:nvSpPr>
        <p:spPr>
          <a:xfrm>
            <a:off x="1157922" y="461920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7" name="object 617"/>
          <p:cNvSpPr/>
          <p:nvPr/>
        </p:nvSpPr>
        <p:spPr>
          <a:xfrm>
            <a:off x="1157922" y="462809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8" name="object 618"/>
          <p:cNvSpPr/>
          <p:nvPr/>
        </p:nvSpPr>
        <p:spPr>
          <a:xfrm>
            <a:off x="1157922" y="463698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9" name="object 619"/>
          <p:cNvSpPr/>
          <p:nvPr/>
        </p:nvSpPr>
        <p:spPr>
          <a:xfrm>
            <a:off x="1157922" y="464624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0" name="object 620"/>
          <p:cNvSpPr/>
          <p:nvPr/>
        </p:nvSpPr>
        <p:spPr>
          <a:xfrm>
            <a:off x="1157922" y="465550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1" name="object 621"/>
          <p:cNvSpPr/>
          <p:nvPr/>
        </p:nvSpPr>
        <p:spPr>
          <a:xfrm>
            <a:off x="1157922" y="466402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2" name="object 622"/>
          <p:cNvSpPr/>
          <p:nvPr/>
        </p:nvSpPr>
        <p:spPr>
          <a:xfrm>
            <a:off x="1157922" y="467291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3" name="object 623"/>
          <p:cNvSpPr/>
          <p:nvPr/>
        </p:nvSpPr>
        <p:spPr>
          <a:xfrm>
            <a:off x="1157922" y="468217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4" name="object 624"/>
          <p:cNvSpPr/>
          <p:nvPr/>
        </p:nvSpPr>
        <p:spPr>
          <a:xfrm>
            <a:off x="1157922" y="469143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5" name="object 625"/>
          <p:cNvSpPr/>
          <p:nvPr/>
        </p:nvSpPr>
        <p:spPr>
          <a:xfrm>
            <a:off x="1157922" y="470032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6" name="object 626"/>
          <p:cNvSpPr/>
          <p:nvPr/>
        </p:nvSpPr>
        <p:spPr>
          <a:xfrm>
            <a:off x="1157922" y="470921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7" name="object 627"/>
          <p:cNvSpPr/>
          <p:nvPr/>
        </p:nvSpPr>
        <p:spPr>
          <a:xfrm>
            <a:off x="1157922" y="471847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8" name="object 628"/>
          <p:cNvSpPr/>
          <p:nvPr/>
        </p:nvSpPr>
        <p:spPr>
          <a:xfrm>
            <a:off x="1157922" y="472773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9" name="object 629"/>
          <p:cNvSpPr/>
          <p:nvPr/>
        </p:nvSpPr>
        <p:spPr>
          <a:xfrm>
            <a:off x="1157922" y="473662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0" name="object 630"/>
          <p:cNvSpPr/>
          <p:nvPr/>
        </p:nvSpPr>
        <p:spPr>
          <a:xfrm>
            <a:off x="1157922" y="474514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1" name="object 631"/>
          <p:cNvSpPr/>
          <p:nvPr/>
        </p:nvSpPr>
        <p:spPr>
          <a:xfrm>
            <a:off x="1157922" y="475440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2" name="object 632"/>
          <p:cNvSpPr/>
          <p:nvPr/>
        </p:nvSpPr>
        <p:spPr>
          <a:xfrm>
            <a:off x="1157922" y="476329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1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3" name="object 633"/>
          <p:cNvSpPr/>
          <p:nvPr/>
        </p:nvSpPr>
        <p:spPr>
          <a:xfrm>
            <a:off x="1157922" y="477218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4" name="object 634"/>
          <p:cNvSpPr/>
          <p:nvPr/>
        </p:nvSpPr>
        <p:spPr>
          <a:xfrm>
            <a:off x="1157922" y="478144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5" name="object 635"/>
          <p:cNvSpPr/>
          <p:nvPr/>
        </p:nvSpPr>
        <p:spPr>
          <a:xfrm>
            <a:off x="1157922" y="479070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6" name="object 636"/>
          <p:cNvSpPr/>
          <p:nvPr/>
        </p:nvSpPr>
        <p:spPr>
          <a:xfrm>
            <a:off x="1157922" y="479959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1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7" name="object 637"/>
          <p:cNvSpPr/>
          <p:nvPr/>
        </p:nvSpPr>
        <p:spPr>
          <a:xfrm>
            <a:off x="1157922" y="480811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8" name="object 638"/>
          <p:cNvSpPr/>
          <p:nvPr/>
        </p:nvSpPr>
        <p:spPr>
          <a:xfrm>
            <a:off x="1157922" y="481737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9" name="object 639"/>
          <p:cNvSpPr/>
          <p:nvPr/>
        </p:nvSpPr>
        <p:spPr>
          <a:xfrm>
            <a:off x="1157922" y="482663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0" name="object 640"/>
          <p:cNvSpPr/>
          <p:nvPr/>
        </p:nvSpPr>
        <p:spPr>
          <a:xfrm>
            <a:off x="1157922" y="483552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1" name="object 641"/>
          <p:cNvSpPr/>
          <p:nvPr/>
        </p:nvSpPr>
        <p:spPr>
          <a:xfrm>
            <a:off x="1157922" y="484441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2" name="object 642"/>
          <p:cNvSpPr/>
          <p:nvPr/>
        </p:nvSpPr>
        <p:spPr>
          <a:xfrm>
            <a:off x="1157922" y="485367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3" name="object 643"/>
          <p:cNvSpPr/>
          <p:nvPr/>
        </p:nvSpPr>
        <p:spPr>
          <a:xfrm>
            <a:off x="1157922" y="486256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4" name="object 644"/>
          <p:cNvSpPr/>
          <p:nvPr/>
        </p:nvSpPr>
        <p:spPr>
          <a:xfrm>
            <a:off x="1157922" y="487108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5" name="object 645"/>
          <p:cNvSpPr/>
          <p:nvPr/>
        </p:nvSpPr>
        <p:spPr>
          <a:xfrm>
            <a:off x="1157922" y="488034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6" name="object 646"/>
          <p:cNvSpPr/>
          <p:nvPr/>
        </p:nvSpPr>
        <p:spPr>
          <a:xfrm>
            <a:off x="1157922" y="488960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7" name="object 647"/>
          <p:cNvSpPr/>
          <p:nvPr/>
        </p:nvSpPr>
        <p:spPr>
          <a:xfrm>
            <a:off x="1157922" y="489849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8" name="object 648"/>
          <p:cNvSpPr/>
          <p:nvPr/>
        </p:nvSpPr>
        <p:spPr>
          <a:xfrm>
            <a:off x="1157922" y="490738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9" name="object 649"/>
          <p:cNvSpPr/>
          <p:nvPr/>
        </p:nvSpPr>
        <p:spPr>
          <a:xfrm>
            <a:off x="1157922" y="491664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0" name="object 650"/>
          <p:cNvSpPr/>
          <p:nvPr/>
        </p:nvSpPr>
        <p:spPr>
          <a:xfrm>
            <a:off x="1157922" y="492590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1" name="object 651"/>
          <p:cNvSpPr/>
          <p:nvPr/>
        </p:nvSpPr>
        <p:spPr>
          <a:xfrm>
            <a:off x="1157922" y="493442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2" name="object 652"/>
          <p:cNvSpPr/>
          <p:nvPr/>
        </p:nvSpPr>
        <p:spPr>
          <a:xfrm>
            <a:off x="1157922" y="494331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3" name="object 653"/>
          <p:cNvSpPr/>
          <p:nvPr/>
        </p:nvSpPr>
        <p:spPr>
          <a:xfrm>
            <a:off x="1157922" y="495257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4" name="object 654"/>
          <p:cNvSpPr/>
          <p:nvPr/>
        </p:nvSpPr>
        <p:spPr>
          <a:xfrm>
            <a:off x="1157922" y="496146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5" name="object 655"/>
          <p:cNvSpPr/>
          <p:nvPr/>
        </p:nvSpPr>
        <p:spPr>
          <a:xfrm>
            <a:off x="1157922" y="497035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6" name="object 656"/>
          <p:cNvSpPr/>
          <p:nvPr/>
        </p:nvSpPr>
        <p:spPr>
          <a:xfrm>
            <a:off x="1157922" y="497961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7" name="object 657"/>
          <p:cNvSpPr/>
          <p:nvPr/>
        </p:nvSpPr>
        <p:spPr>
          <a:xfrm>
            <a:off x="1157922" y="498887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8" name="object 658"/>
          <p:cNvSpPr/>
          <p:nvPr/>
        </p:nvSpPr>
        <p:spPr>
          <a:xfrm>
            <a:off x="1157922" y="499739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9" name="object 659"/>
          <p:cNvSpPr/>
          <p:nvPr/>
        </p:nvSpPr>
        <p:spPr>
          <a:xfrm>
            <a:off x="1157922" y="500628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0" name="object 660"/>
          <p:cNvSpPr/>
          <p:nvPr/>
        </p:nvSpPr>
        <p:spPr>
          <a:xfrm>
            <a:off x="1157922" y="501554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1" name="object 661"/>
          <p:cNvSpPr/>
          <p:nvPr/>
        </p:nvSpPr>
        <p:spPr>
          <a:xfrm>
            <a:off x="1157922" y="502480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2" name="object 662"/>
          <p:cNvSpPr/>
          <p:nvPr/>
        </p:nvSpPr>
        <p:spPr>
          <a:xfrm>
            <a:off x="1157922" y="503369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3" name="object 663"/>
          <p:cNvSpPr/>
          <p:nvPr/>
        </p:nvSpPr>
        <p:spPr>
          <a:xfrm>
            <a:off x="1157922" y="504258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4" name="object 664"/>
          <p:cNvSpPr/>
          <p:nvPr/>
        </p:nvSpPr>
        <p:spPr>
          <a:xfrm>
            <a:off x="1157922" y="505184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5" name="object 665"/>
          <p:cNvSpPr/>
          <p:nvPr/>
        </p:nvSpPr>
        <p:spPr>
          <a:xfrm>
            <a:off x="1157922" y="506110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6" name="object 666"/>
          <p:cNvSpPr/>
          <p:nvPr/>
        </p:nvSpPr>
        <p:spPr>
          <a:xfrm>
            <a:off x="1157922" y="506999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7" name="object 667"/>
          <p:cNvSpPr/>
          <p:nvPr/>
        </p:nvSpPr>
        <p:spPr>
          <a:xfrm>
            <a:off x="1157922" y="507851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8" name="object 668"/>
          <p:cNvSpPr/>
          <p:nvPr/>
        </p:nvSpPr>
        <p:spPr>
          <a:xfrm>
            <a:off x="1157922" y="508777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9" name="object 669"/>
          <p:cNvSpPr/>
          <p:nvPr/>
        </p:nvSpPr>
        <p:spPr>
          <a:xfrm>
            <a:off x="1157922" y="509666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1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0" name="object 670"/>
          <p:cNvSpPr/>
          <p:nvPr/>
        </p:nvSpPr>
        <p:spPr>
          <a:xfrm>
            <a:off x="1157922" y="510555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1" name="object 671"/>
          <p:cNvSpPr/>
          <p:nvPr/>
        </p:nvSpPr>
        <p:spPr>
          <a:xfrm>
            <a:off x="1157922" y="511481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2" name="object 672"/>
          <p:cNvSpPr/>
          <p:nvPr/>
        </p:nvSpPr>
        <p:spPr>
          <a:xfrm>
            <a:off x="1157922" y="512408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3" name="object 673"/>
          <p:cNvSpPr/>
          <p:nvPr/>
        </p:nvSpPr>
        <p:spPr>
          <a:xfrm>
            <a:off x="1157922" y="513297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1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4" name="object 674"/>
          <p:cNvSpPr/>
          <p:nvPr/>
        </p:nvSpPr>
        <p:spPr>
          <a:xfrm>
            <a:off x="1157922" y="514148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5" name="object 675"/>
          <p:cNvSpPr/>
          <p:nvPr/>
        </p:nvSpPr>
        <p:spPr>
          <a:xfrm>
            <a:off x="1157922" y="515075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6" name="object 676"/>
          <p:cNvSpPr/>
          <p:nvPr/>
        </p:nvSpPr>
        <p:spPr>
          <a:xfrm>
            <a:off x="1157922" y="516001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7" name="object 677"/>
          <p:cNvSpPr/>
          <p:nvPr/>
        </p:nvSpPr>
        <p:spPr>
          <a:xfrm>
            <a:off x="1157922" y="516890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8" name="object 678"/>
          <p:cNvSpPr/>
          <p:nvPr/>
        </p:nvSpPr>
        <p:spPr>
          <a:xfrm>
            <a:off x="1157922" y="517779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9" name="object 679"/>
          <p:cNvSpPr/>
          <p:nvPr/>
        </p:nvSpPr>
        <p:spPr>
          <a:xfrm>
            <a:off x="1157922" y="518705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0" name="object 680"/>
          <p:cNvSpPr/>
          <p:nvPr/>
        </p:nvSpPr>
        <p:spPr>
          <a:xfrm>
            <a:off x="1157922" y="519594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1" name="object 681"/>
          <p:cNvSpPr/>
          <p:nvPr/>
        </p:nvSpPr>
        <p:spPr>
          <a:xfrm>
            <a:off x="1157922" y="520446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2" name="object 682"/>
          <p:cNvSpPr/>
          <p:nvPr/>
        </p:nvSpPr>
        <p:spPr>
          <a:xfrm>
            <a:off x="1157922" y="521372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3" name="object 683"/>
          <p:cNvSpPr/>
          <p:nvPr/>
        </p:nvSpPr>
        <p:spPr>
          <a:xfrm>
            <a:off x="1157922" y="522298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4" name="object 684"/>
          <p:cNvSpPr/>
          <p:nvPr/>
        </p:nvSpPr>
        <p:spPr>
          <a:xfrm>
            <a:off x="1157922" y="523187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5" name="object 685"/>
          <p:cNvSpPr/>
          <p:nvPr/>
        </p:nvSpPr>
        <p:spPr>
          <a:xfrm>
            <a:off x="1157922" y="524076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6" name="object 686"/>
          <p:cNvSpPr/>
          <p:nvPr/>
        </p:nvSpPr>
        <p:spPr>
          <a:xfrm>
            <a:off x="1157922" y="525002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7" name="object 687"/>
          <p:cNvSpPr/>
          <p:nvPr/>
        </p:nvSpPr>
        <p:spPr>
          <a:xfrm>
            <a:off x="1157922" y="525928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8" name="object 688"/>
          <p:cNvSpPr/>
          <p:nvPr/>
        </p:nvSpPr>
        <p:spPr>
          <a:xfrm>
            <a:off x="1157922" y="526780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9" name="object 689"/>
          <p:cNvSpPr/>
          <p:nvPr/>
        </p:nvSpPr>
        <p:spPr>
          <a:xfrm>
            <a:off x="1157922" y="527669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0" name="object 690"/>
          <p:cNvSpPr/>
          <p:nvPr/>
        </p:nvSpPr>
        <p:spPr>
          <a:xfrm>
            <a:off x="1157922" y="528595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1" name="object 691"/>
          <p:cNvSpPr/>
          <p:nvPr/>
        </p:nvSpPr>
        <p:spPr>
          <a:xfrm>
            <a:off x="1157922" y="529484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2" name="object 692"/>
          <p:cNvSpPr/>
          <p:nvPr/>
        </p:nvSpPr>
        <p:spPr>
          <a:xfrm>
            <a:off x="1157922" y="530373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3" name="object 693"/>
          <p:cNvSpPr/>
          <p:nvPr/>
        </p:nvSpPr>
        <p:spPr>
          <a:xfrm>
            <a:off x="1157922" y="531299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4" name="object 694"/>
          <p:cNvSpPr/>
          <p:nvPr/>
        </p:nvSpPr>
        <p:spPr>
          <a:xfrm>
            <a:off x="1157922" y="532225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5" name="object 695"/>
          <p:cNvSpPr/>
          <p:nvPr/>
        </p:nvSpPr>
        <p:spPr>
          <a:xfrm>
            <a:off x="1157922" y="533077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6" name="object 696"/>
          <p:cNvSpPr/>
          <p:nvPr/>
        </p:nvSpPr>
        <p:spPr>
          <a:xfrm>
            <a:off x="1157922" y="533966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7" name="object 697"/>
          <p:cNvSpPr/>
          <p:nvPr/>
        </p:nvSpPr>
        <p:spPr>
          <a:xfrm>
            <a:off x="1157922" y="534892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8" name="object 698"/>
          <p:cNvSpPr/>
          <p:nvPr/>
        </p:nvSpPr>
        <p:spPr>
          <a:xfrm>
            <a:off x="1157922" y="535818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9" name="object 699"/>
          <p:cNvSpPr/>
          <p:nvPr/>
        </p:nvSpPr>
        <p:spPr>
          <a:xfrm>
            <a:off x="1157922" y="536707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0" name="object 700"/>
          <p:cNvSpPr/>
          <p:nvPr/>
        </p:nvSpPr>
        <p:spPr>
          <a:xfrm>
            <a:off x="1157922" y="537596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1" name="object 701"/>
          <p:cNvSpPr/>
          <p:nvPr/>
        </p:nvSpPr>
        <p:spPr>
          <a:xfrm>
            <a:off x="1157922" y="538522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2" name="object 702"/>
          <p:cNvSpPr/>
          <p:nvPr/>
        </p:nvSpPr>
        <p:spPr>
          <a:xfrm>
            <a:off x="1157922" y="539448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3" name="object 703"/>
          <p:cNvSpPr/>
          <p:nvPr/>
        </p:nvSpPr>
        <p:spPr>
          <a:xfrm>
            <a:off x="1157922" y="540337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2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4" name="object 704"/>
          <p:cNvSpPr/>
          <p:nvPr/>
        </p:nvSpPr>
        <p:spPr>
          <a:xfrm>
            <a:off x="1157922" y="541189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5" name="object 705"/>
          <p:cNvSpPr/>
          <p:nvPr/>
        </p:nvSpPr>
        <p:spPr>
          <a:xfrm>
            <a:off x="1157922" y="542115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6" name="object 706"/>
          <p:cNvSpPr/>
          <p:nvPr/>
        </p:nvSpPr>
        <p:spPr>
          <a:xfrm>
            <a:off x="1157922" y="543004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1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7" name="object 707"/>
          <p:cNvSpPr/>
          <p:nvPr/>
        </p:nvSpPr>
        <p:spPr>
          <a:xfrm>
            <a:off x="1157922" y="543893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8" name="object 708"/>
          <p:cNvSpPr/>
          <p:nvPr/>
        </p:nvSpPr>
        <p:spPr>
          <a:xfrm>
            <a:off x="1157922" y="544819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9" name="object 709"/>
          <p:cNvSpPr/>
          <p:nvPr/>
        </p:nvSpPr>
        <p:spPr>
          <a:xfrm>
            <a:off x="1157922" y="545745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0" name="object 710"/>
          <p:cNvSpPr/>
          <p:nvPr/>
        </p:nvSpPr>
        <p:spPr>
          <a:xfrm>
            <a:off x="1157922" y="546634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1" name="object 711"/>
          <p:cNvSpPr/>
          <p:nvPr/>
        </p:nvSpPr>
        <p:spPr>
          <a:xfrm>
            <a:off x="1157922" y="547486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2" name="object 712"/>
          <p:cNvSpPr/>
          <p:nvPr/>
        </p:nvSpPr>
        <p:spPr>
          <a:xfrm>
            <a:off x="1157922" y="548412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3" name="object 713"/>
          <p:cNvSpPr/>
          <p:nvPr/>
        </p:nvSpPr>
        <p:spPr>
          <a:xfrm>
            <a:off x="1157922" y="549338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4" name="object 714"/>
          <p:cNvSpPr/>
          <p:nvPr/>
        </p:nvSpPr>
        <p:spPr>
          <a:xfrm>
            <a:off x="1157922" y="550227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5" name="object 715"/>
          <p:cNvSpPr/>
          <p:nvPr/>
        </p:nvSpPr>
        <p:spPr>
          <a:xfrm>
            <a:off x="1157922" y="551116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144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6" name="object 716"/>
          <p:cNvSpPr txBox="1"/>
          <p:nvPr/>
        </p:nvSpPr>
        <p:spPr>
          <a:xfrm>
            <a:off x="1157922" y="3597593"/>
            <a:ext cx="3889375" cy="186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204" marR="695750" indent="-146311">
              <a:lnSpc>
                <a:spcPts val="1517"/>
              </a:lnSpc>
              <a:buSzPct val="71428"/>
              <a:buFont typeface="Meiryo"/>
              <a:buChar char="•"/>
              <a:tabLst>
                <a:tab pos="185204" algn="l"/>
              </a:tabLst>
            </a:pPr>
            <a:r>
              <a:rPr sz="1361" b="1" spc="-10" dirty="0">
                <a:solidFill>
                  <a:srgbClr val="FDFD5D"/>
                </a:solidFill>
                <a:latin typeface="Arial"/>
                <a:cs typeface="Arial"/>
              </a:rPr>
              <a:t>D </a:t>
            </a:r>
            <a:r>
              <a:rPr sz="1361" b="1" spc="-5" dirty="0">
                <a:solidFill>
                  <a:srgbClr val="FDFD5D"/>
                </a:solidFill>
                <a:latin typeface="Arial"/>
                <a:cs typeface="Arial"/>
              </a:rPr>
              <a:t>i </a:t>
            </a:r>
            <a:r>
              <a:rPr sz="1361" b="1" spc="228" dirty="0">
                <a:solidFill>
                  <a:srgbClr val="FDFD5D"/>
                </a:solidFill>
                <a:latin typeface="Arial"/>
                <a:cs typeface="Arial"/>
              </a:rPr>
              <a:t>sco </a:t>
            </a:r>
            <a:r>
              <a:rPr sz="1361" b="1" spc="-10" dirty="0">
                <a:solidFill>
                  <a:srgbClr val="FDFD5D"/>
                </a:solidFill>
                <a:latin typeface="Arial"/>
                <a:cs typeface="Arial"/>
              </a:rPr>
              <a:t>u n </a:t>
            </a:r>
            <a:r>
              <a:rPr sz="1361" b="1" spc="-5" dirty="0">
                <a:solidFill>
                  <a:srgbClr val="FDFD5D"/>
                </a:solidFill>
                <a:latin typeface="Arial"/>
                <a:cs typeface="Arial"/>
              </a:rPr>
              <a:t>t </a:t>
            </a:r>
            <a:r>
              <a:rPr sz="1361" b="1" spc="-10" dirty="0">
                <a:solidFill>
                  <a:srgbClr val="FDFD5D"/>
                </a:solidFill>
                <a:latin typeface="Arial"/>
                <a:cs typeface="Arial"/>
              </a:rPr>
              <a:t>a n d A </a:t>
            </a:r>
            <a:r>
              <a:rPr sz="1361" b="1" spc="-5" dirty="0">
                <a:solidFill>
                  <a:srgbClr val="FDFD5D"/>
                </a:solidFill>
                <a:latin typeface="Arial"/>
                <a:cs typeface="Arial"/>
              </a:rPr>
              <a:t>l l </a:t>
            </a:r>
            <a:r>
              <a:rPr sz="1361" b="1" spc="-10" dirty="0">
                <a:solidFill>
                  <a:srgbClr val="FDFD5D"/>
                </a:solidFill>
                <a:latin typeface="Arial"/>
                <a:cs typeface="Arial"/>
              </a:rPr>
              <a:t>o w a n </a:t>
            </a:r>
            <a:r>
              <a:rPr sz="1361" b="1" spc="170" dirty="0">
                <a:solidFill>
                  <a:srgbClr val="FDFD5D"/>
                </a:solidFill>
                <a:latin typeface="Arial"/>
                <a:cs typeface="Arial"/>
              </a:rPr>
              <a:t>ce  </a:t>
            </a:r>
            <a:r>
              <a:rPr sz="1361" b="1" spc="-10" dirty="0">
                <a:solidFill>
                  <a:srgbClr val="FDFD5D"/>
                </a:solidFill>
                <a:latin typeface="Arial"/>
                <a:cs typeface="Arial"/>
              </a:rPr>
              <a:t>P </a:t>
            </a:r>
            <a:r>
              <a:rPr sz="1361" b="1" spc="-5" dirty="0">
                <a:solidFill>
                  <a:srgbClr val="FDFD5D"/>
                </a:solidFill>
                <a:latin typeface="Arial"/>
                <a:cs typeface="Arial"/>
              </a:rPr>
              <a:t>r </a:t>
            </a:r>
            <a:r>
              <a:rPr sz="1361" b="1" spc="78" dirty="0">
                <a:solidFill>
                  <a:srgbClr val="FDFD5D"/>
                </a:solidFill>
                <a:latin typeface="Arial"/>
                <a:cs typeface="Arial"/>
              </a:rPr>
              <a:t>ic in</a:t>
            </a:r>
            <a:r>
              <a:rPr sz="1361" b="1" spc="-21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-10" dirty="0">
                <a:solidFill>
                  <a:srgbClr val="FDFD5D"/>
                </a:solidFill>
                <a:latin typeface="Arial"/>
                <a:cs typeface="Arial"/>
              </a:rPr>
              <a:t>g</a:t>
            </a:r>
            <a:endParaRPr sz="1361">
              <a:latin typeface="Arial"/>
              <a:cs typeface="Arial"/>
            </a:endParaRPr>
          </a:p>
          <a:p>
            <a:pPr marL="185204" indent="-146311">
              <a:spcBef>
                <a:spcPts val="642"/>
              </a:spcBef>
              <a:buSzPct val="71428"/>
              <a:buFont typeface="Meiryo"/>
              <a:buChar char="•"/>
              <a:tabLst>
                <a:tab pos="185204" algn="l"/>
              </a:tabLst>
            </a:pPr>
            <a:r>
              <a:rPr sz="1361" b="1" spc="-10" dirty="0">
                <a:solidFill>
                  <a:srgbClr val="FDFD5D"/>
                </a:solidFill>
                <a:latin typeface="Arial"/>
                <a:cs typeface="Arial"/>
              </a:rPr>
              <a:t>S e </a:t>
            </a:r>
            <a:r>
              <a:rPr sz="1361" b="1" spc="-5" dirty="0">
                <a:solidFill>
                  <a:srgbClr val="FDFD5D"/>
                </a:solidFill>
                <a:latin typeface="Arial"/>
                <a:cs typeface="Arial"/>
              </a:rPr>
              <a:t>g </a:t>
            </a:r>
            <a:r>
              <a:rPr sz="1361" b="1" spc="-10" dirty="0">
                <a:solidFill>
                  <a:srgbClr val="FDFD5D"/>
                </a:solidFill>
                <a:latin typeface="Arial"/>
                <a:cs typeface="Arial"/>
              </a:rPr>
              <a:t>m e n </a:t>
            </a:r>
            <a:r>
              <a:rPr sz="1361" b="1" spc="-5" dirty="0">
                <a:solidFill>
                  <a:srgbClr val="FDFD5D"/>
                </a:solidFill>
                <a:latin typeface="Arial"/>
                <a:cs typeface="Arial"/>
              </a:rPr>
              <a:t>t </a:t>
            </a:r>
            <a:r>
              <a:rPr sz="1361" b="1" spc="-10" dirty="0">
                <a:solidFill>
                  <a:srgbClr val="FDFD5D"/>
                </a:solidFill>
                <a:latin typeface="Arial"/>
                <a:cs typeface="Arial"/>
              </a:rPr>
              <a:t>e d  P </a:t>
            </a:r>
            <a:r>
              <a:rPr sz="1361" b="1" spc="-5" dirty="0">
                <a:solidFill>
                  <a:srgbClr val="FDFD5D"/>
                </a:solidFill>
                <a:latin typeface="Arial"/>
                <a:cs typeface="Arial"/>
              </a:rPr>
              <a:t>r i </a:t>
            </a:r>
            <a:r>
              <a:rPr sz="1361" b="1" spc="-10" dirty="0">
                <a:solidFill>
                  <a:srgbClr val="FDFD5D"/>
                </a:solidFill>
                <a:latin typeface="Arial"/>
                <a:cs typeface="Arial"/>
              </a:rPr>
              <a:t>c </a:t>
            </a:r>
            <a:r>
              <a:rPr sz="1361" b="1" spc="-5" dirty="0">
                <a:solidFill>
                  <a:srgbClr val="FDFD5D"/>
                </a:solidFill>
                <a:latin typeface="Arial"/>
                <a:cs typeface="Arial"/>
              </a:rPr>
              <a:t>i </a:t>
            </a:r>
            <a:r>
              <a:rPr sz="1361" b="1" spc="-10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361" b="1" spc="-18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-10" dirty="0">
                <a:solidFill>
                  <a:srgbClr val="FDFD5D"/>
                </a:solidFill>
                <a:latin typeface="Arial"/>
                <a:cs typeface="Arial"/>
              </a:rPr>
              <a:t>g</a:t>
            </a:r>
            <a:endParaRPr sz="1361">
              <a:latin typeface="Arial"/>
              <a:cs typeface="Arial"/>
            </a:endParaRPr>
          </a:p>
          <a:p>
            <a:pPr marL="185204" indent="-146311">
              <a:spcBef>
                <a:spcPts val="705"/>
              </a:spcBef>
              <a:buSzPct val="71428"/>
              <a:buFont typeface="Meiryo"/>
              <a:buChar char="•"/>
              <a:tabLst>
                <a:tab pos="185204" algn="l"/>
              </a:tabLst>
            </a:pPr>
            <a:r>
              <a:rPr sz="1361" b="1" spc="24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1361" b="1" spc="3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1361" b="1" spc="-1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y</a:t>
            </a:r>
            <a:r>
              <a:rPr sz="1361" b="1" spc="-4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361" b="1" spc="-1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39" dirty="0">
                <a:solidFill>
                  <a:srgbClr val="FDFD5D"/>
                </a:solidFill>
                <a:latin typeface="Arial"/>
                <a:cs typeface="Arial"/>
              </a:rPr>
              <a:t>h</a:t>
            </a:r>
            <a:r>
              <a:rPr sz="1361" b="1" spc="-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361" b="1" spc="1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11" dirty="0">
                <a:solidFill>
                  <a:srgbClr val="FDFD5D"/>
                </a:solidFill>
                <a:latin typeface="Arial"/>
                <a:cs typeface="Arial"/>
              </a:rPr>
              <a:t>lo</a:t>
            </a:r>
            <a:r>
              <a:rPr sz="1361" b="1" spc="-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g</a:t>
            </a:r>
            <a:r>
              <a:rPr sz="1361" b="1" spc="1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0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361" b="1" spc="-20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361" b="1" spc="-2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361" b="1" spc="-2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0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1361" b="1" spc="360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24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1361" b="1" spc="4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361" b="1" spc="-13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0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361" b="1" spc="-20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361" b="1" spc="-2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0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361" b="1" spc="-20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n g</a:t>
            </a:r>
            <a:endParaRPr sz="1361">
              <a:latin typeface="Arial"/>
              <a:cs typeface="Arial"/>
            </a:endParaRPr>
          </a:p>
          <a:p>
            <a:pPr marL="185204" indent="-146311">
              <a:spcBef>
                <a:spcPts val="719"/>
              </a:spcBef>
              <a:buSzPct val="71428"/>
              <a:buFont typeface="Meiryo"/>
              <a:buChar char="•"/>
              <a:tabLst>
                <a:tab pos="185204" algn="l"/>
              </a:tabLst>
            </a:pPr>
            <a:r>
              <a:rPr sz="1361" b="1" spc="24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1361" b="1" spc="3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361" b="1" spc="-13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24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361" b="1" spc="-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34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1361" b="1" spc="18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361" b="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0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361" b="1" spc="-170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02" dirty="0">
                <a:solidFill>
                  <a:srgbClr val="FDFD5D"/>
                </a:solidFill>
                <a:latin typeface="Arial"/>
                <a:cs typeface="Arial"/>
              </a:rPr>
              <a:t>io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 n</a:t>
            </a:r>
            <a:r>
              <a:rPr sz="1361" b="1" spc="1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361" b="1" spc="-2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0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1361" b="1" spc="350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24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1361" b="1" spc="3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361" b="1" spc="-13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0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361" b="1" spc="-20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361" b="1" spc="-1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0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361" b="1" spc="-20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361" b="1" spc="1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g</a:t>
            </a:r>
            <a:endParaRPr sz="1361">
              <a:latin typeface="Arial"/>
              <a:cs typeface="Arial"/>
            </a:endParaRPr>
          </a:p>
          <a:p>
            <a:pPr marL="185204" indent="-146311">
              <a:spcBef>
                <a:spcPts val="676"/>
              </a:spcBef>
              <a:buSzPct val="71428"/>
              <a:buFont typeface="Meiryo"/>
              <a:buChar char="•"/>
              <a:tabLst>
                <a:tab pos="185204" algn="l"/>
              </a:tabLst>
            </a:pPr>
            <a:r>
              <a:rPr sz="1361" b="1" spc="-10" dirty="0">
                <a:solidFill>
                  <a:srgbClr val="FDFD5D"/>
                </a:solidFill>
                <a:latin typeface="Arial"/>
                <a:cs typeface="Arial"/>
              </a:rPr>
              <a:t>G e o g </a:t>
            </a:r>
            <a:r>
              <a:rPr sz="1361" b="1" spc="-5" dirty="0">
                <a:solidFill>
                  <a:srgbClr val="FDFD5D"/>
                </a:solidFill>
                <a:latin typeface="Arial"/>
                <a:cs typeface="Arial"/>
              </a:rPr>
              <a:t>r </a:t>
            </a:r>
            <a:r>
              <a:rPr sz="1361" b="1" spc="-10" dirty="0">
                <a:solidFill>
                  <a:srgbClr val="FDFD5D"/>
                </a:solidFill>
                <a:latin typeface="Arial"/>
                <a:cs typeface="Arial"/>
              </a:rPr>
              <a:t>a p h </a:t>
            </a:r>
            <a:r>
              <a:rPr sz="1361" b="1" spc="83" dirty="0">
                <a:solidFill>
                  <a:srgbClr val="FDFD5D"/>
                </a:solidFill>
                <a:latin typeface="Arial"/>
                <a:cs typeface="Arial"/>
              </a:rPr>
              <a:t>ic </a:t>
            </a:r>
            <a:r>
              <a:rPr sz="1361" b="1" spc="-10" dirty="0">
                <a:solidFill>
                  <a:srgbClr val="FDFD5D"/>
                </a:solidFill>
                <a:latin typeface="Arial"/>
                <a:cs typeface="Arial"/>
              </a:rPr>
              <a:t>a </a:t>
            </a:r>
            <a:r>
              <a:rPr sz="1361" b="1" spc="-5" dirty="0">
                <a:solidFill>
                  <a:srgbClr val="FDFD5D"/>
                </a:solidFill>
                <a:latin typeface="Arial"/>
                <a:cs typeface="Arial"/>
              </a:rPr>
              <a:t>l  </a:t>
            </a:r>
            <a:r>
              <a:rPr sz="1361" b="1" spc="-10" dirty="0">
                <a:solidFill>
                  <a:srgbClr val="FDFD5D"/>
                </a:solidFill>
                <a:latin typeface="Arial"/>
                <a:cs typeface="Arial"/>
              </a:rPr>
              <a:t>P </a:t>
            </a:r>
            <a:r>
              <a:rPr sz="1361" b="1" spc="-5" dirty="0">
                <a:solidFill>
                  <a:srgbClr val="FDFD5D"/>
                </a:solidFill>
                <a:latin typeface="Arial"/>
                <a:cs typeface="Arial"/>
              </a:rPr>
              <a:t>r </a:t>
            </a:r>
            <a:r>
              <a:rPr sz="1361" b="1" spc="83" dirty="0">
                <a:solidFill>
                  <a:srgbClr val="FDFD5D"/>
                </a:solidFill>
                <a:latin typeface="Arial"/>
                <a:cs typeface="Arial"/>
              </a:rPr>
              <a:t>ic in</a:t>
            </a:r>
            <a:r>
              <a:rPr sz="1361" b="1" spc="-23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-10" dirty="0">
                <a:solidFill>
                  <a:srgbClr val="FDFD5D"/>
                </a:solidFill>
                <a:latin typeface="Arial"/>
                <a:cs typeface="Arial"/>
              </a:rPr>
              <a:t>g</a:t>
            </a:r>
            <a:endParaRPr sz="1361">
              <a:latin typeface="Arial"/>
              <a:cs typeface="Arial"/>
            </a:endParaRPr>
          </a:p>
          <a:p>
            <a:pPr marL="185204" indent="-146311">
              <a:spcBef>
                <a:spcPts val="710"/>
              </a:spcBef>
              <a:buSzPct val="71428"/>
              <a:buFont typeface="Meiryo"/>
              <a:buChar char="•"/>
              <a:tabLst>
                <a:tab pos="185204" algn="l"/>
              </a:tabLst>
            </a:pPr>
            <a:r>
              <a:rPr sz="1361" b="1" spc="102" dirty="0">
                <a:solidFill>
                  <a:srgbClr val="FDFD5D"/>
                </a:solidFill>
                <a:latin typeface="Arial"/>
                <a:cs typeface="Arial"/>
              </a:rPr>
              <a:t>In</a:t>
            </a:r>
            <a:r>
              <a:rPr sz="1361" b="1" spc="10" dirty="0">
                <a:solidFill>
                  <a:srgbClr val="FDFD5D"/>
                </a:solidFill>
                <a:latin typeface="Arial"/>
                <a:cs typeface="Arial"/>
              </a:rPr>
              <a:t> t</a:t>
            </a:r>
            <a:r>
              <a:rPr sz="1361" b="1" spc="-17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361" b="1" spc="-2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361" b="1" spc="-13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361" b="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361" b="1" spc="-2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0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361" b="1" spc="-15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02" dirty="0">
                <a:solidFill>
                  <a:srgbClr val="FDFD5D"/>
                </a:solidFill>
                <a:latin typeface="Arial"/>
                <a:cs typeface="Arial"/>
              </a:rPr>
              <a:t>io</a:t>
            </a:r>
            <a:r>
              <a:rPr sz="1361" b="1" spc="1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361" b="1" spc="1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361" b="1" spc="-2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0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1361" b="1" spc="350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24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1361" b="1" spc="3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361" b="1" spc="-13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97" dirty="0">
                <a:solidFill>
                  <a:srgbClr val="FDFD5D"/>
                </a:solidFill>
                <a:latin typeface="Arial"/>
                <a:cs typeface="Arial"/>
              </a:rPr>
              <a:t>ic</a:t>
            </a:r>
            <a:r>
              <a:rPr sz="1361" b="1" spc="-1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02" dirty="0">
                <a:solidFill>
                  <a:srgbClr val="FDFD5D"/>
                </a:solidFill>
                <a:latin typeface="Arial"/>
                <a:cs typeface="Arial"/>
              </a:rPr>
              <a:t>in</a:t>
            </a:r>
            <a:r>
              <a:rPr sz="1361" b="1" spc="1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19" dirty="0">
                <a:solidFill>
                  <a:srgbClr val="FDFD5D"/>
                </a:solidFill>
                <a:latin typeface="Arial"/>
                <a:cs typeface="Arial"/>
              </a:rPr>
              <a:t>g</a:t>
            </a:r>
            <a:endParaRPr sz="136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054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134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2" y="8407823"/>
            <a:ext cx="5715529" cy="1181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producer and </a:t>
            </a:r>
            <a:r>
              <a:rPr sz="1167" dirty="0">
                <a:latin typeface="Garamond"/>
                <a:cs typeface="Garamond"/>
              </a:rPr>
              <a:t>the final consumer both </a:t>
            </a:r>
            <a:r>
              <a:rPr sz="1167" spc="-5" dirty="0">
                <a:latin typeface="Garamond"/>
                <a:cs typeface="Garamond"/>
              </a:rPr>
              <a:t>perform </a:t>
            </a:r>
            <a:r>
              <a:rPr sz="1167" dirty="0">
                <a:latin typeface="Garamond"/>
                <a:cs typeface="Garamond"/>
              </a:rPr>
              <a:t>some work, they </a:t>
            </a:r>
            <a:r>
              <a:rPr sz="1167" spc="-5" dirty="0">
                <a:latin typeface="Garamond"/>
                <a:cs typeface="Garamond"/>
              </a:rPr>
              <a:t>are part of </a:t>
            </a:r>
            <a:r>
              <a:rPr sz="1167" dirty="0">
                <a:latin typeface="Garamond"/>
                <a:cs typeface="Garamond"/>
              </a:rPr>
              <a:t>every </a:t>
            </a:r>
            <a:r>
              <a:rPr sz="1167" spc="-5" dirty="0">
                <a:latin typeface="Garamond"/>
                <a:cs typeface="Garamond"/>
              </a:rPr>
              <a:t>channel. We  </a:t>
            </a:r>
            <a:r>
              <a:rPr sz="1167" dirty="0">
                <a:latin typeface="Garamond"/>
                <a:cs typeface="Garamond"/>
              </a:rPr>
              <a:t>use the </a:t>
            </a:r>
            <a:r>
              <a:rPr sz="1167" spc="-5" dirty="0">
                <a:latin typeface="Garamond"/>
                <a:cs typeface="Garamond"/>
              </a:rPr>
              <a:t>number of intermediary levels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indicate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length </a:t>
            </a:r>
            <a:r>
              <a:rPr sz="1167" dirty="0">
                <a:latin typeface="Garamond"/>
                <a:cs typeface="Garamond"/>
              </a:rPr>
              <a:t>of a channel. Figure A </a:t>
            </a:r>
            <a:r>
              <a:rPr sz="1167" spc="-5" dirty="0">
                <a:latin typeface="Garamond"/>
                <a:cs typeface="Garamond"/>
              </a:rPr>
              <a:t>shows </a:t>
            </a:r>
            <a:r>
              <a:rPr sz="1167" dirty="0">
                <a:latin typeface="Garamond"/>
                <a:cs typeface="Garamond"/>
              </a:rPr>
              <a:t>several  consumer </a:t>
            </a:r>
            <a:r>
              <a:rPr sz="1167" spc="-5" dirty="0">
                <a:latin typeface="Garamond"/>
                <a:cs typeface="Garamond"/>
              </a:rPr>
              <a:t>distribution </a:t>
            </a:r>
            <a:r>
              <a:rPr sz="1167" dirty="0">
                <a:latin typeface="Garamond"/>
                <a:cs typeface="Garamond"/>
              </a:rPr>
              <a:t>channels </a:t>
            </a:r>
            <a:r>
              <a:rPr sz="1167" spc="-5" dirty="0">
                <a:latin typeface="Garamond"/>
                <a:cs typeface="Garamond"/>
              </a:rPr>
              <a:t>of different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lengths.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Channel </a:t>
            </a:r>
            <a:r>
              <a:rPr sz="1167" dirty="0">
                <a:latin typeface="Garamond"/>
                <a:cs typeface="Garamond"/>
              </a:rPr>
              <a:t>1, called a </a:t>
            </a:r>
            <a:r>
              <a:rPr sz="1167" spc="-5" dirty="0">
                <a:latin typeface="Garamond"/>
                <a:cs typeface="Garamond"/>
              </a:rPr>
              <a:t>direct marketing </a:t>
            </a:r>
            <a:r>
              <a:rPr sz="1167" dirty="0">
                <a:latin typeface="Garamond"/>
                <a:cs typeface="Garamond"/>
              </a:rPr>
              <a:t>channel, </a:t>
            </a:r>
            <a:r>
              <a:rPr sz="1167" spc="-5" dirty="0">
                <a:latin typeface="Garamond"/>
                <a:cs typeface="Garamond"/>
              </a:rPr>
              <a:t>has no intermediary levels. It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company  selling </a:t>
            </a:r>
            <a:r>
              <a:rPr sz="1167" spc="-5" dirty="0">
                <a:latin typeface="Garamond"/>
                <a:cs typeface="Garamond"/>
              </a:rPr>
              <a:t>directly </a:t>
            </a:r>
            <a:r>
              <a:rPr sz="1167" dirty="0">
                <a:latin typeface="Garamond"/>
                <a:cs typeface="Garamond"/>
              </a:rPr>
              <a:t>to consumers. The </a:t>
            </a:r>
            <a:r>
              <a:rPr sz="1167" spc="-5" dirty="0">
                <a:latin typeface="Garamond"/>
                <a:cs typeface="Garamond"/>
              </a:rPr>
              <a:t>remaining channels in </a:t>
            </a:r>
            <a:r>
              <a:rPr sz="1167" dirty="0">
                <a:latin typeface="Garamond"/>
                <a:cs typeface="Garamond"/>
              </a:rPr>
              <a:t>Figure A </a:t>
            </a:r>
            <a:r>
              <a:rPr sz="1167" spc="-5" dirty="0">
                <a:latin typeface="Garamond"/>
                <a:cs typeface="Garamond"/>
              </a:rPr>
              <a:t>are indirect marketing </a:t>
            </a:r>
            <a:r>
              <a:rPr sz="1167" dirty="0">
                <a:latin typeface="Garamond"/>
                <a:cs typeface="Garamond"/>
              </a:rPr>
              <a:t>channels.  </a:t>
            </a:r>
            <a:r>
              <a:rPr sz="1167" spc="-5" dirty="0">
                <a:latin typeface="Garamond"/>
                <a:cs typeface="Garamond"/>
              </a:rPr>
              <a:t>Channel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2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contains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one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intermediary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level.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consumer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markets,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this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level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typically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retailer.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9723" y="5964555"/>
            <a:ext cx="2664037" cy="2335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878072" y="7751630"/>
            <a:ext cx="469811" cy="1775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0006" rIns="0" bIns="0" rtlCol="0">
            <a:spAutoFit/>
          </a:bodyPr>
          <a:lstStyle/>
          <a:p>
            <a:pPr marL="43214">
              <a:spcBef>
                <a:spcPts val="394"/>
              </a:spcBef>
            </a:pPr>
            <a:r>
              <a:rPr sz="826" b="1" spc="-68" dirty="0">
                <a:latin typeface="Arial"/>
                <a:cs typeface="Arial"/>
              </a:rPr>
              <a:t>Producer</a:t>
            </a:r>
            <a:endParaRPr sz="82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7954" y="7754409"/>
            <a:ext cx="395728" cy="229658"/>
          </a:xfrm>
          <a:prstGeom prst="rect">
            <a:avLst/>
          </a:prstGeom>
          <a:solidFill>
            <a:srgbClr val="FFFFCC"/>
          </a:solidFill>
          <a:ln w="571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6179" indent="5556">
              <a:lnSpc>
                <a:spcPts val="875"/>
              </a:lnSpc>
            </a:pPr>
            <a:r>
              <a:rPr sz="826" b="1" spc="-78" dirty="0">
                <a:latin typeface="Arial"/>
                <a:cs typeface="Arial"/>
              </a:rPr>
              <a:t>Agent/</a:t>
            </a:r>
            <a:endParaRPr sz="826">
              <a:latin typeface="Arial"/>
              <a:cs typeface="Arial"/>
            </a:endParaRPr>
          </a:p>
          <a:p>
            <a:pPr marL="56179">
              <a:lnSpc>
                <a:spcPts val="890"/>
              </a:lnSpc>
            </a:pPr>
            <a:r>
              <a:rPr sz="826" b="1" spc="-68" dirty="0">
                <a:latin typeface="Arial"/>
                <a:cs typeface="Arial"/>
              </a:rPr>
              <a:t>Broker</a:t>
            </a:r>
            <a:endParaRPr sz="82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8009" y="7754409"/>
            <a:ext cx="488950" cy="171970"/>
          </a:xfrm>
          <a:prstGeom prst="rect">
            <a:avLst/>
          </a:prstGeom>
          <a:solidFill>
            <a:srgbClr val="E9E2B6"/>
          </a:solidFill>
          <a:ln w="571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939">
              <a:spcBef>
                <a:spcPts val="350"/>
              </a:spcBef>
            </a:pPr>
            <a:r>
              <a:rPr sz="826" b="1" spc="-126" dirty="0">
                <a:latin typeface="Arial"/>
                <a:cs typeface="Arial"/>
              </a:rPr>
              <a:t>W</a:t>
            </a:r>
            <a:r>
              <a:rPr sz="826" b="1" spc="-73" dirty="0">
                <a:latin typeface="Arial"/>
                <a:cs typeface="Arial"/>
              </a:rPr>
              <a:t>ho</a:t>
            </a:r>
            <a:r>
              <a:rPr sz="826" b="1" spc="-58" dirty="0">
                <a:latin typeface="Arial"/>
                <a:cs typeface="Arial"/>
              </a:rPr>
              <a:t>l</a:t>
            </a:r>
            <a:r>
              <a:rPr sz="826" b="1" spc="-73" dirty="0">
                <a:latin typeface="Arial"/>
                <a:cs typeface="Arial"/>
              </a:rPr>
              <a:t>es</a:t>
            </a:r>
            <a:r>
              <a:rPr sz="826" b="1" spc="-68" dirty="0">
                <a:latin typeface="Arial"/>
                <a:cs typeface="Arial"/>
              </a:rPr>
              <a:t>a</a:t>
            </a:r>
            <a:r>
              <a:rPr sz="826" b="1" spc="-58" dirty="0">
                <a:latin typeface="Arial"/>
                <a:cs typeface="Arial"/>
              </a:rPr>
              <a:t>l</a:t>
            </a:r>
            <a:r>
              <a:rPr sz="826" b="1" spc="-73" dirty="0">
                <a:latin typeface="Arial"/>
                <a:cs typeface="Arial"/>
              </a:rPr>
              <a:t>e</a:t>
            </a:r>
            <a:r>
              <a:rPr sz="826" b="1" spc="-58" dirty="0">
                <a:latin typeface="Arial"/>
                <a:cs typeface="Arial"/>
              </a:rPr>
              <a:t>r</a:t>
            </a:r>
            <a:endParaRPr sz="826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01041" y="7754409"/>
            <a:ext cx="390790" cy="229658"/>
          </a:xfrm>
          <a:custGeom>
            <a:avLst/>
            <a:gdLst/>
            <a:ahLst/>
            <a:cxnLst/>
            <a:rect l="l" t="t" r="r" b="b"/>
            <a:pathLst>
              <a:path w="401955" h="236220">
                <a:moveTo>
                  <a:pt x="0" y="236219"/>
                </a:moveTo>
                <a:lnTo>
                  <a:pt x="401574" y="236219"/>
                </a:lnTo>
                <a:lnTo>
                  <a:pt x="401574" y="0"/>
                </a:lnTo>
                <a:lnTo>
                  <a:pt x="0" y="0"/>
                </a:lnTo>
                <a:lnTo>
                  <a:pt x="0" y="236219"/>
                </a:lnTo>
                <a:close/>
              </a:path>
            </a:pathLst>
          </a:custGeom>
          <a:solidFill>
            <a:srgbClr val="727DE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401041" y="7754409"/>
            <a:ext cx="390790" cy="229658"/>
          </a:xfrm>
          <a:custGeom>
            <a:avLst/>
            <a:gdLst/>
            <a:ahLst/>
            <a:cxnLst/>
            <a:rect l="l" t="t" r="r" b="b"/>
            <a:pathLst>
              <a:path w="401955" h="236220">
                <a:moveTo>
                  <a:pt x="401574" y="0"/>
                </a:moveTo>
                <a:lnTo>
                  <a:pt x="0" y="0"/>
                </a:lnTo>
                <a:lnTo>
                  <a:pt x="0" y="236219"/>
                </a:lnTo>
                <a:lnTo>
                  <a:pt x="401574" y="236219"/>
                </a:lnTo>
                <a:lnTo>
                  <a:pt x="401574" y="0"/>
                </a:lnTo>
                <a:close/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425736" y="7802068"/>
            <a:ext cx="34757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-68" dirty="0">
                <a:latin typeface="Arial"/>
                <a:cs typeface="Arial"/>
              </a:rPr>
              <a:t>Retailer</a:t>
            </a:r>
            <a:endParaRPr sz="826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35168" y="7754409"/>
            <a:ext cx="490185" cy="229658"/>
          </a:xfrm>
          <a:custGeom>
            <a:avLst/>
            <a:gdLst/>
            <a:ahLst/>
            <a:cxnLst/>
            <a:rect l="l" t="t" r="r" b="b"/>
            <a:pathLst>
              <a:path w="504189" h="236220">
                <a:moveTo>
                  <a:pt x="0" y="236219"/>
                </a:moveTo>
                <a:lnTo>
                  <a:pt x="503681" y="236219"/>
                </a:lnTo>
                <a:lnTo>
                  <a:pt x="503681" y="0"/>
                </a:lnTo>
                <a:lnTo>
                  <a:pt x="0" y="0"/>
                </a:lnTo>
                <a:lnTo>
                  <a:pt x="0" y="23621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835168" y="7754409"/>
            <a:ext cx="490185" cy="229658"/>
          </a:xfrm>
          <a:custGeom>
            <a:avLst/>
            <a:gdLst/>
            <a:ahLst/>
            <a:cxnLst/>
            <a:rect l="l" t="t" r="r" b="b"/>
            <a:pathLst>
              <a:path w="504189" h="236220">
                <a:moveTo>
                  <a:pt x="503681" y="0"/>
                </a:moveTo>
                <a:lnTo>
                  <a:pt x="0" y="0"/>
                </a:lnTo>
                <a:lnTo>
                  <a:pt x="0" y="236219"/>
                </a:lnTo>
                <a:lnTo>
                  <a:pt x="503681" y="236219"/>
                </a:lnTo>
                <a:lnTo>
                  <a:pt x="503681" y="0"/>
                </a:lnTo>
                <a:close/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848010" y="7802068"/>
            <a:ext cx="46981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-73" dirty="0">
                <a:latin typeface="Arial"/>
                <a:cs typeface="Arial"/>
              </a:rPr>
              <a:t>Con</a:t>
            </a:r>
            <a:r>
              <a:rPr sz="826" b="1" spc="-68" dirty="0">
                <a:latin typeface="Arial"/>
                <a:cs typeface="Arial"/>
              </a:rPr>
              <a:t>s</a:t>
            </a:r>
            <a:r>
              <a:rPr sz="826" b="1" spc="-73" dirty="0">
                <a:latin typeface="Arial"/>
                <a:cs typeface="Arial"/>
              </a:rPr>
              <a:t>u</a:t>
            </a:r>
            <a:r>
              <a:rPr sz="826" b="1" spc="-131" dirty="0">
                <a:latin typeface="Arial"/>
                <a:cs typeface="Arial"/>
              </a:rPr>
              <a:t>m</a:t>
            </a:r>
            <a:r>
              <a:rPr sz="826" b="1" spc="-73" dirty="0">
                <a:latin typeface="Arial"/>
                <a:cs typeface="Arial"/>
              </a:rPr>
              <a:t>e</a:t>
            </a:r>
            <a:r>
              <a:rPr sz="826" b="1" spc="-58" dirty="0">
                <a:latin typeface="Arial"/>
                <a:cs typeface="Arial"/>
              </a:rPr>
              <a:t>r</a:t>
            </a:r>
            <a:endParaRPr sz="82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8072" y="7310094"/>
            <a:ext cx="469811" cy="1775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0006" rIns="0" bIns="0" rtlCol="0">
            <a:spAutoFit/>
          </a:bodyPr>
          <a:lstStyle/>
          <a:p>
            <a:pPr marL="43214">
              <a:spcBef>
                <a:spcPts val="394"/>
              </a:spcBef>
            </a:pPr>
            <a:r>
              <a:rPr sz="826" b="1" spc="-68" dirty="0">
                <a:latin typeface="Arial"/>
                <a:cs typeface="Arial"/>
              </a:rPr>
              <a:t>Producer</a:t>
            </a:r>
            <a:endParaRPr sz="826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9109" y="7314352"/>
            <a:ext cx="511175" cy="170723"/>
          </a:xfrm>
          <a:prstGeom prst="rect">
            <a:avLst/>
          </a:prstGeom>
          <a:solidFill>
            <a:srgbClr val="E9E2B6"/>
          </a:solidFill>
          <a:ln w="5715">
            <a:solidFill>
              <a:srgbClr val="000000"/>
            </a:solidFill>
          </a:ln>
        </p:spPr>
        <p:txBody>
          <a:bodyPr vert="horz" wrap="square" lIns="0" tIns="43215" rIns="0" bIns="0" rtlCol="0">
            <a:spAutoFit/>
          </a:bodyPr>
          <a:lstStyle/>
          <a:p>
            <a:pPr marL="16051">
              <a:spcBef>
                <a:spcPts val="340"/>
              </a:spcBef>
            </a:pPr>
            <a:r>
              <a:rPr sz="826" b="1" spc="-73" dirty="0">
                <a:latin typeface="Arial"/>
                <a:cs typeface="Arial"/>
              </a:rPr>
              <a:t>Wholesaler</a:t>
            </a:r>
            <a:endParaRPr sz="826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1776" y="7314352"/>
            <a:ext cx="407458" cy="170723"/>
          </a:xfrm>
          <a:prstGeom prst="rect">
            <a:avLst/>
          </a:prstGeom>
          <a:solidFill>
            <a:srgbClr val="727DE0"/>
          </a:solidFill>
          <a:ln w="5715">
            <a:solidFill>
              <a:srgbClr val="000000"/>
            </a:solidFill>
          </a:ln>
        </p:spPr>
        <p:txBody>
          <a:bodyPr vert="horz" wrap="square" lIns="0" tIns="43215" rIns="0" bIns="0" rtlCol="0">
            <a:spAutoFit/>
          </a:bodyPr>
          <a:lstStyle/>
          <a:p>
            <a:pPr marL="40128">
              <a:spcBef>
                <a:spcPts val="340"/>
              </a:spcBef>
            </a:pPr>
            <a:r>
              <a:rPr sz="826" b="1" spc="-68" dirty="0">
                <a:latin typeface="Arial"/>
                <a:cs typeface="Arial"/>
              </a:rPr>
              <a:t>Retailer</a:t>
            </a:r>
            <a:endParaRPr sz="82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67765" y="7314352"/>
            <a:ext cx="457464" cy="170723"/>
          </a:xfrm>
          <a:prstGeom prst="rect">
            <a:avLst/>
          </a:prstGeom>
          <a:solidFill>
            <a:srgbClr val="FDFD5D"/>
          </a:solidFill>
          <a:ln w="5715">
            <a:solidFill>
              <a:srgbClr val="000000"/>
            </a:solidFill>
          </a:ln>
        </p:spPr>
        <p:txBody>
          <a:bodyPr vert="horz" wrap="square" lIns="0" tIns="43215" rIns="0" bIns="0" rtlCol="0">
            <a:spAutoFit/>
          </a:bodyPr>
          <a:lstStyle/>
          <a:p>
            <a:pPr marL="6791">
              <a:spcBef>
                <a:spcPts val="340"/>
              </a:spcBef>
            </a:pPr>
            <a:r>
              <a:rPr sz="826" b="1" spc="-73" dirty="0">
                <a:latin typeface="Arial"/>
                <a:cs typeface="Arial"/>
              </a:rPr>
              <a:t>Consu</a:t>
            </a:r>
            <a:r>
              <a:rPr sz="826" b="1" spc="-131" dirty="0">
                <a:latin typeface="Arial"/>
                <a:cs typeface="Arial"/>
              </a:rPr>
              <a:t>m</a:t>
            </a:r>
            <a:r>
              <a:rPr sz="826" b="1" spc="-68" dirty="0">
                <a:latin typeface="Arial"/>
                <a:cs typeface="Arial"/>
              </a:rPr>
              <a:t>e</a:t>
            </a:r>
            <a:r>
              <a:rPr sz="826" b="1" spc="-58" dirty="0">
                <a:latin typeface="Arial"/>
                <a:cs typeface="Arial"/>
              </a:rPr>
              <a:t>r</a:t>
            </a:r>
            <a:endParaRPr sz="826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0850" y="6897265"/>
            <a:ext cx="464256" cy="229041"/>
          </a:xfrm>
          <a:custGeom>
            <a:avLst/>
            <a:gdLst/>
            <a:ahLst/>
            <a:cxnLst/>
            <a:rect l="l" t="t" r="r" b="b"/>
            <a:pathLst>
              <a:path w="477519" h="235584">
                <a:moveTo>
                  <a:pt x="0" y="235458"/>
                </a:moveTo>
                <a:lnTo>
                  <a:pt x="477012" y="235458"/>
                </a:lnTo>
                <a:lnTo>
                  <a:pt x="477012" y="0"/>
                </a:lnTo>
                <a:lnTo>
                  <a:pt x="0" y="0"/>
                </a:lnTo>
                <a:lnTo>
                  <a:pt x="0" y="23545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880850" y="6897265"/>
            <a:ext cx="464256" cy="229041"/>
          </a:xfrm>
          <a:custGeom>
            <a:avLst/>
            <a:gdLst/>
            <a:ahLst/>
            <a:cxnLst/>
            <a:rect l="l" t="t" r="r" b="b"/>
            <a:pathLst>
              <a:path w="477519" h="235584">
                <a:moveTo>
                  <a:pt x="477012" y="0"/>
                </a:moveTo>
                <a:lnTo>
                  <a:pt x="0" y="0"/>
                </a:lnTo>
                <a:lnTo>
                  <a:pt x="0" y="235458"/>
                </a:lnTo>
                <a:lnTo>
                  <a:pt x="477012" y="235458"/>
                </a:lnTo>
                <a:lnTo>
                  <a:pt x="477012" y="0"/>
                </a:lnTo>
                <a:close/>
              </a:path>
            </a:pathLst>
          </a:custGeom>
          <a:ln w="571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878072" y="6894486"/>
            <a:ext cx="469811" cy="177580"/>
          </a:xfrm>
          <a:prstGeom prst="rect">
            <a:avLst/>
          </a:prstGeom>
        </p:spPr>
        <p:txBody>
          <a:bodyPr vert="horz" wrap="square" lIns="0" tIns="50006" rIns="0" bIns="0" rtlCol="0">
            <a:spAutoFit/>
          </a:bodyPr>
          <a:lstStyle/>
          <a:p>
            <a:pPr marL="43214">
              <a:spcBef>
                <a:spcPts val="394"/>
              </a:spcBef>
            </a:pPr>
            <a:r>
              <a:rPr sz="826" b="1" spc="-68" dirty="0">
                <a:latin typeface="Arial"/>
                <a:cs typeface="Arial"/>
              </a:rPr>
              <a:t>Producer</a:t>
            </a:r>
            <a:endParaRPr sz="826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24735" y="6897265"/>
            <a:ext cx="427831" cy="171970"/>
          </a:xfrm>
          <a:prstGeom prst="rect">
            <a:avLst/>
          </a:prstGeom>
          <a:solidFill>
            <a:srgbClr val="727DE0"/>
          </a:solidFill>
          <a:ln w="571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9388">
              <a:spcBef>
                <a:spcPts val="350"/>
              </a:spcBef>
            </a:pPr>
            <a:r>
              <a:rPr sz="826" b="1" spc="-68" dirty="0">
                <a:latin typeface="Arial"/>
                <a:cs typeface="Arial"/>
              </a:rPr>
              <a:t>Retailer</a:t>
            </a:r>
            <a:endParaRPr sz="826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35168" y="6897265"/>
            <a:ext cx="467960" cy="171970"/>
          </a:xfrm>
          <a:prstGeom prst="rect">
            <a:avLst/>
          </a:prstGeom>
          <a:solidFill>
            <a:srgbClr val="FDFD5D"/>
          </a:solidFill>
          <a:ln w="571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1112">
              <a:spcBef>
                <a:spcPts val="350"/>
              </a:spcBef>
            </a:pPr>
            <a:r>
              <a:rPr sz="826" b="1" spc="-73" dirty="0">
                <a:latin typeface="Arial"/>
                <a:cs typeface="Arial"/>
              </a:rPr>
              <a:t>Con</a:t>
            </a:r>
            <a:r>
              <a:rPr sz="826" b="1" spc="-68" dirty="0">
                <a:latin typeface="Arial"/>
                <a:cs typeface="Arial"/>
              </a:rPr>
              <a:t>s</a:t>
            </a:r>
            <a:r>
              <a:rPr sz="826" b="1" spc="-73" dirty="0">
                <a:latin typeface="Arial"/>
                <a:cs typeface="Arial"/>
              </a:rPr>
              <a:t>u</a:t>
            </a:r>
            <a:r>
              <a:rPr sz="826" b="1" spc="-131" dirty="0">
                <a:latin typeface="Arial"/>
                <a:cs typeface="Arial"/>
              </a:rPr>
              <a:t>m</a:t>
            </a:r>
            <a:r>
              <a:rPr sz="826" b="1" spc="-73" dirty="0">
                <a:latin typeface="Arial"/>
                <a:cs typeface="Arial"/>
              </a:rPr>
              <a:t>e</a:t>
            </a:r>
            <a:r>
              <a:rPr sz="826" b="1" spc="-58" dirty="0">
                <a:latin typeface="Arial"/>
                <a:cs typeface="Arial"/>
              </a:rPr>
              <a:t>r</a:t>
            </a:r>
            <a:endParaRPr sz="826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8072" y="6400350"/>
            <a:ext cx="469811" cy="1775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0006" rIns="0" bIns="0" rtlCol="0">
            <a:spAutoFit/>
          </a:bodyPr>
          <a:lstStyle/>
          <a:p>
            <a:pPr marL="43214">
              <a:spcBef>
                <a:spcPts val="394"/>
              </a:spcBef>
            </a:pPr>
            <a:r>
              <a:rPr sz="826" b="1" spc="-68" dirty="0">
                <a:latin typeface="Arial"/>
                <a:cs typeface="Arial"/>
              </a:rPr>
              <a:t>Producer</a:t>
            </a:r>
            <a:endParaRPr sz="826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35168" y="6403128"/>
            <a:ext cx="467960" cy="171970"/>
          </a:xfrm>
          <a:prstGeom prst="rect">
            <a:avLst/>
          </a:prstGeom>
          <a:solidFill>
            <a:srgbClr val="FDFD5D"/>
          </a:solidFill>
          <a:ln w="571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1112">
              <a:spcBef>
                <a:spcPts val="350"/>
              </a:spcBef>
            </a:pPr>
            <a:r>
              <a:rPr sz="826" b="1" spc="-73" dirty="0">
                <a:latin typeface="Arial"/>
                <a:cs typeface="Arial"/>
              </a:rPr>
              <a:t>Con</a:t>
            </a:r>
            <a:r>
              <a:rPr sz="826" b="1" spc="-68" dirty="0">
                <a:latin typeface="Arial"/>
                <a:cs typeface="Arial"/>
              </a:rPr>
              <a:t>s</a:t>
            </a:r>
            <a:r>
              <a:rPr sz="826" b="1" spc="-73" dirty="0">
                <a:latin typeface="Arial"/>
                <a:cs typeface="Arial"/>
              </a:rPr>
              <a:t>u</a:t>
            </a:r>
            <a:r>
              <a:rPr sz="826" b="1" spc="-131" dirty="0">
                <a:latin typeface="Arial"/>
                <a:cs typeface="Arial"/>
              </a:rPr>
              <a:t>m</a:t>
            </a:r>
            <a:r>
              <a:rPr sz="826" b="1" spc="-73" dirty="0">
                <a:latin typeface="Arial"/>
                <a:cs typeface="Arial"/>
              </a:rPr>
              <a:t>e</a:t>
            </a:r>
            <a:r>
              <a:rPr sz="826" b="1" spc="-58" dirty="0">
                <a:latin typeface="Arial"/>
                <a:cs typeface="Arial"/>
              </a:rPr>
              <a:t>r</a:t>
            </a:r>
            <a:endParaRPr sz="826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44613" y="6453505"/>
            <a:ext cx="1490927" cy="129646"/>
          </a:xfrm>
          <a:custGeom>
            <a:avLst/>
            <a:gdLst/>
            <a:ahLst/>
            <a:cxnLst/>
            <a:rect l="l" t="t" r="r" b="b"/>
            <a:pathLst>
              <a:path w="1533525" h="133350">
                <a:moveTo>
                  <a:pt x="22859" y="53339"/>
                </a:moveTo>
                <a:lnTo>
                  <a:pt x="0" y="53339"/>
                </a:lnTo>
                <a:lnTo>
                  <a:pt x="0" y="80010"/>
                </a:lnTo>
                <a:lnTo>
                  <a:pt x="22859" y="80010"/>
                </a:lnTo>
                <a:lnTo>
                  <a:pt x="22859" y="53339"/>
                </a:lnTo>
                <a:close/>
              </a:path>
              <a:path w="1533525" h="133350">
                <a:moveTo>
                  <a:pt x="68579" y="53339"/>
                </a:moveTo>
                <a:lnTo>
                  <a:pt x="45719" y="53339"/>
                </a:lnTo>
                <a:lnTo>
                  <a:pt x="45719" y="80010"/>
                </a:lnTo>
                <a:lnTo>
                  <a:pt x="68579" y="80010"/>
                </a:lnTo>
                <a:lnTo>
                  <a:pt x="68579" y="53339"/>
                </a:lnTo>
                <a:close/>
              </a:path>
              <a:path w="1533525" h="133350">
                <a:moveTo>
                  <a:pt x="114299" y="53339"/>
                </a:moveTo>
                <a:lnTo>
                  <a:pt x="91439" y="53339"/>
                </a:lnTo>
                <a:lnTo>
                  <a:pt x="91439" y="80010"/>
                </a:lnTo>
                <a:lnTo>
                  <a:pt x="114299" y="80010"/>
                </a:lnTo>
                <a:lnTo>
                  <a:pt x="114299" y="53339"/>
                </a:lnTo>
                <a:close/>
              </a:path>
              <a:path w="1533525" h="133350">
                <a:moveTo>
                  <a:pt x="160019" y="53339"/>
                </a:moveTo>
                <a:lnTo>
                  <a:pt x="137159" y="53339"/>
                </a:lnTo>
                <a:lnTo>
                  <a:pt x="137159" y="80010"/>
                </a:lnTo>
                <a:lnTo>
                  <a:pt x="160019" y="80010"/>
                </a:lnTo>
                <a:lnTo>
                  <a:pt x="160019" y="53339"/>
                </a:lnTo>
                <a:close/>
              </a:path>
              <a:path w="1533525" h="133350">
                <a:moveTo>
                  <a:pt x="205739" y="53339"/>
                </a:moveTo>
                <a:lnTo>
                  <a:pt x="182879" y="53339"/>
                </a:lnTo>
                <a:lnTo>
                  <a:pt x="182879" y="80010"/>
                </a:lnTo>
                <a:lnTo>
                  <a:pt x="205739" y="80010"/>
                </a:lnTo>
                <a:lnTo>
                  <a:pt x="205739" y="53339"/>
                </a:lnTo>
                <a:close/>
              </a:path>
              <a:path w="1533525" h="133350">
                <a:moveTo>
                  <a:pt x="251460" y="53339"/>
                </a:moveTo>
                <a:lnTo>
                  <a:pt x="228600" y="53339"/>
                </a:lnTo>
                <a:lnTo>
                  <a:pt x="228600" y="80010"/>
                </a:lnTo>
                <a:lnTo>
                  <a:pt x="251460" y="80010"/>
                </a:lnTo>
                <a:lnTo>
                  <a:pt x="251460" y="53339"/>
                </a:lnTo>
                <a:close/>
              </a:path>
              <a:path w="1533525" h="133350">
                <a:moveTo>
                  <a:pt x="297180" y="53339"/>
                </a:moveTo>
                <a:lnTo>
                  <a:pt x="274319" y="53339"/>
                </a:lnTo>
                <a:lnTo>
                  <a:pt x="274319" y="80010"/>
                </a:lnTo>
                <a:lnTo>
                  <a:pt x="297180" y="80010"/>
                </a:lnTo>
                <a:lnTo>
                  <a:pt x="297180" y="53339"/>
                </a:lnTo>
                <a:close/>
              </a:path>
              <a:path w="1533525" h="133350">
                <a:moveTo>
                  <a:pt x="342900" y="53339"/>
                </a:moveTo>
                <a:lnTo>
                  <a:pt x="320039" y="53339"/>
                </a:lnTo>
                <a:lnTo>
                  <a:pt x="320039" y="80010"/>
                </a:lnTo>
                <a:lnTo>
                  <a:pt x="342900" y="80010"/>
                </a:lnTo>
                <a:lnTo>
                  <a:pt x="342900" y="53339"/>
                </a:lnTo>
                <a:close/>
              </a:path>
              <a:path w="1533525" h="133350">
                <a:moveTo>
                  <a:pt x="388619" y="53339"/>
                </a:moveTo>
                <a:lnTo>
                  <a:pt x="365759" y="53339"/>
                </a:lnTo>
                <a:lnTo>
                  <a:pt x="365759" y="80010"/>
                </a:lnTo>
                <a:lnTo>
                  <a:pt x="388619" y="80010"/>
                </a:lnTo>
                <a:lnTo>
                  <a:pt x="388619" y="53339"/>
                </a:lnTo>
                <a:close/>
              </a:path>
              <a:path w="1533525" h="133350">
                <a:moveTo>
                  <a:pt x="434340" y="53339"/>
                </a:moveTo>
                <a:lnTo>
                  <a:pt x="411480" y="53339"/>
                </a:lnTo>
                <a:lnTo>
                  <a:pt x="411480" y="80010"/>
                </a:lnTo>
                <a:lnTo>
                  <a:pt x="434340" y="80010"/>
                </a:lnTo>
                <a:lnTo>
                  <a:pt x="434340" y="53339"/>
                </a:lnTo>
                <a:close/>
              </a:path>
              <a:path w="1533525" h="133350">
                <a:moveTo>
                  <a:pt x="480060" y="53339"/>
                </a:moveTo>
                <a:lnTo>
                  <a:pt x="457200" y="53339"/>
                </a:lnTo>
                <a:lnTo>
                  <a:pt x="457200" y="80010"/>
                </a:lnTo>
                <a:lnTo>
                  <a:pt x="480060" y="80010"/>
                </a:lnTo>
                <a:lnTo>
                  <a:pt x="480060" y="53339"/>
                </a:lnTo>
                <a:close/>
              </a:path>
              <a:path w="1533525" h="133350">
                <a:moveTo>
                  <a:pt x="525780" y="53339"/>
                </a:moveTo>
                <a:lnTo>
                  <a:pt x="502919" y="53339"/>
                </a:lnTo>
                <a:lnTo>
                  <a:pt x="502919" y="80010"/>
                </a:lnTo>
                <a:lnTo>
                  <a:pt x="525780" y="80010"/>
                </a:lnTo>
                <a:lnTo>
                  <a:pt x="525780" y="53339"/>
                </a:lnTo>
                <a:close/>
              </a:path>
              <a:path w="1533525" h="133350">
                <a:moveTo>
                  <a:pt x="571500" y="53339"/>
                </a:moveTo>
                <a:lnTo>
                  <a:pt x="548639" y="53339"/>
                </a:lnTo>
                <a:lnTo>
                  <a:pt x="548639" y="80010"/>
                </a:lnTo>
                <a:lnTo>
                  <a:pt x="571500" y="80010"/>
                </a:lnTo>
                <a:lnTo>
                  <a:pt x="571500" y="53339"/>
                </a:lnTo>
                <a:close/>
              </a:path>
              <a:path w="1533525" h="133350">
                <a:moveTo>
                  <a:pt x="617219" y="53339"/>
                </a:moveTo>
                <a:lnTo>
                  <a:pt x="594359" y="53339"/>
                </a:lnTo>
                <a:lnTo>
                  <a:pt x="594359" y="80010"/>
                </a:lnTo>
                <a:lnTo>
                  <a:pt x="617219" y="80010"/>
                </a:lnTo>
                <a:lnTo>
                  <a:pt x="617219" y="53339"/>
                </a:lnTo>
                <a:close/>
              </a:path>
              <a:path w="1533525" h="133350">
                <a:moveTo>
                  <a:pt x="662940" y="53339"/>
                </a:moveTo>
                <a:lnTo>
                  <a:pt x="640080" y="53339"/>
                </a:lnTo>
                <a:lnTo>
                  <a:pt x="640080" y="80010"/>
                </a:lnTo>
                <a:lnTo>
                  <a:pt x="662940" y="80010"/>
                </a:lnTo>
                <a:lnTo>
                  <a:pt x="662940" y="53339"/>
                </a:lnTo>
                <a:close/>
              </a:path>
              <a:path w="1533525" h="133350">
                <a:moveTo>
                  <a:pt x="707898" y="53339"/>
                </a:moveTo>
                <a:lnTo>
                  <a:pt x="685038" y="53339"/>
                </a:lnTo>
                <a:lnTo>
                  <a:pt x="685038" y="80010"/>
                </a:lnTo>
                <a:lnTo>
                  <a:pt x="707898" y="80010"/>
                </a:lnTo>
                <a:lnTo>
                  <a:pt x="707898" y="53339"/>
                </a:lnTo>
                <a:close/>
              </a:path>
              <a:path w="1533525" h="133350">
                <a:moveTo>
                  <a:pt x="753618" y="53339"/>
                </a:moveTo>
                <a:lnTo>
                  <a:pt x="730757" y="53339"/>
                </a:lnTo>
                <a:lnTo>
                  <a:pt x="730757" y="80010"/>
                </a:lnTo>
                <a:lnTo>
                  <a:pt x="753618" y="80010"/>
                </a:lnTo>
                <a:lnTo>
                  <a:pt x="753618" y="53339"/>
                </a:lnTo>
                <a:close/>
              </a:path>
              <a:path w="1533525" h="133350">
                <a:moveTo>
                  <a:pt x="799338" y="53339"/>
                </a:moveTo>
                <a:lnTo>
                  <a:pt x="776477" y="53339"/>
                </a:lnTo>
                <a:lnTo>
                  <a:pt x="776477" y="80010"/>
                </a:lnTo>
                <a:lnTo>
                  <a:pt x="799338" y="80010"/>
                </a:lnTo>
                <a:lnTo>
                  <a:pt x="799338" y="53339"/>
                </a:lnTo>
                <a:close/>
              </a:path>
              <a:path w="1533525" h="133350">
                <a:moveTo>
                  <a:pt x="845057" y="53339"/>
                </a:moveTo>
                <a:lnTo>
                  <a:pt x="822197" y="53339"/>
                </a:lnTo>
                <a:lnTo>
                  <a:pt x="822197" y="80010"/>
                </a:lnTo>
                <a:lnTo>
                  <a:pt x="845057" y="80010"/>
                </a:lnTo>
                <a:lnTo>
                  <a:pt x="845057" y="53339"/>
                </a:lnTo>
                <a:close/>
              </a:path>
              <a:path w="1533525" h="133350">
                <a:moveTo>
                  <a:pt x="890778" y="53339"/>
                </a:moveTo>
                <a:lnTo>
                  <a:pt x="867918" y="53339"/>
                </a:lnTo>
                <a:lnTo>
                  <a:pt x="867918" y="80010"/>
                </a:lnTo>
                <a:lnTo>
                  <a:pt x="890778" y="80010"/>
                </a:lnTo>
                <a:lnTo>
                  <a:pt x="890778" y="53339"/>
                </a:lnTo>
                <a:close/>
              </a:path>
              <a:path w="1533525" h="133350">
                <a:moveTo>
                  <a:pt x="936498" y="53339"/>
                </a:moveTo>
                <a:lnTo>
                  <a:pt x="913638" y="53339"/>
                </a:lnTo>
                <a:lnTo>
                  <a:pt x="913638" y="80010"/>
                </a:lnTo>
                <a:lnTo>
                  <a:pt x="936498" y="80010"/>
                </a:lnTo>
                <a:lnTo>
                  <a:pt x="936498" y="53339"/>
                </a:lnTo>
                <a:close/>
              </a:path>
              <a:path w="1533525" h="133350">
                <a:moveTo>
                  <a:pt x="982218" y="53339"/>
                </a:moveTo>
                <a:lnTo>
                  <a:pt x="959357" y="53339"/>
                </a:lnTo>
                <a:lnTo>
                  <a:pt x="959357" y="80010"/>
                </a:lnTo>
                <a:lnTo>
                  <a:pt x="982218" y="80010"/>
                </a:lnTo>
                <a:lnTo>
                  <a:pt x="982218" y="53339"/>
                </a:lnTo>
                <a:close/>
              </a:path>
              <a:path w="1533525" h="133350">
                <a:moveTo>
                  <a:pt x="1027938" y="53339"/>
                </a:moveTo>
                <a:lnTo>
                  <a:pt x="1005077" y="53339"/>
                </a:lnTo>
                <a:lnTo>
                  <a:pt x="1005077" y="80010"/>
                </a:lnTo>
                <a:lnTo>
                  <a:pt x="1027938" y="80010"/>
                </a:lnTo>
                <a:lnTo>
                  <a:pt x="1027938" y="53339"/>
                </a:lnTo>
                <a:close/>
              </a:path>
              <a:path w="1533525" h="133350">
                <a:moveTo>
                  <a:pt x="1073658" y="53339"/>
                </a:moveTo>
                <a:lnTo>
                  <a:pt x="1050797" y="53339"/>
                </a:lnTo>
                <a:lnTo>
                  <a:pt x="1050797" y="80010"/>
                </a:lnTo>
                <a:lnTo>
                  <a:pt x="1073658" y="80010"/>
                </a:lnTo>
                <a:lnTo>
                  <a:pt x="1073658" y="53339"/>
                </a:lnTo>
                <a:close/>
              </a:path>
              <a:path w="1533525" h="133350">
                <a:moveTo>
                  <a:pt x="1119378" y="53339"/>
                </a:moveTo>
                <a:lnTo>
                  <a:pt x="1096518" y="53339"/>
                </a:lnTo>
                <a:lnTo>
                  <a:pt x="1096518" y="80010"/>
                </a:lnTo>
                <a:lnTo>
                  <a:pt x="1119378" y="80010"/>
                </a:lnTo>
                <a:lnTo>
                  <a:pt x="1119378" y="53339"/>
                </a:lnTo>
                <a:close/>
              </a:path>
              <a:path w="1533525" h="133350">
                <a:moveTo>
                  <a:pt x="1165098" y="53339"/>
                </a:moveTo>
                <a:lnTo>
                  <a:pt x="1142238" y="53339"/>
                </a:lnTo>
                <a:lnTo>
                  <a:pt x="1142238" y="80010"/>
                </a:lnTo>
                <a:lnTo>
                  <a:pt x="1165098" y="80010"/>
                </a:lnTo>
                <a:lnTo>
                  <a:pt x="1165098" y="53339"/>
                </a:lnTo>
                <a:close/>
              </a:path>
              <a:path w="1533525" h="133350">
                <a:moveTo>
                  <a:pt x="1210818" y="53339"/>
                </a:moveTo>
                <a:lnTo>
                  <a:pt x="1187958" y="53339"/>
                </a:lnTo>
                <a:lnTo>
                  <a:pt x="1187958" y="80010"/>
                </a:lnTo>
                <a:lnTo>
                  <a:pt x="1210818" y="80010"/>
                </a:lnTo>
                <a:lnTo>
                  <a:pt x="1210818" y="53339"/>
                </a:lnTo>
                <a:close/>
              </a:path>
              <a:path w="1533525" h="133350">
                <a:moveTo>
                  <a:pt x="1256538" y="53339"/>
                </a:moveTo>
                <a:lnTo>
                  <a:pt x="1233677" y="53339"/>
                </a:lnTo>
                <a:lnTo>
                  <a:pt x="1233677" y="80010"/>
                </a:lnTo>
                <a:lnTo>
                  <a:pt x="1256538" y="80010"/>
                </a:lnTo>
                <a:lnTo>
                  <a:pt x="1256538" y="53339"/>
                </a:lnTo>
                <a:close/>
              </a:path>
              <a:path w="1533525" h="133350">
                <a:moveTo>
                  <a:pt x="1302258" y="53339"/>
                </a:moveTo>
                <a:lnTo>
                  <a:pt x="1279397" y="53339"/>
                </a:lnTo>
                <a:lnTo>
                  <a:pt x="1279397" y="80010"/>
                </a:lnTo>
                <a:lnTo>
                  <a:pt x="1302258" y="80010"/>
                </a:lnTo>
                <a:lnTo>
                  <a:pt x="1302258" y="53339"/>
                </a:lnTo>
                <a:close/>
              </a:path>
              <a:path w="1533525" h="133350">
                <a:moveTo>
                  <a:pt x="1347978" y="53339"/>
                </a:moveTo>
                <a:lnTo>
                  <a:pt x="1325118" y="53339"/>
                </a:lnTo>
                <a:lnTo>
                  <a:pt x="1325118" y="80010"/>
                </a:lnTo>
                <a:lnTo>
                  <a:pt x="1347978" y="80010"/>
                </a:lnTo>
                <a:lnTo>
                  <a:pt x="1347978" y="53339"/>
                </a:lnTo>
                <a:close/>
              </a:path>
              <a:path w="1533525" h="133350">
                <a:moveTo>
                  <a:pt x="1393698" y="53339"/>
                </a:moveTo>
                <a:lnTo>
                  <a:pt x="1370838" y="53339"/>
                </a:lnTo>
                <a:lnTo>
                  <a:pt x="1370838" y="80010"/>
                </a:lnTo>
                <a:lnTo>
                  <a:pt x="1393698" y="80010"/>
                </a:lnTo>
                <a:lnTo>
                  <a:pt x="1393698" y="53339"/>
                </a:lnTo>
                <a:close/>
              </a:path>
              <a:path w="1533525" h="133350">
                <a:moveTo>
                  <a:pt x="1439418" y="53339"/>
                </a:moveTo>
                <a:lnTo>
                  <a:pt x="1416558" y="53339"/>
                </a:lnTo>
                <a:lnTo>
                  <a:pt x="1416558" y="80010"/>
                </a:lnTo>
                <a:lnTo>
                  <a:pt x="1439418" y="80010"/>
                </a:lnTo>
                <a:lnTo>
                  <a:pt x="1439418" y="53339"/>
                </a:lnTo>
                <a:close/>
              </a:path>
              <a:path w="1533525" h="133350">
                <a:moveTo>
                  <a:pt x="1464564" y="0"/>
                </a:moveTo>
                <a:lnTo>
                  <a:pt x="1464564" y="133350"/>
                </a:lnTo>
                <a:lnTo>
                  <a:pt x="1519116" y="80010"/>
                </a:lnTo>
                <a:lnTo>
                  <a:pt x="1475994" y="80010"/>
                </a:lnTo>
                <a:lnTo>
                  <a:pt x="1475994" y="53339"/>
                </a:lnTo>
                <a:lnTo>
                  <a:pt x="1519743" y="53339"/>
                </a:lnTo>
                <a:lnTo>
                  <a:pt x="1464564" y="0"/>
                </a:lnTo>
                <a:close/>
              </a:path>
              <a:path w="1533525" h="133350">
                <a:moveTo>
                  <a:pt x="1464564" y="53339"/>
                </a:moveTo>
                <a:lnTo>
                  <a:pt x="1462277" y="53339"/>
                </a:lnTo>
                <a:lnTo>
                  <a:pt x="1462277" y="80010"/>
                </a:lnTo>
                <a:lnTo>
                  <a:pt x="1464564" y="80010"/>
                </a:lnTo>
                <a:lnTo>
                  <a:pt x="1464564" y="53339"/>
                </a:lnTo>
                <a:close/>
              </a:path>
              <a:path w="1533525" h="133350">
                <a:moveTo>
                  <a:pt x="1519743" y="53339"/>
                </a:moveTo>
                <a:lnTo>
                  <a:pt x="1475994" y="53339"/>
                </a:lnTo>
                <a:lnTo>
                  <a:pt x="1475994" y="80010"/>
                </a:lnTo>
                <a:lnTo>
                  <a:pt x="1519116" y="80010"/>
                </a:lnTo>
                <a:lnTo>
                  <a:pt x="1533144" y="66294"/>
                </a:lnTo>
                <a:lnTo>
                  <a:pt x="1519743" y="5333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303126" y="6962456"/>
            <a:ext cx="1017411" cy="129646"/>
          </a:xfrm>
          <a:custGeom>
            <a:avLst/>
            <a:gdLst/>
            <a:ahLst/>
            <a:cxnLst/>
            <a:rect l="l" t="t" r="r" b="b"/>
            <a:pathLst>
              <a:path w="1046480" h="133350">
                <a:moveTo>
                  <a:pt x="22859" y="53339"/>
                </a:moveTo>
                <a:lnTo>
                  <a:pt x="0" y="53339"/>
                </a:lnTo>
                <a:lnTo>
                  <a:pt x="0" y="80010"/>
                </a:lnTo>
                <a:lnTo>
                  <a:pt x="22859" y="80010"/>
                </a:lnTo>
                <a:lnTo>
                  <a:pt x="22859" y="53339"/>
                </a:lnTo>
                <a:close/>
              </a:path>
              <a:path w="1046480" h="133350">
                <a:moveTo>
                  <a:pt x="67817" y="53339"/>
                </a:moveTo>
                <a:lnTo>
                  <a:pt x="44957" y="53339"/>
                </a:lnTo>
                <a:lnTo>
                  <a:pt x="44957" y="80010"/>
                </a:lnTo>
                <a:lnTo>
                  <a:pt x="67817" y="80010"/>
                </a:lnTo>
                <a:lnTo>
                  <a:pt x="67817" y="53339"/>
                </a:lnTo>
                <a:close/>
              </a:path>
              <a:path w="1046480" h="133350">
                <a:moveTo>
                  <a:pt x="113537" y="53339"/>
                </a:moveTo>
                <a:lnTo>
                  <a:pt x="90678" y="53339"/>
                </a:lnTo>
                <a:lnTo>
                  <a:pt x="90678" y="80010"/>
                </a:lnTo>
                <a:lnTo>
                  <a:pt x="113537" y="80010"/>
                </a:lnTo>
                <a:lnTo>
                  <a:pt x="113537" y="53339"/>
                </a:lnTo>
                <a:close/>
              </a:path>
              <a:path w="1046480" h="133350">
                <a:moveTo>
                  <a:pt x="159257" y="53339"/>
                </a:moveTo>
                <a:lnTo>
                  <a:pt x="136397" y="53339"/>
                </a:lnTo>
                <a:lnTo>
                  <a:pt x="136397" y="80010"/>
                </a:lnTo>
                <a:lnTo>
                  <a:pt x="159257" y="80010"/>
                </a:lnTo>
                <a:lnTo>
                  <a:pt x="159257" y="53339"/>
                </a:lnTo>
                <a:close/>
              </a:path>
              <a:path w="1046480" h="133350">
                <a:moveTo>
                  <a:pt x="204977" y="53339"/>
                </a:moveTo>
                <a:lnTo>
                  <a:pt x="182117" y="53339"/>
                </a:lnTo>
                <a:lnTo>
                  <a:pt x="182117" y="80010"/>
                </a:lnTo>
                <a:lnTo>
                  <a:pt x="204977" y="80010"/>
                </a:lnTo>
                <a:lnTo>
                  <a:pt x="204977" y="53339"/>
                </a:lnTo>
                <a:close/>
              </a:path>
              <a:path w="1046480" h="133350">
                <a:moveTo>
                  <a:pt x="250697" y="53339"/>
                </a:moveTo>
                <a:lnTo>
                  <a:pt x="227837" y="53339"/>
                </a:lnTo>
                <a:lnTo>
                  <a:pt x="227837" y="80010"/>
                </a:lnTo>
                <a:lnTo>
                  <a:pt x="250697" y="80010"/>
                </a:lnTo>
                <a:lnTo>
                  <a:pt x="250697" y="53339"/>
                </a:lnTo>
                <a:close/>
              </a:path>
              <a:path w="1046480" h="133350">
                <a:moveTo>
                  <a:pt x="296417" y="53339"/>
                </a:moveTo>
                <a:lnTo>
                  <a:pt x="273557" y="53339"/>
                </a:lnTo>
                <a:lnTo>
                  <a:pt x="273557" y="80010"/>
                </a:lnTo>
                <a:lnTo>
                  <a:pt x="296417" y="80010"/>
                </a:lnTo>
                <a:lnTo>
                  <a:pt x="296417" y="53339"/>
                </a:lnTo>
                <a:close/>
              </a:path>
              <a:path w="1046480" h="133350">
                <a:moveTo>
                  <a:pt x="342138" y="53339"/>
                </a:moveTo>
                <a:lnTo>
                  <a:pt x="319278" y="53339"/>
                </a:lnTo>
                <a:lnTo>
                  <a:pt x="319278" y="80010"/>
                </a:lnTo>
                <a:lnTo>
                  <a:pt x="342138" y="80010"/>
                </a:lnTo>
                <a:lnTo>
                  <a:pt x="342138" y="53339"/>
                </a:lnTo>
                <a:close/>
              </a:path>
              <a:path w="1046480" h="133350">
                <a:moveTo>
                  <a:pt x="387858" y="53339"/>
                </a:moveTo>
                <a:lnTo>
                  <a:pt x="364997" y="53339"/>
                </a:lnTo>
                <a:lnTo>
                  <a:pt x="364997" y="80010"/>
                </a:lnTo>
                <a:lnTo>
                  <a:pt x="387858" y="80010"/>
                </a:lnTo>
                <a:lnTo>
                  <a:pt x="387858" y="53339"/>
                </a:lnTo>
                <a:close/>
              </a:path>
              <a:path w="1046480" h="133350">
                <a:moveTo>
                  <a:pt x="433578" y="53339"/>
                </a:moveTo>
                <a:lnTo>
                  <a:pt x="410717" y="53339"/>
                </a:lnTo>
                <a:lnTo>
                  <a:pt x="410717" y="80010"/>
                </a:lnTo>
                <a:lnTo>
                  <a:pt x="433578" y="80010"/>
                </a:lnTo>
                <a:lnTo>
                  <a:pt x="433578" y="53339"/>
                </a:lnTo>
                <a:close/>
              </a:path>
              <a:path w="1046480" h="133350">
                <a:moveTo>
                  <a:pt x="479297" y="53339"/>
                </a:moveTo>
                <a:lnTo>
                  <a:pt x="456437" y="53339"/>
                </a:lnTo>
                <a:lnTo>
                  <a:pt x="456437" y="80010"/>
                </a:lnTo>
                <a:lnTo>
                  <a:pt x="479297" y="80010"/>
                </a:lnTo>
                <a:lnTo>
                  <a:pt x="479297" y="53339"/>
                </a:lnTo>
                <a:close/>
              </a:path>
              <a:path w="1046480" h="133350">
                <a:moveTo>
                  <a:pt x="525018" y="53339"/>
                </a:moveTo>
                <a:lnTo>
                  <a:pt x="502158" y="53339"/>
                </a:lnTo>
                <a:lnTo>
                  <a:pt x="502158" y="80010"/>
                </a:lnTo>
                <a:lnTo>
                  <a:pt x="525018" y="80010"/>
                </a:lnTo>
                <a:lnTo>
                  <a:pt x="525018" y="53339"/>
                </a:lnTo>
                <a:close/>
              </a:path>
              <a:path w="1046480" h="133350">
                <a:moveTo>
                  <a:pt x="570738" y="53339"/>
                </a:moveTo>
                <a:lnTo>
                  <a:pt x="547878" y="53339"/>
                </a:lnTo>
                <a:lnTo>
                  <a:pt x="547878" y="80010"/>
                </a:lnTo>
                <a:lnTo>
                  <a:pt x="570738" y="80010"/>
                </a:lnTo>
                <a:lnTo>
                  <a:pt x="570738" y="53339"/>
                </a:lnTo>
                <a:close/>
              </a:path>
              <a:path w="1046480" h="133350">
                <a:moveTo>
                  <a:pt x="616458" y="53339"/>
                </a:moveTo>
                <a:lnTo>
                  <a:pt x="593597" y="53339"/>
                </a:lnTo>
                <a:lnTo>
                  <a:pt x="593597" y="80010"/>
                </a:lnTo>
                <a:lnTo>
                  <a:pt x="616458" y="80010"/>
                </a:lnTo>
                <a:lnTo>
                  <a:pt x="616458" y="53339"/>
                </a:lnTo>
                <a:close/>
              </a:path>
              <a:path w="1046480" h="133350">
                <a:moveTo>
                  <a:pt x="662178" y="53339"/>
                </a:moveTo>
                <a:lnTo>
                  <a:pt x="639317" y="53339"/>
                </a:lnTo>
                <a:lnTo>
                  <a:pt x="639317" y="80010"/>
                </a:lnTo>
                <a:lnTo>
                  <a:pt x="662178" y="80010"/>
                </a:lnTo>
                <a:lnTo>
                  <a:pt x="662178" y="53339"/>
                </a:lnTo>
                <a:close/>
              </a:path>
              <a:path w="1046480" h="133350">
                <a:moveTo>
                  <a:pt x="707897" y="53339"/>
                </a:moveTo>
                <a:lnTo>
                  <a:pt x="685037" y="53339"/>
                </a:lnTo>
                <a:lnTo>
                  <a:pt x="685037" y="80010"/>
                </a:lnTo>
                <a:lnTo>
                  <a:pt x="707897" y="80010"/>
                </a:lnTo>
                <a:lnTo>
                  <a:pt x="707897" y="53339"/>
                </a:lnTo>
                <a:close/>
              </a:path>
              <a:path w="1046480" h="133350">
                <a:moveTo>
                  <a:pt x="753618" y="53339"/>
                </a:moveTo>
                <a:lnTo>
                  <a:pt x="730758" y="53339"/>
                </a:lnTo>
                <a:lnTo>
                  <a:pt x="730758" y="80010"/>
                </a:lnTo>
                <a:lnTo>
                  <a:pt x="753618" y="80010"/>
                </a:lnTo>
                <a:lnTo>
                  <a:pt x="753618" y="53339"/>
                </a:lnTo>
                <a:close/>
              </a:path>
              <a:path w="1046480" h="133350">
                <a:moveTo>
                  <a:pt x="799338" y="53339"/>
                </a:moveTo>
                <a:lnTo>
                  <a:pt x="776478" y="53339"/>
                </a:lnTo>
                <a:lnTo>
                  <a:pt x="776478" y="80010"/>
                </a:lnTo>
                <a:lnTo>
                  <a:pt x="799338" y="80010"/>
                </a:lnTo>
                <a:lnTo>
                  <a:pt x="799338" y="53339"/>
                </a:lnTo>
                <a:close/>
              </a:path>
              <a:path w="1046480" h="133350">
                <a:moveTo>
                  <a:pt x="845058" y="53339"/>
                </a:moveTo>
                <a:lnTo>
                  <a:pt x="822197" y="53339"/>
                </a:lnTo>
                <a:lnTo>
                  <a:pt x="822197" y="80010"/>
                </a:lnTo>
                <a:lnTo>
                  <a:pt x="845058" y="80010"/>
                </a:lnTo>
                <a:lnTo>
                  <a:pt x="845058" y="53339"/>
                </a:lnTo>
                <a:close/>
              </a:path>
              <a:path w="1046480" h="133350">
                <a:moveTo>
                  <a:pt x="890778" y="53339"/>
                </a:moveTo>
                <a:lnTo>
                  <a:pt x="867917" y="53339"/>
                </a:lnTo>
                <a:lnTo>
                  <a:pt x="867917" y="80010"/>
                </a:lnTo>
                <a:lnTo>
                  <a:pt x="890778" y="80010"/>
                </a:lnTo>
                <a:lnTo>
                  <a:pt x="890778" y="53339"/>
                </a:lnTo>
                <a:close/>
              </a:path>
              <a:path w="1046480" h="133350">
                <a:moveTo>
                  <a:pt x="936497" y="53339"/>
                </a:moveTo>
                <a:lnTo>
                  <a:pt x="913637" y="53339"/>
                </a:lnTo>
                <a:lnTo>
                  <a:pt x="913637" y="80010"/>
                </a:lnTo>
                <a:lnTo>
                  <a:pt x="936497" y="80010"/>
                </a:lnTo>
                <a:lnTo>
                  <a:pt x="936497" y="53339"/>
                </a:lnTo>
                <a:close/>
              </a:path>
              <a:path w="1046480" h="133350">
                <a:moveTo>
                  <a:pt x="977646" y="0"/>
                </a:moveTo>
                <a:lnTo>
                  <a:pt x="977646" y="133350"/>
                </a:lnTo>
                <a:lnTo>
                  <a:pt x="1032198" y="80010"/>
                </a:lnTo>
                <a:lnTo>
                  <a:pt x="982218" y="80010"/>
                </a:lnTo>
                <a:lnTo>
                  <a:pt x="982218" y="53339"/>
                </a:lnTo>
                <a:lnTo>
                  <a:pt x="1032825" y="53339"/>
                </a:lnTo>
                <a:lnTo>
                  <a:pt x="977646" y="0"/>
                </a:lnTo>
                <a:close/>
              </a:path>
              <a:path w="1046480" h="133350">
                <a:moveTo>
                  <a:pt x="977646" y="53339"/>
                </a:moveTo>
                <a:lnTo>
                  <a:pt x="959358" y="53339"/>
                </a:lnTo>
                <a:lnTo>
                  <a:pt x="959358" y="80010"/>
                </a:lnTo>
                <a:lnTo>
                  <a:pt x="977646" y="80010"/>
                </a:lnTo>
                <a:lnTo>
                  <a:pt x="977646" y="53339"/>
                </a:lnTo>
                <a:close/>
              </a:path>
              <a:path w="1046480" h="133350">
                <a:moveTo>
                  <a:pt x="1032825" y="53339"/>
                </a:moveTo>
                <a:lnTo>
                  <a:pt x="982218" y="53339"/>
                </a:lnTo>
                <a:lnTo>
                  <a:pt x="982218" y="80010"/>
                </a:lnTo>
                <a:lnTo>
                  <a:pt x="1032198" y="80010"/>
                </a:lnTo>
                <a:lnTo>
                  <a:pt x="1046225" y="66293"/>
                </a:lnTo>
                <a:lnTo>
                  <a:pt x="1032825" y="5333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343871" y="7353616"/>
            <a:ext cx="425362" cy="129646"/>
          </a:xfrm>
          <a:custGeom>
            <a:avLst/>
            <a:gdLst/>
            <a:ahLst/>
            <a:cxnLst/>
            <a:rect l="l" t="t" r="r" b="b"/>
            <a:pathLst>
              <a:path w="437514" h="133350">
                <a:moveTo>
                  <a:pt x="22859" y="62484"/>
                </a:moveTo>
                <a:lnTo>
                  <a:pt x="0" y="63246"/>
                </a:lnTo>
                <a:lnTo>
                  <a:pt x="762" y="89916"/>
                </a:lnTo>
                <a:lnTo>
                  <a:pt x="23621" y="89154"/>
                </a:lnTo>
                <a:lnTo>
                  <a:pt x="22859" y="62484"/>
                </a:lnTo>
                <a:close/>
              </a:path>
              <a:path w="437514" h="133350">
                <a:moveTo>
                  <a:pt x="68579" y="60960"/>
                </a:moveTo>
                <a:lnTo>
                  <a:pt x="45719" y="61722"/>
                </a:lnTo>
                <a:lnTo>
                  <a:pt x="46481" y="88392"/>
                </a:lnTo>
                <a:lnTo>
                  <a:pt x="69341" y="87630"/>
                </a:lnTo>
                <a:lnTo>
                  <a:pt x="68579" y="60960"/>
                </a:lnTo>
                <a:close/>
              </a:path>
              <a:path w="437514" h="133350">
                <a:moveTo>
                  <a:pt x="114300" y="60198"/>
                </a:moveTo>
                <a:lnTo>
                  <a:pt x="91440" y="60198"/>
                </a:lnTo>
                <a:lnTo>
                  <a:pt x="92201" y="87630"/>
                </a:lnTo>
                <a:lnTo>
                  <a:pt x="115062" y="86868"/>
                </a:lnTo>
                <a:lnTo>
                  <a:pt x="114300" y="60198"/>
                </a:lnTo>
                <a:close/>
              </a:path>
              <a:path w="437514" h="133350">
                <a:moveTo>
                  <a:pt x="160019" y="58674"/>
                </a:moveTo>
                <a:lnTo>
                  <a:pt x="137159" y="59436"/>
                </a:lnTo>
                <a:lnTo>
                  <a:pt x="137922" y="86106"/>
                </a:lnTo>
                <a:lnTo>
                  <a:pt x="160781" y="85344"/>
                </a:lnTo>
                <a:lnTo>
                  <a:pt x="160019" y="58674"/>
                </a:lnTo>
                <a:close/>
              </a:path>
              <a:path w="437514" h="133350">
                <a:moveTo>
                  <a:pt x="205740" y="57912"/>
                </a:moveTo>
                <a:lnTo>
                  <a:pt x="182879" y="57912"/>
                </a:lnTo>
                <a:lnTo>
                  <a:pt x="183641" y="84582"/>
                </a:lnTo>
                <a:lnTo>
                  <a:pt x="206501" y="84582"/>
                </a:lnTo>
                <a:lnTo>
                  <a:pt x="205740" y="57912"/>
                </a:lnTo>
                <a:close/>
              </a:path>
              <a:path w="437514" h="133350">
                <a:moveTo>
                  <a:pt x="251459" y="56388"/>
                </a:moveTo>
                <a:lnTo>
                  <a:pt x="228600" y="57150"/>
                </a:lnTo>
                <a:lnTo>
                  <a:pt x="229362" y="83820"/>
                </a:lnTo>
                <a:lnTo>
                  <a:pt x="252221" y="83058"/>
                </a:lnTo>
                <a:lnTo>
                  <a:pt x="251459" y="56388"/>
                </a:lnTo>
                <a:close/>
              </a:path>
              <a:path w="437514" h="133350">
                <a:moveTo>
                  <a:pt x="297180" y="55626"/>
                </a:moveTo>
                <a:lnTo>
                  <a:pt x="274319" y="55626"/>
                </a:lnTo>
                <a:lnTo>
                  <a:pt x="275081" y="82296"/>
                </a:lnTo>
                <a:lnTo>
                  <a:pt x="297942" y="82296"/>
                </a:lnTo>
                <a:lnTo>
                  <a:pt x="297180" y="55626"/>
                </a:lnTo>
                <a:close/>
              </a:path>
              <a:path w="437514" h="133350">
                <a:moveTo>
                  <a:pt x="342900" y="54102"/>
                </a:moveTo>
                <a:lnTo>
                  <a:pt x="320039" y="54864"/>
                </a:lnTo>
                <a:lnTo>
                  <a:pt x="320801" y="81534"/>
                </a:lnTo>
                <a:lnTo>
                  <a:pt x="343662" y="80772"/>
                </a:lnTo>
                <a:lnTo>
                  <a:pt x="342900" y="54102"/>
                </a:lnTo>
                <a:close/>
              </a:path>
              <a:path w="437514" h="133350">
                <a:moveTo>
                  <a:pt x="368045" y="0"/>
                </a:moveTo>
                <a:lnTo>
                  <a:pt x="370331" y="133350"/>
                </a:lnTo>
                <a:lnTo>
                  <a:pt x="422486" y="80010"/>
                </a:lnTo>
                <a:lnTo>
                  <a:pt x="381000" y="80010"/>
                </a:lnTo>
                <a:lnTo>
                  <a:pt x="380238" y="53340"/>
                </a:lnTo>
                <a:lnTo>
                  <a:pt x="425151" y="53340"/>
                </a:lnTo>
                <a:lnTo>
                  <a:pt x="368045" y="0"/>
                </a:lnTo>
                <a:close/>
              </a:path>
              <a:path w="437514" h="133350">
                <a:moveTo>
                  <a:pt x="368960" y="53340"/>
                </a:moveTo>
                <a:lnTo>
                  <a:pt x="365759" y="53340"/>
                </a:lnTo>
                <a:lnTo>
                  <a:pt x="366521" y="80010"/>
                </a:lnTo>
                <a:lnTo>
                  <a:pt x="369417" y="80010"/>
                </a:lnTo>
                <a:lnTo>
                  <a:pt x="368960" y="53340"/>
                </a:lnTo>
                <a:close/>
              </a:path>
              <a:path w="437514" h="133350">
                <a:moveTo>
                  <a:pt x="425151" y="53340"/>
                </a:moveTo>
                <a:lnTo>
                  <a:pt x="380238" y="53340"/>
                </a:lnTo>
                <a:lnTo>
                  <a:pt x="381000" y="80010"/>
                </a:lnTo>
                <a:lnTo>
                  <a:pt x="422486" y="80010"/>
                </a:lnTo>
                <a:lnTo>
                  <a:pt x="437388" y="64770"/>
                </a:lnTo>
                <a:lnTo>
                  <a:pt x="425151" y="5334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344613" y="7804785"/>
            <a:ext cx="73466" cy="129646"/>
          </a:xfrm>
          <a:custGeom>
            <a:avLst/>
            <a:gdLst/>
            <a:ahLst/>
            <a:cxnLst/>
            <a:rect l="l" t="t" r="r" b="b"/>
            <a:pathLst>
              <a:path w="75565" h="133350">
                <a:moveTo>
                  <a:pt x="6857" y="0"/>
                </a:moveTo>
                <a:lnTo>
                  <a:pt x="6857" y="133349"/>
                </a:lnTo>
                <a:lnTo>
                  <a:pt x="61410" y="80009"/>
                </a:lnTo>
                <a:lnTo>
                  <a:pt x="18287" y="80009"/>
                </a:lnTo>
                <a:lnTo>
                  <a:pt x="18287" y="53339"/>
                </a:lnTo>
                <a:lnTo>
                  <a:pt x="62037" y="53339"/>
                </a:lnTo>
                <a:lnTo>
                  <a:pt x="6857" y="0"/>
                </a:lnTo>
                <a:close/>
              </a:path>
              <a:path w="75565" h="133350">
                <a:moveTo>
                  <a:pt x="6857" y="53339"/>
                </a:moveTo>
                <a:lnTo>
                  <a:pt x="0" y="53339"/>
                </a:lnTo>
                <a:lnTo>
                  <a:pt x="0" y="80009"/>
                </a:lnTo>
                <a:lnTo>
                  <a:pt x="6857" y="80009"/>
                </a:lnTo>
                <a:lnTo>
                  <a:pt x="6857" y="53339"/>
                </a:lnTo>
                <a:close/>
              </a:path>
              <a:path w="75565" h="133350">
                <a:moveTo>
                  <a:pt x="62037" y="53339"/>
                </a:moveTo>
                <a:lnTo>
                  <a:pt x="18287" y="53339"/>
                </a:lnTo>
                <a:lnTo>
                  <a:pt x="18287" y="80009"/>
                </a:lnTo>
                <a:lnTo>
                  <a:pt x="61410" y="80009"/>
                </a:lnTo>
                <a:lnTo>
                  <a:pt x="75437" y="66293"/>
                </a:lnTo>
                <a:lnTo>
                  <a:pt x="62037" y="5333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791335" y="7804785"/>
            <a:ext cx="66675" cy="129646"/>
          </a:xfrm>
          <a:custGeom>
            <a:avLst/>
            <a:gdLst/>
            <a:ahLst/>
            <a:cxnLst/>
            <a:rect l="l" t="t" r="r" b="b"/>
            <a:pathLst>
              <a:path w="68580" h="133350">
                <a:moveTo>
                  <a:pt x="0" y="0"/>
                </a:moveTo>
                <a:lnTo>
                  <a:pt x="0" y="133349"/>
                </a:lnTo>
                <a:lnTo>
                  <a:pt x="68579" y="6629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334365" y="7804785"/>
            <a:ext cx="66675" cy="129646"/>
          </a:xfrm>
          <a:custGeom>
            <a:avLst/>
            <a:gdLst/>
            <a:ahLst/>
            <a:cxnLst/>
            <a:rect l="l" t="t" r="r" b="b"/>
            <a:pathLst>
              <a:path w="68580" h="133350">
                <a:moveTo>
                  <a:pt x="0" y="0"/>
                </a:moveTo>
                <a:lnTo>
                  <a:pt x="0" y="133349"/>
                </a:lnTo>
                <a:lnTo>
                  <a:pt x="68580" y="6629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768494" y="7804785"/>
            <a:ext cx="66675" cy="129646"/>
          </a:xfrm>
          <a:custGeom>
            <a:avLst/>
            <a:gdLst/>
            <a:ahLst/>
            <a:cxnLst/>
            <a:rect l="l" t="t" r="r" b="b"/>
            <a:pathLst>
              <a:path w="68580" h="133350">
                <a:moveTo>
                  <a:pt x="0" y="0"/>
                </a:moveTo>
                <a:lnTo>
                  <a:pt x="0" y="133349"/>
                </a:lnTo>
                <a:lnTo>
                  <a:pt x="68580" y="6629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280284" y="7363989"/>
            <a:ext cx="81492" cy="129646"/>
          </a:xfrm>
          <a:custGeom>
            <a:avLst/>
            <a:gdLst/>
            <a:ahLst/>
            <a:cxnLst/>
            <a:rect l="l" t="t" r="r" b="b"/>
            <a:pathLst>
              <a:path w="83819" h="133350">
                <a:moveTo>
                  <a:pt x="15239" y="0"/>
                </a:moveTo>
                <a:lnTo>
                  <a:pt x="15239" y="133350"/>
                </a:lnTo>
                <a:lnTo>
                  <a:pt x="70419" y="80010"/>
                </a:lnTo>
                <a:lnTo>
                  <a:pt x="22860" y="80010"/>
                </a:lnTo>
                <a:lnTo>
                  <a:pt x="22860" y="53340"/>
                </a:lnTo>
                <a:lnTo>
                  <a:pt x="69792" y="53340"/>
                </a:lnTo>
                <a:lnTo>
                  <a:pt x="15239" y="0"/>
                </a:lnTo>
                <a:close/>
              </a:path>
              <a:path w="83819" h="133350">
                <a:moveTo>
                  <a:pt x="15239" y="53340"/>
                </a:moveTo>
                <a:lnTo>
                  <a:pt x="0" y="53340"/>
                </a:lnTo>
                <a:lnTo>
                  <a:pt x="0" y="80010"/>
                </a:lnTo>
                <a:lnTo>
                  <a:pt x="15239" y="80010"/>
                </a:lnTo>
                <a:lnTo>
                  <a:pt x="15239" y="53340"/>
                </a:lnTo>
                <a:close/>
              </a:path>
              <a:path w="83819" h="133350">
                <a:moveTo>
                  <a:pt x="69792" y="53340"/>
                </a:moveTo>
                <a:lnTo>
                  <a:pt x="22860" y="53340"/>
                </a:lnTo>
                <a:lnTo>
                  <a:pt x="22860" y="80010"/>
                </a:lnTo>
                <a:lnTo>
                  <a:pt x="70419" y="80010"/>
                </a:lnTo>
                <a:lnTo>
                  <a:pt x="83819" y="67056"/>
                </a:lnTo>
                <a:lnTo>
                  <a:pt x="69792" y="5334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769234" y="7363989"/>
            <a:ext cx="98778" cy="129646"/>
          </a:xfrm>
          <a:custGeom>
            <a:avLst/>
            <a:gdLst/>
            <a:ahLst/>
            <a:cxnLst/>
            <a:rect l="l" t="t" r="r" b="b"/>
            <a:pathLst>
              <a:path w="101600" h="133350">
                <a:moveTo>
                  <a:pt x="22860" y="53340"/>
                </a:moveTo>
                <a:lnTo>
                  <a:pt x="0" y="53340"/>
                </a:lnTo>
                <a:lnTo>
                  <a:pt x="0" y="80010"/>
                </a:lnTo>
                <a:lnTo>
                  <a:pt x="22860" y="80010"/>
                </a:lnTo>
                <a:lnTo>
                  <a:pt x="22860" y="53340"/>
                </a:lnTo>
                <a:close/>
              </a:path>
              <a:path w="101600" h="133350">
                <a:moveTo>
                  <a:pt x="32766" y="0"/>
                </a:moveTo>
                <a:lnTo>
                  <a:pt x="32766" y="133350"/>
                </a:lnTo>
                <a:lnTo>
                  <a:pt x="101345" y="67056"/>
                </a:lnTo>
                <a:lnTo>
                  <a:pt x="3276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752195" y="6946899"/>
            <a:ext cx="83344" cy="130881"/>
          </a:xfrm>
          <a:custGeom>
            <a:avLst/>
            <a:gdLst/>
            <a:ahLst/>
            <a:cxnLst/>
            <a:rect l="l" t="t" r="r" b="b"/>
            <a:pathLst>
              <a:path w="85725" h="134620">
                <a:moveTo>
                  <a:pt x="16763" y="0"/>
                </a:moveTo>
                <a:lnTo>
                  <a:pt x="16763" y="134111"/>
                </a:lnTo>
                <a:lnTo>
                  <a:pt x="72095" y="80010"/>
                </a:lnTo>
                <a:lnTo>
                  <a:pt x="22860" y="80010"/>
                </a:lnTo>
                <a:lnTo>
                  <a:pt x="22860" y="53339"/>
                </a:lnTo>
                <a:lnTo>
                  <a:pt x="71316" y="53339"/>
                </a:lnTo>
                <a:lnTo>
                  <a:pt x="16763" y="0"/>
                </a:lnTo>
                <a:close/>
              </a:path>
              <a:path w="85725" h="134620">
                <a:moveTo>
                  <a:pt x="16763" y="53339"/>
                </a:moveTo>
                <a:lnTo>
                  <a:pt x="0" y="53339"/>
                </a:lnTo>
                <a:lnTo>
                  <a:pt x="0" y="80010"/>
                </a:lnTo>
                <a:lnTo>
                  <a:pt x="16763" y="80010"/>
                </a:lnTo>
                <a:lnTo>
                  <a:pt x="16763" y="53339"/>
                </a:lnTo>
                <a:close/>
              </a:path>
              <a:path w="85725" h="134620">
                <a:moveTo>
                  <a:pt x="71316" y="53339"/>
                </a:moveTo>
                <a:lnTo>
                  <a:pt x="22860" y="53339"/>
                </a:lnTo>
                <a:lnTo>
                  <a:pt x="22860" y="80010"/>
                </a:lnTo>
                <a:lnTo>
                  <a:pt x="72095" y="80010"/>
                </a:lnTo>
                <a:lnTo>
                  <a:pt x="85343" y="67055"/>
                </a:lnTo>
                <a:lnTo>
                  <a:pt x="71316" y="5333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600450" y="5961590"/>
            <a:ext cx="2749973" cy="2335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3811588" y="7781078"/>
            <a:ext cx="403137" cy="155161"/>
          </a:xfrm>
          <a:prstGeom prst="rect">
            <a:avLst/>
          </a:prstGeom>
          <a:solidFill>
            <a:srgbClr val="FFFF00"/>
          </a:solidFill>
          <a:ln w="5892">
            <a:solidFill>
              <a:srgbClr val="000000"/>
            </a:solidFill>
          </a:ln>
        </p:spPr>
        <p:txBody>
          <a:bodyPr vert="horz" wrap="square" lIns="0" tIns="64823" rIns="0" bIns="0" rtlCol="0">
            <a:spAutoFit/>
          </a:bodyPr>
          <a:lstStyle/>
          <a:p>
            <a:pPr marL="49388">
              <a:spcBef>
                <a:spcPts val="510"/>
              </a:spcBef>
            </a:pPr>
            <a:r>
              <a:rPr sz="583" b="1" spc="-29" dirty="0">
                <a:latin typeface="Arial"/>
                <a:cs typeface="Arial"/>
              </a:rPr>
              <a:t>Producer</a:t>
            </a:r>
            <a:endParaRPr sz="583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90165" y="7781078"/>
            <a:ext cx="403137" cy="208583"/>
          </a:xfrm>
          <a:prstGeom prst="rect">
            <a:avLst/>
          </a:prstGeom>
          <a:solidFill>
            <a:srgbClr val="FFFFCC"/>
          </a:solidFill>
          <a:ln w="5892">
            <a:solidFill>
              <a:srgbClr val="000000"/>
            </a:solidFill>
          </a:ln>
        </p:spPr>
        <p:txBody>
          <a:bodyPr vert="horz" wrap="square" lIns="0" tIns="11113" rIns="0" bIns="0" rtlCol="0">
            <a:spAutoFit/>
          </a:bodyPr>
          <a:lstStyle/>
          <a:p>
            <a:pPr marL="92602" marR="73464">
              <a:lnSpc>
                <a:spcPct val="110000"/>
              </a:lnSpc>
              <a:spcBef>
                <a:spcPts val="87"/>
              </a:spcBef>
            </a:pPr>
            <a:r>
              <a:rPr sz="583" b="1" spc="-34" dirty="0">
                <a:latin typeface="Arial"/>
                <a:cs typeface="Arial"/>
              </a:rPr>
              <a:t>Agent/  </a:t>
            </a:r>
            <a:r>
              <a:rPr sz="583" b="1" spc="-63" dirty="0">
                <a:latin typeface="Arial"/>
                <a:cs typeface="Arial"/>
              </a:rPr>
              <a:t>B</a:t>
            </a:r>
            <a:r>
              <a:rPr sz="583" b="1" spc="-5" dirty="0">
                <a:latin typeface="Arial"/>
                <a:cs typeface="Arial"/>
              </a:rPr>
              <a:t>r</a:t>
            </a:r>
            <a:r>
              <a:rPr sz="583" b="1" spc="-49" dirty="0">
                <a:latin typeface="Arial"/>
                <a:cs typeface="Arial"/>
              </a:rPr>
              <a:t>o</a:t>
            </a:r>
            <a:r>
              <a:rPr sz="583" b="1" spc="-10" dirty="0">
                <a:latin typeface="Arial"/>
                <a:cs typeface="Arial"/>
              </a:rPr>
              <a:t>ker</a:t>
            </a:r>
            <a:endParaRPr sz="583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75412" y="7781078"/>
            <a:ext cx="403137" cy="155161"/>
          </a:xfrm>
          <a:prstGeom prst="rect">
            <a:avLst/>
          </a:prstGeom>
          <a:solidFill>
            <a:srgbClr val="E9E2B6"/>
          </a:solidFill>
          <a:ln w="5892">
            <a:solidFill>
              <a:srgbClr val="000000"/>
            </a:solidFill>
          </a:ln>
        </p:spPr>
        <p:txBody>
          <a:bodyPr vert="horz" wrap="square" lIns="0" tIns="64823" rIns="0" bIns="0" rtlCol="0">
            <a:spAutoFit/>
          </a:bodyPr>
          <a:lstStyle/>
          <a:p>
            <a:pPr marL="20372">
              <a:spcBef>
                <a:spcPts val="510"/>
              </a:spcBef>
            </a:pPr>
            <a:r>
              <a:rPr sz="583" b="1" spc="-24" dirty="0">
                <a:latin typeface="Arial"/>
                <a:cs typeface="Arial"/>
              </a:rPr>
              <a:t>Wholesaler</a:t>
            </a:r>
            <a:endParaRPr sz="583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52570" y="7781078"/>
            <a:ext cx="403137" cy="208583"/>
          </a:xfrm>
          <a:prstGeom prst="rect">
            <a:avLst/>
          </a:prstGeom>
          <a:solidFill>
            <a:srgbClr val="FDFD5D"/>
          </a:solidFill>
          <a:ln w="5892">
            <a:solidFill>
              <a:srgbClr val="000000"/>
            </a:solidFill>
          </a:ln>
        </p:spPr>
        <p:txBody>
          <a:bodyPr vert="horz" wrap="square" lIns="0" tIns="11113" rIns="0" bIns="0" rtlCol="0">
            <a:spAutoFit/>
          </a:bodyPr>
          <a:lstStyle/>
          <a:p>
            <a:pPr marL="126556" marR="38893" indent="-80255">
              <a:lnSpc>
                <a:spcPct val="110000"/>
              </a:lnSpc>
              <a:spcBef>
                <a:spcPts val="87"/>
              </a:spcBef>
            </a:pPr>
            <a:r>
              <a:rPr sz="583" b="1" spc="-63" dirty="0">
                <a:latin typeface="Arial"/>
                <a:cs typeface="Arial"/>
              </a:rPr>
              <a:t>B</a:t>
            </a:r>
            <a:r>
              <a:rPr sz="583" b="1" spc="-49" dirty="0">
                <a:latin typeface="Arial"/>
                <a:cs typeface="Arial"/>
              </a:rPr>
              <a:t>u</a:t>
            </a:r>
            <a:r>
              <a:rPr sz="583" b="1" spc="-15" dirty="0">
                <a:latin typeface="Arial"/>
                <a:cs typeface="Arial"/>
              </a:rPr>
              <a:t>s</a:t>
            </a:r>
            <a:r>
              <a:rPr sz="583" b="1" spc="-29" dirty="0">
                <a:latin typeface="Arial"/>
                <a:cs typeface="Arial"/>
              </a:rPr>
              <a:t>i</a:t>
            </a:r>
            <a:r>
              <a:rPr sz="583" b="1" spc="-49" dirty="0">
                <a:latin typeface="Arial"/>
                <a:cs typeface="Arial"/>
              </a:rPr>
              <a:t>n</a:t>
            </a:r>
            <a:r>
              <a:rPr sz="583" b="1" spc="-10" dirty="0">
                <a:latin typeface="Arial"/>
                <a:cs typeface="Arial"/>
              </a:rPr>
              <a:t>ess  </a:t>
            </a:r>
            <a:r>
              <a:rPr sz="583" b="1" spc="-29" dirty="0">
                <a:latin typeface="Arial"/>
                <a:cs typeface="Arial"/>
              </a:rPr>
              <a:t>User</a:t>
            </a:r>
            <a:endParaRPr sz="583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11588" y="7393623"/>
            <a:ext cx="403137" cy="162576"/>
          </a:xfrm>
          <a:prstGeom prst="rect">
            <a:avLst/>
          </a:prstGeom>
          <a:solidFill>
            <a:srgbClr val="FFFF00"/>
          </a:solidFill>
          <a:ln w="5892">
            <a:solidFill>
              <a:srgbClr val="000000"/>
            </a:solidFill>
          </a:ln>
        </p:spPr>
        <p:txBody>
          <a:bodyPr vert="horz" wrap="square" lIns="0" tIns="5556" rIns="0" bIns="0" rtlCol="0">
            <a:spAutoFit/>
          </a:bodyPr>
          <a:lstStyle/>
          <a:p>
            <a:pPr>
              <a:spcBef>
                <a:spcPts val="44"/>
              </a:spcBef>
            </a:pPr>
            <a:endParaRPr sz="437">
              <a:latin typeface="Times New Roman"/>
              <a:cs typeface="Times New Roman"/>
            </a:endParaRPr>
          </a:p>
          <a:p>
            <a:pPr marL="49388"/>
            <a:r>
              <a:rPr sz="583" b="1" spc="-29" dirty="0">
                <a:latin typeface="Arial"/>
                <a:cs typeface="Arial"/>
              </a:rPr>
              <a:t>Producer</a:t>
            </a:r>
            <a:endParaRPr sz="583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75412" y="7393623"/>
            <a:ext cx="403137" cy="162576"/>
          </a:xfrm>
          <a:prstGeom prst="rect">
            <a:avLst/>
          </a:prstGeom>
          <a:solidFill>
            <a:srgbClr val="E9E2B6"/>
          </a:solidFill>
          <a:ln w="5892">
            <a:solidFill>
              <a:srgbClr val="000000"/>
            </a:solidFill>
          </a:ln>
        </p:spPr>
        <p:txBody>
          <a:bodyPr vert="horz" wrap="square" lIns="0" tIns="5556" rIns="0" bIns="0" rtlCol="0">
            <a:spAutoFit/>
          </a:bodyPr>
          <a:lstStyle/>
          <a:p>
            <a:pPr>
              <a:spcBef>
                <a:spcPts val="44"/>
              </a:spcBef>
            </a:pPr>
            <a:endParaRPr sz="437">
              <a:latin typeface="Times New Roman"/>
              <a:cs typeface="Times New Roman"/>
            </a:endParaRPr>
          </a:p>
          <a:p>
            <a:pPr marL="20372"/>
            <a:r>
              <a:rPr sz="583" b="1" spc="-24" dirty="0">
                <a:latin typeface="Arial"/>
                <a:cs typeface="Arial"/>
              </a:rPr>
              <a:t>Wholesaler</a:t>
            </a:r>
            <a:endParaRPr sz="583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52570" y="7393623"/>
            <a:ext cx="403137" cy="206064"/>
          </a:xfrm>
          <a:prstGeom prst="rect">
            <a:avLst/>
          </a:prstGeom>
          <a:solidFill>
            <a:srgbClr val="FDFD5D"/>
          </a:solidFill>
          <a:ln w="5892">
            <a:solidFill>
              <a:srgbClr val="000000"/>
            </a:solidFill>
          </a:ln>
        </p:spPr>
        <p:txBody>
          <a:bodyPr vert="horz" wrap="square" lIns="0" tIns="22842" rIns="0" bIns="0" rtlCol="0">
            <a:spAutoFit/>
          </a:bodyPr>
          <a:lstStyle/>
          <a:p>
            <a:pPr marL="126556" marR="38893" indent="-80255">
              <a:lnSpc>
                <a:spcPct val="101699"/>
              </a:lnSpc>
              <a:spcBef>
                <a:spcPts val="180"/>
              </a:spcBef>
            </a:pPr>
            <a:r>
              <a:rPr sz="583" b="1" spc="-63" dirty="0">
                <a:latin typeface="Arial"/>
                <a:cs typeface="Arial"/>
              </a:rPr>
              <a:t>B</a:t>
            </a:r>
            <a:r>
              <a:rPr sz="583" b="1" spc="-49" dirty="0">
                <a:latin typeface="Arial"/>
                <a:cs typeface="Arial"/>
              </a:rPr>
              <a:t>u</a:t>
            </a:r>
            <a:r>
              <a:rPr sz="583" b="1" spc="-15" dirty="0">
                <a:latin typeface="Arial"/>
                <a:cs typeface="Arial"/>
              </a:rPr>
              <a:t>s</a:t>
            </a:r>
            <a:r>
              <a:rPr sz="583" b="1" spc="-29" dirty="0">
                <a:latin typeface="Arial"/>
                <a:cs typeface="Arial"/>
              </a:rPr>
              <a:t>i</a:t>
            </a:r>
            <a:r>
              <a:rPr sz="583" b="1" spc="-49" dirty="0">
                <a:latin typeface="Arial"/>
                <a:cs typeface="Arial"/>
              </a:rPr>
              <a:t>n</a:t>
            </a:r>
            <a:r>
              <a:rPr sz="583" b="1" spc="-10" dirty="0">
                <a:latin typeface="Arial"/>
                <a:cs typeface="Arial"/>
              </a:rPr>
              <a:t>ess  </a:t>
            </a:r>
            <a:r>
              <a:rPr sz="583" b="1" spc="-29" dirty="0">
                <a:latin typeface="Arial"/>
                <a:cs typeface="Arial"/>
              </a:rPr>
              <a:t>User</a:t>
            </a:r>
            <a:endParaRPr sz="583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11588" y="6997276"/>
            <a:ext cx="403137" cy="162576"/>
          </a:xfrm>
          <a:prstGeom prst="rect">
            <a:avLst/>
          </a:prstGeom>
          <a:solidFill>
            <a:srgbClr val="FFFF00"/>
          </a:solidFill>
          <a:ln w="5892">
            <a:solidFill>
              <a:srgbClr val="000000"/>
            </a:solidFill>
          </a:ln>
        </p:spPr>
        <p:txBody>
          <a:bodyPr vert="horz" wrap="square" lIns="0" tIns="5556" rIns="0" bIns="0" rtlCol="0">
            <a:spAutoFit/>
          </a:bodyPr>
          <a:lstStyle/>
          <a:p>
            <a:pPr>
              <a:spcBef>
                <a:spcPts val="44"/>
              </a:spcBef>
            </a:pPr>
            <a:endParaRPr sz="437">
              <a:latin typeface="Times New Roman"/>
              <a:cs typeface="Times New Roman"/>
            </a:endParaRPr>
          </a:p>
          <a:p>
            <a:pPr marL="49388"/>
            <a:r>
              <a:rPr sz="583" b="1" spc="-29" dirty="0">
                <a:latin typeface="Arial"/>
                <a:cs typeface="Arial"/>
              </a:rPr>
              <a:t>Producer</a:t>
            </a:r>
            <a:endParaRPr sz="583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52570" y="6997276"/>
            <a:ext cx="403137" cy="204917"/>
          </a:xfrm>
          <a:prstGeom prst="rect">
            <a:avLst/>
          </a:prstGeom>
          <a:solidFill>
            <a:srgbClr val="FDFD5D"/>
          </a:solidFill>
          <a:ln w="5892">
            <a:solidFill>
              <a:srgbClr val="000000"/>
            </a:solidFill>
          </a:ln>
        </p:spPr>
        <p:txBody>
          <a:bodyPr vert="horz" wrap="square" lIns="0" tIns="9260" rIns="0" bIns="0" rtlCol="0">
            <a:spAutoFit/>
          </a:bodyPr>
          <a:lstStyle/>
          <a:p>
            <a:pPr marL="126556" marR="38893" indent="-80255">
              <a:lnSpc>
                <a:spcPct val="109200"/>
              </a:lnSpc>
              <a:spcBef>
                <a:spcPts val="73"/>
              </a:spcBef>
            </a:pPr>
            <a:r>
              <a:rPr sz="583" b="1" spc="-63" dirty="0">
                <a:latin typeface="Arial"/>
                <a:cs typeface="Arial"/>
              </a:rPr>
              <a:t>B</a:t>
            </a:r>
            <a:r>
              <a:rPr sz="583" b="1" spc="-49" dirty="0">
                <a:latin typeface="Arial"/>
                <a:cs typeface="Arial"/>
              </a:rPr>
              <a:t>u</a:t>
            </a:r>
            <a:r>
              <a:rPr sz="583" b="1" spc="-15" dirty="0">
                <a:latin typeface="Arial"/>
                <a:cs typeface="Arial"/>
              </a:rPr>
              <a:t>s</a:t>
            </a:r>
            <a:r>
              <a:rPr sz="583" b="1" spc="-29" dirty="0">
                <a:latin typeface="Arial"/>
                <a:cs typeface="Arial"/>
              </a:rPr>
              <a:t>i</a:t>
            </a:r>
            <a:r>
              <a:rPr sz="583" b="1" spc="-49" dirty="0">
                <a:latin typeface="Arial"/>
                <a:cs typeface="Arial"/>
              </a:rPr>
              <a:t>n</a:t>
            </a:r>
            <a:r>
              <a:rPr sz="583" b="1" spc="-10" dirty="0">
                <a:latin typeface="Arial"/>
                <a:cs typeface="Arial"/>
              </a:rPr>
              <a:t>ess  </a:t>
            </a:r>
            <a:r>
              <a:rPr sz="583" b="1" spc="-29" dirty="0">
                <a:latin typeface="Arial"/>
                <a:cs typeface="Arial"/>
              </a:rPr>
              <a:t>User</a:t>
            </a:r>
            <a:endParaRPr sz="583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11588" y="6641677"/>
            <a:ext cx="403137" cy="161330"/>
          </a:xfrm>
          <a:prstGeom prst="rect">
            <a:avLst/>
          </a:prstGeom>
          <a:solidFill>
            <a:srgbClr val="FFFF00"/>
          </a:solidFill>
          <a:ln w="5892">
            <a:solidFill>
              <a:srgbClr val="000000"/>
            </a:solidFill>
          </a:ln>
        </p:spPr>
        <p:txBody>
          <a:bodyPr vert="horz" wrap="square" lIns="0" tIns="4322" rIns="0" bIns="0" rtlCol="0">
            <a:spAutoFit/>
          </a:bodyPr>
          <a:lstStyle/>
          <a:p>
            <a:pPr>
              <a:spcBef>
                <a:spcPts val="34"/>
              </a:spcBef>
            </a:pPr>
            <a:endParaRPr sz="437">
              <a:latin typeface="Times New Roman"/>
              <a:cs typeface="Times New Roman"/>
            </a:endParaRPr>
          </a:p>
          <a:p>
            <a:pPr marL="49388"/>
            <a:r>
              <a:rPr sz="583" b="1" spc="-29" dirty="0">
                <a:latin typeface="Arial"/>
                <a:cs typeface="Arial"/>
              </a:rPr>
              <a:t>Producer</a:t>
            </a:r>
            <a:endParaRPr sz="583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52570" y="6641677"/>
            <a:ext cx="403137" cy="202948"/>
          </a:xfrm>
          <a:prstGeom prst="rect">
            <a:avLst/>
          </a:prstGeom>
          <a:solidFill>
            <a:srgbClr val="FDFD5D"/>
          </a:solidFill>
          <a:ln w="5892">
            <a:solidFill>
              <a:srgbClr val="000000"/>
            </a:solidFill>
          </a:ln>
        </p:spPr>
        <p:txBody>
          <a:bodyPr vert="horz" wrap="square" lIns="0" tIns="19756" rIns="0" bIns="0" rtlCol="0">
            <a:spAutoFit/>
          </a:bodyPr>
          <a:lstStyle/>
          <a:p>
            <a:pPr marL="126556" marR="38893" indent="-80255">
              <a:lnSpc>
                <a:spcPct val="102499"/>
              </a:lnSpc>
              <a:spcBef>
                <a:spcPts val="156"/>
              </a:spcBef>
            </a:pPr>
            <a:r>
              <a:rPr sz="583" b="1" spc="-63" dirty="0">
                <a:latin typeface="Arial"/>
                <a:cs typeface="Arial"/>
              </a:rPr>
              <a:t>B</a:t>
            </a:r>
            <a:r>
              <a:rPr sz="583" b="1" spc="-49" dirty="0">
                <a:latin typeface="Arial"/>
                <a:cs typeface="Arial"/>
              </a:rPr>
              <a:t>u</a:t>
            </a:r>
            <a:r>
              <a:rPr sz="583" b="1" spc="-15" dirty="0">
                <a:latin typeface="Arial"/>
                <a:cs typeface="Arial"/>
              </a:rPr>
              <a:t>s</a:t>
            </a:r>
            <a:r>
              <a:rPr sz="583" b="1" spc="-29" dirty="0">
                <a:latin typeface="Arial"/>
                <a:cs typeface="Arial"/>
              </a:rPr>
              <a:t>i</a:t>
            </a:r>
            <a:r>
              <a:rPr sz="583" b="1" spc="-49" dirty="0">
                <a:latin typeface="Arial"/>
                <a:cs typeface="Arial"/>
              </a:rPr>
              <a:t>n</a:t>
            </a:r>
            <a:r>
              <a:rPr sz="583" b="1" spc="-10" dirty="0">
                <a:latin typeface="Arial"/>
                <a:cs typeface="Arial"/>
              </a:rPr>
              <a:t>ess  </a:t>
            </a:r>
            <a:r>
              <a:rPr sz="583" b="1" spc="-29" dirty="0">
                <a:latin typeface="Arial"/>
                <a:cs typeface="Arial"/>
              </a:rPr>
              <a:t>User</a:t>
            </a:r>
            <a:endParaRPr sz="583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214600" y="6692052"/>
            <a:ext cx="1538464" cy="129646"/>
          </a:xfrm>
          <a:custGeom>
            <a:avLst/>
            <a:gdLst/>
            <a:ahLst/>
            <a:cxnLst/>
            <a:rect l="l" t="t" r="r" b="b"/>
            <a:pathLst>
              <a:path w="1582420" h="133350">
                <a:moveTo>
                  <a:pt x="23622" y="53340"/>
                </a:moveTo>
                <a:lnTo>
                  <a:pt x="0" y="53340"/>
                </a:lnTo>
                <a:lnTo>
                  <a:pt x="0" y="80010"/>
                </a:lnTo>
                <a:lnTo>
                  <a:pt x="23622" y="80010"/>
                </a:lnTo>
                <a:lnTo>
                  <a:pt x="23622" y="53340"/>
                </a:lnTo>
                <a:close/>
              </a:path>
              <a:path w="1582420" h="133350">
                <a:moveTo>
                  <a:pt x="70104" y="53340"/>
                </a:moveTo>
                <a:lnTo>
                  <a:pt x="47244" y="53340"/>
                </a:lnTo>
                <a:lnTo>
                  <a:pt x="47244" y="80010"/>
                </a:lnTo>
                <a:lnTo>
                  <a:pt x="70104" y="80010"/>
                </a:lnTo>
                <a:lnTo>
                  <a:pt x="70104" y="53340"/>
                </a:lnTo>
                <a:close/>
              </a:path>
              <a:path w="1582420" h="133350">
                <a:moveTo>
                  <a:pt x="117348" y="53340"/>
                </a:moveTo>
                <a:lnTo>
                  <a:pt x="93726" y="53340"/>
                </a:lnTo>
                <a:lnTo>
                  <a:pt x="93726" y="80010"/>
                </a:lnTo>
                <a:lnTo>
                  <a:pt x="117348" y="80010"/>
                </a:lnTo>
                <a:lnTo>
                  <a:pt x="117348" y="53340"/>
                </a:lnTo>
                <a:close/>
              </a:path>
              <a:path w="1582420" h="133350">
                <a:moveTo>
                  <a:pt x="164592" y="53340"/>
                </a:moveTo>
                <a:lnTo>
                  <a:pt x="140970" y="53340"/>
                </a:lnTo>
                <a:lnTo>
                  <a:pt x="140970" y="80010"/>
                </a:lnTo>
                <a:lnTo>
                  <a:pt x="164592" y="80010"/>
                </a:lnTo>
                <a:lnTo>
                  <a:pt x="164592" y="53340"/>
                </a:lnTo>
                <a:close/>
              </a:path>
              <a:path w="1582420" h="133350">
                <a:moveTo>
                  <a:pt x="211836" y="53340"/>
                </a:moveTo>
                <a:lnTo>
                  <a:pt x="188214" y="53340"/>
                </a:lnTo>
                <a:lnTo>
                  <a:pt x="188214" y="80010"/>
                </a:lnTo>
                <a:lnTo>
                  <a:pt x="211836" y="80010"/>
                </a:lnTo>
                <a:lnTo>
                  <a:pt x="211836" y="53340"/>
                </a:lnTo>
                <a:close/>
              </a:path>
              <a:path w="1582420" h="133350">
                <a:moveTo>
                  <a:pt x="259080" y="53340"/>
                </a:moveTo>
                <a:lnTo>
                  <a:pt x="235458" y="53340"/>
                </a:lnTo>
                <a:lnTo>
                  <a:pt x="235458" y="80010"/>
                </a:lnTo>
                <a:lnTo>
                  <a:pt x="259080" y="80010"/>
                </a:lnTo>
                <a:lnTo>
                  <a:pt x="259080" y="53340"/>
                </a:lnTo>
                <a:close/>
              </a:path>
              <a:path w="1582420" h="133350">
                <a:moveTo>
                  <a:pt x="306324" y="53340"/>
                </a:moveTo>
                <a:lnTo>
                  <a:pt x="282702" y="53340"/>
                </a:lnTo>
                <a:lnTo>
                  <a:pt x="282702" y="80010"/>
                </a:lnTo>
                <a:lnTo>
                  <a:pt x="306324" y="80010"/>
                </a:lnTo>
                <a:lnTo>
                  <a:pt x="306324" y="53340"/>
                </a:lnTo>
                <a:close/>
              </a:path>
              <a:path w="1582420" h="133350">
                <a:moveTo>
                  <a:pt x="353568" y="53340"/>
                </a:moveTo>
                <a:lnTo>
                  <a:pt x="329946" y="53340"/>
                </a:lnTo>
                <a:lnTo>
                  <a:pt x="329946" y="80010"/>
                </a:lnTo>
                <a:lnTo>
                  <a:pt x="353568" y="80010"/>
                </a:lnTo>
                <a:lnTo>
                  <a:pt x="353568" y="53340"/>
                </a:lnTo>
                <a:close/>
              </a:path>
              <a:path w="1582420" h="133350">
                <a:moveTo>
                  <a:pt x="400812" y="53340"/>
                </a:moveTo>
                <a:lnTo>
                  <a:pt x="377190" y="53340"/>
                </a:lnTo>
                <a:lnTo>
                  <a:pt x="377190" y="80010"/>
                </a:lnTo>
                <a:lnTo>
                  <a:pt x="400812" y="80010"/>
                </a:lnTo>
                <a:lnTo>
                  <a:pt x="400812" y="53340"/>
                </a:lnTo>
                <a:close/>
              </a:path>
              <a:path w="1582420" h="133350">
                <a:moveTo>
                  <a:pt x="448056" y="53340"/>
                </a:moveTo>
                <a:lnTo>
                  <a:pt x="424434" y="53340"/>
                </a:lnTo>
                <a:lnTo>
                  <a:pt x="424434" y="80010"/>
                </a:lnTo>
                <a:lnTo>
                  <a:pt x="448056" y="80010"/>
                </a:lnTo>
                <a:lnTo>
                  <a:pt x="448056" y="53340"/>
                </a:lnTo>
                <a:close/>
              </a:path>
              <a:path w="1582420" h="133350">
                <a:moveTo>
                  <a:pt x="495300" y="53340"/>
                </a:moveTo>
                <a:lnTo>
                  <a:pt x="471678" y="53340"/>
                </a:lnTo>
                <a:lnTo>
                  <a:pt x="471678" y="80010"/>
                </a:lnTo>
                <a:lnTo>
                  <a:pt x="495300" y="80010"/>
                </a:lnTo>
                <a:lnTo>
                  <a:pt x="495300" y="53340"/>
                </a:lnTo>
                <a:close/>
              </a:path>
              <a:path w="1582420" h="133350">
                <a:moveTo>
                  <a:pt x="542544" y="53340"/>
                </a:moveTo>
                <a:lnTo>
                  <a:pt x="518922" y="53340"/>
                </a:lnTo>
                <a:lnTo>
                  <a:pt x="518922" y="80010"/>
                </a:lnTo>
                <a:lnTo>
                  <a:pt x="542544" y="80010"/>
                </a:lnTo>
                <a:lnTo>
                  <a:pt x="542544" y="53340"/>
                </a:lnTo>
                <a:close/>
              </a:path>
              <a:path w="1582420" h="133350">
                <a:moveTo>
                  <a:pt x="589788" y="53340"/>
                </a:moveTo>
                <a:lnTo>
                  <a:pt x="566166" y="53340"/>
                </a:lnTo>
                <a:lnTo>
                  <a:pt x="566166" y="80010"/>
                </a:lnTo>
                <a:lnTo>
                  <a:pt x="589788" y="80010"/>
                </a:lnTo>
                <a:lnTo>
                  <a:pt x="589788" y="53340"/>
                </a:lnTo>
                <a:close/>
              </a:path>
              <a:path w="1582420" h="133350">
                <a:moveTo>
                  <a:pt x="636270" y="53340"/>
                </a:moveTo>
                <a:lnTo>
                  <a:pt x="613410" y="53340"/>
                </a:lnTo>
                <a:lnTo>
                  <a:pt x="613410" y="80010"/>
                </a:lnTo>
                <a:lnTo>
                  <a:pt x="636270" y="80010"/>
                </a:lnTo>
                <a:lnTo>
                  <a:pt x="636270" y="53340"/>
                </a:lnTo>
                <a:close/>
              </a:path>
              <a:path w="1582420" h="133350">
                <a:moveTo>
                  <a:pt x="683514" y="53340"/>
                </a:moveTo>
                <a:lnTo>
                  <a:pt x="659892" y="53340"/>
                </a:lnTo>
                <a:lnTo>
                  <a:pt x="659892" y="80010"/>
                </a:lnTo>
                <a:lnTo>
                  <a:pt x="683514" y="80010"/>
                </a:lnTo>
                <a:lnTo>
                  <a:pt x="683514" y="53340"/>
                </a:lnTo>
                <a:close/>
              </a:path>
              <a:path w="1582420" h="133350">
                <a:moveTo>
                  <a:pt x="730758" y="53340"/>
                </a:moveTo>
                <a:lnTo>
                  <a:pt x="707136" y="53340"/>
                </a:lnTo>
                <a:lnTo>
                  <a:pt x="707136" y="80010"/>
                </a:lnTo>
                <a:lnTo>
                  <a:pt x="730758" y="80010"/>
                </a:lnTo>
                <a:lnTo>
                  <a:pt x="730758" y="53340"/>
                </a:lnTo>
                <a:close/>
              </a:path>
              <a:path w="1582420" h="133350">
                <a:moveTo>
                  <a:pt x="778002" y="53340"/>
                </a:moveTo>
                <a:lnTo>
                  <a:pt x="754380" y="53340"/>
                </a:lnTo>
                <a:lnTo>
                  <a:pt x="754380" y="80010"/>
                </a:lnTo>
                <a:lnTo>
                  <a:pt x="778002" y="80010"/>
                </a:lnTo>
                <a:lnTo>
                  <a:pt x="778002" y="53340"/>
                </a:lnTo>
                <a:close/>
              </a:path>
              <a:path w="1582420" h="133350">
                <a:moveTo>
                  <a:pt x="825246" y="53340"/>
                </a:moveTo>
                <a:lnTo>
                  <a:pt x="801624" y="53340"/>
                </a:lnTo>
                <a:lnTo>
                  <a:pt x="801624" y="80010"/>
                </a:lnTo>
                <a:lnTo>
                  <a:pt x="825246" y="80010"/>
                </a:lnTo>
                <a:lnTo>
                  <a:pt x="825246" y="53340"/>
                </a:lnTo>
                <a:close/>
              </a:path>
              <a:path w="1582420" h="133350">
                <a:moveTo>
                  <a:pt x="872490" y="53340"/>
                </a:moveTo>
                <a:lnTo>
                  <a:pt x="848868" y="53340"/>
                </a:lnTo>
                <a:lnTo>
                  <a:pt x="848868" y="80010"/>
                </a:lnTo>
                <a:lnTo>
                  <a:pt x="872490" y="80010"/>
                </a:lnTo>
                <a:lnTo>
                  <a:pt x="872490" y="53340"/>
                </a:lnTo>
                <a:close/>
              </a:path>
              <a:path w="1582420" h="133350">
                <a:moveTo>
                  <a:pt x="919734" y="53340"/>
                </a:moveTo>
                <a:lnTo>
                  <a:pt x="896112" y="53340"/>
                </a:lnTo>
                <a:lnTo>
                  <a:pt x="896112" y="80010"/>
                </a:lnTo>
                <a:lnTo>
                  <a:pt x="919734" y="80010"/>
                </a:lnTo>
                <a:lnTo>
                  <a:pt x="919734" y="53340"/>
                </a:lnTo>
                <a:close/>
              </a:path>
              <a:path w="1582420" h="133350">
                <a:moveTo>
                  <a:pt x="966978" y="53340"/>
                </a:moveTo>
                <a:lnTo>
                  <a:pt x="943356" y="53340"/>
                </a:lnTo>
                <a:lnTo>
                  <a:pt x="943356" y="80010"/>
                </a:lnTo>
                <a:lnTo>
                  <a:pt x="966978" y="80010"/>
                </a:lnTo>
                <a:lnTo>
                  <a:pt x="966978" y="53340"/>
                </a:lnTo>
                <a:close/>
              </a:path>
              <a:path w="1582420" h="133350">
                <a:moveTo>
                  <a:pt x="1014222" y="53340"/>
                </a:moveTo>
                <a:lnTo>
                  <a:pt x="990600" y="53340"/>
                </a:lnTo>
                <a:lnTo>
                  <a:pt x="990600" y="80010"/>
                </a:lnTo>
                <a:lnTo>
                  <a:pt x="1014222" y="80010"/>
                </a:lnTo>
                <a:lnTo>
                  <a:pt x="1014222" y="53340"/>
                </a:lnTo>
                <a:close/>
              </a:path>
              <a:path w="1582420" h="133350">
                <a:moveTo>
                  <a:pt x="1061466" y="53340"/>
                </a:moveTo>
                <a:lnTo>
                  <a:pt x="1037844" y="53340"/>
                </a:lnTo>
                <a:lnTo>
                  <a:pt x="1037844" y="80010"/>
                </a:lnTo>
                <a:lnTo>
                  <a:pt x="1061466" y="80010"/>
                </a:lnTo>
                <a:lnTo>
                  <a:pt x="1061466" y="53340"/>
                </a:lnTo>
                <a:close/>
              </a:path>
              <a:path w="1582420" h="133350">
                <a:moveTo>
                  <a:pt x="1108710" y="53340"/>
                </a:moveTo>
                <a:lnTo>
                  <a:pt x="1085088" y="53340"/>
                </a:lnTo>
                <a:lnTo>
                  <a:pt x="1085088" y="80010"/>
                </a:lnTo>
                <a:lnTo>
                  <a:pt x="1108710" y="80010"/>
                </a:lnTo>
                <a:lnTo>
                  <a:pt x="1108710" y="53340"/>
                </a:lnTo>
                <a:close/>
              </a:path>
              <a:path w="1582420" h="133350">
                <a:moveTo>
                  <a:pt x="1155954" y="53340"/>
                </a:moveTo>
                <a:lnTo>
                  <a:pt x="1132332" y="53340"/>
                </a:lnTo>
                <a:lnTo>
                  <a:pt x="1132332" y="80010"/>
                </a:lnTo>
                <a:lnTo>
                  <a:pt x="1155954" y="80010"/>
                </a:lnTo>
                <a:lnTo>
                  <a:pt x="1155954" y="53340"/>
                </a:lnTo>
                <a:close/>
              </a:path>
              <a:path w="1582420" h="133350">
                <a:moveTo>
                  <a:pt x="1202436" y="53340"/>
                </a:moveTo>
                <a:lnTo>
                  <a:pt x="1179576" y="53340"/>
                </a:lnTo>
                <a:lnTo>
                  <a:pt x="1179576" y="80010"/>
                </a:lnTo>
                <a:lnTo>
                  <a:pt x="1202436" y="80010"/>
                </a:lnTo>
                <a:lnTo>
                  <a:pt x="1202436" y="53340"/>
                </a:lnTo>
                <a:close/>
              </a:path>
              <a:path w="1582420" h="133350">
                <a:moveTo>
                  <a:pt x="1249680" y="53340"/>
                </a:moveTo>
                <a:lnTo>
                  <a:pt x="1226058" y="53340"/>
                </a:lnTo>
                <a:lnTo>
                  <a:pt x="1226058" y="80010"/>
                </a:lnTo>
                <a:lnTo>
                  <a:pt x="1249680" y="80010"/>
                </a:lnTo>
                <a:lnTo>
                  <a:pt x="1249680" y="53340"/>
                </a:lnTo>
                <a:close/>
              </a:path>
              <a:path w="1582420" h="133350">
                <a:moveTo>
                  <a:pt x="1296924" y="53340"/>
                </a:moveTo>
                <a:lnTo>
                  <a:pt x="1273302" y="53340"/>
                </a:lnTo>
                <a:lnTo>
                  <a:pt x="1273302" y="80010"/>
                </a:lnTo>
                <a:lnTo>
                  <a:pt x="1296924" y="80010"/>
                </a:lnTo>
                <a:lnTo>
                  <a:pt x="1296924" y="53340"/>
                </a:lnTo>
                <a:close/>
              </a:path>
              <a:path w="1582420" h="133350">
                <a:moveTo>
                  <a:pt x="1344168" y="53340"/>
                </a:moveTo>
                <a:lnTo>
                  <a:pt x="1320546" y="53340"/>
                </a:lnTo>
                <a:lnTo>
                  <a:pt x="1320546" y="80010"/>
                </a:lnTo>
                <a:lnTo>
                  <a:pt x="1344168" y="80010"/>
                </a:lnTo>
                <a:lnTo>
                  <a:pt x="1344168" y="53340"/>
                </a:lnTo>
                <a:close/>
              </a:path>
              <a:path w="1582420" h="133350">
                <a:moveTo>
                  <a:pt x="1391412" y="53340"/>
                </a:moveTo>
                <a:lnTo>
                  <a:pt x="1367790" y="53340"/>
                </a:lnTo>
                <a:lnTo>
                  <a:pt x="1367790" y="80010"/>
                </a:lnTo>
                <a:lnTo>
                  <a:pt x="1391412" y="80010"/>
                </a:lnTo>
                <a:lnTo>
                  <a:pt x="1391412" y="53340"/>
                </a:lnTo>
                <a:close/>
              </a:path>
              <a:path w="1582420" h="133350">
                <a:moveTo>
                  <a:pt x="1438656" y="53340"/>
                </a:moveTo>
                <a:lnTo>
                  <a:pt x="1415034" y="53340"/>
                </a:lnTo>
                <a:lnTo>
                  <a:pt x="1415034" y="80010"/>
                </a:lnTo>
                <a:lnTo>
                  <a:pt x="1438656" y="80010"/>
                </a:lnTo>
                <a:lnTo>
                  <a:pt x="1438656" y="53340"/>
                </a:lnTo>
                <a:close/>
              </a:path>
              <a:path w="1582420" h="133350">
                <a:moveTo>
                  <a:pt x="1485900" y="53340"/>
                </a:moveTo>
                <a:lnTo>
                  <a:pt x="1462278" y="53340"/>
                </a:lnTo>
                <a:lnTo>
                  <a:pt x="1462278" y="80010"/>
                </a:lnTo>
                <a:lnTo>
                  <a:pt x="1485900" y="80010"/>
                </a:lnTo>
                <a:lnTo>
                  <a:pt x="1485900" y="53340"/>
                </a:lnTo>
                <a:close/>
              </a:path>
              <a:path w="1582420" h="133350">
                <a:moveTo>
                  <a:pt x="1511808" y="0"/>
                </a:moveTo>
                <a:lnTo>
                  <a:pt x="1511808" y="133350"/>
                </a:lnTo>
                <a:lnTo>
                  <a:pt x="1567572" y="80010"/>
                </a:lnTo>
                <a:lnTo>
                  <a:pt x="1523238" y="80010"/>
                </a:lnTo>
                <a:lnTo>
                  <a:pt x="1523238" y="53340"/>
                </a:lnTo>
                <a:lnTo>
                  <a:pt x="1568213" y="53340"/>
                </a:lnTo>
                <a:lnTo>
                  <a:pt x="1511808" y="0"/>
                </a:lnTo>
                <a:close/>
              </a:path>
              <a:path w="1582420" h="133350">
                <a:moveTo>
                  <a:pt x="1511808" y="53340"/>
                </a:moveTo>
                <a:lnTo>
                  <a:pt x="1509522" y="53340"/>
                </a:lnTo>
                <a:lnTo>
                  <a:pt x="1509522" y="80010"/>
                </a:lnTo>
                <a:lnTo>
                  <a:pt x="1511808" y="80010"/>
                </a:lnTo>
                <a:lnTo>
                  <a:pt x="1511808" y="53340"/>
                </a:lnTo>
                <a:close/>
              </a:path>
              <a:path w="1582420" h="133350">
                <a:moveTo>
                  <a:pt x="1568213" y="53340"/>
                </a:moveTo>
                <a:lnTo>
                  <a:pt x="1523238" y="53340"/>
                </a:lnTo>
                <a:lnTo>
                  <a:pt x="1523238" y="80010"/>
                </a:lnTo>
                <a:lnTo>
                  <a:pt x="1567572" y="80010"/>
                </a:lnTo>
                <a:lnTo>
                  <a:pt x="1581912" y="66294"/>
                </a:lnTo>
                <a:lnTo>
                  <a:pt x="1568213" y="5334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4214601" y="7046912"/>
            <a:ext cx="75935" cy="129646"/>
          </a:xfrm>
          <a:custGeom>
            <a:avLst/>
            <a:gdLst/>
            <a:ahLst/>
            <a:cxnLst/>
            <a:rect l="l" t="t" r="r" b="b"/>
            <a:pathLst>
              <a:path w="78104" h="133350">
                <a:moveTo>
                  <a:pt x="6858" y="0"/>
                </a:moveTo>
                <a:lnTo>
                  <a:pt x="6858" y="133349"/>
                </a:lnTo>
                <a:lnTo>
                  <a:pt x="63876" y="80009"/>
                </a:lnTo>
                <a:lnTo>
                  <a:pt x="19050" y="80009"/>
                </a:lnTo>
                <a:lnTo>
                  <a:pt x="19050" y="53339"/>
                </a:lnTo>
                <a:lnTo>
                  <a:pt x="63228" y="53339"/>
                </a:lnTo>
                <a:lnTo>
                  <a:pt x="6858" y="0"/>
                </a:lnTo>
                <a:close/>
              </a:path>
              <a:path w="78104" h="133350">
                <a:moveTo>
                  <a:pt x="6858" y="53339"/>
                </a:moveTo>
                <a:lnTo>
                  <a:pt x="0" y="53339"/>
                </a:lnTo>
                <a:lnTo>
                  <a:pt x="0" y="80009"/>
                </a:lnTo>
                <a:lnTo>
                  <a:pt x="6858" y="80009"/>
                </a:lnTo>
                <a:lnTo>
                  <a:pt x="6858" y="53339"/>
                </a:lnTo>
                <a:close/>
              </a:path>
              <a:path w="78104" h="133350">
                <a:moveTo>
                  <a:pt x="63228" y="53339"/>
                </a:moveTo>
                <a:lnTo>
                  <a:pt x="19050" y="53339"/>
                </a:lnTo>
                <a:lnTo>
                  <a:pt x="19050" y="80009"/>
                </a:lnTo>
                <a:lnTo>
                  <a:pt x="63876" y="80009"/>
                </a:lnTo>
                <a:lnTo>
                  <a:pt x="77724" y="67055"/>
                </a:lnTo>
                <a:lnTo>
                  <a:pt x="63228" y="5333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4214600" y="7443998"/>
            <a:ext cx="561181" cy="129646"/>
          </a:xfrm>
          <a:custGeom>
            <a:avLst/>
            <a:gdLst/>
            <a:ahLst/>
            <a:cxnLst/>
            <a:rect l="l" t="t" r="r" b="b"/>
            <a:pathLst>
              <a:path w="577214" h="133350">
                <a:moveTo>
                  <a:pt x="23622" y="53339"/>
                </a:moveTo>
                <a:lnTo>
                  <a:pt x="0" y="53339"/>
                </a:lnTo>
                <a:lnTo>
                  <a:pt x="0" y="80009"/>
                </a:lnTo>
                <a:lnTo>
                  <a:pt x="23622" y="80009"/>
                </a:lnTo>
                <a:lnTo>
                  <a:pt x="23622" y="53339"/>
                </a:lnTo>
                <a:close/>
              </a:path>
              <a:path w="577214" h="133350">
                <a:moveTo>
                  <a:pt x="70104" y="53339"/>
                </a:moveTo>
                <a:lnTo>
                  <a:pt x="47244" y="53339"/>
                </a:lnTo>
                <a:lnTo>
                  <a:pt x="47244" y="80009"/>
                </a:lnTo>
                <a:lnTo>
                  <a:pt x="70104" y="80009"/>
                </a:lnTo>
                <a:lnTo>
                  <a:pt x="70104" y="53339"/>
                </a:lnTo>
                <a:close/>
              </a:path>
              <a:path w="577214" h="133350">
                <a:moveTo>
                  <a:pt x="117348" y="53339"/>
                </a:moveTo>
                <a:lnTo>
                  <a:pt x="93726" y="53339"/>
                </a:lnTo>
                <a:lnTo>
                  <a:pt x="93726" y="80009"/>
                </a:lnTo>
                <a:lnTo>
                  <a:pt x="117348" y="80009"/>
                </a:lnTo>
                <a:lnTo>
                  <a:pt x="117348" y="53339"/>
                </a:lnTo>
                <a:close/>
              </a:path>
              <a:path w="577214" h="133350">
                <a:moveTo>
                  <a:pt x="164592" y="53339"/>
                </a:moveTo>
                <a:lnTo>
                  <a:pt x="140970" y="53339"/>
                </a:lnTo>
                <a:lnTo>
                  <a:pt x="140970" y="80009"/>
                </a:lnTo>
                <a:lnTo>
                  <a:pt x="164592" y="80009"/>
                </a:lnTo>
                <a:lnTo>
                  <a:pt x="164592" y="53339"/>
                </a:lnTo>
                <a:close/>
              </a:path>
              <a:path w="577214" h="133350">
                <a:moveTo>
                  <a:pt x="211836" y="53339"/>
                </a:moveTo>
                <a:lnTo>
                  <a:pt x="188214" y="53339"/>
                </a:lnTo>
                <a:lnTo>
                  <a:pt x="188214" y="80009"/>
                </a:lnTo>
                <a:lnTo>
                  <a:pt x="211836" y="80009"/>
                </a:lnTo>
                <a:lnTo>
                  <a:pt x="211836" y="53339"/>
                </a:lnTo>
                <a:close/>
              </a:path>
              <a:path w="577214" h="133350">
                <a:moveTo>
                  <a:pt x="259080" y="53339"/>
                </a:moveTo>
                <a:lnTo>
                  <a:pt x="235458" y="53339"/>
                </a:lnTo>
                <a:lnTo>
                  <a:pt x="235458" y="80009"/>
                </a:lnTo>
                <a:lnTo>
                  <a:pt x="259080" y="80009"/>
                </a:lnTo>
                <a:lnTo>
                  <a:pt x="259080" y="53339"/>
                </a:lnTo>
                <a:close/>
              </a:path>
              <a:path w="577214" h="133350">
                <a:moveTo>
                  <a:pt x="306324" y="53339"/>
                </a:moveTo>
                <a:lnTo>
                  <a:pt x="282702" y="53339"/>
                </a:lnTo>
                <a:lnTo>
                  <a:pt x="282702" y="80009"/>
                </a:lnTo>
                <a:lnTo>
                  <a:pt x="306324" y="80009"/>
                </a:lnTo>
                <a:lnTo>
                  <a:pt x="306324" y="53339"/>
                </a:lnTo>
                <a:close/>
              </a:path>
              <a:path w="577214" h="133350">
                <a:moveTo>
                  <a:pt x="353568" y="53339"/>
                </a:moveTo>
                <a:lnTo>
                  <a:pt x="329946" y="53339"/>
                </a:lnTo>
                <a:lnTo>
                  <a:pt x="329946" y="80009"/>
                </a:lnTo>
                <a:lnTo>
                  <a:pt x="353568" y="80009"/>
                </a:lnTo>
                <a:lnTo>
                  <a:pt x="353568" y="53339"/>
                </a:lnTo>
                <a:close/>
              </a:path>
              <a:path w="577214" h="133350">
                <a:moveTo>
                  <a:pt x="400812" y="53339"/>
                </a:moveTo>
                <a:lnTo>
                  <a:pt x="377190" y="53339"/>
                </a:lnTo>
                <a:lnTo>
                  <a:pt x="377190" y="80009"/>
                </a:lnTo>
                <a:lnTo>
                  <a:pt x="400812" y="80009"/>
                </a:lnTo>
                <a:lnTo>
                  <a:pt x="400812" y="53339"/>
                </a:lnTo>
                <a:close/>
              </a:path>
              <a:path w="577214" h="133350">
                <a:moveTo>
                  <a:pt x="448056" y="53339"/>
                </a:moveTo>
                <a:lnTo>
                  <a:pt x="424434" y="53339"/>
                </a:lnTo>
                <a:lnTo>
                  <a:pt x="424434" y="80009"/>
                </a:lnTo>
                <a:lnTo>
                  <a:pt x="448056" y="80009"/>
                </a:lnTo>
                <a:lnTo>
                  <a:pt x="448056" y="53339"/>
                </a:lnTo>
                <a:close/>
              </a:path>
              <a:path w="577214" h="133350">
                <a:moveTo>
                  <a:pt x="495300" y="53339"/>
                </a:moveTo>
                <a:lnTo>
                  <a:pt x="471678" y="53339"/>
                </a:lnTo>
                <a:lnTo>
                  <a:pt x="471678" y="80009"/>
                </a:lnTo>
                <a:lnTo>
                  <a:pt x="495300" y="80009"/>
                </a:lnTo>
                <a:lnTo>
                  <a:pt x="495300" y="53339"/>
                </a:lnTo>
                <a:close/>
              </a:path>
              <a:path w="577214" h="133350">
                <a:moveTo>
                  <a:pt x="506730" y="0"/>
                </a:moveTo>
                <a:lnTo>
                  <a:pt x="506730" y="133350"/>
                </a:lnTo>
                <a:lnTo>
                  <a:pt x="576834" y="66293"/>
                </a:lnTo>
                <a:lnTo>
                  <a:pt x="50673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4214601" y="7830713"/>
            <a:ext cx="75935" cy="130881"/>
          </a:xfrm>
          <a:custGeom>
            <a:avLst/>
            <a:gdLst/>
            <a:ahLst/>
            <a:cxnLst/>
            <a:rect l="l" t="t" r="r" b="b"/>
            <a:pathLst>
              <a:path w="78104" h="134620">
                <a:moveTo>
                  <a:pt x="6858" y="0"/>
                </a:moveTo>
                <a:lnTo>
                  <a:pt x="6858" y="134111"/>
                </a:lnTo>
                <a:lnTo>
                  <a:pt x="64033" y="80009"/>
                </a:lnTo>
                <a:lnTo>
                  <a:pt x="19050" y="80009"/>
                </a:lnTo>
                <a:lnTo>
                  <a:pt x="19050" y="53339"/>
                </a:lnTo>
                <a:lnTo>
                  <a:pt x="63228" y="53339"/>
                </a:lnTo>
                <a:lnTo>
                  <a:pt x="6858" y="0"/>
                </a:lnTo>
                <a:close/>
              </a:path>
              <a:path w="78104" h="134620">
                <a:moveTo>
                  <a:pt x="6858" y="53339"/>
                </a:moveTo>
                <a:lnTo>
                  <a:pt x="0" y="53339"/>
                </a:lnTo>
                <a:lnTo>
                  <a:pt x="0" y="80009"/>
                </a:lnTo>
                <a:lnTo>
                  <a:pt x="6858" y="80009"/>
                </a:lnTo>
                <a:lnTo>
                  <a:pt x="6858" y="53339"/>
                </a:lnTo>
                <a:close/>
              </a:path>
              <a:path w="78104" h="134620">
                <a:moveTo>
                  <a:pt x="63228" y="53339"/>
                </a:moveTo>
                <a:lnTo>
                  <a:pt x="19050" y="53339"/>
                </a:lnTo>
                <a:lnTo>
                  <a:pt x="19050" y="80009"/>
                </a:lnTo>
                <a:lnTo>
                  <a:pt x="64033" y="80009"/>
                </a:lnTo>
                <a:lnTo>
                  <a:pt x="77724" y="67055"/>
                </a:lnTo>
                <a:lnTo>
                  <a:pt x="63228" y="5333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4693179" y="7830713"/>
            <a:ext cx="82726" cy="130881"/>
          </a:xfrm>
          <a:custGeom>
            <a:avLst/>
            <a:gdLst/>
            <a:ahLst/>
            <a:cxnLst/>
            <a:rect l="l" t="t" r="r" b="b"/>
            <a:pathLst>
              <a:path w="85089" h="134620">
                <a:moveTo>
                  <a:pt x="14477" y="0"/>
                </a:moveTo>
                <a:lnTo>
                  <a:pt x="14477" y="134111"/>
                </a:lnTo>
                <a:lnTo>
                  <a:pt x="71039" y="80009"/>
                </a:lnTo>
                <a:lnTo>
                  <a:pt x="23622" y="80009"/>
                </a:lnTo>
                <a:lnTo>
                  <a:pt x="23622" y="53339"/>
                </a:lnTo>
                <a:lnTo>
                  <a:pt x="70242" y="53339"/>
                </a:lnTo>
                <a:lnTo>
                  <a:pt x="14477" y="0"/>
                </a:lnTo>
                <a:close/>
              </a:path>
              <a:path w="85089" h="134620">
                <a:moveTo>
                  <a:pt x="14477" y="53339"/>
                </a:moveTo>
                <a:lnTo>
                  <a:pt x="0" y="53339"/>
                </a:lnTo>
                <a:lnTo>
                  <a:pt x="0" y="80009"/>
                </a:lnTo>
                <a:lnTo>
                  <a:pt x="14477" y="80009"/>
                </a:lnTo>
                <a:lnTo>
                  <a:pt x="14477" y="53339"/>
                </a:lnTo>
                <a:close/>
              </a:path>
              <a:path w="85089" h="134620">
                <a:moveTo>
                  <a:pt x="70242" y="53339"/>
                </a:moveTo>
                <a:lnTo>
                  <a:pt x="23622" y="53339"/>
                </a:lnTo>
                <a:lnTo>
                  <a:pt x="23622" y="80009"/>
                </a:lnTo>
                <a:lnTo>
                  <a:pt x="71039" y="80009"/>
                </a:lnTo>
                <a:lnTo>
                  <a:pt x="84581" y="67055"/>
                </a:lnTo>
                <a:lnTo>
                  <a:pt x="70242" y="5333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5178424" y="7830713"/>
            <a:ext cx="574146" cy="130881"/>
          </a:xfrm>
          <a:custGeom>
            <a:avLst/>
            <a:gdLst/>
            <a:ahLst/>
            <a:cxnLst/>
            <a:rect l="l" t="t" r="r" b="b"/>
            <a:pathLst>
              <a:path w="590550" h="134620">
                <a:moveTo>
                  <a:pt x="23622" y="53339"/>
                </a:moveTo>
                <a:lnTo>
                  <a:pt x="0" y="53339"/>
                </a:lnTo>
                <a:lnTo>
                  <a:pt x="0" y="80009"/>
                </a:lnTo>
                <a:lnTo>
                  <a:pt x="23622" y="80009"/>
                </a:lnTo>
                <a:lnTo>
                  <a:pt x="23622" y="53339"/>
                </a:lnTo>
                <a:close/>
              </a:path>
              <a:path w="590550" h="134620">
                <a:moveTo>
                  <a:pt x="70866" y="53339"/>
                </a:moveTo>
                <a:lnTo>
                  <a:pt x="47244" y="53339"/>
                </a:lnTo>
                <a:lnTo>
                  <a:pt x="47244" y="80009"/>
                </a:lnTo>
                <a:lnTo>
                  <a:pt x="70866" y="80009"/>
                </a:lnTo>
                <a:lnTo>
                  <a:pt x="70866" y="53339"/>
                </a:lnTo>
                <a:close/>
              </a:path>
              <a:path w="590550" h="134620">
                <a:moveTo>
                  <a:pt x="118110" y="53339"/>
                </a:moveTo>
                <a:lnTo>
                  <a:pt x="94487" y="53339"/>
                </a:lnTo>
                <a:lnTo>
                  <a:pt x="94487" y="80009"/>
                </a:lnTo>
                <a:lnTo>
                  <a:pt x="118110" y="80009"/>
                </a:lnTo>
                <a:lnTo>
                  <a:pt x="118110" y="53339"/>
                </a:lnTo>
                <a:close/>
              </a:path>
              <a:path w="590550" h="134620">
                <a:moveTo>
                  <a:pt x="165354" y="53339"/>
                </a:moveTo>
                <a:lnTo>
                  <a:pt x="141732" y="53339"/>
                </a:lnTo>
                <a:lnTo>
                  <a:pt x="141732" y="80009"/>
                </a:lnTo>
                <a:lnTo>
                  <a:pt x="165354" y="80009"/>
                </a:lnTo>
                <a:lnTo>
                  <a:pt x="165354" y="53339"/>
                </a:lnTo>
                <a:close/>
              </a:path>
              <a:path w="590550" h="134620">
                <a:moveTo>
                  <a:pt x="212598" y="53339"/>
                </a:moveTo>
                <a:lnTo>
                  <a:pt x="188975" y="53339"/>
                </a:lnTo>
                <a:lnTo>
                  <a:pt x="188975" y="80009"/>
                </a:lnTo>
                <a:lnTo>
                  <a:pt x="212598" y="80009"/>
                </a:lnTo>
                <a:lnTo>
                  <a:pt x="212598" y="53339"/>
                </a:lnTo>
                <a:close/>
              </a:path>
              <a:path w="590550" h="134620">
                <a:moveTo>
                  <a:pt x="259842" y="53339"/>
                </a:moveTo>
                <a:lnTo>
                  <a:pt x="236220" y="53339"/>
                </a:lnTo>
                <a:lnTo>
                  <a:pt x="236220" y="80009"/>
                </a:lnTo>
                <a:lnTo>
                  <a:pt x="259842" y="80009"/>
                </a:lnTo>
                <a:lnTo>
                  <a:pt x="259842" y="53339"/>
                </a:lnTo>
                <a:close/>
              </a:path>
              <a:path w="590550" h="134620">
                <a:moveTo>
                  <a:pt x="307086" y="53339"/>
                </a:moveTo>
                <a:lnTo>
                  <a:pt x="283464" y="53339"/>
                </a:lnTo>
                <a:lnTo>
                  <a:pt x="283464" y="80009"/>
                </a:lnTo>
                <a:lnTo>
                  <a:pt x="307086" y="80009"/>
                </a:lnTo>
                <a:lnTo>
                  <a:pt x="307086" y="53339"/>
                </a:lnTo>
                <a:close/>
              </a:path>
              <a:path w="590550" h="134620">
                <a:moveTo>
                  <a:pt x="354330" y="53339"/>
                </a:moveTo>
                <a:lnTo>
                  <a:pt x="330708" y="53339"/>
                </a:lnTo>
                <a:lnTo>
                  <a:pt x="330708" y="80009"/>
                </a:lnTo>
                <a:lnTo>
                  <a:pt x="354330" y="80009"/>
                </a:lnTo>
                <a:lnTo>
                  <a:pt x="354330" y="53339"/>
                </a:lnTo>
                <a:close/>
              </a:path>
              <a:path w="590550" h="134620">
                <a:moveTo>
                  <a:pt x="400812" y="53339"/>
                </a:moveTo>
                <a:lnTo>
                  <a:pt x="377190" y="53339"/>
                </a:lnTo>
                <a:lnTo>
                  <a:pt x="377190" y="80009"/>
                </a:lnTo>
                <a:lnTo>
                  <a:pt x="400812" y="80009"/>
                </a:lnTo>
                <a:lnTo>
                  <a:pt x="400812" y="53339"/>
                </a:lnTo>
                <a:close/>
              </a:path>
              <a:path w="590550" h="134620">
                <a:moveTo>
                  <a:pt x="448056" y="53339"/>
                </a:moveTo>
                <a:lnTo>
                  <a:pt x="424434" y="53339"/>
                </a:lnTo>
                <a:lnTo>
                  <a:pt x="424434" y="80009"/>
                </a:lnTo>
                <a:lnTo>
                  <a:pt x="448056" y="80009"/>
                </a:lnTo>
                <a:lnTo>
                  <a:pt x="448056" y="53339"/>
                </a:lnTo>
                <a:close/>
              </a:path>
              <a:path w="590550" h="134620">
                <a:moveTo>
                  <a:pt x="495300" y="53339"/>
                </a:moveTo>
                <a:lnTo>
                  <a:pt x="471678" y="53339"/>
                </a:lnTo>
                <a:lnTo>
                  <a:pt x="471678" y="80009"/>
                </a:lnTo>
                <a:lnTo>
                  <a:pt x="495300" y="80009"/>
                </a:lnTo>
                <a:lnTo>
                  <a:pt x="495300" y="53339"/>
                </a:lnTo>
                <a:close/>
              </a:path>
              <a:path w="590550" h="134620">
                <a:moveTo>
                  <a:pt x="520446" y="0"/>
                </a:moveTo>
                <a:lnTo>
                  <a:pt x="520446" y="134111"/>
                </a:lnTo>
                <a:lnTo>
                  <a:pt x="577007" y="80009"/>
                </a:lnTo>
                <a:lnTo>
                  <a:pt x="531876" y="80009"/>
                </a:lnTo>
                <a:lnTo>
                  <a:pt x="531876" y="53339"/>
                </a:lnTo>
                <a:lnTo>
                  <a:pt x="576210" y="53339"/>
                </a:lnTo>
                <a:lnTo>
                  <a:pt x="520446" y="0"/>
                </a:lnTo>
                <a:close/>
              </a:path>
              <a:path w="590550" h="134620">
                <a:moveTo>
                  <a:pt x="520446" y="53339"/>
                </a:moveTo>
                <a:lnTo>
                  <a:pt x="518922" y="53339"/>
                </a:lnTo>
                <a:lnTo>
                  <a:pt x="518922" y="80009"/>
                </a:lnTo>
                <a:lnTo>
                  <a:pt x="520446" y="80009"/>
                </a:lnTo>
                <a:lnTo>
                  <a:pt x="520446" y="53339"/>
                </a:lnTo>
                <a:close/>
              </a:path>
              <a:path w="590550" h="134620">
                <a:moveTo>
                  <a:pt x="576210" y="53339"/>
                </a:moveTo>
                <a:lnTo>
                  <a:pt x="531876" y="53339"/>
                </a:lnTo>
                <a:lnTo>
                  <a:pt x="531876" y="80009"/>
                </a:lnTo>
                <a:lnTo>
                  <a:pt x="577007" y="80009"/>
                </a:lnTo>
                <a:lnTo>
                  <a:pt x="590550" y="67055"/>
                </a:lnTo>
                <a:lnTo>
                  <a:pt x="576210" y="5333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5178424" y="7443998"/>
            <a:ext cx="574146" cy="129646"/>
          </a:xfrm>
          <a:custGeom>
            <a:avLst/>
            <a:gdLst/>
            <a:ahLst/>
            <a:cxnLst/>
            <a:rect l="l" t="t" r="r" b="b"/>
            <a:pathLst>
              <a:path w="590550" h="133350">
                <a:moveTo>
                  <a:pt x="23622" y="53339"/>
                </a:moveTo>
                <a:lnTo>
                  <a:pt x="0" y="53339"/>
                </a:lnTo>
                <a:lnTo>
                  <a:pt x="0" y="80009"/>
                </a:lnTo>
                <a:lnTo>
                  <a:pt x="23622" y="80009"/>
                </a:lnTo>
                <a:lnTo>
                  <a:pt x="23622" y="53339"/>
                </a:lnTo>
                <a:close/>
              </a:path>
              <a:path w="590550" h="133350">
                <a:moveTo>
                  <a:pt x="70866" y="53339"/>
                </a:moveTo>
                <a:lnTo>
                  <a:pt x="47244" y="53339"/>
                </a:lnTo>
                <a:lnTo>
                  <a:pt x="47244" y="80009"/>
                </a:lnTo>
                <a:lnTo>
                  <a:pt x="70866" y="80009"/>
                </a:lnTo>
                <a:lnTo>
                  <a:pt x="70866" y="53339"/>
                </a:lnTo>
                <a:close/>
              </a:path>
              <a:path w="590550" h="133350">
                <a:moveTo>
                  <a:pt x="118110" y="53339"/>
                </a:moveTo>
                <a:lnTo>
                  <a:pt x="94487" y="53339"/>
                </a:lnTo>
                <a:lnTo>
                  <a:pt x="94487" y="80009"/>
                </a:lnTo>
                <a:lnTo>
                  <a:pt x="118110" y="80009"/>
                </a:lnTo>
                <a:lnTo>
                  <a:pt x="118110" y="53339"/>
                </a:lnTo>
                <a:close/>
              </a:path>
              <a:path w="590550" h="133350">
                <a:moveTo>
                  <a:pt x="165354" y="53339"/>
                </a:moveTo>
                <a:lnTo>
                  <a:pt x="141732" y="53339"/>
                </a:lnTo>
                <a:lnTo>
                  <a:pt x="141732" y="80009"/>
                </a:lnTo>
                <a:lnTo>
                  <a:pt x="165354" y="80009"/>
                </a:lnTo>
                <a:lnTo>
                  <a:pt x="165354" y="53339"/>
                </a:lnTo>
                <a:close/>
              </a:path>
              <a:path w="590550" h="133350">
                <a:moveTo>
                  <a:pt x="212598" y="53339"/>
                </a:moveTo>
                <a:lnTo>
                  <a:pt x="188975" y="53339"/>
                </a:lnTo>
                <a:lnTo>
                  <a:pt x="188975" y="80009"/>
                </a:lnTo>
                <a:lnTo>
                  <a:pt x="212598" y="80009"/>
                </a:lnTo>
                <a:lnTo>
                  <a:pt x="212598" y="53339"/>
                </a:lnTo>
                <a:close/>
              </a:path>
              <a:path w="590550" h="133350">
                <a:moveTo>
                  <a:pt x="259842" y="53339"/>
                </a:moveTo>
                <a:lnTo>
                  <a:pt x="236220" y="53339"/>
                </a:lnTo>
                <a:lnTo>
                  <a:pt x="236220" y="80009"/>
                </a:lnTo>
                <a:lnTo>
                  <a:pt x="259842" y="80009"/>
                </a:lnTo>
                <a:lnTo>
                  <a:pt x="259842" y="53339"/>
                </a:lnTo>
                <a:close/>
              </a:path>
              <a:path w="590550" h="133350">
                <a:moveTo>
                  <a:pt x="307086" y="53339"/>
                </a:moveTo>
                <a:lnTo>
                  <a:pt x="283464" y="53339"/>
                </a:lnTo>
                <a:lnTo>
                  <a:pt x="283464" y="80009"/>
                </a:lnTo>
                <a:lnTo>
                  <a:pt x="307086" y="80009"/>
                </a:lnTo>
                <a:lnTo>
                  <a:pt x="307086" y="53339"/>
                </a:lnTo>
                <a:close/>
              </a:path>
              <a:path w="590550" h="133350">
                <a:moveTo>
                  <a:pt x="354330" y="53339"/>
                </a:moveTo>
                <a:lnTo>
                  <a:pt x="330708" y="53339"/>
                </a:lnTo>
                <a:lnTo>
                  <a:pt x="330708" y="80009"/>
                </a:lnTo>
                <a:lnTo>
                  <a:pt x="354330" y="80009"/>
                </a:lnTo>
                <a:lnTo>
                  <a:pt x="354330" y="53339"/>
                </a:lnTo>
                <a:close/>
              </a:path>
              <a:path w="590550" h="133350">
                <a:moveTo>
                  <a:pt x="400812" y="53339"/>
                </a:moveTo>
                <a:lnTo>
                  <a:pt x="377190" y="53339"/>
                </a:lnTo>
                <a:lnTo>
                  <a:pt x="377190" y="80009"/>
                </a:lnTo>
                <a:lnTo>
                  <a:pt x="400812" y="80009"/>
                </a:lnTo>
                <a:lnTo>
                  <a:pt x="400812" y="53339"/>
                </a:lnTo>
                <a:close/>
              </a:path>
              <a:path w="590550" h="133350">
                <a:moveTo>
                  <a:pt x="448056" y="53339"/>
                </a:moveTo>
                <a:lnTo>
                  <a:pt x="424434" y="53339"/>
                </a:lnTo>
                <a:lnTo>
                  <a:pt x="424434" y="80009"/>
                </a:lnTo>
                <a:lnTo>
                  <a:pt x="448056" y="80009"/>
                </a:lnTo>
                <a:lnTo>
                  <a:pt x="448056" y="53339"/>
                </a:lnTo>
                <a:close/>
              </a:path>
              <a:path w="590550" h="133350">
                <a:moveTo>
                  <a:pt x="495300" y="53339"/>
                </a:moveTo>
                <a:lnTo>
                  <a:pt x="471678" y="53339"/>
                </a:lnTo>
                <a:lnTo>
                  <a:pt x="471678" y="80009"/>
                </a:lnTo>
                <a:lnTo>
                  <a:pt x="495300" y="80009"/>
                </a:lnTo>
                <a:lnTo>
                  <a:pt x="495300" y="53339"/>
                </a:lnTo>
                <a:close/>
              </a:path>
              <a:path w="590550" h="133350">
                <a:moveTo>
                  <a:pt x="520446" y="0"/>
                </a:moveTo>
                <a:lnTo>
                  <a:pt x="520446" y="133350"/>
                </a:lnTo>
                <a:lnTo>
                  <a:pt x="576210" y="80009"/>
                </a:lnTo>
                <a:lnTo>
                  <a:pt x="531876" y="80009"/>
                </a:lnTo>
                <a:lnTo>
                  <a:pt x="531876" y="53339"/>
                </a:lnTo>
                <a:lnTo>
                  <a:pt x="576851" y="53339"/>
                </a:lnTo>
                <a:lnTo>
                  <a:pt x="520446" y="0"/>
                </a:lnTo>
                <a:close/>
              </a:path>
              <a:path w="590550" h="133350">
                <a:moveTo>
                  <a:pt x="520446" y="53339"/>
                </a:moveTo>
                <a:lnTo>
                  <a:pt x="518922" y="53339"/>
                </a:lnTo>
                <a:lnTo>
                  <a:pt x="518922" y="80009"/>
                </a:lnTo>
                <a:lnTo>
                  <a:pt x="520446" y="80009"/>
                </a:lnTo>
                <a:lnTo>
                  <a:pt x="520446" y="53339"/>
                </a:lnTo>
                <a:close/>
              </a:path>
              <a:path w="590550" h="133350">
                <a:moveTo>
                  <a:pt x="576851" y="53339"/>
                </a:moveTo>
                <a:lnTo>
                  <a:pt x="531876" y="53339"/>
                </a:lnTo>
                <a:lnTo>
                  <a:pt x="531876" y="80009"/>
                </a:lnTo>
                <a:lnTo>
                  <a:pt x="576210" y="80009"/>
                </a:lnTo>
                <a:lnTo>
                  <a:pt x="590550" y="66293"/>
                </a:lnTo>
                <a:lnTo>
                  <a:pt x="576851" y="5333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/>
          <p:nvPr/>
        </p:nvSpPr>
        <p:spPr>
          <a:xfrm>
            <a:off x="4290165" y="6997276"/>
            <a:ext cx="403137" cy="204917"/>
          </a:xfrm>
          <a:prstGeom prst="rect">
            <a:avLst/>
          </a:prstGeom>
          <a:solidFill>
            <a:srgbClr val="FFFFCC"/>
          </a:solidFill>
          <a:ln w="5892">
            <a:solidFill>
              <a:srgbClr val="000000"/>
            </a:solidFill>
          </a:ln>
        </p:spPr>
        <p:txBody>
          <a:bodyPr vert="horz" wrap="square" lIns="0" tIns="9260" rIns="0" bIns="0" rtlCol="0">
            <a:spAutoFit/>
          </a:bodyPr>
          <a:lstStyle/>
          <a:p>
            <a:pPr marL="92602" marR="73464">
              <a:lnSpc>
                <a:spcPct val="109200"/>
              </a:lnSpc>
              <a:spcBef>
                <a:spcPts val="73"/>
              </a:spcBef>
            </a:pPr>
            <a:r>
              <a:rPr sz="583" b="1" spc="-34" dirty="0">
                <a:latin typeface="Arial"/>
                <a:cs typeface="Arial"/>
              </a:rPr>
              <a:t>Agent/  </a:t>
            </a:r>
            <a:r>
              <a:rPr sz="583" b="1" spc="-63" dirty="0">
                <a:latin typeface="Arial"/>
                <a:cs typeface="Arial"/>
              </a:rPr>
              <a:t>B</a:t>
            </a:r>
            <a:r>
              <a:rPr sz="583" b="1" spc="-5" dirty="0">
                <a:latin typeface="Arial"/>
                <a:cs typeface="Arial"/>
              </a:rPr>
              <a:t>r</a:t>
            </a:r>
            <a:r>
              <a:rPr sz="583" b="1" spc="-49" dirty="0">
                <a:latin typeface="Arial"/>
                <a:cs typeface="Arial"/>
              </a:rPr>
              <a:t>o</a:t>
            </a:r>
            <a:r>
              <a:rPr sz="583" b="1" spc="-10" dirty="0">
                <a:latin typeface="Arial"/>
                <a:cs typeface="Arial"/>
              </a:rPr>
              <a:t>ker</a:t>
            </a:r>
            <a:endParaRPr sz="583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693179" y="7046912"/>
            <a:ext cx="1059392" cy="129646"/>
          </a:xfrm>
          <a:custGeom>
            <a:avLst/>
            <a:gdLst/>
            <a:ahLst/>
            <a:cxnLst/>
            <a:rect l="l" t="t" r="r" b="b"/>
            <a:pathLst>
              <a:path w="1089660" h="133350">
                <a:moveTo>
                  <a:pt x="23622" y="53339"/>
                </a:moveTo>
                <a:lnTo>
                  <a:pt x="0" y="53339"/>
                </a:lnTo>
                <a:lnTo>
                  <a:pt x="0" y="80009"/>
                </a:lnTo>
                <a:lnTo>
                  <a:pt x="23622" y="80009"/>
                </a:lnTo>
                <a:lnTo>
                  <a:pt x="23622" y="53339"/>
                </a:lnTo>
                <a:close/>
              </a:path>
              <a:path w="1089660" h="133350">
                <a:moveTo>
                  <a:pt x="70865" y="53339"/>
                </a:moveTo>
                <a:lnTo>
                  <a:pt x="47243" y="53339"/>
                </a:lnTo>
                <a:lnTo>
                  <a:pt x="47243" y="80009"/>
                </a:lnTo>
                <a:lnTo>
                  <a:pt x="70865" y="80009"/>
                </a:lnTo>
                <a:lnTo>
                  <a:pt x="70865" y="53339"/>
                </a:lnTo>
                <a:close/>
              </a:path>
              <a:path w="1089660" h="133350">
                <a:moveTo>
                  <a:pt x="118110" y="53339"/>
                </a:moveTo>
                <a:lnTo>
                  <a:pt x="94487" y="53339"/>
                </a:lnTo>
                <a:lnTo>
                  <a:pt x="94487" y="80009"/>
                </a:lnTo>
                <a:lnTo>
                  <a:pt x="118110" y="80009"/>
                </a:lnTo>
                <a:lnTo>
                  <a:pt x="118110" y="53339"/>
                </a:lnTo>
                <a:close/>
              </a:path>
              <a:path w="1089660" h="133350">
                <a:moveTo>
                  <a:pt x="165353" y="53339"/>
                </a:moveTo>
                <a:lnTo>
                  <a:pt x="141731" y="53339"/>
                </a:lnTo>
                <a:lnTo>
                  <a:pt x="141731" y="80009"/>
                </a:lnTo>
                <a:lnTo>
                  <a:pt x="165353" y="80009"/>
                </a:lnTo>
                <a:lnTo>
                  <a:pt x="165353" y="53339"/>
                </a:lnTo>
                <a:close/>
              </a:path>
              <a:path w="1089660" h="133350">
                <a:moveTo>
                  <a:pt x="211836" y="53339"/>
                </a:moveTo>
                <a:lnTo>
                  <a:pt x="188975" y="53339"/>
                </a:lnTo>
                <a:lnTo>
                  <a:pt x="188975" y="80009"/>
                </a:lnTo>
                <a:lnTo>
                  <a:pt x="211836" y="80009"/>
                </a:lnTo>
                <a:lnTo>
                  <a:pt x="211836" y="53339"/>
                </a:lnTo>
                <a:close/>
              </a:path>
              <a:path w="1089660" h="133350">
                <a:moveTo>
                  <a:pt x="259079" y="53339"/>
                </a:moveTo>
                <a:lnTo>
                  <a:pt x="235457" y="53339"/>
                </a:lnTo>
                <a:lnTo>
                  <a:pt x="235457" y="80009"/>
                </a:lnTo>
                <a:lnTo>
                  <a:pt x="259079" y="80009"/>
                </a:lnTo>
                <a:lnTo>
                  <a:pt x="259079" y="53339"/>
                </a:lnTo>
                <a:close/>
              </a:path>
              <a:path w="1089660" h="133350">
                <a:moveTo>
                  <a:pt x="306324" y="53339"/>
                </a:moveTo>
                <a:lnTo>
                  <a:pt x="282701" y="53339"/>
                </a:lnTo>
                <a:lnTo>
                  <a:pt x="282701" y="80009"/>
                </a:lnTo>
                <a:lnTo>
                  <a:pt x="306324" y="80009"/>
                </a:lnTo>
                <a:lnTo>
                  <a:pt x="306324" y="53339"/>
                </a:lnTo>
                <a:close/>
              </a:path>
              <a:path w="1089660" h="133350">
                <a:moveTo>
                  <a:pt x="353567" y="53339"/>
                </a:moveTo>
                <a:lnTo>
                  <a:pt x="329945" y="53339"/>
                </a:lnTo>
                <a:lnTo>
                  <a:pt x="329945" y="80009"/>
                </a:lnTo>
                <a:lnTo>
                  <a:pt x="353567" y="80009"/>
                </a:lnTo>
                <a:lnTo>
                  <a:pt x="353567" y="53339"/>
                </a:lnTo>
                <a:close/>
              </a:path>
              <a:path w="1089660" h="133350">
                <a:moveTo>
                  <a:pt x="400812" y="53339"/>
                </a:moveTo>
                <a:lnTo>
                  <a:pt x="377189" y="53339"/>
                </a:lnTo>
                <a:lnTo>
                  <a:pt x="377189" y="80009"/>
                </a:lnTo>
                <a:lnTo>
                  <a:pt x="400812" y="80009"/>
                </a:lnTo>
                <a:lnTo>
                  <a:pt x="400812" y="53339"/>
                </a:lnTo>
                <a:close/>
              </a:path>
              <a:path w="1089660" h="133350">
                <a:moveTo>
                  <a:pt x="448055" y="53339"/>
                </a:moveTo>
                <a:lnTo>
                  <a:pt x="424433" y="53339"/>
                </a:lnTo>
                <a:lnTo>
                  <a:pt x="424433" y="80009"/>
                </a:lnTo>
                <a:lnTo>
                  <a:pt x="448055" y="80009"/>
                </a:lnTo>
                <a:lnTo>
                  <a:pt x="448055" y="53339"/>
                </a:lnTo>
                <a:close/>
              </a:path>
              <a:path w="1089660" h="133350">
                <a:moveTo>
                  <a:pt x="495300" y="53339"/>
                </a:moveTo>
                <a:lnTo>
                  <a:pt x="471677" y="53339"/>
                </a:lnTo>
                <a:lnTo>
                  <a:pt x="471677" y="80009"/>
                </a:lnTo>
                <a:lnTo>
                  <a:pt x="495300" y="80009"/>
                </a:lnTo>
                <a:lnTo>
                  <a:pt x="495300" y="53339"/>
                </a:lnTo>
                <a:close/>
              </a:path>
              <a:path w="1089660" h="133350">
                <a:moveTo>
                  <a:pt x="542543" y="53339"/>
                </a:moveTo>
                <a:lnTo>
                  <a:pt x="518921" y="53339"/>
                </a:lnTo>
                <a:lnTo>
                  <a:pt x="518921" y="80009"/>
                </a:lnTo>
                <a:lnTo>
                  <a:pt x="542543" y="80009"/>
                </a:lnTo>
                <a:lnTo>
                  <a:pt x="542543" y="53339"/>
                </a:lnTo>
                <a:close/>
              </a:path>
              <a:path w="1089660" h="133350">
                <a:moveTo>
                  <a:pt x="589788" y="53339"/>
                </a:moveTo>
                <a:lnTo>
                  <a:pt x="566165" y="53339"/>
                </a:lnTo>
                <a:lnTo>
                  <a:pt x="566165" y="80009"/>
                </a:lnTo>
                <a:lnTo>
                  <a:pt x="589788" y="80009"/>
                </a:lnTo>
                <a:lnTo>
                  <a:pt x="589788" y="53339"/>
                </a:lnTo>
                <a:close/>
              </a:path>
              <a:path w="1089660" h="133350">
                <a:moveTo>
                  <a:pt x="637031" y="53339"/>
                </a:moveTo>
                <a:lnTo>
                  <a:pt x="613409" y="53339"/>
                </a:lnTo>
                <a:lnTo>
                  <a:pt x="613409" y="80009"/>
                </a:lnTo>
                <a:lnTo>
                  <a:pt x="637031" y="80009"/>
                </a:lnTo>
                <a:lnTo>
                  <a:pt x="637031" y="53339"/>
                </a:lnTo>
                <a:close/>
              </a:path>
              <a:path w="1089660" h="133350">
                <a:moveTo>
                  <a:pt x="684276" y="53339"/>
                </a:moveTo>
                <a:lnTo>
                  <a:pt x="660653" y="53339"/>
                </a:lnTo>
                <a:lnTo>
                  <a:pt x="660653" y="80009"/>
                </a:lnTo>
                <a:lnTo>
                  <a:pt x="684276" y="80009"/>
                </a:lnTo>
                <a:lnTo>
                  <a:pt x="684276" y="53339"/>
                </a:lnTo>
                <a:close/>
              </a:path>
              <a:path w="1089660" h="133350">
                <a:moveTo>
                  <a:pt x="731519" y="53339"/>
                </a:moveTo>
                <a:lnTo>
                  <a:pt x="707897" y="53339"/>
                </a:lnTo>
                <a:lnTo>
                  <a:pt x="707897" y="80009"/>
                </a:lnTo>
                <a:lnTo>
                  <a:pt x="731519" y="80009"/>
                </a:lnTo>
                <a:lnTo>
                  <a:pt x="731519" y="53339"/>
                </a:lnTo>
                <a:close/>
              </a:path>
              <a:path w="1089660" h="133350">
                <a:moveTo>
                  <a:pt x="778001" y="53339"/>
                </a:moveTo>
                <a:lnTo>
                  <a:pt x="755141" y="53339"/>
                </a:lnTo>
                <a:lnTo>
                  <a:pt x="755141" y="80009"/>
                </a:lnTo>
                <a:lnTo>
                  <a:pt x="778001" y="80009"/>
                </a:lnTo>
                <a:lnTo>
                  <a:pt x="778001" y="53339"/>
                </a:lnTo>
                <a:close/>
              </a:path>
              <a:path w="1089660" h="133350">
                <a:moveTo>
                  <a:pt x="825246" y="53339"/>
                </a:moveTo>
                <a:lnTo>
                  <a:pt x="801624" y="53339"/>
                </a:lnTo>
                <a:lnTo>
                  <a:pt x="801624" y="80009"/>
                </a:lnTo>
                <a:lnTo>
                  <a:pt x="825246" y="80009"/>
                </a:lnTo>
                <a:lnTo>
                  <a:pt x="825246" y="53339"/>
                </a:lnTo>
                <a:close/>
              </a:path>
              <a:path w="1089660" h="133350">
                <a:moveTo>
                  <a:pt x="872489" y="53339"/>
                </a:moveTo>
                <a:lnTo>
                  <a:pt x="848867" y="53339"/>
                </a:lnTo>
                <a:lnTo>
                  <a:pt x="848867" y="80009"/>
                </a:lnTo>
                <a:lnTo>
                  <a:pt x="872489" y="80009"/>
                </a:lnTo>
                <a:lnTo>
                  <a:pt x="872489" y="53339"/>
                </a:lnTo>
                <a:close/>
              </a:path>
              <a:path w="1089660" h="133350">
                <a:moveTo>
                  <a:pt x="919734" y="53339"/>
                </a:moveTo>
                <a:lnTo>
                  <a:pt x="896112" y="53339"/>
                </a:lnTo>
                <a:lnTo>
                  <a:pt x="896112" y="80009"/>
                </a:lnTo>
                <a:lnTo>
                  <a:pt x="919734" y="80009"/>
                </a:lnTo>
                <a:lnTo>
                  <a:pt x="919734" y="53339"/>
                </a:lnTo>
                <a:close/>
              </a:path>
              <a:path w="1089660" h="133350">
                <a:moveTo>
                  <a:pt x="966977" y="53339"/>
                </a:moveTo>
                <a:lnTo>
                  <a:pt x="943355" y="53339"/>
                </a:lnTo>
                <a:lnTo>
                  <a:pt x="943355" y="80009"/>
                </a:lnTo>
                <a:lnTo>
                  <a:pt x="966977" y="80009"/>
                </a:lnTo>
                <a:lnTo>
                  <a:pt x="966977" y="53339"/>
                </a:lnTo>
                <a:close/>
              </a:path>
              <a:path w="1089660" h="133350">
                <a:moveTo>
                  <a:pt x="1014222" y="53339"/>
                </a:moveTo>
                <a:lnTo>
                  <a:pt x="990600" y="53339"/>
                </a:lnTo>
                <a:lnTo>
                  <a:pt x="990600" y="80009"/>
                </a:lnTo>
                <a:lnTo>
                  <a:pt x="1014222" y="80009"/>
                </a:lnTo>
                <a:lnTo>
                  <a:pt x="1014222" y="53339"/>
                </a:lnTo>
                <a:close/>
              </a:path>
              <a:path w="1089660" h="133350">
                <a:moveTo>
                  <a:pt x="1019555" y="0"/>
                </a:moveTo>
                <a:lnTo>
                  <a:pt x="1019555" y="133349"/>
                </a:lnTo>
                <a:lnTo>
                  <a:pt x="1089659" y="67055"/>
                </a:lnTo>
                <a:lnTo>
                  <a:pt x="1019555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698853" y="794032"/>
            <a:ext cx="5729728" cy="5165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233975">
              <a:lnSpc>
                <a:spcPts val="1356"/>
              </a:lnSpc>
              <a:spcBef>
                <a:spcPts val="796"/>
              </a:spcBef>
            </a:pPr>
            <a:r>
              <a:rPr sz="1167" b="1" spc="-5" dirty="0">
                <a:latin typeface="Garamond"/>
                <a:cs typeface="Garamond"/>
              </a:rPr>
              <a:t>C.  Distribution Channel</a:t>
            </a:r>
            <a:r>
              <a:rPr sz="1167" b="1" spc="2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Functions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distribution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moves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from </a:t>
            </a:r>
            <a:r>
              <a:rPr sz="1167" spc="-5" dirty="0">
                <a:latin typeface="Garamond"/>
                <a:cs typeface="Garamond"/>
              </a:rPr>
              <a:t>producers </a:t>
            </a:r>
            <a:r>
              <a:rPr sz="1167" dirty="0">
                <a:latin typeface="Garamond"/>
                <a:cs typeface="Garamond"/>
              </a:rPr>
              <a:t>to consumers. It </a:t>
            </a:r>
            <a:r>
              <a:rPr sz="1167" spc="-5" dirty="0">
                <a:latin typeface="Garamond"/>
                <a:cs typeface="Garamond"/>
              </a:rPr>
              <a:t>overcomes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time, </a:t>
            </a:r>
            <a:r>
              <a:rPr sz="1167" spc="-5" dirty="0">
                <a:latin typeface="Garamond"/>
                <a:cs typeface="Garamond"/>
              </a:rPr>
              <a:t>place,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possession </a:t>
            </a:r>
            <a:r>
              <a:rPr sz="1167" dirty="0">
                <a:latin typeface="Garamond"/>
                <a:cs typeface="Garamond"/>
              </a:rPr>
              <a:t>gaps that </a:t>
            </a:r>
            <a:r>
              <a:rPr sz="1167" spc="-5" dirty="0">
                <a:latin typeface="Garamond"/>
                <a:cs typeface="Garamond"/>
              </a:rPr>
              <a:t>separate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from those who would  use them. </a:t>
            </a:r>
            <a:r>
              <a:rPr sz="1167" spc="-5" dirty="0">
                <a:latin typeface="Garamond"/>
                <a:cs typeface="Garamond"/>
              </a:rPr>
              <a:t>Members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perform many </a:t>
            </a:r>
            <a:r>
              <a:rPr sz="1167" dirty="0">
                <a:latin typeface="Garamond"/>
                <a:cs typeface="Garamond"/>
              </a:rPr>
              <a:t>key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functions:</a:t>
            </a:r>
            <a:endParaRPr sz="1167">
              <a:latin typeface="Garamond"/>
              <a:cs typeface="Garamond"/>
            </a:endParaRPr>
          </a:p>
          <a:p>
            <a:pPr marL="456837" marR="18520" indent="-222245" algn="just">
              <a:lnSpc>
                <a:spcPts val="1312"/>
              </a:lnSpc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i="1" dirty="0">
                <a:latin typeface="Garamond"/>
                <a:cs typeface="Garamond"/>
              </a:rPr>
              <a:t>Information: </a:t>
            </a:r>
            <a:r>
              <a:rPr sz="1167" dirty="0">
                <a:latin typeface="Garamond"/>
                <a:cs typeface="Garamond"/>
              </a:rPr>
              <a:t>gathering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distributing marketing </a:t>
            </a:r>
            <a:r>
              <a:rPr sz="1167" spc="-5" dirty="0">
                <a:latin typeface="Garamond"/>
                <a:cs typeface="Garamond"/>
              </a:rPr>
              <a:t>research and </a:t>
            </a:r>
            <a:r>
              <a:rPr sz="1167" dirty="0">
                <a:latin typeface="Garamond"/>
                <a:cs typeface="Garamond"/>
              </a:rPr>
              <a:t>intelligence information  </a:t>
            </a:r>
            <a:r>
              <a:rPr sz="1167" spc="-5" dirty="0">
                <a:latin typeface="Garamond"/>
                <a:cs typeface="Garamond"/>
              </a:rPr>
              <a:t>about actors and </a:t>
            </a:r>
            <a:r>
              <a:rPr sz="1167" dirty="0">
                <a:latin typeface="Garamond"/>
                <a:cs typeface="Garamond"/>
              </a:rPr>
              <a:t>forces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environment </a:t>
            </a:r>
            <a:r>
              <a:rPr sz="1167" spc="-5" dirty="0">
                <a:latin typeface="Garamond"/>
                <a:cs typeface="Garamond"/>
              </a:rPr>
              <a:t>needed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planning and aiding  </a:t>
            </a:r>
            <a:r>
              <a:rPr sz="1167" dirty="0">
                <a:latin typeface="Garamond"/>
                <a:cs typeface="Garamond"/>
              </a:rPr>
              <a:t>exchange.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i="1" spc="-5" dirty="0">
                <a:latin typeface="Garamond"/>
                <a:cs typeface="Garamond"/>
              </a:rPr>
              <a:t>Promotion: </a:t>
            </a:r>
            <a:r>
              <a:rPr sz="1167" dirty="0">
                <a:latin typeface="Garamond"/>
                <a:cs typeface="Garamond"/>
              </a:rPr>
              <a:t>developing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spreading </a:t>
            </a:r>
            <a:r>
              <a:rPr sz="1167" spc="-5" dirty="0">
                <a:latin typeface="Garamond"/>
                <a:cs typeface="Garamond"/>
              </a:rPr>
              <a:t>persuasive </a:t>
            </a:r>
            <a:r>
              <a:rPr sz="1167" dirty="0">
                <a:latin typeface="Garamond"/>
                <a:cs typeface="Garamond"/>
              </a:rPr>
              <a:t>communications </a:t>
            </a:r>
            <a:r>
              <a:rPr sz="1167" spc="-5" dirty="0">
                <a:latin typeface="Garamond"/>
                <a:cs typeface="Garamond"/>
              </a:rPr>
              <a:t>about an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offer.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i="1" spc="-5" dirty="0">
                <a:latin typeface="Garamond"/>
                <a:cs typeface="Garamond"/>
              </a:rPr>
              <a:t>Contact: </a:t>
            </a:r>
            <a:r>
              <a:rPr sz="1167" dirty="0">
                <a:latin typeface="Garamond"/>
                <a:cs typeface="Garamond"/>
              </a:rPr>
              <a:t>finding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communicating with </a:t>
            </a:r>
            <a:r>
              <a:rPr sz="1167" spc="-5" dirty="0">
                <a:latin typeface="Garamond"/>
                <a:cs typeface="Garamond"/>
              </a:rPr>
              <a:t>prospective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buyers.</a:t>
            </a:r>
            <a:endParaRPr sz="1167">
              <a:latin typeface="Garamond"/>
              <a:cs typeface="Garamond"/>
            </a:endParaRPr>
          </a:p>
          <a:p>
            <a:pPr marL="456837" marR="19755" indent="-222245">
              <a:lnSpc>
                <a:spcPts val="1312"/>
              </a:lnSpc>
              <a:spcBef>
                <a:spcPts val="73"/>
              </a:spcBef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i="1" dirty="0">
                <a:latin typeface="Garamond"/>
                <a:cs typeface="Garamond"/>
              </a:rPr>
              <a:t>Matching: </a:t>
            </a:r>
            <a:r>
              <a:rPr sz="1167" dirty="0">
                <a:latin typeface="Garamond"/>
                <a:cs typeface="Garamond"/>
              </a:rPr>
              <a:t>shaping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fitting the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10" dirty="0">
                <a:latin typeface="Garamond"/>
                <a:cs typeface="Garamond"/>
              </a:rPr>
              <a:t>buyer's </a:t>
            </a:r>
            <a:r>
              <a:rPr sz="1167" spc="-5" dirty="0">
                <a:latin typeface="Garamond"/>
                <a:cs typeface="Garamond"/>
              </a:rPr>
              <a:t>needs, including activities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 </a:t>
            </a:r>
            <a:r>
              <a:rPr sz="1167" dirty="0">
                <a:latin typeface="Garamond"/>
                <a:cs typeface="Garamond"/>
              </a:rPr>
              <a:t>manufacturing, </a:t>
            </a:r>
            <a:r>
              <a:rPr sz="1167" spc="-5" dirty="0">
                <a:latin typeface="Garamond"/>
                <a:cs typeface="Garamond"/>
              </a:rPr>
              <a:t>grading, assembling, and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packaging.</a:t>
            </a:r>
            <a:endParaRPr sz="1167">
              <a:latin typeface="Garamond"/>
              <a:cs typeface="Garamond"/>
            </a:endParaRPr>
          </a:p>
          <a:p>
            <a:pPr marL="456837" marR="19755" indent="-222245">
              <a:lnSpc>
                <a:spcPts val="1312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i="1" spc="-5" dirty="0">
                <a:latin typeface="Garamond"/>
                <a:cs typeface="Garamond"/>
              </a:rPr>
              <a:t>Negotiation: </a:t>
            </a:r>
            <a:r>
              <a:rPr sz="1167" spc="-5" dirty="0">
                <a:latin typeface="Garamond"/>
                <a:cs typeface="Garamond"/>
              </a:rPr>
              <a:t>reaching an agreement on price and other </a:t>
            </a:r>
            <a:r>
              <a:rPr sz="1167" dirty="0">
                <a:latin typeface="Garamond"/>
                <a:cs typeface="Garamond"/>
              </a:rPr>
              <a:t>terms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so that </a:t>
            </a:r>
            <a:r>
              <a:rPr sz="1167" spc="-5" dirty="0">
                <a:latin typeface="Garamond"/>
                <a:cs typeface="Garamond"/>
              </a:rPr>
              <a:t>ownership  or possession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transferred.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Others help </a:t>
            </a:r>
            <a:r>
              <a:rPr sz="1167" dirty="0">
                <a:latin typeface="Garamond"/>
                <a:cs typeface="Garamond"/>
              </a:rPr>
              <a:t>to fulfill the completed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transactions: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i="1" spc="-5" dirty="0">
                <a:latin typeface="Garamond"/>
                <a:cs typeface="Garamond"/>
              </a:rPr>
              <a:t>Physical distribution: </a:t>
            </a:r>
            <a:r>
              <a:rPr sz="1167" dirty="0">
                <a:latin typeface="Garamond"/>
                <a:cs typeface="Garamond"/>
              </a:rPr>
              <a:t>transporting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storing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goods.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i="1" dirty="0">
                <a:latin typeface="Garamond"/>
                <a:cs typeface="Garamond"/>
              </a:rPr>
              <a:t>Financing: </a:t>
            </a:r>
            <a:r>
              <a:rPr sz="1167" spc="-5" dirty="0">
                <a:latin typeface="Garamond"/>
                <a:cs typeface="Garamond"/>
              </a:rPr>
              <a:t>acquiring and </a:t>
            </a:r>
            <a:r>
              <a:rPr sz="1167" dirty="0">
                <a:latin typeface="Garamond"/>
                <a:cs typeface="Garamond"/>
              </a:rPr>
              <a:t>using funds to cover the costs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channel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work.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i="1" spc="-5" dirty="0">
                <a:latin typeface="Garamond"/>
                <a:cs typeface="Garamond"/>
              </a:rPr>
              <a:t>Risk taking: </a:t>
            </a:r>
            <a:r>
              <a:rPr sz="1167" spc="-5" dirty="0">
                <a:latin typeface="Garamond"/>
                <a:cs typeface="Garamond"/>
              </a:rPr>
              <a:t>assuming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risks of carrying out </a:t>
            </a:r>
            <a:r>
              <a:rPr sz="1167" dirty="0">
                <a:latin typeface="Garamond"/>
                <a:cs typeface="Garamond"/>
              </a:rPr>
              <a:t>the channel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work.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question </a:t>
            </a:r>
            <a:r>
              <a:rPr sz="1167" spc="-5" dirty="0">
                <a:latin typeface="Garamond"/>
                <a:cs typeface="Garamond"/>
              </a:rPr>
              <a:t>is not </a:t>
            </a:r>
            <a:r>
              <a:rPr sz="1167" i="1" spc="-5" dirty="0">
                <a:latin typeface="Garamond"/>
                <a:cs typeface="Garamond"/>
              </a:rPr>
              <a:t>whether </a:t>
            </a:r>
            <a:r>
              <a:rPr sz="1167" dirty="0">
                <a:latin typeface="Garamond"/>
                <a:cs typeface="Garamond"/>
              </a:rPr>
              <a:t>these functions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performed—they must be—but rather </a:t>
            </a:r>
            <a:r>
              <a:rPr sz="1167" i="1" spc="-5" dirty="0">
                <a:latin typeface="Garamond"/>
                <a:cs typeface="Garamond"/>
              </a:rPr>
              <a:t>who 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perform </a:t>
            </a:r>
            <a:r>
              <a:rPr sz="1167" dirty="0">
                <a:latin typeface="Garamond"/>
                <a:cs typeface="Garamond"/>
              </a:rPr>
              <a:t>them. To the extent that the </a:t>
            </a:r>
            <a:r>
              <a:rPr sz="1167" spc="-5" dirty="0">
                <a:latin typeface="Garamond"/>
                <a:cs typeface="Garamond"/>
              </a:rPr>
              <a:t>manufacturer performs </a:t>
            </a:r>
            <a:r>
              <a:rPr sz="1167" dirty="0">
                <a:latin typeface="Garamond"/>
                <a:cs typeface="Garamond"/>
              </a:rPr>
              <a:t>these functions,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costs go up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its </a:t>
            </a:r>
            <a:r>
              <a:rPr sz="1167" spc="-5" dirty="0">
                <a:latin typeface="Garamond"/>
                <a:cs typeface="Garamond"/>
              </a:rPr>
              <a:t>prices have </a:t>
            </a:r>
            <a:r>
              <a:rPr sz="1167" dirty="0">
                <a:latin typeface="Garamond"/>
                <a:cs typeface="Garamond"/>
              </a:rPr>
              <a:t>to be </a:t>
            </a:r>
            <a:r>
              <a:rPr sz="1167" spc="-5" dirty="0">
                <a:latin typeface="Garamond"/>
                <a:cs typeface="Garamond"/>
              </a:rPr>
              <a:t>higher. At </a:t>
            </a:r>
            <a:r>
              <a:rPr sz="1167" dirty="0">
                <a:latin typeface="Garamond"/>
                <a:cs typeface="Garamond"/>
              </a:rPr>
              <a:t>the same </a:t>
            </a:r>
            <a:r>
              <a:rPr sz="1167" spc="-5" dirty="0">
                <a:latin typeface="Garamond"/>
                <a:cs typeface="Garamond"/>
              </a:rPr>
              <a:t>time, </a:t>
            </a:r>
            <a:r>
              <a:rPr sz="1167" dirty="0">
                <a:latin typeface="Garamond"/>
                <a:cs typeface="Garamond"/>
              </a:rPr>
              <a:t>when some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these functions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shifted to  </a:t>
            </a:r>
            <a:r>
              <a:rPr sz="1167" spc="-5" dirty="0">
                <a:latin typeface="Garamond"/>
                <a:cs typeface="Garamond"/>
              </a:rPr>
              <a:t>intermediaries,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producer's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and prices may be lower, but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intermediaries must </a:t>
            </a:r>
            <a:r>
              <a:rPr sz="1167" dirty="0">
                <a:latin typeface="Garamond"/>
                <a:cs typeface="Garamond"/>
              </a:rPr>
              <a:t>charge 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to cover the costs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their work. </a:t>
            </a:r>
            <a:r>
              <a:rPr sz="1167" spc="-5" dirty="0">
                <a:latin typeface="Garamond"/>
                <a:cs typeface="Garamond"/>
              </a:rPr>
              <a:t>In dividing </a:t>
            </a:r>
            <a:r>
              <a:rPr sz="1167" dirty="0">
                <a:latin typeface="Garamond"/>
                <a:cs typeface="Garamond"/>
              </a:rPr>
              <a:t>the work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channel, the various </a:t>
            </a:r>
            <a:r>
              <a:rPr sz="1167" spc="-5" dirty="0">
                <a:latin typeface="Garamond"/>
                <a:cs typeface="Garamond"/>
              </a:rPr>
              <a:t>functions 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assigned to the channel members who </a:t>
            </a:r>
            <a:r>
              <a:rPr sz="1167" spc="-5" dirty="0">
                <a:latin typeface="Garamond"/>
                <a:cs typeface="Garamond"/>
              </a:rPr>
              <a:t>can perform </a:t>
            </a:r>
            <a:r>
              <a:rPr sz="1167" dirty="0">
                <a:latin typeface="Garamond"/>
                <a:cs typeface="Garamond"/>
              </a:rPr>
              <a:t>them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efficiently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effectively  to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satisfactory </a:t>
            </a:r>
            <a:r>
              <a:rPr sz="1167" spc="-5" dirty="0">
                <a:latin typeface="Garamond"/>
                <a:cs typeface="Garamond"/>
              </a:rPr>
              <a:t>assortments of </a:t>
            </a:r>
            <a:r>
              <a:rPr sz="1167" dirty="0">
                <a:latin typeface="Garamond"/>
                <a:cs typeface="Garamond"/>
              </a:rPr>
              <a:t>goods to target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consumers.</a:t>
            </a:r>
            <a:endParaRPr sz="1167">
              <a:latin typeface="Garamond"/>
              <a:cs typeface="Garamond"/>
            </a:endParaRPr>
          </a:p>
          <a:p>
            <a:pPr marL="233975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D.  </a:t>
            </a:r>
            <a:r>
              <a:rPr sz="1167" b="1" dirty="0">
                <a:latin typeface="Garamond"/>
                <a:cs typeface="Garamond"/>
              </a:rPr>
              <a:t>Number of </a:t>
            </a:r>
            <a:r>
              <a:rPr sz="1167" b="1" spc="-5" dirty="0">
                <a:latin typeface="Garamond"/>
                <a:cs typeface="Garamond"/>
              </a:rPr>
              <a:t>Channel</a:t>
            </a:r>
            <a:r>
              <a:rPr sz="1167" b="1" spc="-13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Levels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Distribution </a:t>
            </a:r>
            <a:r>
              <a:rPr sz="1167" dirty="0">
                <a:latin typeface="Garamond"/>
                <a:cs typeface="Garamond"/>
              </a:rPr>
              <a:t>channels can </a:t>
            </a:r>
            <a:r>
              <a:rPr sz="1167" spc="-5" dirty="0">
                <a:latin typeface="Garamond"/>
                <a:cs typeface="Garamond"/>
              </a:rPr>
              <a:t>be described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number of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levels involved. Each layer of  </a:t>
            </a:r>
            <a:r>
              <a:rPr sz="1167" dirty="0">
                <a:latin typeface="Garamond"/>
                <a:cs typeface="Garamond"/>
              </a:rPr>
              <a:t>marketing intermediaries that </a:t>
            </a:r>
            <a:r>
              <a:rPr sz="1167" spc="-5" dirty="0">
                <a:latin typeface="Garamond"/>
                <a:cs typeface="Garamond"/>
              </a:rPr>
              <a:t>performs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work in bringing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and its ownership  </a:t>
            </a:r>
            <a:r>
              <a:rPr sz="1167" dirty="0">
                <a:latin typeface="Garamond"/>
                <a:cs typeface="Garamond"/>
              </a:rPr>
              <a:t>closer to the final </a:t>
            </a:r>
            <a:r>
              <a:rPr sz="1167" spc="-5" dirty="0">
                <a:latin typeface="Garamond"/>
                <a:cs typeface="Garamond"/>
              </a:rPr>
              <a:t>buyer is </a:t>
            </a:r>
            <a:r>
              <a:rPr sz="1167" dirty="0">
                <a:latin typeface="Garamond"/>
                <a:cs typeface="Garamond"/>
              </a:rPr>
              <a:t>a channel level.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Because</a:t>
            </a:r>
            <a:endParaRPr sz="1167">
              <a:latin typeface="Garamond"/>
              <a:cs typeface="Garamond"/>
            </a:endParaRPr>
          </a:p>
          <a:p>
            <a:pPr marL="101862">
              <a:spcBef>
                <a:spcPts val="227"/>
              </a:spcBef>
              <a:tabLst>
                <a:tab pos="2991046" algn="l"/>
              </a:tabLst>
            </a:pPr>
            <a:r>
              <a:rPr sz="1167" b="1" dirty="0">
                <a:latin typeface="Garamond"/>
                <a:cs typeface="Garamond"/>
              </a:rPr>
              <a:t>Figure</a:t>
            </a:r>
            <a:r>
              <a:rPr sz="1167" b="1" spc="-10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A	Figure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B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044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135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8448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For example, the </a:t>
            </a:r>
            <a:r>
              <a:rPr sz="1167" spc="-5" dirty="0">
                <a:latin typeface="Garamond"/>
                <a:cs typeface="Garamond"/>
              </a:rPr>
              <a:t>makers of </a:t>
            </a:r>
            <a:r>
              <a:rPr sz="1167" dirty="0">
                <a:latin typeface="Garamond"/>
                <a:cs typeface="Garamond"/>
              </a:rPr>
              <a:t>televisions, cameras, </a:t>
            </a:r>
            <a:r>
              <a:rPr sz="1167" spc="-5" dirty="0">
                <a:latin typeface="Garamond"/>
                <a:cs typeface="Garamond"/>
              </a:rPr>
              <a:t>tires, furniture, </a:t>
            </a:r>
            <a:r>
              <a:rPr sz="1167" dirty="0">
                <a:latin typeface="Garamond"/>
                <a:cs typeface="Garamond"/>
              </a:rPr>
              <a:t>major </a:t>
            </a:r>
            <a:r>
              <a:rPr sz="1167" spc="-5" dirty="0">
                <a:latin typeface="Garamond"/>
                <a:cs typeface="Garamond"/>
              </a:rPr>
              <a:t>appliances, and </a:t>
            </a:r>
            <a:r>
              <a:rPr sz="1167" dirty="0">
                <a:latin typeface="Garamond"/>
                <a:cs typeface="Garamond"/>
              </a:rPr>
              <a:t>many </a:t>
            </a:r>
            <a:r>
              <a:rPr sz="1167" spc="-5" dirty="0">
                <a:latin typeface="Garamond"/>
                <a:cs typeface="Garamond"/>
              </a:rPr>
              <a:t>other  products </a:t>
            </a:r>
            <a:r>
              <a:rPr sz="1167" dirty="0">
                <a:latin typeface="Garamond"/>
                <a:cs typeface="Garamond"/>
              </a:rPr>
              <a:t>sell their goods directly to large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which then sell the goods to final consumers.  </a:t>
            </a:r>
            <a:r>
              <a:rPr sz="1167" spc="-5" dirty="0">
                <a:latin typeface="Garamond"/>
                <a:cs typeface="Garamond"/>
              </a:rPr>
              <a:t>Channel </a:t>
            </a:r>
            <a:r>
              <a:rPr sz="1167" dirty="0">
                <a:latin typeface="Garamond"/>
                <a:cs typeface="Garamond"/>
              </a:rPr>
              <a:t>3 contains two </a:t>
            </a:r>
            <a:r>
              <a:rPr sz="1167" spc="-5" dirty="0">
                <a:latin typeface="Garamond"/>
                <a:cs typeface="Garamond"/>
              </a:rPr>
              <a:t>intermediary levels,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wholesaler and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retailer. </a:t>
            </a:r>
            <a:r>
              <a:rPr sz="1167" dirty="0">
                <a:latin typeface="Garamond"/>
                <a:cs typeface="Garamond"/>
              </a:rPr>
              <a:t>This channel </a:t>
            </a:r>
            <a:r>
              <a:rPr sz="1167" spc="-5" dirty="0">
                <a:latin typeface="Garamond"/>
                <a:cs typeface="Garamond"/>
              </a:rPr>
              <a:t>is often </a:t>
            </a:r>
            <a:r>
              <a:rPr sz="1167" dirty="0">
                <a:latin typeface="Garamond"/>
                <a:cs typeface="Garamond"/>
              </a:rPr>
              <a:t>used 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small manufacturers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food, drugs, </a:t>
            </a:r>
            <a:r>
              <a:rPr sz="1167" spc="-5" dirty="0">
                <a:latin typeface="Garamond"/>
                <a:cs typeface="Garamond"/>
              </a:rPr>
              <a:t>hardware, and other products. Channel </a:t>
            </a:r>
            <a:r>
              <a:rPr sz="1167" dirty="0">
                <a:latin typeface="Garamond"/>
                <a:cs typeface="Garamond"/>
              </a:rPr>
              <a:t>4 contains three  intermediary levels. In the meatpacking industry, for example, jobbers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from wholesalers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sell to smaller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who generally </a:t>
            </a:r>
            <a:r>
              <a:rPr sz="1167" spc="-5" dirty="0">
                <a:latin typeface="Garamond"/>
                <a:cs typeface="Garamond"/>
              </a:rPr>
              <a:t>are not served by </a:t>
            </a:r>
            <a:r>
              <a:rPr sz="1167" dirty="0">
                <a:latin typeface="Garamond"/>
                <a:cs typeface="Garamond"/>
              </a:rPr>
              <a:t>larger wholesalers. Distribution </a:t>
            </a:r>
            <a:r>
              <a:rPr sz="1167" spc="-5" dirty="0">
                <a:latin typeface="Garamond"/>
                <a:cs typeface="Garamond"/>
              </a:rPr>
              <a:t>channels  </a:t>
            </a:r>
            <a:r>
              <a:rPr sz="1167" dirty="0">
                <a:latin typeface="Garamond"/>
                <a:cs typeface="Garamond"/>
              </a:rPr>
              <a:t>with even </a:t>
            </a:r>
            <a:r>
              <a:rPr sz="1167" spc="-5" dirty="0">
                <a:latin typeface="Garamond"/>
                <a:cs typeface="Garamond"/>
              </a:rPr>
              <a:t>more levels are sometimes </a:t>
            </a:r>
            <a:r>
              <a:rPr sz="1167" dirty="0">
                <a:latin typeface="Garamond"/>
                <a:cs typeface="Garamond"/>
              </a:rPr>
              <a:t>found,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less </a:t>
            </a:r>
            <a:r>
              <a:rPr sz="1167" spc="-5" dirty="0">
                <a:latin typeface="Garamond"/>
                <a:cs typeface="Garamond"/>
              </a:rPr>
              <a:t>often. </a:t>
            </a:r>
            <a:r>
              <a:rPr sz="1167" dirty="0">
                <a:latin typeface="Garamond"/>
                <a:cs typeface="Garamond"/>
              </a:rPr>
              <a:t>From the </a:t>
            </a:r>
            <a:r>
              <a:rPr sz="1167" spc="-5" dirty="0">
                <a:latin typeface="Garamond"/>
                <a:cs typeface="Garamond"/>
              </a:rPr>
              <a:t>producer's point of </a:t>
            </a:r>
            <a:r>
              <a:rPr sz="1167" dirty="0">
                <a:latin typeface="Garamond"/>
                <a:cs typeface="Garamond"/>
              </a:rPr>
              <a:t>view, a  greater </a:t>
            </a:r>
            <a:r>
              <a:rPr sz="1167" spc="-5" dirty="0">
                <a:latin typeface="Garamond"/>
                <a:cs typeface="Garamond"/>
              </a:rPr>
              <a:t>number of levels means less </a:t>
            </a:r>
            <a:r>
              <a:rPr sz="1167" dirty="0">
                <a:latin typeface="Garamond"/>
                <a:cs typeface="Garamond"/>
              </a:rPr>
              <a:t>control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greater </a:t>
            </a:r>
            <a:r>
              <a:rPr sz="1167" spc="-5" dirty="0">
                <a:latin typeface="Garamond"/>
                <a:cs typeface="Garamond"/>
              </a:rPr>
              <a:t>channel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complexity.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Figure B shows some common </a:t>
            </a:r>
            <a:r>
              <a:rPr sz="1167" spc="-5" dirty="0">
                <a:latin typeface="Garamond"/>
                <a:cs typeface="Garamond"/>
              </a:rPr>
              <a:t>business distribution </a:t>
            </a:r>
            <a:r>
              <a:rPr sz="1167" dirty="0">
                <a:latin typeface="Garamond"/>
                <a:cs typeface="Garamond"/>
              </a:rPr>
              <a:t>channels. The </a:t>
            </a:r>
            <a:r>
              <a:rPr sz="1167" spc="-5" dirty="0">
                <a:latin typeface="Garamond"/>
                <a:cs typeface="Garamond"/>
              </a:rPr>
              <a:t>business marketer </a:t>
            </a:r>
            <a:r>
              <a:rPr sz="1167" dirty="0">
                <a:latin typeface="Garamond"/>
                <a:cs typeface="Garamond"/>
              </a:rPr>
              <a:t>can use </a:t>
            </a:r>
            <a:r>
              <a:rPr sz="1167" spc="-5" dirty="0">
                <a:latin typeface="Garamond"/>
                <a:cs typeface="Garamond"/>
              </a:rPr>
              <a:t>its  own </a:t>
            </a:r>
            <a:r>
              <a:rPr sz="1167" dirty="0">
                <a:latin typeface="Garamond"/>
                <a:cs typeface="Garamond"/>
              </a:rPr>
              <a:t>sales force to sell </a:t>
            </a:r>
            <a:r>
              <a:rPr sz="1167" spc="-5" dirty="0">
                <a:latin typeface="Garamond"/>
                <a:cs typeface="Garamond"/>
              </a:rPr>
              <a:t>directly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customers.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sell to </a:t>
            </a:r>
            <a:r>
              <a:rPr sz="1167" spc="-5" dirty="0">
                <a:latin typeface="Garamond"/>
                <a:cs typeface="Garamond"/>
              </a:rPr>
              <a:t>industrial distributors, </a:t>
            </a:r>
            <a:r>
              <a:rPr sz="1167" dirty="0">
                <a:latin typeface="Garamond"/>
                <a:cs typeface="Garamond"/>
              </a:rPr>
              <a:t>who  in turn sell to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customers. It can sell through </a:t>
            </a:r>
            <a:r>
              <a:rPr sz="1167" spc="-5" dirty="0">
                <a:latin typeface="Garamond"/>
                <a:cs typeface="Garamond"/>
              </a:rPr>
              <a:t>manufacturer's representatives or its own 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branches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customers,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it can use these </a:t>
            </a:r>
            <a:r>
              <a:rPr sz="1167" spc="-5" dirty="0">
                <a:latin typeface="Garamond"/>
                <a:cs typeface="Garamond"/>
              </a:rPr>
              <a:t>representatives and branches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sell 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industrial </a:t>
            </a:r>
            <a:r>
              <a:rPr sz="1167" dirty="0">
                <a:latin typeface="Garamond"/>
                <a:cs typeface="Garamond"/>
              </a:rPr>
              <a:t>distributors. Thus,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markets commonly include multilevel distribution  channels.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All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institutions in </a:t>
            </a:r>
            <a:r>
              <a:rPr sz="1167" dirty="0">
                <a:latin typeface="Garamond"/>
                <a:cs typeface="Garamond"/>
              </a:rPr>
              <a:t>the channel </a:t>
            </a:r>
            <a:r>
              <a:rPr sz="1167" spc="-5" dirty="0">
                <a:latin typeface="Garamond"/>
                <a:cs typeface="Garamond"/>
              </a:rPr>
              <a:t>are connected by </a:t>
            </a:r>
            <a:r>
              <a:rPr sz="1167" dirty="0">
                <a:latin typeface="Garamond"/>
                <a:cs typeface="Garamond"/>
              </a:rPr>
              <a:t>several 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flows. These include the  </a:t>
            </a:r>
            <a:r>
              <a:rPr sz="1167" spc="-5" dirty="0">
                <a:latin typeface="Garamond"/>
                <a:cs typeface="Garamond"/>
              </a:rPr>
              <a:t>physical </a:t>
            </a:r>
            <a:r>
              <a:rPr sz="1167" dirty="0">
                <a:latin typeface="Garamond"/>
                <a:cs typeface="Garamond"/>
              </a:rPr>
              <a:t>flow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products, the flow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ownership, the </a:t>
            </a:r>
            <a:r>
              <a:rPr sz="1167" spc="-5" dirty="0">
                <a:latin typeface="Garamond"/>
                <a:cs typeface="Garamond"/>
              </a:rPr>
              <a:t>payment </a:t>
            </a:r>
            <a:r>
              <a:rPr sz="1167" dirty="0">
                <a:latin typeface="Garamond"/>
                <a:cs typeface="Garamond"/>
              </a:rPr>
              <a:t>flow, the information flow,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flow. These flows can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even channels with </a:t>
            </a:r>
            <a:r>
              <a:rPr sz="1167" spc="-5" dirty="0">
                <a:latin typeface="Garamond"/>
                <a:cs typeface="Garamond"/>
              </a:rPr>
              <a:t>only one or </a:t>
            </a:r>
            <a:r>
              <a:rPr sz="1167" dirty="0">
                <a:latin typeface="Garamond"/>
                <a:cs typeface="Garamond"/>
              </a:rPr>
              <a:t>a few levels very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complex.</a:t>
            </a:r>
            <a:endParaRPr sz="1167">
              <a:latin typeface="Garamond"/>
              <a:cs typeface="Garamond"/>
            </a:endParaRPr>
          </a:p>
          <a:p>
            <a:pPr marL="234592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E.  </a:t>
            </a:r>
            <a:r>
              <a:rPr sz="1167" b="1" spc="-5" dirty="0">
                <a:latin typeface="Garamond"/>
                <a:cs typeface="Garamond"/>
              </a:rPr>
              <a:t>Channel Behavior and</a:t>
            </a:r>
            <a:r>
              <a:rPr sz="1167" b="1" spc="-29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Organization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Distribution </a:t>
            </a:r>
            <a:r>
              <a:rPr sz="1167" dirty="0">
                <a:latin typeface="Garamond"/>
                <a:cs typeface="Garamond"/>
              </a:rPr>
              <a:t>channels </a:t>
            </a:r>
            <a:r>
              <a:rPr sz="1167" spc="-5" dirty="0">
                <a:latin typeface="Garamond"/>
                <a:cs typeface="Garamond"/>
              </a:rPr>
              <a:t>are more </a:t>
            </a:r>
            <a:r>
              <a:rPr sz="1167" dirty="0">
                <a:latin typeface="Garamond"/>
                <a:cs typeface="Garamond"/>
              </a:rPr>
              <a:t>than simple </a:t>
            </a:r>
            <a:r>
              <a:rPr sz="1167" spc="-5" dirty="0">
                <a:latin typeface="Garamond"/>
                <a:cs typeface="Garamond"/>
              </a:rPr>
              <a:t>collections of </a:t>
            </a:r>
            <a:r>
              <a:rPr sz="1167" dirty="0">
                <a:latin typeface="Garamond"/>
                <a:cs typeface="Garamond"/>
              </a:rPr>
              <a:t>firms tied together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various flows.  They </a:t>
            </a:r>
            <a:r>
              <a:rPr sz="1167" spc="-5" dirty="0">
                <a:latin typeface="Garamond"/>
                <a:cs typeface="Garamond"/>
              </a:rPr>
              <a:t>are complex behavioral </a:t>
            </a:r>
            <a:r>
              <a:rPr sz="1167" dirty="0">
                <a:latin typeface="Garamond"/>
                <a:cs typeface="Garamond"/>
              </a:rPr>
              <a:t>systems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people and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interact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accomplish  individual, </a:t>
            </a:r>
            <a:r>
              <a:rPr sz="1167" dirty="0">
                <a:latin typeface="Garamond"/>
                <a:cs typeface="Garamond"/>
              </a:rPr>
              <a:t>company, and channel goals. </a:t>
            </a: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channel systems </a:t>
            </a:r>
            <a:r>
              <a:rPr sz="1167" spc="-5" dirty="0">
                <a:latin typeface="Garamond"/>
                <a:cs typeface="Garamond"/>
              </a:rPr>
              <a:t>consist only of informal  interactions among loosely organized </a:t>
            </a:r>
            <a:r>
              <a:rPr sz="1167" dirty="0">
                <a:latin typeface="Garamond"/>
                <a:cs typeface="Garamond"/>
              </a:rPr>
              <a:t>firms; </a:t>
            </a:r>
            <a:r>
              <a:rPr sz="1167" spc="-5" dirty="0">
                <a:latin typeface="Garamond"/>
                <a:cs typeface="Garamond"/>
              </a:rPr>
              <a:t>others </a:t>
            </a:r>
            <a:r>
              <a:rPr sz="1167" dirty="0">
                <a:latin typeface="Garamond"/>
                <a:cs typeface="Garamond"/>
              </a:rPr>
              <a:t>consist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formal interactions guided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strong  </a:t>
            </a:r>
            <a:r>
              <a:rPr sz="1167" spc="-5" dirty="0">
                <a:latin typeface="Garamond"/>
                <a:cs typeface="Garamond"/>
              </a:rPr>
              <a:t>organizational </a:t>
            </a:r>
            <a:r>
              <a:rPr sz="1167" dirty="0">
                <a:latin typeface="Garamond"/>
                <a:cs typeface="Garamond"/>
              </a:rPr>
              <a:t>structures. </a:t>
            </a:r>
            <a:r>
              <a:rPr sz="1167" spc="-5" dirty="0">
                <a:latin typeface="Garamond"/>
                <a:cs typeface="Garamond"/>
              </a:rPr>
              <a:t>Moreover, channel </a:t>
            </a:r>
            <a:r>
              <a:rPr sz="1167" dirty="0">
                <a:latin typeface="Garamond"/>
                <a:cs typeface="Garamond"/>
              </a:rPr>
              <a:t>systems do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stand still—new types of  </a:t>
            </a:r>
            <a:r>
              <a:rPr sz="1167" spc="-5" dirty="0">
                <a:latin typeface="Garamond"/>
                <a:cs typeface="Garamond"/>
              </a:rPr>
              <a:t>intermediaries </a:t>
            </a:r>
            <a:r>
              <a:rPr sz="1167" dirty="0">
                <a:latin typeface="Garamond"/>
                <a:cs typeface="Garamond"/>
              </a:rPr>
              <a:t>emerge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whole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systems </a:t>
            </a:r>
            <a:r>
              <a:rPr sz="1167" dirty="0">
                <a:latin typeface="Garamond"/>
                <a:cs typeface="Garamond"/>
              </a:rPr>
              <a:t>evolve. </a:t>
            </a:r>
            <a:r>
              <a:rPr sz="1167" spc="-5" dirty="0">
                <a:latin typeface="Garamond"/>
                <a:cs typeface="Garamond"/>
              </a:rPr>
              <a:t>Here </a:t>
            </a:r>
            <a:r>
              <a:rPr sz="1167" dirty="0">
                <a:latin typeface="Garamond"/>
                <a:cs typeface="Garamond"/>
              </a:rPr>
              <a:t>we </a:t>
            </a:r>
            <a:r>
              <a:rPr sz="1167" spc="-5" dirty="0">
                <a:latin typeface="Garamond"/>
                <a:cs typeface="Garamond"/>
              </a:rPr>
              <a:t>look at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behavior  and at how members organize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the work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channel.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Channel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Behavior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distribution channel 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firms that </a:t>
            </a:r>
            <a:r>
              <a:rPr sz="1167" spc="-5" dirty="0">
                <a:latin typeface="Garamond"/>
                <a:cs typeface="Garamond"/>
              </a:rPr>
              <a:t>have banded </a:t>
            </a:r>
            <a:r>
              <a:rPr sz="1167" dirty="0">
                <a:latin typeface="Garamond"/>
                <a:cs typeface="Garamond"/>
              </a:rPr>
              <a:t>together for their common good. </a:t>
            </a:r>
            <a:r>
              <a:rPr sz="1167" spc="-5" dirty="0">
                <a:latin typeface="Garamond"/>
                <a:cs typeface="Garamond"/>
              </a:rPr>
              <a:t>Each 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member is dependent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others. Each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member plays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role in </a:t>
            </a:r>
            <a:r>
              <a:rPr sz="1167" dirty="0">
                <a:latin typeface="Garamond"/>
                <a:cs typeface="Garamond"/>
              </a:rPr>
              <a:t>the channel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specializes in </a:t>
            </a:r>
            <a:r>
              <a:rPr sz="1167" spc="-5" dirty="0">
                <a:latin typeface="Garamond"/>
                <a:cs typeface="Garamond"/>
              </a:rPr>
              <a:t>performing one or </a:t>
            </a:r>
            <a:r>
              <a:rPr sz="1167" dirty="0">
                <a:latin typeface="Garamond"/>
                <a:cs typeface="Garamond"/>
              </a:rPr>
              <a:t>more functions. The channel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most effective when each  </a:t>
            </a:r>
            <a:r>
              <a:rPr sz="1167" spc="-5" dirty="0">
                <a:latin typeface="Garamond"/>
                <a:cs typeface="Garamond"/>
              </a:rPr>
              <a:t>member is </a:t>
            </a:r>
            <a:r>
              <a:rPr sz="1167" dirty="0">
                <a:latin typeface="Garamond"/>
                <a:cs typeface="Garamond"/>
              </a:rPr>
              <a:t>assigned the tasks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do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best.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Ideally,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the success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individual </a:t>
            </a:r>
            <a:r>
              <a:rPr sz="1167" spc="-5" dirty="0">
                <a:latin typeface="Garamond"/>
                <a:cs typeface="Garamond"/>
              </a:rPr>
              <a:t>channel members depends on </a:t>
            </a:r>
            <a:r>
              <a:rPr sz="1167" dirty="0">
                <a:latin typeface="Garamond"/>
                <a:cs typeface="Garamond"/>
              </a:rPr>
              <a:t>overall channel success, </a:t>
            </a:r>
            <a:r>
              <a:rPr sz="1167" spc="-5" dirty="0">
                <a:latin typeface="Garamond"/>
                <a:cs typeface="Garamond"/>
              </a:rPr>
              <a:t>all  </a:t>
            </a:r>
            <a:r>
              <a:rPr sz="1167" dirty="0">
                <a:latin typeface="Garamond"/>
                <a:cs typeface="Garamond"/>
              </a:rPr>
              <a:t>channel firms should work together smoothly. They should understand </a:t>
            </a:r>
            <a:r>
              <a:rPr sz="1167" spc="-5" dirty="0">
                <a:latin typeface="Garamond"/>
                <a:cs typeface="Garamond"/>
              </a:rPr>
              <a:t>and accept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roles,  </a:t>
            </a:r>
            <a:r>
              <a:rPr sz="1167" dirty="0">
                <a:latin typeface="Garamond"/>
                <a:cs typeface="Garamond"/>
              </a:rPr>
              <a:t>coordinate their goals </a:t>
            </a:r>
            <a:r>
              <a:rPr sz="1167" spc="-5" dirty="0">
                <a:latin typeface="Garamond"/>
                <a:cs typeface="Garamond"/>
              </a:rPr>
              <a:t>and activities, and </a:t>
            </a:r>
            <a:r>
              <a:rPr sz="1167" dirty="0">
                <a:latin typeface="Garamond"/>
                <a:cs typeface="Garamond"/>
              </a:rPr>
              <a:t>cooperate to </a:t>
            </a:r>
            <a:r>
              <a:rPr sz="1167" spc="-5" dirty="0">
                <a:latin typeface="Garamond"/>
                <a:cs typeface="Garamond"/>
              </a:rPr>
              <a:t>attain </a:t>
            </a:r>
            <a:r>
              <a:rPr sz="1167" dirty="0">
                <a:latin typeface="Garamond"/>
                <a:cs typeface="Garamond"/>
              </a:rPr>
              <a:t>overall channel goals. By cooperating,  they can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effectively sense, </a:t>
            </a:r>
            <a:r>
              <a:rPr sz="1167" spc="-5" dirty="0">
                <a:latin typeface="Garamond"/>
                <a:cs typeface="Garamond"/>
              </a:rPr>
              <a:t>serve, and </a:t>
            </a:r>
            <a:r>
              <a:rPr sz="1167" dirty="0">
                <a:latin typeface="Garamond"/>
                <a:cs typeface="Garamond"/>
              </a:rPr>
              <a:t>satisfy the target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However, individual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members rarely </a:t>
            </a:r>
            <a:r>
              <a:rPr sz="1167" dirty="0">
                <a:latin typeface="Garamond"/>
                <a:cs typeface="Garamond"/>
              </a:rPr>
              <a:t>take such a </a:t>
            </a:r>
            <a:r>
              <a:rPr sz="1167" spc="-5" dirty="0">
                <a:latin typeface="Garamond"/>
                <a:cs typeface="Garamond"/>
              </a:rPr>
              <a:t>broad </a:t>
            </a:r>
            <a:r>
              <a:rPr sz="1167" dirty="0">
                <a:latin typeface="Garamond"/>
                <a:cs typeface="Garamond"/>
              </a:rPr>
              <a:t>view. They </a:t>
            </a:r>
            <a:r>
              <a:rPr sz="1167" spc="-5" dirty="0">
                <a:latin typeface="Garamond"/>
                <a:cs typeface="Garamond"/>
              </a:rPr>
              <a:t>are usually more  </a:t>
            </a:r>
            <a:r>
              <a:rPr sz="1167" dirty="0">
                <a:latin typeface="Garamond"/>
                <a:cs typeface="Garamond"/>
              </a:rPr>
              <a:t>concerned with their </a:t>
            </a:r>
            <a:r>
              <a:rPr sz="1167" spc="-5" dirty="0">
                <a:latin typeface="Garamond"/>
                <a:cs typeface="Garamond"/>
              </a:rPr>
              <a:t>own </a:t>
            </a:r>
            <a:r>
              <a:rPr sz="1167" dirty="0">
                <a:latin typeface="Garamond"/>
                <a:cs typeface="Garamond"/>
              </a:rPr>
              <a:t>short-run goals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dealings </a:t>
            </a:r>
            <a:r>
              <a:rPr sz="1167" dirty="0">
                <a:latin typeface="Garamond"/>
                <a:cs typeface="Garamond"/>
              </a:rPr>
              <a:t>with those firms closest to them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 channel. </a:t>
            </a:r>
            <a:r>
              <a:rPr sz="1167" spc="-5" dirty="0">
                <a:latin typeface="Garamond"/>
                <a:cs typeface="Garamond"/>
              </a:rPr>
              <a:t>Cooperating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achieve overall </a:t>
            </a:r>
            <a:r>
              <a:rPr sz="1167" dirty="0">
                <a:latin typeface="Garamond"/>
                <a:cs typeface="Garamond"/>
              </a:rPr>
              <a:t>channel goals sometimes </a:t>
            </a:r>
            <a:r>
              <a:rPr sz="1167" spc="-5" dirty="0">
                <a:latin typeface="Garamond"/>
                <a:cs typeface="Garamond"/>
              </a:rPr>
              <a:t>means </a:t>
            </a:r>
            <a:r>
              <a:rPr sz="1167" dirty="0">
                <a:latin typeface="Garamond"/>
                <a:cs typeface="Garamond"/>
              </a:rPr>
              <a:t>giving up </a:t>
            </a:r>
            <a:r>
              <a:rPr sz="1167" spc="-5" dirty="0">
                <a:latin typeface="Garamond"/>
                <a:cs typeface="Garamond"/>
              </a:rPr>
              <a:t>individual 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goals. Although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members are dependent on one another,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often act alone in 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 short-run best interests.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often disagree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roles </a:t>
            </a:r>
            <a:r>
              <a:rPr sz="1167" dirty="0">
                <a:latin typeface="Garamond"/>
                <a:cs typeface="Garamond"/>
              </a:rPr>
              <a:t>each should </a:t>
            </a:r>
            <a:r>
              <a:rPr sz="1167" spc="-5" dirty="0">
                <a:latin typeface="Garamond"/>
                <a:cs typeface="Garamond"/>
              </a:rPr>
              <a:t>play—on </a:t>
            </a:r>
            <a:r>
              <a:rPr sz="1167" dirty="0">
                <a:latin typeface="Garamond"/>
                <a:cs typeface="Garamond"/>
              </a:rPr>
              <a:t>who  should </a:t>
            </a: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for what </a:t>
            </a:r>
            <a:r>
              <a:rPr sz="1167" spc="-5" dirty="0">
                <a:latin typeface="Garamond"/>
                <a:cs typeface="Garamond"/>
              </a:rPr>
              <a:t>rewards. Such disagreements over </a:t>
            </a:r>
            <a:r>
              <a:rPr sz="1167" dirty="0">
                <a:latin typeface="Garamond"/>
                <a:cs typeface="Garamond"/>
              </a:rPr>
              <a:t>goals </a:t>
            </a:r>
            <a:r>
              <a:rPr sz="1167" spc="-5" dirty="0">
                <a:latin typeface="Garamond"/>
                <a:cs typeface="Garamond"/>
              </a:rPr>
              <a:t>and roles </a:t>
            </a:r>
            <a:r>
              <a:rPr sz="1167" dirty="0">
                <a:latin typeface="Garamond"/>
                <a:cs typeface="Garamond"/>
              </a:rPr>
              <a:t>generate </a:t>
            </a:r>
            <a:r>
              <a:rPr sz="1167" spc="-5" dirty="0">
                <a:latin typeface="Garamond"/>
                <a:cs typeface="Garamond"/>
              </a:rPr>
              <a:t>channel  </a:t>
            </a:r>
            <a:r>
              <a:rPr sz="1167" dirty="0">
                <a:latin typeface="Garamond"/>
                <a:cs typeface="Garamond"/>
              </a:rPr>
              <a:t>conflict.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Horizontal </a:t>
            </a:r>
            <a:r>
              <a:rPr sz="1167" dirty="0">
                <a:latin typeface="Garamond"/>
                <a:cs typeface="Garamond"/>
              </a:rPr>
              <a:t>conflict </a:t>
            </a:r>
            <a:r>
              <a:rPr sz="1167" spc="-5" dirty="0">
                <a:latin typeface="Garamond"/>
                <a:cs typeface="Garamond"/>
              </a:rPr>
              <a:t>occurs among firms 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 level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channel. Vertical </a:t>
            </a:r>
            <a:r>
              <a:rPr sz="1167" dirty="0">
                <a:latin typeface="Garamond"/>
                <a:cs typeface="Garamond"/>
              </a:rPr>
              <a:t>conflict, conflicts  </a:t>
            </a:r>
            <a:r>
              <a:rPr sz="1167" spc="-5" dirty="0">
                <a:latin typeface="Garamond"/>
                <a:cs typeface="Garamond"/>
              </a:rPr>
              <a:t>between different levels of </a:t>
            </a:r>
            <a:r>
              <a:rPr sz="1167" dirty="0">
                <a:latin typeface="Garamond"/>
                <a:cs typeface="Garamond"/>
              </a:rPr>
              <a:t>the same channel,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more common. Some </a:t>
            </a:r>
            <a:r>
              <a:rPr sz="1167" dirty="0">
                <a:latin typeface="Garamond"/>
                <a:cs typeface="Garamond"/>
              </a:rPr>
              <a:t>conflict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channel  </a:t>
            </a:r>
            <a:r>
              <a:rPr sz="1167" dirty="0">
                <a:latin typeface="Garamond"/>
                <a:cs typeface="Garamond"/>
              </a:rPr>
              <a:t>takes the form </a:t>
            </a:r>
            <a:r>
              <a:rPr sz="1167" spc="-5" dirty="0">
                <a:latin typeface="Garamond"/>
                <a:cs typeface="Garamond"/>
              </a:rPr>
              <a:t>of healthy </a:t>
            </a:r>
            <a:r>
              <a:rPr sz="1167" dirty="0">
                <a:latin typeface="Garamond"/>
                <a:cs typeface="Garamond"/>
              </a:rPr>
              <a:t>competition. </a:t>
            </a:r>
            <a:r>
              <a:rPr sz="1167" spc="-5" dirty="0">
                <a:latin typeface="Garamond"/>
                <a:cs typeface="Garamond"/>
              </a:rPr>
              <a:t>Such </a:t>
            </a:r>
            <a:r>
              <a:rPr sz="1167" dirty="0">
                <a:latin typeface="Garamond"/>
                <a:cs typeface="Garamond"/>
              </a:rPr>
              <a:t>competition can be good for the channel—without </a:t>
            </a:r>
            <a:r>
              <a:rPr sz="1167" spc="-5" dirty="0">
                <a:latin typeface="Garamond"/>
                <a:cs typeface="Garamond"/>
              </a:rPr>
              <a:t>it,  </a:t>
            </a:r>
            <a:r>
              <a:rPr sz="1167" dirty="0">
                <a:latin typeface="Garamond"/>
                <a:cs typeface="Garamond"/>
              </a:rPr>
              <a:t>the channel could </a:t>
            </a:r>
            <a:r>
              <a:rPr sz="1167" spc="-5" dirty="0">
                <a:latin typeface="Garamond"/>
                <a:cs typeface="Garamond"/>
              </a:rPr>
              <a:t>become passive and non innovative. </a:t>
            </a:r>
            <a:r>
              <a:rPr sz="1167" dirty="0">
                <a:latin typeface="Garamond"/>
                <a:cs typeface="Garamond"/>
              </a:rPr>
              <a:t>But sometimes conflict can </a:t>
            </a:r>
            <a:r>
              <a:rPr sz="1167" spc="-5" dirty="0">
                <a:latin typeface="Garamond"/>
                <a:cs typeface="Garamond"/>
              </a:rPr>
              <a:t>damage </a:t>
            </a:r>
            <a:r>
              <a:rPr sz="1167" dirty="0">
                <a:latin typeface="Garamond"/>
                <a:cs typeface="Garamond"/>
              </a:rPr>
              <a:t>the  channel. For the channel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whole to </a:t>
            </a:r>
            <a:r>
              <a:rPr sz="1167" spc="-5" dirty="0">
                <a:latin typeface="Garamond"/>
                <a:cs typeface="Garamond"/>
              </a:rPr>
              <a:t>perform well, </a:t>
            </a:r>
            <a:r>
              <a:rPr sz="1167" dirty="0">
                <a:latin typeface="Garamond"/>
                <a:cs typeface="Garamond"/>
              </a:rPr>
              <a:t>each channel </a:t>
            </a:r>
            <a:r>
              <a:rPr sz="1167" spc="-5" dirty="0">
                <a:latin typeface="Garamond"/>
                <a:cs typeface="Garamond"/>
              </a:rPr>
              <a:t>member's role must be specified  and </a:t>
            </a:r>
            <a:r>
              <a:rPr sz="1167" dirty="0">
                <a:latin typeface="Garamond"/>
                <a:cs typeface="Garamond"/>
              </a:rPr>
              <a:t>channel conflict </a:t>
            </a:r>
            <a:r>
              <a:rPr sz="1167" spc="-5" dirty="0">
                <a:latin typeface="Garamond"/>
                <a:cs typeface="Garamond"/>
              </a:rPr>
              <a:t>must be managed. Cooperation, role assignment, and </a:t>
            </a:r>
            <a:r>
              <a:rPr sz="1167" dirty="0">
                <a:latin typeface="Garamond"/>
                <a:cs typeface="Garamond"/>
              </a:rPr>
              <a:t>conflict </a:t>
            </a:r>
            <a:r>
              <a:rPr sz="1167" spc="-5" dirty="0">
                <a:latin typeface="Garamond"/>
                <a:cs typeface="Garamond"/>
              </a:rPr>
              <a:t>management in  </a:t>
            </a:r>
            <a:r>
              <a:rPr sz="1167" dirty="0">
                <a:latin typeface="Garamond"/>
                <a:cs typeface="Garamond"/>
              </a:rPr>
              <a:t>the channel </a:t>
            </a:r>
            <a:r>
              <a:rPr sz="1167" spc="-5" dirty="0">
                <a:latin typeface="Garamond"/>
                <a:cs typeface="Garamond"/>
              </a:rPr>
              <a:t>are attained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strong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leadership. </a:t>
            </a:r>
            <a:r>
              <a:rPr sz="1167" dirty="0">
                <a:latin typeface="Garamond"/>
                <a:cs typeface="Garamond"/>
              </a:rPr>
              <a:t>The channel will </a:t>
            </a:r>
            <a:r>
              <a:rPr sz="1167" spc="-5" dirty="0">
                <a:latin typeface="Garamond"/>
                <a:cs typeface="Garamond"/>
              </a:rPr>
              <a:t>perform better if it  includes </a:t>
            </a:r>
            <a:r>
              <a:rPr sz="1167" dirty="0">
                <a:latin typeface="Garamond"/>
                <a:cs typeface="Garamond"/>
              </a:rPr>
              <a:t>a firm, </a:t>
            </a:r>
            <a:r>
              <a:rPr sz="1167" spc="-5" dirty="0">
                <a:latin typeface="Garamond"/>
                <a:cs typeface="Garamond"/>
              </a:rPr>
              <a:t>agency, or mechanism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power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assign roles and manage</a:t>
            </a:r>
            <a:r>
              <a:rPr sz="1167" spc="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conflict.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3024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3" y="794032"/>
            <a:ext cx="572972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136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698852" y="1058756"/>
            <a:ext cx="5716147" cy="1529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975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F.  Vertical Marketing</a:t>
            </a:r>
            <a:r>
              <a:rPr sz="1167" b="1" spc="2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Systems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Historically, distribution </a:t>
            </a:r>
            <a:r>
              <a:rPr sz="1167" dirty="0">
                <a:latin typeface="Garamond"/>
                <a:cs typeface="Garamond"/>
              </a:rPr>
              <a:t>channels </a:t>
            </a:r>
            <a:r>
              <a:rPr sz="1167" spc="-5" dirty="0">
                <a:latin typeface="Garamond"/>
                <a:cs typeface="Garamond"/>
              </a:rPr>
              <a:t>have been loose </a:t>
            </a:r>
            <a:r>
              <a:rPr sz="1167" dirty="0">
                <a:latin typeface="Garamond"/>
                <a:cs typeface="Garamond"/>
              </a:rPr>
              <a:t>collections </a:t>
            </a:r>
            <a:r>
              <a:rPr sz="1167" spc="-5" dirty="0">
                <a:latin typeface="Garamond"/>
                <a:cs typeface="Garamond"/>
              </a:rPr>
              <a:t>of independent companies, </a:t>
            </a:r>
            <a:r>
              <a:rPr sz="1167" dirty="0">
                <a:latin typeface="Garamond"/>
                <a:cs typeface="Garamond"/>
              </a:rPr>
              <a:t>each  showing little concern for </a:t>
            </a:r>
            <a:r>
              <a:rPr sz="1167" spc="-5" dirty="0">
                <a:latin typeface="Garamond"/>
                <a:cs typeface="Garamond"/>
              </a:rPr>
              <a:t>overall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performance.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conventional distribution </a:t>
            </a:r>
            <a:r>
              <a:rPr sz="1167" dirty="0">
                <a:latin typeface="Garamond"/>
                <a:cs typeface="Garamond"/>
              </a:rPr>
              <a:t>channels  </a:t>
            </a:r>
            <a:r>
              <a:rPr sz="1167" spc="-5" dirty="0">
                <a:latin typeface="Garamond"/>
                <a:cs typeface="Garamond"/>
              </a:rPr>
              <a:t>have lacked strong leadership and have been troubled by damaging </a:t>
            </a:r>
            <a:r>
              <a:rPr sz="1167" dirty="0">
                <a:latin typeface="Garamond"/>
                <a:cs typeface="Garamond"/>
              </a:rPr>
              <a:t>conflict </a:t>
            </a:r>
            <a:r>
              <a:rPr sz="1167" spc="-5" dirty="0">
                <a:latin typeface="Garamond"/>
                <a:cs typeface="Garamond"/>
              </a:rPr>
              <a:t>and poor performance.  One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biggest recent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developments </a:t>
            </a:r>
            <a:r>
              <a:rPr sz="1167" dirty="0">
                <a:latin typeface="Garamond"/>
                <a:cs typeface="Garamond"/>
              </a:rPr>
              <a:t>has </a:t>
            </a:r>
            <a:r>
              <a:rPr sz="1167" spc="-5" dirty="0">
                <a:latin typeface="Garamond"/>
                <a:cs typeface="Garamond"/>
              </a:rPr>
              <a:t>been </a:t>
            </a:r>
            <a:r>
              <a:rPr sz="1167" dirty="0">
                <a:latin typeface="Garamond"/>
                <a:cs typeface="Garamond"/>
              </a:rPr>
              <a:t>the vertical </a:t>
            </a:r>
            <a:r>
              <a:rPr sz="1167" spc="-5" dirty="0">
                <a:latin typeface="Garamond"/>
                <a:cs typeface="Garamond"/>
              </a:rPr>
              <a:t>marketing systems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have  </a:t>
            </a:r>
            <a:r>
              <a:rPr sz="1167" dirty="0">
                <a:latin typeface="Garamond"/>
                <a:cs typeface="Garamond"/>
              </a:rPr>
              <a:t>emerged to challenge conventional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channels. Figure contrasts the two 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channel  </a:t>
            </a:r>
            <a:r>
              <a:rPr sz="1167" spc="-5" dirty="0">
                <a:latin typeface="Garamond"/>
                <a:cs typeface="Garamond"/>
              </a:rPr>
              <a:t>arrangements. </a:t>
            </a:r>
            <a:r>
              <a:rPr sz="1167" dirty="0">
                <a:latin typeface="Garamond"/>
                <a:cs typeface="Garamond"/>
              </a:rPr>
              <a:t>A conventional </a:t>
            </a:r>
            <a:r>
              <a:rPr sz="1167" spc="-5" dirty="0">
                <a:latin typeface="Garamond"/>
                <a:cs typeface="Garamond"/>
              </a:rPr>
              <a:t>distribution channel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one or </a:t>
            </a:r>
            <a:r>
              <a:rPr sz="1167" dirty="0">
                <a:latin typeface="Garamond"/>
                <a:cs typeface="Garamond"/>
              </a:rPr>
              <a:t>more independent  </a:t>
            </a:r>
            <a:r>
              <a:rPr sz="1167" spc="-5" dirty="0">
                <a:latin typeface="Garamond"/>
                <a:cs typeface="Garamond"/>
              </a:rPr>
              <a:t>producers,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wholesalers,</a:t>
            </a:r>
            <a:r>
              <a:rPr sz="1167" spc="19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retailers.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Each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is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separate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business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seeking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maximize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its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own</a:t>
            </a:r>
            <a:endParaRPr sz="1167">
              <a:latin typeface="Garamond"/>
              <a:cs typeface="Garamond"/>
            </a:endParaRPr>
          </a:p>
          <a:p>
            <a:pPr marL="3605306">
              <a:lnSpc>
                <a:spcPts val="1283"/>
              </a:lnSpc>
            </a:pPr>
            <a:r>
              <a:rPr sz="1167" spc="-5" dirty="0">
                <a:latin typeface="Garamond"/>
                <a:cs typeface="Garamond"/>
              </a:rPr>
              <a:t>profits,   </a:t>
            </a:r>
            <a:r>
              <a:rPr sz="1167" dirty="0">
                <a:latin typeface="Garamond"/>
                <a:cs typeface="Garamond"/>
              </a:rPr>
              <a:t>even   </a:t>
            </a:r>
            <a:r>
              <a:rPr sz="1167" spc="-5" dirty="0">
                <a:latin typeface="Garamond"/>
                <a:cs typeface="Garamond"/>
              </a:rPr>
              <a:t>at   </a:t>
            </a:r>
            <a:r>
              <a:rPr sz="1167" dirty="0">
                <a:latin typeface="Garamond"/>
                <a:cs typeface="Garamond"/>
              </a:rPr>
              <a:t>the   expense 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1154" y="2573760"/>
            <a:ext cx="212310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617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profits </a:t>
            </a:r>
            <a:r>
              <a:rPr sz="1167" dirty="0">
                <a:latin typeface="Garamond"/>
                <a:cs typeface="Garamond"/>
              </a:rPr>
              <a:t>for the system as a whole.  </a:t>
            </a:r>
            <a:r>
              <a:rPr sz="1167" spc="-5" dirty="0">
                <a:latin typeface="Garamond"/>
                <a:cs typeface="Garamond"/>
              </a:rPr>
              <a:t>No   channel   member   has  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much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0413" y="2907135"/>
            <a:ext cx="146438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control </a:t>
            </a:r>
            <a:r>
              <a:rPr sz="1167" spc="-5" dirty="0">
                <a:latin typeface="Garamond"/>
                <a:cs typeface="Garamond"/>
              </a:rPr>
              <a:t>over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  and   no   formal</a:t>
            </a:r>
            <a:r>
              <a:rPr sz="1167" spc="27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means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9672" y="3225694"/>
            <a:ext cx="141252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23531" algn="l"/>
                <a:tab pos="1189628" algn="l"/>
              </a:tabLst>
            </a:pPr>
            <a:r>
              <a:rPr sz="1167" dirty="0">
                <a:latin typeface="Garamond"/>
                <a:cs typeface="Garamond"/>
              </a:rPr>
              <a:t>assigning	</a:t>
            </a:r>
            <a:r>
              <a:rPr sz="1167" spc="-5" dirty="0">
                <a:latin typeface="Garamond"/>
                <a:cs typeface="Garamond"/>
              </a:rPr>
              <a:t>role</a:t>
            </a:r>
            <a:r>
              <a:rPr sz="1167" dirty="0">
                <a:latin typeface="Garamond"/>
                <a:cs typeface="Garamond"/>
              </a:rPr>
              <a:t>s	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0498" y="2907136"/>
            <a:ext cx="613040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2345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members,  exists </a:t>
            </a:r>
            <a:r>
              <a:rPr sz="1167" spc="-5" dirty="0">
                <a:latin typeface="Garamond"/>
                <a:cs typeface="Garamond"/>
              </a:rPr>
              <a:t>for  resolving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5968" y="3407198"/>
            <a:ext cx="2129278" cy="1347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246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conflict. In </a:t>
            </a:r>
            <a:r>
              <a:rPr sz="1167" dirty="0">
                <a:latin typeface="Garamond"/>
                <a:cs typeface="Garamond"/>
              </a:rPr>
              <a:t>contrast, a  </a:t>
            </a:r>
            <a:r>
              <a:rPr sz="1167" spc="-5" dirty="0">
                <a:latin typeface="Garamond"/>
                <a:cs typeface="Garamond"/>
              </a:rPr>
              <a:t>Vertical Marketing </a:t>
            </a:r>
            <a:r>
              <a:rPr sz="1167" dirty="0">
                <a:latin typeface="Garamond"/>
                <a:cs typeface="Garamond"/>
              </a:rPr>
              <a:t>System (VMS)  consists </a:t>
            </a:r>
            <a:r>
              <a:rPr sz="1167" spc="-5" dirty="0">
                <a:latin typeface="Garamond"/>
                <a:cs typeface="Garamond"/>
              </a:rPr>
              <a:t>of producers, </a:t>
            </a:r>
            <a:r>
              <a:rPr sz="1167" dirty="0">
                <a:latin typeface="Garamond"/>
                <a:cs typeface="Garamond"/>
              </a:rPr>
              <a:t>wholesalers,  </a:t>
            </a:r>
            <a:r>
              <a:rPr sz="1167" spc="-5" dirty="0">
                <a:latin typeface="Garamond"/>
                <a:cs typeface="Garamond"/>
              </a:rPr>
              <a:t>and retailers acting as </a:t>
            </a:r>
            <a:r>
              <a:rPr sz="1167" dirty="0">
                <a:latin typeface="Garamond"/>
                <a:cs typeface="Garamond"/>
              </a:rPr>
              <a:t>a unified  system.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channel member </a:t>
            </a:r>
            <a:r>
              <a:rPr sz="1167" spc="-5" dirty="0">
                <a:latin typeface="Garamond"/>
                <a:cs typeface="Garamond"/>
              </a:rPr>
              <a:t>owns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others, has </a:t>
            </a:r>
            <a:r>
              <a:rPr sz="1167" dirty="0">
                <a:latin typeface="Garamond"/>
                <a:cs typeface="Garamond"/>
              </a:rPr>
              <a:t>contracts with </a:t>
            </a:r>
            <a:r>
              <a:rPr sz="1167" spc="-5" dirty="0">
                <a:latin typeface="Garamond"/>
                <a:cs typeface="Garamond"/>
              </a:rPr>
              <a:t>them,  or </a:t>
            </a:r>
            <a:r>
              <a:rPr sz="1167" dirty="0">
                <a:latin typeface="Garamond"/>
                <a:cs typeface="Garamond"/>
              </a:rPr>
              <a:t>wields so much </a:t>
            </a:r>
            <a:r>
              <a:rPr sz="1167" spc="-5" dirty="0">
                <a:latin typeface="Garamond"/>
                <a:cs typeface="Garamond"/>
              </a:rPr>
              <a:t>power </a:t>
            </a:r>
            <a:r>
              <a:rPr sz="1167" dirty="0">
                <a:latin typeface="Garamond"/>
                <a:cs typeface="Garamond"/>
              </a:rPr>
              <a:t>that they  </a:t>
            </a:r>
            <a:r>
              <a:rPr sz="1167" spc="-5" dirty="0">
                <a:latin typeface="Garamond"/>
                <a:cs typeface="Garamond"/>
              </a:rPr>
              <a:t>must all cooperate.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VMS </a:t>
            </a:r>
            <a:r>
              <a:rPr sz="1167" dirty="0">
                <a:latin typeface="Garamond"/>
                <a:cs typeface="Garamond"/>
              </a:rPr>
              <a:t>can</a:t>
            </a:r>
            <a:r>
              <a:rPr sz="1167" spc="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4487" y="4740699"/>
            <a:ext cx="152549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617">
              <a:lnSpc>
                <a:spcPts val="1312"/>
              </a:lnSpc>
              <a:tabLst>
                <a:tab pos="806255" algn="l"/>
                <a:tab pos="832801" algn="l"/>
                <a:tab pos="1087765" algn="l"/>
                <a:tab pos="1176663" algn="l"/>
              </a:tabLst>
            </a:pPr>
            <a:r>
              <a:rPr sz="1167" dirty="0">
                <a:latin typeface="Garamond"/>
                <a:cs typeface="Garamond"/>
              </a:rPr>
              <a:t>dominated		</a:t>
            </a:r>
            <a:r>
              <a:rPr sz="1167" spc="-5" dirty="0">
                <a:latin typeface="Garamond"/>
                <a:cs typeface="Garamond"/>
              </a:rPr>
              <a:t>by		</a:t>
            </a:r>
            <a:r>
              <a:rPr sz="1167" dirty="0">
                <a:latin typeface="Garamond"/>
                <a:cs typeface="Garamond"/>
              </a:rPr>
              <a:t>the  wholesaler,	</a:t>
            </a: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r	</a:t>
            </a:r>
            <a:r>
              <a:rPr sz="1167" spc="-5" dirty="0">
                <a:latin typeface="Garamond"/>
                <a:cs typeface="Garamond"/>
              </a:rPr>
              <a:t>retailer.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36680" y="4740699"/>
            <a:ext cx="57661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31" marR="4939" indent="-106801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producer,  Vertical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852" y="5059257"/>
            <a:ext cx="5716147" cy="452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systems came into </a:t>
            </a:r>
            <a:r>
              <a:rPr sz="1167" spc="-5" dirty="0">
                <a:latin typeface="Garamond"/>
                <a:cs typeface="Garamond"/>
              </a:rPr>
              <a:t>being </a:t>
            </a:r>
            <a:r>
              <a:rPr sz="1167" dirty="0">
                <a:latin typeface="Garamond"/>
                <a:cs typeface="Garamond"/>
              </a:rPr>
              <a:t>to control channel </a:t>
            </a:r>
            <a:r>
              <a:rPr sz="1167" spc="-5" dirty="0">
                <a:latin typeface="Garamond"/>
                <a:cs typeface="Garamond"/>
              </a:rPr>
              <a:t>behavior and manage </a:t>
            </a:r>
            <a:r>
              <a:rPr sz="1167" dirty="0">
                <a:latin typeface="Garamond"/>
                <a:cs typeface="Garamond"/>
              </a:rPr>
              <a:t>channel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conflict.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We look now at </a:t>
            </a:r>
            <a:r>
              <a:rPr sz="1167" dirty="0">
                <a:latin typeface="Garamond"/>
                <a:cs typeface="Garamond"/>
              </a:rPr>
              <a:t>three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VMSs: </a:t>
            </a:r>
            <a:r>
              <a:rPr sz="1167" i="1" spc="-5" dirty="0">
                <a:latin typeface="Garamond"/>
                <a:cs typeface="Garamond"/>
              </a:rPr>
              <a:t>corporate, contractual,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spc="-5" dirty="0">
                <a:latin typeface="Garamond"/>
                <a:cs typeface="Garamond"/>
              </a:rPr>
              <a:t>administered. </a:t>
            </a:r>
            <a:r>
              <a:rPr sz="1167" spc="-5" dirty="0">
                <a:latin typeface="Garamond"/>
                <a:cs typeface="Garamond"/>
              </a:rPr>
              <a:t>Each </a:t>
            </a:r>
            <a:r>
              <a:rPr sz="1167" dirty="0">
                <a:latin typeface="Garamond"/>
                <a:cs typeface="Garamond"/>
              </a:rPr>
              <a:t>uses a  </a:t>
            </a:r>
            <a:r>
              <a:rPr sz="1167" spc="-5" dirty="0">
                <a:latin typeface="Garamond"/>
                <a:cs typeface="Garamond"/>
              </a:rPr>
              <a:t>different means </a:t>
            </a:r>
            <a:r>
              <a:rPr sz="1167" dirty="0">
                <a:latin typeface="Garamond"/>
                <a:cs typeface="Garamond"/>
              </a:rPr>
              <a:t>for setting up </a:t>
            </a:r>
            <a:r>
              <a:rPr sz="1167" spc="-5" dirty="0">
                <a:latin typeface="Garamond"/>
                <a:cs typeface="Garamond"/>
              </a:rPr>
              <a:t>leadership and power in </a:t>
            </a:r>
            <a:r>
              <a:rPr sz="1167" dirty="0">
                <a:latin typeface="Garamond"/>
                <a:cs typeface="Garamond"/>
              </a:rPr>
              <a:t>the channel. </a:t>
            </a:r>
            <a:r>
              <a:rPr sz="1167" spc="-5" dirty="0">
                <a:latin typeface="Garamond"/>
                <a:cs typeface="Garamond"/>
              </a:rPr>
              <a:t>We now </a:t>
            </a:r>
            <a:r>
              <a:rPr sz="1167" dirty="0">
                <a:latin typeface="Garamond"/>
                <a:cs typeface="Garamond"/>
              </a:rPr>
              <a:t>take a closer </a:t>
            </a:r>
            <a:r>
              <a:rPr sz="1167" spc="-5" dirty="0">
                <a:latin typeface="Garamond"/>
                <a:cs typeface="Garamond"/>
              </a:rPr>
              <a:t>look at  </a:t>
            </a:r>
            <a:r>
              <a:rPr sz="1167" dirty="0">
                <a:latin typeface="Garamond"/>
                <a:cs typeface="Garamond"/>
              </a:rPr>
              <a:t>each type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VMS.</a:t>
            </a:r>
            <a:endParaRPr sz="1167">
              <a:latin typeface="Garamond"/>
              <a:cs typeface="Garamond"/>
            </a:endParaRPr>
          </a:p>
          <a:p>
            <a:pPr marL="233975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a.   </a:t>
            </a:r>
            <a:r>
              <a:rPr sz="1167" b="1" spc="-5" dirty="0">
                <a:latin typeface="Garamond"/>
                <a:cs typeface="Garamond"/>
              </a:rPr>
              <a:t>Corporate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VMS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corporate </a:t>
            </a:r>
            <a:r>
              <a:rPr sz="1167" spc="-5" dirty="0">
                <a:latin typeface="Garamond"/>
                <a:cs typeface="Garamond"/>
              </a:rPr>
              <a:t>VMS combines </a:t>
            </a:r>
            <a:r>
              <a:rPr sz="1167" dirty="0">
                <a:latin typeface="Garamond"/>
                <a:cs typeface="Garamond"/>
              </a:rPr>
              <a:t>successive stages </a:t>
            </a:r>
            <a:r>
              <a:rPr sz="1167" spc="-5" dirty="0">
                <a:latin typeface="Garamond"/>
                <a:cs typeface="Garamond"/>
              </a:rPr>
              <a:t>of production and </a:t>
            </a:r>
            <a:r>
              <a:rPr sz="1167" dirty="0">
                <a:latin typeface="Garamond"/>
                <a:cs typeface="Garamond"/>
              </a:rPr>
              <a:t>distribution under single  </a:t>
            </a:r>
            <a:r>
              <a:rPr sz="1167" spc="-5" dirty="0">
                <a:latin typeface="Garamond"/>
                <a:cs typeface="Garamond"/>
              </a:rPr>
              <a:t>ownership. Coordination and </a:t>
            </a:r>
            <a:r>
              <a:rPr sz="1167" dirty="0">
                <a:latin typeface="Garamond"/>
                <a:cs typeface="Garamond"/>
              </a:rPr>
              <a:t>conflict </a:t>
            </a:r>
            <a:r>
              <a:rPr sz="1167" spc="-5" dirty="0">
                <a:latin typeface="Garamond"/>
                <a:cs typeface="Garamond"/>
              </a:rPr>
              <a:t>management are attained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regular organizational  </a:t>
            </a:r>
            <a:r>
              <a:rPr sz="1167" dirty="0">
                <a:latin typeface="Garamond"/>
                <a:cs typeface="Garamond"/>
              </a:rPr>
              <a:t>channels.</a:t>
            </a:r>
            <a:endParaRPr sz="1167">
              <a:latin typeface="Garamond"/>
              <a:cs typeface="Garamond"/>
            </a:endParaRPr>
          </a:p>
          <a:p>
            <a:pPr marL="233975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b.   Contractual</a:t>
            </a:r>
            <a:r>
              <a:rPr sz="1167" b="1" spc="-141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VMS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contractual </a:t>
            </a:r>
            <a:r>
              <a:rPr sz="1167" spc="-5" dirty="0">
                <a:latin typeface="Garamond"/>
                <a:cs typeface="Garamond"/>
              </a:rPr>
              <a:t>VMS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independent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at different levels of production and distribution 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joins </a:t>
            </a:r>
            <a:r>
              <a:rPr sz="1167" dirty="0">
                <a:latin typeface="Garamond"/>
                <a:cs typeface="Garamond"/>
              </a:rPr>
              <a:t>together through contracts to </a:t>
            </a:r>
            <a:r>
              <a:rPr sz="1167" spc="-5" dirty="0">
                <a:latin typeface="Garamond"/>
                <a:cs typeface="Garamond"/>
              </a:rPr>
              <a:t>obtain more economies or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impact </a:t>
            </a:r>
            <a:r>
              <a:rPr sz="1167" dirty="0">
                <a:latin typeface="Garamond"/>
                <a:cs typeface="Garamond"/>
              </a:rPr>
              <a:t>than each could  </a:t>
            </a:r>
            <a:r>
              <a:rPr sz="1167" spc="-5" dirty="0">
                <a:latin typeface="Garamond"/>
                <a:cs typeface="Garamond"/>
              </a:rPr>
              <a:t>achieve alone. Coordination and </a:t>
            </a:r>
            <a:r>
              <a:rPr sz="1167" dirty="0">
                <a:latin typeface="Garamond"/>
                <a:cs typeface="Garamond"/>
              </a:rPr>
              <a:t>conflict </a:t>
            </a:r>
            <a:r>
              <a:rPr sz="1167" spc="-5" dirty="0">
                <a:latin typeface="Garamond"/>
                <a:cs typeface="Garamond"/>
              </a:rPr>
              <a:t>management are attained </a:t>
            </a:r>
            <a:r>
              <a:rPr sz="1167" dirty="0">
                <a:latin typeface="Garamond"/>
                <a:cs typeface="Garamond"/>
              </a:rPr>
              <a:t>through contractual </a:t>
            </a:r>
            <a:r>
              <a:rPr sz="1167" spc="-5" dirty="0">
                <a:latin typeface="Garamond"/>
                <a:cs typeface="Garamond"/>
              </a:rPr>
              <a:t>agreements  among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members.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three 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contractual </a:t>
            </a:r>
            <a:r>
              <a:rPr sz="1167" spc="-5" dirty="0">
                <a:latin typeface="Garamond"/>
                <a:cs typeface="Garamond"/>
              </a:rPr>
              <a:t>VMSs: </a:t>
            </a:r>
            <a:r>
              <a:rPr sz="1167" dirty="0">
                <a:latin typeface="Garamond"/>
                <a:cs typeface="Garamond"/>
              </a:rPr>
              <a:t>wholesaler-sponsored  voluntary chains, </a:t>
            </a:r>
            <a:r>
              <a:rPr sz="1167" spc="-5" dirty="0">
                <a:latin typeface="Garamond"/>
                <a:cs typeface="Garamond"/>
              </a:rPr>
              <a:t>retailer </a:t>
            </a:r>
            <a:r>
              <a:rPr sz="1167" dirty="0">
                <a:latin typeface="Garamond"/>
                <a:cs typeface="Garamond"/>
              </a:rPr>
              <a:t>cooperatives,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franchise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organizations.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In </a:t>
            </a:r>
            <a:r>
              <a:rPr sz="1167" i="1" spc="-5" dirty="0">
                <a:latin typeface="Garamond"/>
                <a:cs typeface="Garamond"/>
              </a:rPr>
              <a:t>wholesaler-sponsored </a:t>
            </a:r>
            <a:r>
              <a:rPr sz="1167" i="1" dirty="0">
                <a:latin typeface="Garamond"/>
                <a:cs typeface="Garamond"/>
              </a:rPr>
              <a:t>voluntary </a:t>
            </a:r>
            <a:r>
              <a:rPr sz="1167" i="1" spc="-5" dirty="0">
                <a:latin typeface="Garamond"/>
                <a:cs typeface="Garamond"/>
              </a:rPr>
              <a:t>chains, </a:t>
            </a:r>
            <a:r>
              <a:rPr sz="1167" dirty="0">
                <a:latin typeface="Garamond"/>
                <a:cs typeface="Garamond"/>
              </a:rPr>
              <a:t>wholesalers </a:t>
            </a:r>
            <a:r>
              <a:rPr sz="1167" spc="-5" dirty="0">
                <a:latin typeface="Garamond"/>
                <a:cs typeface="Garamond"/>
              </a:rPr>
              <a:t>organize </a:t>
            </a:r>
            <a:r>
              <a:rPr sz="1167" dirty="0">
                <a:latin typeface="Garamond"/>
                <a:cs typeface="Garamond"/>
              </a:rPr>
              <a:t>voluntary chains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independent </a:t>
            </a:r>
            <a:r>
              <a:rPr sz="1167" spc="-5" dirty="0">
                <a:latin typeface="Garamond"/>
                <a:cs typeface="Garamond"/>
              </a:rPr>
              <a:t>retailers 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them compete with </a:t>
            </a:r>
            <a:r>
              <a:rPr sz="1167" spc="-5" dirty="0">
                <a:latin typeface="Garamond"/>
                <a:cs typeface="Garamond"/>
              </a:rPr>
              <a:t>large </a:t>
            </a:r>
            <a:r>
              <a:rPr sz="1167" dirty="0">
                <a:latin typeface="Garamond"/>
                <a:cs typeface="Garamond"/>
              </a:rPr>
              <a:t>chain </a:t>
            </a:r>
            <a:r>
              <a:rPr sz="1167" spc="-5" dirty="0">
                <a:latin typeface="Garamond"/>
                <a:cs typeface="Garamond"/>
              </a:rPr>
              <a:t>organizations. </a:t>
            </a:r>
            <a:r>
              <a:rPr sz="1167" dirty="0">
                <a:latin typeface="Garamond"/>
                <a:cs typeface="Garamond"/>
              </a:rPr>
              <a:t>The wholesaler develops a </a:t>
            </a:r>
            <a:r>
              <a:rPr sz="1167" spc="-5" dirty="0">
                <a:latin typeface="Garamond"/>
                <a:cs typeface="Garamond"/>
              </a:rPr>
              <a:t>program </a:t>
            </a:r>
            <a:r>
              <a:rPr sz="1167" dirty="0">
                <a:latin typeface="Garamond"/>
                <a:cs typeface="Garamond"/>
              </a:rPr>
              <a:t>in which  independent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standardize their selling </a:t>
            </a:r>
            <a:r>
              <a:rPr sz="1167" spc="-5" dirty="0">
                <a:latin typeface="Garamond"/>
                <a:cs typeface="Garamond"/>
              </a:rPr>
              <a:t>practices and achieve buying </a:t>
            </a:r>
            <a:r>
              <a:rPr sz="1167" dirty="0">
                <a:latin typeface="Garamond"/>
                <a:cs typeface="Garamond"/>
              </a:rPr>
              <a:t>economies that let the  group compete effectively with chain </a:t>
            </a:r>
            <a:r>
              <a:rPr sz="1167" spc="-5" dirty="0">
                <a:latin typeface="Garamond"/>
                <a:cs typeface="Garamond"/>
              </a:rPr>
              <a:t>organizations.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i="1" spc="-5" dirty="0">
                <a:latin typeface="Garamond"/>
                <a:cs typeface="Garamond"/>
              </a:rPr>
              <a:t>retailer </a:t>
            </a:r>
            <a:r>
              <a:rPr sz="1167" i="1" dirty="0">
                <a:latin typeface="Garamond"/>
                <a:cs typeface="Garamond"/>
              </a:rPr>
              <a:t>cooperatives, </a:t>
            </a:r>
            <a:r>
              <a:rPr sz="1167" spc="-5" dirty="0">
                <a:latin typeface="Garamond"/>
                <a:cs typeface="Garamond"/>
              </a:rPr>
              <a:t>retailers organize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new,  jointly owned business to </a:t>
            </a:r>
            <a:r>
              <a:rPr sz="1167" dirty="0">
                <a:latin typeface="Garamond"/>
                <a:cs typeface="Garamond"/>
              </a:rPr>
              <a:t>carry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wholesaling </a:t>
            </a:r>
            <a:r>
              <a:rPr sz="1167" spc="-5" dirty="0">
                <a:latin typeface="Garamond"/>
                <a:cs typeface="Garamond"/>
              </a:rPr>
              <a:t>and possibly production. Members buy most of  </a:t>
            </a:r>
            <a:r>
              <a:rPr sz="1167" dirty="0">
                <a:latin typeface="Garamond"/>
                <a:cs typeface="Garamond"/>
              </a:rPr>
              <a:t>their goods through the </a:t>
            </a:r>
            <a:r>
              <a:rPr sz="1167" spc="-5" dirty="0">
                <a:latin typeface="Garamond"/>
                <a:cs typeface="Garamond"/>
              </a:rPr>
              <a:t>retailer </a:t>
            </a:r>
            <a:r>
              <a:rPr sz="1167" dirty="0">
                <a:latin typeface="Garamond"/>
                <a:cs typeface="Garamond"/>
              </a:rPr>
              <a:t>co-op </a:t>
            </a:r>
            <a:r>
              <a:rPr sz="1167" spc="-5" dirty="0">
                <a:latin typeface="Garamond"/>
                <a:cs typeface="Garamond"/>
              </a:rPr>
              <a:t>and plan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jointly. </a:t>
            </a:r>
            <a:r>
              <a:rPr sz="1167" spc="-5" dirty="0">
                <a:latin typeface="Garamond"/>
                <a:cs typeface="Garamond"/>
              </a:rPr>
              <a:t>Profits are passed back </a:t>
            </a:r>
            <a:r>
              <a:rPr sz="1167" dirty="0">
                <a:latin typeface="Garamond"/>
                <a:cs typeface="Garamond"/>
              </a:rPr>
              <a:t>to  members in </a:t>
            </a:r>
            <a:r>
              <a:rPr sz="1167" spc="-5" dirty="0">
                <a:latin typeface="Garamond"/>
                <a:cs typeface="Garamond"/>
              </a:rPr>
              <a:t>proportion </a:t>
            </a:r>
            <a:r>
              <a:rPr sz="1167" dirty="0">
                <a:latin typeface="Garamond"/>
                <a:cs typeface="Garamond"/>
              </a:rPr>
              <a:t>to their </a:t>
            </a:r>
            <a:r>
              <a:rPr sz="1167" spc="-5" dirty="0">
                <a:latin typeface="Garamond"/>
                <a:cs typeface="Garamond"/>
              </a:rPr>
              <a:t>purchases.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franchise organizations, </a:t>
            </a:r>
            <a:r>
              <a:rPr sz="1167" dirty="0">
                <a:latin typeface="Garamond"/>
                <a:cs typeface="Garamond"/>
              </a:rPr>
              <a:t>a channel member called a  </a:t>
            </a:r>
            <a:r>
              <a:rPr sz="1167" i="1" spc="-5" dirty="0">
                <a:latin typeface="Garamond"/>
                <a:cs typeface="Garamond"/>
              </a:rPr>
              <a:t>franchiser </a:t>
            </a:r>
            <a:r>
              <a:rPr sz="1167" dirty="0">
                <a:latin typeface="Garamond"/>
                <a:cs typeface="Garamond"/>
              </a:rPr>
              <a:t>links several stages in the </a:t>
            </a:r>
            <a:r>
              <a:rPr sz="1167" spc="-5" dirty="0">
                <a:latin typeface="Garamond"/>
                <a:cs typeface="Garamond"/>
              </a:rPr>
              <a:t>production-distribution process.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three forms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franchises. The first form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manufacturer-sponsored retailer franchise </a:t>
            </a:r>
            <a:r>
              <a:rPr sz="1167" i="1" dirty="0">
                <a:latin typeface="Garamond"/>
                <a:cs typeface="Garamond"/>
              </a:rPr>
              <a:t>system, </a:t>
            </a:r>
            <a:r>
              <a:rPr sz="1167" spc="-5" dirty="0">
                <a:latin typeface="Garamond"/>
                <a:cs typeface="Garamond"/>
              </a:rPr>
              <a:t>as found </a:t>
            </a:r>
            <a:r>
              <a:rPr sz="1167" dirty="0">
                <a:latin typeface="Garamond"/>
                <a:cs typeface="Garamond"/>
              </a:rPr>
              <a:t>in the  </a:t>
            </a:r>
            <a:r>
              <a:rPr sz="1167" spc="-5" dirty="0">
                <a:latin typeface="Garamond"/>
                <a:cs typeface="Garamond"/>
              </a:rPr>
              <a:t>automobile industry. </a:t>
            </a:r>
            <a:r>
              <a:rPr sz="1167" dirty="0">
                <a:latin typeface="Garamond"/>
                <a:cs typeface="Garamond"/>
              </a:rPr>
              <a:t>The second type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franchise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manufacturer-sponsored wholesaler franchise  </a:t>
            </a:r>
            <a:r>
              <a:rPr sz="1167" i="1" dirty="0">
                <a:latin typeface="Garamond"/>
                <a:cs typeface="Garamond"/>
              </a:rPr>
              <a:t>system,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found in the soft drink industry.. The third franchise form is the </a:t>
            </a:r>
            <a:r>
              <a:rPr sz="1167" i="1" dirty="0">
                <a:latin typeface="Garamond"/>
                <a:cs typeface="Garamond"/>
              </a:rPr>
              <a:t>service-firm-sponsored </a:t>
            </a:r>
            <a:r>
              <a:rPr sz="1167" i="1" spc="-5" dirty="0">
                <a:latin typeface="Garamond"/>
                <a:cs typeface="Garamond"/>
              </a:rPr>
              <a:t>retailer  </a:t>
            </a:r>
            <a:r>
              <a:rPr sz="1167" i="1" dirty="0">
                <a:latin typeface="Garamond"/>
                <a:cs typeface="Garamond"/>
              </a:rPr>
              <a:t>franchise system,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a service firm </a:t>
            </a:r>
            <a:r>
              <a:rPr sz="1167" spc="-5" dirty="0">
                <a:latin typeface="Garamond"/>
                <a:cs typeface="Garamond"/>
              </a:rPr>
              <a:t>licenses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system of retailers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bring its </a:t>
            </a:r>
            <a:r>
              <a:rPr sz="1167" dirty="0">
                <a:latin typeface="Garamond"/>
                <a:cs typeface="Garamond"/>
              </a:rPr>
              <a:t>service to  consumers. The  fact  that  </a:t>
            </a:r>
            <a:r>
              <a:rPr sz="1167" spc="-5" dirty="0">
                <a:latin typeface="Garamond"/>
                <a:cs typeface="Garamond"/>
              </a:rPr>
              <a:t>most  </a:t>
            </a:r>
            <a:r>
              <a:rPr sz="1167" dirty="0">
                <a:latin typeface="Garamond"/>
                <a:cs typeface="Garamond"/>
              </a:rPr>
              <a:t>consumers cannot  tell  the  </a:t>
            </a:r>
            <a:r>
              <a:rPr sz="1167" spc="-5" dirty="0">
                <a:latin typeface="Garamond"/>
                <a:cs typeface="Garamond"/>
              </a:rPr>
              <a:t>difference  between  </a:t>
            </a:r>
            <a:r>
              <a:rPr sz="1167" dirty="0">
                <a:latin typeface="Garamond"/>
                <a:cs typeface="Garamond"/>
              </a:rPr>
              <a:t>contractual</a:t>
            </a:r>
            <a:r>
              <a:rPr sz="1167" spc="26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1199" y="2501158"/>
            <a:ext cx="3478213" cy="2462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859876" y="2538262"/>
            <a:ext cx="939006" cy="59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30" marR="4939" indent="1852" algn="ctr">
              <a:lnSpc>
                <a:spcPct val="89300"/>
              </a:lnSpc>
            </a:pPr>
            <a:r>
              <a:rPr sz="1458" b="1" spc="24" dirty="0">
                <a:solidFill>
                  <a:srgbClr val="FDFD5D"/>
                </a:solidFill>
                <a:latin typeface="Arial"/>
                <a:cs typeface="Arial"/>
              </a:rPr>
              <a:t>Vertical  </a:t>
            </a:r>
            <a:r>
              <a:rPr sz="1458" b="1" spc="-15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1458" b="1" spc="44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458" b="1" spc="49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458" b="1" spc="44" dirty="0">
                <a:solidFill>
                  <a:srgbClr val="FDFD5D"/>
                </a:solidFill>
                <a:latin typeface="Arial"/>
                <a:cs typeface="Arial"/>
              </a:rPr>
              <a:t>ke</a:t>
            </a:r>
            <a:r>
              <a:rPr sz="1458" b="1" spc="24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458" b="1" spc="49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458" b="1" spc="15" dirty="0">
                <a:solidFill>
                  <a:srgbClr val="FDFD5D"/>
                </a:solidFill>
                <a:latin typeface="Arial"/>
                <a:cs typeface="Arial"/>
              </a:rPr>
              <a:t>ng </a:t>
            </a:r>
            <a:r>
              <a:rPr sz="1458" b="1" spc="10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2187" b="1" spc="-467" baseline="1851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458" b="1" spc="-311" dirty="0">
                <a:latin typeface="Arial"/>
                <a:cs typeface="Arial"/>
              </a:rPr>
              <a:t>C</a:t>
            </a:r>
            <a:r>
              <a:rPr sz="2187" b="1" spc="-467" baseline="1851" dirty="0">
                <a:solidFill>
                  <a:srgbClr val="FDFD5D"/>
                </a:solidFill>
                <a:latin typeface="Arial"/>
                <a:cs typeface="Arial"/>
              </a:rPr>
              <a:t>h</a:t>
            </a:r>
            <a:r>
              <a:rPr sz="1458" b="1" spc="-311" dirty="0">
                <a:latin typeface="Arial"/>
                <a:cs typeface="Arial"/>
              </a:rPr>
              <a:t>h</a:t>
            </a:r>
            <a:r>
              <a:rPr sz="2187" b="1" spc="-467" baseline="1851" dirty="0">
                <a:solidFill>
                  <a:srgbClr val="FDFD5D"/>
                </a:solidFill>
                <a:latin typeface="Arial"/>
                <a:cs typeface="Arial"/>
              </a:rPr>
              <a:t>ann</a:t>
            </a:r>
            <a:r>
              <a:rPr sz="1458" b="1" spc="-311" dirty="0">
                <a:latin typeface="Arial"/>
                <a:cs typeface="Arial"/>
              </a:rPr>
              <a:t>n</a:t>
            </a:r>
            <a:r>
              <a:rPr sz="2187" b="1" spc="-467" baseline="1851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458" b="1" spc="-311" dirty="0">
                <a:latin typeface="Arial"/>
                <a:cs typeface="Arial"/>
              </a:rPr>
              <a:t>e</a:t>
            </a:r>
            <a:r>
              <a:rPr sz="2187" b="1" spc="-467" baseline="1851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endParaRPr sz="2187" baseline="1851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15180" y="3376824"/>
            <a:ext cx="836524" cy="1118658"/>
          </a:xfrm>
          <a:custGeom>
            <a:avLst/>
            <a:gdLst/>
            <a:ahLst/>
            <a:cxnLst/>
            <a:rect l="l" t="t" r="r" b="b"/>
            <a:pathLst>
              <a:path w="860425" h="1150620">
                <a:moveTo>
                  <a:pt x="860297" y="0"/>
                </a:moveTo>
                <a:lnTo>
                  <a:pt x="56387" y="0"/>
                </a:lnTo>
                <a:lnTo>
                  <a:pt x="0" y="54101"/>
                </a:lnTo>
                <a:lnTo>
                  <a:pt x="0" y="1150619"/>
                </a:lnTo>
                <a:lnTo>
                  <a:pt x="803147" y="1150619"/>
                </a:lnTo>
                <a:lnTo>
                  <a:pt x="860297" y="1097279"/>
                </a:lnTo>
                <a:lnTo>
                  <a:pt x="860297" y="0"/>
                </a:lnTo>
                <a:close/>
              </a:path>
            </a:pathLst>
          </a:custGeom>
          <a:solidFill>
            <a:srgbClr val="01FFE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915180" y="3403123"/>
            <a:ext cx="836524" cy="0"/>
          </a:xfrm>
          <a:custGeom>
            <a:avLst/>
            <a:gdLst/>
            <a:ahLst/>
            <a:cxnLst/>
            <a:rect l="l" t="t" r="r" b="b"/>
            <a:pathLst>
              <a:path w="860425">
                <a:moveTo>
                  <a:pt x="0" y="0"/>
                </a:moveTo>
                <a:lnTo>
                  <a:pt x="860297" y="0"/>
                </a:lnTo>
              </a:path>
            </a:pathLst>
          </a:custGeom>
          <a:ln w="54101">
            <a:solidFill>
              <a:srgbClr val="33FFE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696016" y="3376824"/>
            <a:ext cx="55563" cy="1118658"/>
          </a:xfrm>
          <a:custGeom>
            <a:avLst/>
            <a:gdLst/>
            <a:ahLst/>
            <a:cxnLst/>
            <a:rect l="l" t="t" r="r" b="b"/>
            <a:pathLst>
              <a:path w="57150" h="1150620">
                <a:moveTo>
                  <a:pt x="57150" y="0"/>
                </a:moveTo>
                <a:lnTo>
                  <a:pt x="0" y="54101"/>
                </a:lnTo>
                <a:lnTo>
                  <a:pt x="0" y="1150619"/>
                </a:lnTo>
                <a:lnTo>
                  <a:pt x="57150" y="1097279"/>
                </a:lnTo>
                <a:lnTo>
                  <a:pt x="57150" y="0"/>
                </a:lnTo>
                <a:close/>
              </a:path>
            </a:pathLst>
          </a:custGeom>
          <a:solidFill>
            <a:srgbClr val="00CDB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915180" y="3376824"/>
            <a:ext cx="836524" cy="1118658"/>
          </a:xfrm>
          <a:custGeom>
            <a:avLst/>
            <a:gdLst/>
            <a:ahLst/>
            <a:cxnLst/>
            <a:rect l="l" t="t" r="r" b="b"/>
            <a:pathLst>
              <a:path w="860425" h="1150620">
                <a:moveTo>
                  <a:pt x="56387" y="0"/>
                </a:moveTo>
                <a:lnTo>
                  <a:pt x="0" y="54101"/>
                </a:lnTo>
                <a:lnTo>
                  <a:pt x="0" y="1150619"/>
                </a:lnTo>
                <a:lnTo>
                  <a:pt x="803147" y="1150619"/>
                </a:lnTo>
                <a:lnTo>
                  <a:pt x="860297" y="1097279"/>
                </a:lnTo>
                <a:lnTo>
                  <a:pt x="860297" y="0"/>
                </a:lnTo>
                <a:lnTo>
                  <a:pt x="56387" y="0"/>
                </a:lnTo>
                <a:close/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915180" y="3376824"/>
            <a:ext cx="836524" cy="53093"/>
          </a:xfrm>
          <a:custGeom>
            <a:avLst/>
            <a:gdLst/>
            <a:ahLst/>
            <a:cxnLst/>
            <a:rect l="l" t="t" r="r" b="b"/>
            <a:pathLst>
              <a:path w="860425" h="54610">
                <a:moveTo>
                  <a:pt x="0" y="54101"/>
                </a:moveTo>
                <a:lnTo>
                  <a:pt x="803147" y="54101"/>
                </a:lnTo>
                <a:lnTo>
                  <a:pt x="860297" y="0"/>
                </a:lnTo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696017" y="3429424"/>
            <a:ext cx="0" cy="1066183"/>
          </a:xfrm>
          <a:custGeom>
            <a:avLst/>
            <a:gdLst/>
            <a:ahLst/>
            <a:cxnLst/>
            <a:rect l="l" t="t" r="r" b="b"/>
            <a:pathLst>
              <a:path h="1096645">
                <a:moveTo>
                  <a:pt x="0" y="0"/>
                </a:moveTo>
                <a:lnTo>
                  <a:pt x="0" y="1096517"/>
                </a:lnTo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145329" y="3376825"/>
            <a:ext cx="836524" cy="269787"/>
          </a:xfrm>
          <a:custGeom>
            <a:avLst/>
            <a:gdLst/>
            <a:ahLst/>
            <a:cxnLst/>
            <a:rect l="l" t="t" r="r" b="b"/>
            <a:pathLst>
              <a:path w="860425" h="277495">
                <a:moveTo>
                  <a:pt x="860297" y="0"/>
                </a:moveTo>
                <a:lnTo>
                  <a:pt x="35813" y="0"/>
                </a:lnTo>
                <a:lnTo>
                  <a:pt x="0" y="33527"/>
                </a:lnTo>
                <a:lnTo>
                  <a:pt x="0" y="277367"/>
                </a:lnTo>
                <a:lnTo>
                  <a:pt x="825246" y="277367"/>
                </a:lnTo>
                <a:lnTo>
                  <a:pt x="860297" y="243839"/>
                </a:lnTo>
                <a:lnTo>
                  <a:pt x="860297" y="0"/>
                </a:lnTo>
                <a:close/>
              </a:path>
            </a:pathLst>
          </a:custGeom>
          <a:solidFill>
            <a:srgbClr val="01FFE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145329" y="3393122"/>
            <a:ext cx="836524" cy="0"/>
          </a:xfrm>
          <a:custGeom>
            <a:avLst/>
            <a:gdLst/>
            <a:ahLst/>
            <a:cxnLst/>
            <a:rect l="l" t="t" r="r" b="b"/>
            <a:pathLst>
              <a:path w="860425">
                <a:moveTo>
                  <a:pt x="0" y="0"/>
                </a:moveTo>
                <a:lnTo>
                  <a:pt x="860297" y="0"/>
                </a:lnTo>
              </a:path>
            </a:pathLst>
          </a:custGeom>
          <a:ln w="33527">
            <a:solidFill>
              <a:srgbClr val="33FFE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947651" y="3376825"/>
            <a:ext cx="34572" cy="269787"/>
          </a:xfrm>
          <a:custGeom>
            <a:avLst/>
            <a:gdLst/>
            <a:ahLst/>
            <a:cxnLst/>
            <a:rect l="l" t="t" r="r" b="b"/>
            <a:pathLst>
              <a:path w="35560" h="277495">
                <a:moveTo>
                  <a:pt x="35051" y="0"/>
                </a:moveTo>
                <a:lnTo>
                  <a:pt x="0" y="33527"/>
                </a:lnTo>
                <a:lnTo>
                  <a:pt x="0" y="277367"/>
                </a:lnTo>
                <a:lnTo>
                  <a:pt x="35051" y="243839"/>
                </a:lnTo>
                <a:lnTo>
                  <a:pt x="35051" y="0"/>
                </a:lnTo>
                <a:close/>
              </a:path>
            </a:pathLst>
          </a:custGeom>
          <a:solidFill>
            <a:srgbClr val="00CDB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145329" y="3376825"/>
            <a:ext cx="836524" cy="269787"/>
          </a:xfrm>
          <a:custGeom>
            <a:avLst/>
            <a:gdLst/>
            <a:ahLst/>
            <a:cxnLst/>
            <a:rect l="l" t="t" r="r" b="b"/>
            <a:pathLst>
              <a:path w="860425" h="277495">
                <a:moveTo>
                  <a:pt x="35813" y="0"/>
                </a:moveTo>
                <a:lnTo>
                  <a:pt x="0" y="33527"/>
                </a:lnTo>
                <a:lnTo>
                  <a:pt x="0" y="277367"/>
                </a:lnTo>
                <a:lnTo>
                  <a:pt x="825246" y="277367"/>
                </a:lnTo>
                <a:lnTo>
                  <a:pt x="860297" y="243839"/>
                </a:lnTo>
                <a:lnTo>
                  <a:pt x="860297" y="0"/>
                </a:lnTo>
                <a:lnTo>
                  <a:pt x="35813" y="0"/>
                </a:lnTo>
                <a:close/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145329" y="3376825"/>
            <a:ext cx="836524" cy="32720"/>
          </a:xfrm>
          <a:custGeom>
            <a:avLst/>
            <a:gdLst/>
            <a:ahLst/>
            <a:cxnLst/>
            <a:rect l="l" t="t" r="r" b="b"/>
            <a:pathLst>
              <a:path w="860425" h="33655">
                <a:moveTo>
                  <a:pt x="0" y="33527"/>
                </a:moveTo>
                <a:lnTo>
                  <a:pt x="825246" y="33527"/>
                </a:lnTo>
                <a:lnTo>
                  <a:pt x="860297" y="0"/>
                </a:lnTo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947651" y="3409421"/>
            <a:ext cx="0" cy="237067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1170023" y="3464488"/>
            <a:ext cx="75750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39" dirty="0">
                <a:latin typeface="Arial"/>
                <a:cs typeface="Arial"/>
              </a:rPr>
              <a:t>Manufacturer</a:t>
            </a:r>
            <a:endParaRPr sz="826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15179" y="4308052"/>
            <a:ext cx="779110" cy="187678"/>
          </a:xfrm>
          <a:custGeom>
            <a:avLst/>
            <a:gdLst/>
            <a:ahLst/>
            <a:cxnLst/>
            <a:rect l="l" t="t" r="r" b="b"/>
            <a:pathLst>
              <a:path w="801370" h="193039">
                <a:moveTo>
                  <a:pt x="0" y="192786"/>
                </a:moveTo>
                <a:lnTo>
                  <a:pt x="800861" y="192786"/>
                </a:lnTo>
                <a:lnTo>
                  <a:pt x="800861" y="0"/>
                </a:lnTo>
                <a:lnTo>
                  <a:pt x="0" y="0"/>
                </a:lnTo>
                <a:lnTo>
                  <a:pt x="0" y="192786"/>
                </a:lnTo>
                <a:close/>
              </a:path>
            </a:pathLst>
          </a:custGeom>
          <a:solidFill>
            <a:srgbClr val="00B7A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915179" y="4308052"/>
            <a:ext cx="779110" cy="187678"/>
          </a:xfrm>
          <a:custGeom>
            <a:avLst/>
            <a:gdLst/>
            <a:ahLst/>
            <a:cxnLst/>
            <a:rect l="l" t="t" r="r" b="b"/>
            <a:pathLst>
              <a:path w="801370" h="193039">
                <a:moveTo>
                  <a:pt x="800862" y="0"/>
                </a:moveTo>
                <a:lnTo>
                  <a:pt x="0" y="0"/>
                </a:lnTo>
                <a:lnTo>
                  <a:pt x="0" y="192786"/>
                </a:lnTo>
                <a:lnTo>
                  <a:pt x="800862" y="192786"/>
                </a:lnTo>
                <a:lnTo>
                  <a:pt x="800862" y="0"/>
                </a:lnTo>
                <a:close/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3085077" y="4340895"/>
            <a:ext cx="445735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73" dirty="0">
                <a:latin typeface="Arial"/>
                <a:cs typeface="Arial"/>
              </a:rPr>
              <a:t>R</a:t>
            </a:r>
            <a:r>
              <a:rPr sz="826" b="1" spc="49" dirty="0">
                <a:latin typeface="Arial"/>
                <a:cs typeface="Arial"/>
              </a:rPr>
              <a:t>e</a:t>
            </a:r>
            <a:r>
              <a:rPr sz="826" b="1" spc="10" dirty="0">
                <a:latin typeface="Arial"/>
                <a:cs typeface="Arial"/>
              </a:rPr>
              <a:t>t</a:t>
            </a:r>
            <a:r>
              <a:rPr sz="826" b="1" spc="49" dirty="0">
                <a:latin typeface="Arial"/>
                <a:cs typeface="Arial"/>
              </a:rPr>
              <a:t>a</a:t>
            </a:r>
            <a:r>
              <a:rPr sz="826" b="1" dirty="0">
                <a:latin typeface="Arial"/>
                <a:cs typeface="Arial"/>
              </a:rPr>
              <a:t>i</a:t>
            </a:r>
            <a:r>
              <a:rPr sz="826" b="1" spc="-5" dirty="0">
                <a:latin typeface="Arial"/>
                <a:cs typeface="Arial"/>
              </a:rPr>
              <a:t>l</a:t>
            </a:r>
            <a:r>
              <a:rPr sz="826" b="1" spc="49" dirty="0">
                <a:latin typeface="Arial"/>
                <a:cs typeface="Arial"/>
              </a:rPr>
              <a:t>e</a:t>
            </a:r>
            <a:r>
              <a:rPr sz="826" b="1" spc="19" dirty="0">
                <a:latin typeface="Arial"/>
                <a:cs typeface="Arial"/>
              </a:rPr>
              <a:t>r</a:t>
            </a:r>
            <a:endParaRPr sz="826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2959" y="2550627"/>
            <a:ext cx="1130388" cy="535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ctr">
              <a:lnSpc>
                <a:spcPct val="90600"/>
              </a:lnSpc>
            </a:pPr>
            <a:r>
              <a:rPr sz="1896" b="1" spc="73" baseline="2136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896" b="1" spc="-1079" baseline="2136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264" b="1" spc="24" dirty="0">
                <a:latin typeface="Arial"/>
                <a:cs typeface="Arial"/>
              </a:rPr>
              <a:t>o</a:t>
            </a:r>
            <a:r>
              <a:rPr sz="1896" b="1" spc="-1079" baseline="2136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264" b="1" spc="24" dirty="0">
                <a:latin typeface="Arial"/>
                <a:cs typeface="Arial"/>
              </a:rPr>
              <a:t>n</a:t>
            </a:r>
            <a:r>
              <a:rPr sz="1896" b="1" spc="-977" baseline="2136" dirty="0">
                <a:solidFill>
                  <a:srgbClr val="FDFD5D"/>
                </a:solidFill>
                <a:latin typeface="Arial"/>
                <a:cs typeface="Arial"/>
              </a:rPr>
              <a:t>v</a:t>
            </a:r>
            <a:r>
              <a:rPr sz="1264" b="1" spc="-19" dirty="0">
                <a:latin typeface="Arial"/>
                <a:cs typeface="Arial"/>
              </a:rPr>
              <a:t>v</a:t>
            </a:r>
            <a:r>
              <a:rPr sz="1896" b="1" spc="51" baseline="2136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896" b="1" spc="117" baseline="2136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896" b="1" spc="36" baseline="2136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896" b="1" spc="65" baseline="2136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896" b="1" spc="-1079" baseline="2136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264" b="1" spc="29" dirty="0">
                <a:latin typeface="Arial"/>
                <a:cs typeface="Arial"/>
              </a:rPr>
              <a:t>o</a:t>
            </a:r>
            <a:r>
              <a:rPr sz="1896" b="1" spc="-1079" baseline="2136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264" b="1" spc="29" dirty="0">
                <a:latin typeface="Arial"/>
                <a:cs typeface="Arial"/>
              </a:rPr>
              <a:t>n</a:t>
            </a:r>
            <a:r>
              <a:rPr sz="1896" b="1" spc="-984" baseline="2136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264" b="1" spc="-19" dirty="0">
                <a:latin typeface="Arial"/>
                <a:cs typeface="Arial"/>
              </a:rPr>
              <a:t>a</a:t>
            </a:r>
            <a:r>
              <a:rPr sz="1896" b="1" spc="21" baseline="2136" dirty="0">
                <a:solidFill>
                  <a:srgbClr val="FDFD5D"/>
                </a:solidFill>
                <a:latin typeface="Arial"/>
                <a:cs typeface="Arial"/>
              </a:rPr>
              <a:t>l  </a:t>
            </a:r>
            <a:r>
              <a:rPr sz="1896" b="1" spc="-342" baseline="2136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1264" b="1" spc="-228" dirty="0">
                <a:latin typeface="Arial"/>
                <a:cs typeface="Arial"/>
              </a:rPr>
              <a:t>M</a:t>
            </a:r>
            <a:r>
              <a:rPr sz="1896" b="1" spc="-342" baseline="2136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264" b="1" spc="-228" dirty="0">
                <a:latin typeface="Arial"/>
                <a:cs typeface="Arial"/>
              </a:rPr>
              <a:t>a</a:t>
            </a:r>
            <a:r>
              <a:rPr sz="1896" b="1" spc="-342" baseline="2136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264" b="1" spc="-228" dirty="0">
                <a:latin typeface="Arial"/>
                <a:cs typeface="Arial"/>
              </a:rPr>
              <a:t>r</a:t>
            </a:r>
            <a:r>
              <a:rPr sz="1896" b="1" spc="-342" baseline="2136" dirty="0">
                <a:solidFill>
                  <a:srgbClr val="FDFD5D"/>
                </a:solidFill>
                <a:latin typeface="Arial"/>
                <a:cs typeface="Arial"/>
              </a:rPr>
              <a:t>k</a:t>
            </a:r>
            <a:r>
              <a:rPr sz="1264" b="1" spc="-228" dirty="0">
                <a:latin typeface="Arial"/>
                <a:cs typeface="Arial"/>
              </a:rPr>
              <a:t>k</a:t>
            </a:r>
            <a:r>
              <a:rPr sz="1896" b="1" spc="-342" baseline="2136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264" b="1" spc="-228" dirty="0">
                <a:latin typeface="Arial"/>
                <a:cs typeface="Arial"/>
              </a:rPr>
              <a:t>e</a:t>
            </a:r>
            <a:r>
              <a:rPr sz="1896" b="1" spc="-342" baseline="2136" dirty="0">
                <a:solidFill>
                  <a:srgbClr val="FDFD5D"/>
                </a:solidFill>
                <a:latin typeface="Arial"/>
                <a:cs typeface="Arial"/>
              </a:rPr>
              <a:t>ting  </a:t>
            </a:r>
            <a:r>
              <a:rPr sz="1264" b="1" spc="53" dirty="0">
                <a:solidFill>
                  <a:srgbClr val="FDFD5D"/>
                </a:solidFill>
                <a:latin typeface="Arial"/>
                <a:cs typeface="Arial"/>
              </a:rPr>
              <a:t>Channel</a:t>
            </a:r>
            <a:endParaRPr sz="1264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15180" y="4664392"/>
            <a:ext cx="836524" cy="269787"/>
          </a:xfrm>
          <a:custGeom>
            <a:avLst/>
            <a:gdLst/>
            <a:ahLst/>
            <a:cxnLst/>
            <a:rect l="l" t="t" r="r" b="b"/>
            <a:pathLst>
              <a:path w="860425" h="277495">
                <a:moveTo>
                  <a:pt x="860297" y="0"/>
                </a:moveTo>
                <a:lnTo>
                  <a:pt x="35052" y="0"/>
                </a:lnTo>
                <a:lnTo>
                  <a:pt x="0" y="33527"/>
                </a:lnTo>
                <a:lnTo>
                  <a:pt x="0" y="277367"/>
                </a:lnTo>
                <a:lnTo>
                  <a:pt x="824483" y="277367"/>
                </a:lnTo>
                <a:lnTo>
                  <a:pt x="860297" y="243839"/>
                </a:lnTo>
                <a:lnTo>
                  <a:pt x="860297" y="0"/>
                </a:lnTo>
                <a:close/>
              </a:path>
            </a:pathLst>
          </a:custGeom>
          <a:solidFill>
            <a:srgbClr val="01FFE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915180" y="4680690"/>
            <a:ext cx="836524" cy="0"/>
          </a:xfrm>
          <a:custGeom>
            <a:avLst/>
            <a:gdLst/>
            <a:ahLst/>
            <a:cxnLst/>
            <a:rect l="l" t="t" r="r" b="b"/>
            <a:pathLst>
              <a:path w="860425">
                <a:moveTo>
                  <a:pt x="0" y="0"/>
                </a:moveTo>
                <a:lnTo>
                  <a:pt x="860297" y="0"/>
                </a:lnTo>
              </a:path>
            </a:pathLst>
          </a:custGeom>
          <a:ln w="33527">
            <a:solidFill>
              <a:srgbClr val="33FFE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716760" y="4664392"/>
            <a:ext cx="35190" cy="269787"/>
          </a:xfrm>
          <a:custGeom>
            <a:avLst/>
            <a:gdLst/>
            <a:ahLst/>
            <a:cxnLst/>
            <a:rect l="l" t="t" r="r" b="b"/>
            <a:pathLst>
              <a:path w="36195" h="277495">
                <a:moveTo>
                  <a:pt x="35813" y="0"/>
                </a:moveTo>
                <a:lnTo>
                  <a:pt x="0" y="33527"/>
                </a:lnTo>
                <a:lnTo>
                  <a:pt x="0" y="277367"/>
                </a:lnTo>
                <a:lnTo>
                  <a:pt x="35813" y="243839"/>
                </a:lnTo>
                <a:lnTo>
                  <a:pt x="35813" y="0"/>
                </a:lnTo>
                <a:close/>
              </a:path>
            </a:pathLst>
          </a:custGeom>
          <a:solidFill>
            <a:srgbClr val="00CDB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915180" y="4664392"/>
            <a:ext cx="836524" cy="269787"/>
          </a:xfrm>
          <a:custGeom>
            <a:avLst/>
            <a:gdLst/>
            <a:ahLst/>
            <a:cxnLst/>
            <a:rect l="l" t="t" r="r" b="b"/>
            <a:pathLst>
              <a:path w="860425" h="277495">
                <a:moveTo>
                  <a:pt x="35052" y="0"/>
                </a:moveTo>
                <a:lnTo>
                  <a:pt x="0" y="33527"/>
                </a:lnTo>
                <a:lnTo>
                  <a:pt x="0" y="277367"/>
                </a:lnTo>
                <a:lnTo>
                  <a:pt x="824483" y="277367"/>
                </a:lnTo>
                <a:lnTo>
                  <a:pt x="860297" y="243839"/>
                </a:lnTo>
                <a:lnTo>
                  <a:pt x="860297" y="0"/>
                </a:lnTo>
                <a:lnTo>
                  <a:pt x="35052" y="0"/>
                </a:lnTo>
                <a:close/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915180" y="4664392"/>
            <a:ext cx="836524" cy="32720"/>
          </a:xfrm>
          <a:custGeom>
            <a:avLst/>
            <a:gdLst/>
            <a:ahLst/>
            <a:cxnLst/>
            <a:rect l="l" t="t" r="r" b="b"/>
            <a:pathLst>
              <a:path w="860425" h="33654">
                <a:moveTo>
                  <a:pt x="0" y="33527"/>
                </a:moveTo>
                <a:lnTo>
                  <a:pt x="824483" y="33527"/>
                </a:lnTo>
                <a:lnTo>
                  <a:pt x="860297" y="0"/>
                </a:lnTo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716760" y="4696989"/>
            <a:ext cx="0" cy="237067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3019884" y="4752057"/>
            <a:ext cx="60501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73" dirty="0">
                <a:latin typeface="Arial"/>
                <a:cs typeface="Arial"/>
              </a:rPr>
              <a:t>C</a:t>
            </a:r>
            <a:r>
              <a:rPr sz="826" b="1" spc="63" dirty="0">
                <a:latin typeface="Arial"/>
                <a:cs typeface="Arial"/>
              </a:rPr>
              <a:t>on</a:t>
            </a:r>
            <a:r>
              <a:rPr sz="826" b="1" spc="49" dirty="0">
                <a:latin typeface="Arial"/>
                <a:cs typeface="Arial"/>
              </a:rPr>
              <a:t>s</a:t>
            </a:r>
            <a:r>
              <a:rPr sz="826" b="1" spc="63" dirty="0">
                <a:latin typeface="Arial"/>
                <a:cs typeface="Arial"/>
              </a:rPr>
              <a:t>u</a:t>
            </a:r>
            <a:r>
              <a:rPr sz="826" b="1" spc="58" dirty="0">
                <a:latin typeface="Arial"/>
                <a:cs typeface="Arial"/>
              </a:rPr>
              <a:t>m</a:t>
            </a:r>
            <a:r>
              <a:rPr sz="826" b="1" spc="49" dirty="0">
                <a:latin typeface="Arial"/>
                <a:cs typeface="Arial"/>
              </a:rPr>
              <a:t>e</a:t>
            </a:r>
            <a:r>
              <a:rPr sz="826" b="1" spc="19" dirty="0">
                <a:latin typeface="Arial"/>
                <a:cs typeface="Arial"/>
              </a:rPr>
              <a:t>r</a:t>
            </a:r>
            <a:endParaRPr sz="826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336712" y="4507335"/>
            <a:ext cx="22225" cy="146315"/>
          </a:xfrm>
          <a:custGeom>
            <a:avLst/>
            <a:gdLst/>
            <a:ahLst/>
            <a:cxnLst/>
            <a:rect l="l" t="t" r="r" b="b"/>
            <a:pathLst>
              <a:path w="22860" h="150495">
                <a:moveTo>
                  <a:pt x="7619" y="128778"/>
                </a:moveTo>
                <a:lnTo>
                  <a:pt x="0" y="128778"/>
                </a:lnTo>
                <a:lnTo>
                  <a:pt x="11429" y="150113"/>
                </a:lnTo>
                <a:lnTo>
                  <a:pt x="20818" y="132587"/>
                </a:lnTo>
                <a:lnTo>
                  <a:pt x="7619" y="132587"/>
                </a:lnTo>
                <a:lnTo>
                  <a:pt x="7619" y="128778"/>
                </a:lnTo>
                <a:close/>
              </a:path>
              <a:path w="22860" h="150495">
                <a:moveTo>
                  <a:pt x="15240" y="0"/>
                </a:moveTo>
                <a:lnTo>
                  <a:pt x="7619" y="0"/>
                </a:lnTo>
                <a:lnTo>
                  <a:pt x="7619" y="132587"/>
                </a:lnTo>
                <a:lnTo>
                  <a:pt x="15240" y="132587"/>
                </a:lnTo>
                <a:lnTo>
                  <a:pt x="15240" y="0"/>
                </a:lnTo>
                <a:close/>
              </a:path>
              <a:path w="22860" h="150495">
                <a:moveTo>
                  <a:pt x="22860" y="128778"/>
                </a:moveTo>
                <a:lnTo>
                  <a:pt x="15240" y="128778"/>
                </a:lnTo>
                <a:lnTo>
                  <a:pt x="15240" y="132587"/>
                </a:lnTo>
                <a:lnTo>
                  <a:pt x="20818" y="132587"/>
                </a:lnTo>
                <a:lnTo>
                  <a:pt x="22860" y="128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915179" y="3431645"/>
            <a:ext cx="779110" cy="187678"/>
          </a:xfrm>
          <a:custGeom>
            <a:avLst/>
            <a:gdLst/>
            <a:ahLst/>
            <a:cxnLst/>
            <a:rect l="l" t="t" r="r" b="b"/>
            <a:pathLst>
              <a:path w="801370" h="193039">
                <a:moveTo>
                  <a:pt x="0" y="192785"/>
                </a:moveTo>
                <a:lnTo>
                  <a:pt x="800861" y="192785"/>
                </a:lnTo>
                <a:lnTo>
                  <a:pt x="800861" y="0"/>
                </a:lnTo>
                <a:lnTo>
                  <a:pt x="0" y="0"/>
                </a:lnTo>
                <a:lnTo>
                  <a:pt x="0" y="192785"/>
                </a:lnTo>
                <a:close/>
              </a:path>
            </a:pathLst>
          </a:custGeom>
          <a:solidFill>
            <a:srgbClr val="00B7A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915179" y="3431645"/>
            <a:ext cx="779110" cy="187678"/>
          </a:xfrm>
          <a:custGeom>
            <a:avLst/>
            <a:gdLst/>
            <a:ahLst/>
            <a:cxnLst/>
            <a:rect l="l" t="t" r="r" b="b"/>
            <a:pathLst>
              <a:path w="801370" h="193039">
                <a:moveTo>
                  <a:pt x="800862" y="0"/>
                </a:moveTo>
                <a:lnTo>
                  <a:pt x="0" y="0"/>
                </a:lnTo>
                <a:lnTo>
                  <a:pt x="0" y="192785"/>
                </a:lnTo>
                <a:lnTo>
                  <a:pt x="800862" y="192785"/>
                </a:lnTo>
                <a:lnTo>
                  <a:pt x="800862" y="0"/>
                </a:lnTo>
                <a:close/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2925057" y="3464488"/>
            <a:ext cx="75750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39" dirty="0">
                <a:latin typeface="Arial"/>
                <a:cs typeface="Arial"/>
              </a:rPr>
              <a:t>Manufacturer</a:t>
            </a:r>
            <a:endParaRPr sz="826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43106" y="4552526"/>
            <a:ext cx="836524" cy="269787"/>
          </a:xfrm>
          <a:custGeom>
            <a:avLst/>
            <a:gdLst/>
            <a:ahLst/>
            <a:cxnLst/>
            <a:rect l="l" t="t" r="r" b="b"/>
            <a:pathLst>
              <a:path w="860425" h="277495">
                <a:moveTo>
                  <a:pt x="860297" y="0"/>
                </a:moveTo>
                <a:lnTo>
                  <a:pt x="35814" y="0"/>
                </a:lnTo>
                <a:lnTo>
                  <a:pt x="0" y="33527"/>
                </a:lnTo>
                <a:lnTo>
                  <a:pt x="0" y="277367"/>
                </a:lnTo>
                <a:lnTo>
                  <a:pt x="824484" y="277367"/>
                </a:lnTo>
                <a:lnTo>
                  <a:pt x="860297" y="243839"/>
                </a:lnTo>
                <a:lnTo>
                  <a:pt x="860297" y="0"/>
                </a:lnTo>
                <a:close/>
              </a:path>
            </a:pathLst>
          </a:custGeom>
          <a:solidFill>
            <a:srgbClr val="01FFE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143106" y="4568825"/>
            <a:ext cx="836524" cy="0"/>
          </a:xfrm>
          <a:custGeom>
            <a:avLst/>
            <a:gdLst/>
            <a:ahLst/>
            <a:cxnLst/>
            <a:rect l="l" t="t" r="r" b="b"/>
            <a:pathLst>
              <a:path w="860425">
                <a:moveTo>
                  <a:pt x="0" y="0"/>
                </a:moveTo>
                <a:lnTo>
                  <a:pt x="860297" y="0"/>
                </a:lnTo>
              </a:path>
            </a:pathLst>
          </a:custGeom>
          <a:ln w="33527">
            <a:solidFill>
              <a:srgbClr val="33FFE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1944688" y="4552526"/>
            <a:ext cx="35190" cy="269787"/>
          </a:xfrm>
          <a:custGeom>
            <a:avLst/>
            <a:gdLst/>
            <a:ahLst/>
            <a:cxnLst/>
            <a:rect l="l" t="t" r="r" b="b"/>
            <a:pathLst>
              <a:path w="36194" h="277495">
                <a:moveTo>
                  <a:pt x="35813" y="0"/>
                </a:moveTo>
                <a:lnTo>
                  <a:pt x="0" y="33527"/>
                </a:lnTo>
                <a:lnTo>
                  <a:pt x="0" y="277367"/>
                </a:lnTo>
                <a:lnTo>
                  <a:pt x="35813" y="243839"/>
                </a:lnTo>
                <a:lnTo>
                  <a:pt x="35813" y="0"/>
                </a:lnTo>
                <a:close/>
              </a:path>
            </a:pathLst>
          </a:custGeom>
          <a:solidFill>
            <a:srgbClr val="00CDB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143106" y="4552526"/>
            <a:ext cx="836524" cy="269787"/>
          </a:xfrm>
          <a:custGeom>
            <a:avLst/>
            <a:gdLst/>
            <a:ahLst/>
            <a:cxnLst/>
            <a:rect l="l" t="t" r="r" b="b"/>
            <a:pathLst>
              <a:path w="860425" h="277495">
                <a:moveTo>
                  <a:pt x="35814" y="0"/>
                </a:moveTo>
                <a:lnTo>
                  <a:pt x="0" y="33527"/>
                </a:lnTo>
                <a:lnTo>
                  <a:pt x="0" y="277367"/>
                </a:lnTo>
                <a:lnTo>
                  <a:pt x="824484" y="277367"/>
                </a:lnTo>
                <a:lnTo>
                  <a:pt x="860297" y="243839"/>
                </a:lnTo>
                <a:lnTo>
                  <a:pt x="860297" y="0"/>
                </a:lnTo>
                <a:lnTo>
                  <a:pt x="35814" y="0"/>
                </a:lnTo>
                <a:close/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143106" y="4552526"/>
            <a:ext cx="836524" cy="32720"/>
          </a:xfrm>
          <a:custGeom>
            <a:avLst/>
            <a:gdLst/>
            <a:ahLst/>
            <a:cxnLst/>
            <a:rect l="l" t="t" r="r" b="b"/>
            <a:pathLst>
              <a:path w="860425" h="33654">
                <a:moveTo>
                  <a:pt x="0" y="33527"/>
                </a:moveTo>
                <a:lnTo>
                  <a:pt x="824484" y="33527"/>
                </a:lnTo>
                <a:lnTo>
                  <a:pt x="860297" y="0"/>
                </a:lnTo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944688" y="4585123"/>
            <a:ext cx="0" cy="237067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1250032" y="4635747"/>
            <a:ext cx="60501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78" dirty="0">
                <a:latin typeface="Arial"/>
                <a:cs typeface="Arial"/>
              </a:rPr>
              <a:t>C</a:t>
            </a:r>
            <a:r>
              <a:rPr sz="826" b="1" spc="58" dirty="0">
                <a:latin typeface="Arial"/>
                <a:cs typeface="Arial"/>
              </a:rPr>
              <a:t>o</a:t>
            </a:r>
            <a:r>
              <a:rPr sz="826" b="1" spc="63" dirty="0">
                <a:latin typeface="Arial"/>
                <a:cs typeface="Arial"/>
              </a:rPr>
              <a:t>n</a:t>
            </a:r>
            <a:r>
              <a:rPr sz="826" b="1" spc="49" dirty="0">
                <a:latin typeface="Arial"/>
                <a:cs typeface="Arial"/>
              </a:rPr>
              <a:t>s</a:t>
            </a:r>
            <a:r>
              <a:rPr sz="826" b="1" spc="63" dirty="0">
                <a:latin typeface="Arial"/>
                <a:cs typeface="Arial"/>
              </a:rPr>
              <a:t>u</a:t>
            </a:r>
            <a:r>
              <a:rPr sz="826" b="1" spc="58" dirty="0">
                <a:latin typeface="Arial"/>
                <a:cs typeface="Arial"/>
              </a:rPr>
              <a:t>m</a:t>
            </a:r>
            <a:r>
              <a:rPr sz="826" b="1" spc="49" dirty="0">
                <a:latin typeface="Arial"/>
                <a:cs typeface="Arial"/>
              </a:rPr>
              <a:t>e</a:t>
            </a:r>
            <a:r>
              <a:rPr sz="826" b="1" spc="19" dirty="0">
                <a:latin typeface="Arial"/>
                <a:cs typeface="Arial"/>
              </a:rPr>
              <a:t>r</a:t>
            </a:r>
            <a:endParaRPr sz="826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557232" y="4442883"/>
            <a:ext cx="21608" cy="119767"/>
          </a:xfrm>
          <a:custGeom>
            <a:avLst/>
            <a:gdLst/>
            <a:ahLst/>
            <a:cxnLst/>
            <a:rect l="l" t="t" r="r" b="b"/>
            <a:pathLst>
              <a:path w="22225" h="123189">
                <a:moveTo>
                  <a:pt x="7619" y="101345"/>
                </a:moveTo>
                <a:lnTo>
                  <a:pt x="0" y="101345"/>
                </a:lnTo>
                <a:lnTo>
                  <a:pt x="10667" y="122681"/>
                </a:lnTo>
                <a:lnTo>
                  <a:pt x="20465" y="104394"/>
                </a:lnTo>
                <a:lnTo>
                  <a:pt x="7619" y="104394"/>
                </a:lnTo>
                <a:lnTo>
                  <a:pt x="7619" y="101345"/>
                </a:lnTo>
                <a:close/>
              </a:path>
              <a:path w="22225" h="123189">
                <a:moveTo>
                  <a:pt x="14478" y="0"/>
                </a:moveTo>
                <a:lnTo>
                  <a:pt x="7619" y="0"/>
                </a:lnTo>
                <a:lnTo>
                  <a:pt x="7619" y="104394"/>
                </a:lnTo>
                <a:lnTo>
                  <a:pt x="14478" y="104394"/>
                </a:lnTo>
                <a:lnTo>
                  <a:pt x="14478" y="0"/>
                </a:lnTo>
                <a:close/>
              </a:path>
              <a:path w="22225" h="123189">
                <a:moveTo>
                  <a:pt x="22097" y="101345"/>
                </a:moveTo>
                <a:lnTo>
                  <a:pt x="14478" y="101345"/>
                </a:lnTo>
                <a:lnTo>
                  <a:pt x="14478" y="104394"/>
                </a:lnTo>
                <a:lnTo>
                  <a:pt x="20465" y="104394"/>
                </a:lnTo>
                <a:lnTo>
                  <a:pt x="22097" y="101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143106" y="4168775"/>
            <a:ext cx="836524" cy="269787"/>
          </a:xfrm>
          <a:custGeom>
            <a:avLst/>
            <a:gdLst/>
            <a:ahLst/>
            <a:cxnLst/>
            <a:rect l="l" t="t" r="r" b="b"/>
            <a:pathLst>
              <a:path w="860425" h="277495">
                <a:moveTo>
                  <a:pt x="860297" y="0"/>
                </a:moveTo>
                <a:lnTo>
                  <a:pt x="35814" y="0"/>
                </a:lnTo>
                <a:lnTo>
                  <a:pt x="0" y="34289"/>
                </a:lnTo>
                <a:lnTo>
                  <a:pt x="0" y="277367"/>
                </a:lnTo>
                <a:lnTo>
                  <a:pt x="824484" y="277367"/>
                </a:lnTo>
                <a:lnTo>
                  <a:pt x="860297" y="243839"/>
                </a:lnTo>
                <a:lnTo>
                  <a:pt x="860297" y="0"/>
                </a:lnTo>
                <a:close/>
              </a:path>
            </a:pathLst>
          </a:custGeom>
          <a:solidFill>
            <a:srgbClr val="01FFE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143106" y="4185444"/>
            <a:ext cx="836524" cy="0"/>
          </a:xfrm>
          <a:custGeom>
            <a:avLst/>
            <a:gdLst/>
            <a:ahLst/>
            <a:cxnLst/>
            <a:rect l="l" t="t" r="r" b="b"/>
            <a:pathLst>
              <a:path w="860425">
                <a:moveTo>
                  <a:pt x="0" y="0"/>
                </a:moveTo>
                <a:lnTo>
                  <a:pt x="860297" y="0"/>
                </a:lnTo>
              </a:path>
            </a:pathLst>
          </a:custGeom>
          <a:ln w="34289">
            <a:solidFill>
              <a:srgbClr val="33FFE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1944688" y="4168775"/>
            <a:ext cx="35190" cy="269787"/>
          </a:xfrm>
          <a:custGeom>
            <a:avLst/>
            <a:gdLst/>
            <a:ahLst/>
            <a:cxnLst/>
            <a:rect l="l" t="t" r="r" b="b"/>
            <a:pathLst>
              <a:path w="36194" h="277495">
                <a:moveTo>
                  <a:pt x="35813" y="0"/>
                </a:moveTo>
                <a:lnTo>
                  <a:pt x="0" y="34289"/>
                </a:lnTo>
                <a:lnTo>
                  <a:pt x="0" y="277367"/>
                </a:lnTo>
                <a:lnTo>
                  <a:pt x="35813" y="243839"/>
                </a:lnTo>
                <a:lnTo>
                  <a:pt x="35813" y="0"/>
                </a:lnTo>
                <a:close/>
              </a:path>
            </a:pathLst>
          </a:custGeom>
          <a:solidFill>
            <a:srgbClr val="00CDB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143106" y="4168775"/>
            <a:ext cx="836524" cy="269787"/>
          </a:xfrm>
          <a:custGeom>
            <a:avLst/>
            <a:gdLst/>
            <a:ahLst/>
            <a:cxnLst/>
            <a:rect l="l" t="t" r="r" b="b"/>
            <a:pathLst>
              <a:path w="860425" h="277495">
                <a:moveTo>
                  <a:pt x="35814" y="0"/>
                </a:moveTo>
                <a:lnTo>
                  <a:pt x="0" y="34289"/>
                </a:lnTo>
                <a:lnTo>
                  <a:pt x="0" y="277367"/>
                </a:lnTo>
                <a:lnTo>
                  <a:pt x="824484" y="277367"/>
                </a:lnTo>
                <a:lnTo>
                  <a:pt x="860297" y="243839"/>
                </a:lnTo>
                <a:lnTo>
                  <a:pt x="860297" y="0"/>
                </a:lnTo>
                <a:lnTo>
                  <a:pt x="35814" y="0"/>
                </a:lnTo>
                <a:close/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1143106" y="4168775"/>
            <a:ext cx="836524" cy="33338"/>
          </a:xfrm>
          <a:custGeom>
            <a:avLst/>
            <a:gdLst/>
            <a:ahLst/>
            <a:cxnLst/>
            <a:rect l="l" t="t" r="r" b="b"/>
            <a:pathLst>
              <a:path w="860425" h="34289">
                <a:moveTo>
                  <a:pt x="0" y="34289"/>
                </a:moveTo>
                <a:lnTo>
                  <a:pt x="824484" y="34289"/>
                </a:lnTo>
                <a:lnTo>
                  <a:pt x="860297" y="0"/>
                </a:lnTo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1944688" y="4202112"/>
            <a:ext cx="0" cy="236448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3077"/>
                </a:lnTo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1322634" y="4251994"/>
            <a:ext cx="445735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73" dirty="0">
                <a:latin typeface="Arial"/>
                <a:cs typeface="Arial"/>
              </a:rPr>
              <a:t>R</a:t>
            </a:r>
            <a:r>
              <a:rPr sz="826" b="1" spc="49" dirty="0">
                <a:latin typeface="Arial"/>
                <a:cs typeface="Arial"/>
              </a:rPr>
              <a:t>e</a:t>
            </a:r>
            <a:r>
              <a:rPr sz="826" b="1" spc="10" dirty="0">
                <a:latin typeface="Arial"/>
                <a:cs typeface="Arial"/>
              </a:rPr>
              <a:t>t</a:t>
            </a:r>
            <a:r>
              <a:rPr sz="826" b="1" spc="53" dirty="0">
                <a:latin typeface="Arial"/>
                <a:cs typeface="Arial"/>
              </a:rPr>
              <a:t>a</a:t>
            </a:r>
            <a:r>
              <a:rPr sz="826" b="1" spc="-5" dirty="0">
                <a:latin typeface="Arial"/>
                <a:cs typeface="Arial"/>
              </a:rPr>
              <a:t>il</a:t>
            </a:r>
            <a:r>
              <a:rPr sz="826" b="1" spc="49" dirty="0">
                <a:latin typeface="Arial"/>
                <a:cs typeface="Arial"/>
              </a:rPr>
              <a:t>e</a:t>
            </a:r>
            <a:r>
              <a:rPr sz="826" b="1" spc="19" dirty="0">
                <a:latin typeface="Arial"/>
                <a:cs typeface="Arial"/>
              </a:rPr>
              <a:t>r</a:t>
            </a:r>
            <a:endParaRPr sz="826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557232" y="4059872"/>
            <a:ext cx="21608" cy="118533"/>
          </a:xfrm>
          <a:custGeom>
            <a:avLst/>
            <a:gdLst/>
            <a:ahLst/>
            <a:cxnLst/>
            <a:rect l="l" t="t" r="r" b="b"/>
            <a:pathLst>
              <a:path w="22225" h="121920">
                <a:moveTo>
                  <a:pt x="7619" y="100584"/>
                </a:moveTo>
                <a:lnTo>
                  <a:pt x="0" y="100584"/>
                </a:lnTo>
                <a:lnTo>
                  <a:pt x="10667" y="121920"/>
                </a:lnTo>
                <a:lnTo>
                  <a:pt x="20056" y="104394"/>
                </a:lnTo>
                <a:lnTo>
                  <a:pt x="7619" y="104394"/>
                </a:lnTo>
                <a:lnTo>
                  <a:pt x="7619" y="100584"/>
                </a:lnTo>
                <a:close/>
              </a:path>
              <a:path w="22225" h="121920">
                <a:moveTo>
                  <a:pt x="14478" y="0"/>
                </a:moveTo>
                <a:lnTo>
                  <a:pt x="7619" y="0"/>
                </a:lnTo>
                <a:lnTo>
                  <a:pt x="7619" y="104394"/>
                </a:lnTo>
                <a:lnTo>
                  <a:pt x="14478" y="104394"/>
                </a:lnTo>
                <a:lnTo>
                  <a:pt x="14478" y="0"/>
                </a:lnTo>
                <a:close/>
              </a:path>
              <a:path w="22225" h="121920">
                <a:moveTo>
                  <a:pt x="22097" y="100584"/>
                </a:moveTo>
                <a:lnTo>
                  <a:pt x="14478" y="100584"/>
                </a:lnTo>
                <a:lnTo>
                  <a:pt x="14478" y="104394"/>
                </a:lnTo>
                <a:lnTo>
                  <a:pt x="20056" y="104394"/>
                </a:lnTo>
                <a:lnTo>
                  <a:pt x="22097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1143106" y="3785763"/>
            <a:ext cx="836524" cy="269169"/>
          </a:xfrm>
          <a:custGeom>
            <a:avLst/>
            <a:gdLst/>
            <a:ahLst/>
            <a:cxnLst/>
            <a:rect l="l" t="t" r="r" b="b"/>
            <a:pathLst>
              <a:path w="860425" h="276860">
                <a:moveTo>
                  <a:pt x="860297" y="0"/>
                </a:moveTo>
                <a:lnTo>
                  <a:pt x="35814" y="0"/>
                </a:lnTo>
                <a:lnTo>
                  <a:pt x="0" y="33527"/>
                </a:lnTo>
                <a:lnTo>
                  <a:pt x="0" y="276605"/>
                </a:lnTo>
                <a:lnTo>
                  <a:pt x="824484" y="276605"/>
                </a:lnTo>
                <a:lnTo>
                  <a:pt x="860297" y="243077"/>
                </a:lnTo>
                <a:lnTo>
                  <a:pt x="860297" y="0"/>
                </a:lnTo>
                <a:close/>
              </a:path>
            </a:pathLst>
          </a:custGeom>
          <a:solidFill>
            <a:srgbClr val="01FFE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143106" y="3802062"/>
            <a:ext cx="836524" cy="0"/>
          </a:xfrm>
          <a:custGeom>
            <a:avLst/>
            <a:gdLst/>
            <a:ahLst/>
            <a:cxnLst/>
            <a:rect l="l" t="t" r="r" b="b"/>
            <a:pathLst>
              <a:path w="860425">
                <a:moveTo>
                  <a:pt x="0" y="0"/>
                </a:moveTo>
                <a:lnTo>
                  <a:pt x="860297" y="0"/>
                </a:lnTo>
              </a:path>
            </a:pathLst>
          </a:custGeom>
          <a:ln w="33527">
            <a:solidFill>
              <a:srgbClr val="33FFE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1944688" y="3785763"/>
            <a:ext cx="35190" cy="269169"/>
          </a:xfrm>
          <a:custGeom>
            <a:avLst/>
            <a:gdLst/>
            <a:ahLst/>
            <a:cxnLst/>
            <a:rect l="l" t="t" r="r" b="b"/>
            <a:pathLst>
              <a:path w="36194" h="276860">
                <a:moveTo>
                  <a:pt x="35813" y="0"/>
                </a:moveTo>
                <a:lnTo>
                  <a:pt x="0" y="33527"/>
                </a:lnTo>
                <a:lnTo>
                  <a:pt x="0" y="276605"/>
                </a:lnTo>
                <a:lnTo>
                  <a:pt x="35813" y="243077"/>
                </a:lnTo>
                <a:lnTo>
                  <a:pt x="35813" y="0"/>
                </a:lnTo>
                <a:close/>
              </a:path>
            </a:pathLst>
          </a:custGeom>
          <a:solidFill>
            <a:srgbClr val="00CDB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1143106" y="3785763"/>
            <a:ext cx="836524" cy="269169"/>
          </a:xfrm>
          <a:custGeom>
            <a:avLst/>
            <a:gdLst/>
            <a:ahLst/>
            <a:cxnLst/>
            <a:rect l="l" t="t" r="r" b="b"/>
            <a:pathLst>
              <a:path w="860425" h="276860">
                <a:moveTo>
                  <a:pt x="35814" y="0"/>
                </a:moveTo>
                <a:lnTo>
                  <a:pt x="0" y="33527"/>
                </a:lnTo>
                <a:lnTo>
                  <a:pt x="0" y="276605"/>
                </a:lnTo>
                <a:lnTo>
                  <a:pt x="824484" y="276605"/>
                </a:lnTo>
                <a:lnTo>
                  <a:pt x="860297" y="243077"/>
                </a:lnTo>
                <a:lnTo>
                  <a:pt x="860297" y="0"/>
                </a:lnTo>
                <a:lnTo>
                  <a:pt x="35814" y="0"/>
                </a:lnTo>
                <a:close/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1143106" y="3785764"/>
            <a:ext cx="836524" cy="32720"/>
          </a:xfrm>
          <a:custGeom>
            <a:avLst/>
            <a:gdLst/>
            <a:ahLst/>
            <a:cxnLst/>
            <a:rect l="l" t="t" r="r" b="b"/>
            <a:pathLst>
              <a:path w="860425" h="33654">
                <a:moveTo>
                  <a:pt x="0" y="33527"/>
                </a:moveTo>
                <a:lnTo>
                  <a:pt x="824484" y="33527"/>
                </a:lnTo>
                <a:lnTo>
                  <a:pt x="860297" y="0"/>
                </a:lnTo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1944688" y="3818361"/>
            <a:ext cx="0" cy="236448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3077"/>
                </a:lnTo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 txBox="1"/>
          <p:nvPr/>
        </p:nvSpPr>
        <p:spPr>
          <a:xfrm>
            <a:off x="1228549" y="3868984"/>
            <a:ext cx="64390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68" dirty="0">
                <a:latin typeface="Arial"/>
                <a:cs typeface="Arial"/>
              </a:rPr>
              <a:t>W</a:t>
            </a:r>
            <a:r>
              <a:rPr sz="826" b="1" spc="63" dirty="0">
                <a:latin typeface="Arial"/>
                <a:cs typeface="Arial"/>
              </a:rPr>
              <a:t>ho</a:t>
            </a:r>
            <a:r>
              <a:rPr sz="826" b="1" spc="-5" dirty="0">
                <a:latin typeface="Arial"/>
                <a:cs typeface="Arial"/>
              </a:rPr>
              <a:t>l</a:t>
            </a:r>
            <a:r>
              <a:rPr sz="826" b="1" spc="53" dirty="0">
                <a:latin typeface="Arial"/>
                <a:cs typeface="Arial"/>
              </a:rPr>
              <a:t>e</a:t>
            </a:r>
            <a:r>
              <a:rPr sz="826" b="1" spc="49" dirty="0">
                <a:latin typeface="Arial"/>
                <a:cs typeface="Arial"/>
              </a:rPr>
              <a:t>sa</a:t>
            </a:r>
            <a:r>
              <a:rPr sz="826" b="1" spc="-5" dirty="0">
                <a:latin typeface="Arial"/>
                <a:cs typeface="Arial"/>
              </a:rPr>
              <a:t>l</a:t>
            </a:r>
            <a:r>
              <a:rPr sz="826" b="1" spc="44" dirty="0">
                <a:latin typeface="Arial"/>
                <a:cs typeface="Arial"/>
              </a:rPr>
              <a:t>er</a:t>
            </a:r>
            <a:endParaRPr sz="826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557232" y="3662044"/>
            <a:ext cx="21608" cy="146932"/>
          </a:xfrm>
          <a:custGeom>
            <a:avLst/>
            <a:gdLst/>
            <a:ahLst/>
            <a:cxnLst/>
            <a:rect l="l" t="t" r="r" b="b"/>
            <a:pathLst>
              <a:path w="22225" h="151129">
                <a:moveTo>
                  <a:pt x="7619" y="129540"/>
                </a:moveTo>
                <a:lnTo>
                  <a:pt x="0" y="129540"/>
                </a:lnTo>
                <a:lnTo>
                  <a:pt x="10667" y="150876"/>
                </a:lnTo>
                <a:lnTo>
                  <a:pt x="20056" y="133350"/>
                </a:lnTo>
                <a:lnTo>
                  <a:pt x="7619" y="133350"/>
                </a:lnTo>
                <a:lnTo>
                  <a:pt x="7619" y="129540"/>
                </a:lnTo>
                <a:close/>
              </a:path>
              <a:path w="22225" h="151129">
                <a:moveTo>
                  <a:pt x="14478" y="0"/>
                </a:moveTo>
                <a:lnTo>
                  <a:pt x="7619" y="0"/>
                </a:lnTo>
                <a:lnTo>
                  <a:pt x="7619" y="133350"/>
                </a:lnTo>
                <a:lnTo>
                  <a:pt x="14478" y="133350"/>
                </a:lnTo>
                <a:lnTo>
                  <a:pt x="14478" y="0"/>
                </a:lnTo>
                <a:close/>
              </a:path>
              <a:path w="22225" h="151129">
                <a:moveTo>
                  <a:pt x="22097" y="129540"/>
                </a:moveTo>
                <a:lnTo>
                  <a:pt x="14478" y="129540"/>
                </a:lnTo>
                <a:lnTo>
                  <a:pt x="14478" y="133350"/>
                </a:lnTo>
                <a:lnTo>
                  <a:pt x="20056" y="133350"/>
                </a:lnTo>
                <a:lnTo>
                  <a:pt x="22097" y="129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204844" y="3678344"/>
            <a:ext cx="198790" cy="598223"/>
          </a:xfrm>
          <a:custGeom>
            <a:avLst/>
            <a:gdLst/>
            <a:ahLst/>
            <a:cxnLst/>
            <a:rect l="l" t="t" r="r" b="b"/>
            <a:pathLst>
              <a:path w="204470" h="615314">
                <a:moveTo>
                  <a:pt x="0" y="614934"/>
                </a:moveTo>
                <a:lnTo>
                  <a:pt x="204215" y="614934"/>
                </a:lnTo>
                <a:lnTo>
                  <a:pt x="204215" y="0"/>
                </a:lnTo>
                <a:lnTo>
                  <a:pt x="0" y="0"/>
                </a:lnTo>
                <a:lnTo>
                  <a:pt x="0" y="614934"/>
                </a:lnTo>
                <a:close/>
              </a:path>
            </a:pathLst>
          </a:custGeom>
          <a:solidFill>
            <a:srgbClr val="00B7A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3204844" y="3678344"/>
            <a:ext cx="198790" cy="598223"/>
          </a:xfrm>
          <a:custGeom>
            <a:avLst/>
            <a:gdLst/>
            <a:ahLst/>
            <a:cxnLst/>
            <a:rect l="l" t="t" r="r" b="b"/>
            <a:pathLst>
              <a:path w="204470" h="615314">
                <a:moveTo>
                  <a:pt x="0" y="614934"/>
                </a:moveTo>
                <a:lnTo>
                  <a:pt x="204215" y="614934"/>
                </a:lnTo>
                <a:lnTo>
                  <a:pt x="204215" y="0"/>
                </a:lnTo>
                <a:lnTo>
                  <a:pt x="0" y="0"/>
                </a:lnTo>
                <a:lnTo>
                  <a:pt x="0" y="614934"/>
                </a:lnTo>
                <a:close/>
              </a:path>
            </a:pathLst>
          </a:custGeom>
          <a:ln w="7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 txBox="1"/>
          <p:nvPr/>
        </p:nvSpPr>
        <p:spPr>
          <a:xfrm>
            <a:off x="3249650" y="3678745"/>
            <a:ext cx="128240" cy="60871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>
              <a:lnSpc>
                <a:spcPts val="962"/>
              </a:lnSpc>
            </a:pPr>
            <a:r>
              <a:rPr sz="826" b="1" spc="-34" dirty="0">
                <a:latin typeface="Arial"/>
                <a:cs typeface="Arial"/>
              </a:rPr>
              <a:t>W</a:t>
            </a:r>
            <a:r>
              <a:rPr sz="826" b="1" dirty="0">
                <a:latin typeface="Arial"/>
                <a:cs typeface="Arial"/>
              </a:rPr>
              <a:t>h</a:t>
            </a:r>
            <a:r>
              <a:rPr sz="826" b="1" spc="-10" dirty="0">
                <a:latin typeface="Arial"/>
                <a:cs typeface="Arial"/>
              </a:rPr>
              <a:t>o</a:t>
            </a:r>
            <a:r>
              <a:rPr sz="826" b="1" spc="-34" dirty="0">
                <a:latin typeface="Arial"/>
                <a:cs typeface="Arial"/>
              </a:rPr>
              <a:t>l</a:t>
            </a:r>
            <a:r>
              <a:rPr sz="826" b="1" spc="-10" dirty="0">
                <a:latin typeface="Arial"/>
                <a:cs typeface="Arial"/>
              </a:rPr>
              <a:t>e</a:t>
            </a:r>
            <a:r>
              <a:rPr sz="826" b="1" spc="-5" dirty="0">
                <a:latin typeface="Arial"/>
                <a:cs typeface="Arial"/>
              </a:rPr>
              <a:t>s</a:t>
            </a:r>
            <a:r>
              <a:rPr sz="826" b="1" spc="-10" dirty="0">
                <a:latin typeface="Arial"/>
                <a:cs typeface="Arial"/>
              </a:rPr>
              <a:t>a</a:t>
            </a:r>
            <a:r>
              <a:rPr sz="826" b="1" spc="-34" dirty="0">
                <a:latin typeface="Arial"/>
                <a:cs typeface="Arial"/>
              </a:rPr>
              <a:t>l</a:t>
            </a:r>
            <a:r>
              <a:rPr sz="826" b="1" spc="-10" dirty="0">
                <a:latin typeface="Arial"/>
                <a:cs typeface="Arial"/>
              </a:rPr>
              <a:t>er</a:t>
            </a:r>
            <a:endParaRPr sz="82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22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137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92767" y="5254836"/>
            <a:ext cx="5022850" cy="228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69059" y="5447453"/>
            <a:ext cx="5046557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155699" y="6050986"/>
            <a:ext cx="5259917" cy="250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155699" y="6277186"/>
            <a:ext cx="963083" cy="225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190272" y="6477706"/>
            <a:ext cx="5225344" cy="227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369059" y="6668347"/>
            <a:ext cx="5046557" cy="687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467349" y="7343987"/>
            <a:ext cx="948267" cy="1229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143353" y="794033"/>
            <a:ext cx="5729728" cy="4460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corporate </a:t>
            </a:r>
            <a:r>
              <a:rPr sz="1167" spc="-5" dirty="0">
                <a:latin typeface="Garamond"/>
                <a:cs typeface="Garamond"/>
              </a:rPr>
              <a:t>VMSs </a:t>
            </a:r>
            <a:r>
              <a:rPr sz="1167" dirty="0">
                <a:latin typeface="Garamond"/>
                <a:cs typeface="Garamond"/>
              </a:rPr>
              <a:t>shows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successfully the </a:t>
            </a:r>
            <a:r>
              <a:rPr sz="1167" spc="-5" dirty="0">
                <a:latin typeface="Garamond"/>
                <a:cs typeface="Garamond"/>
              </a:rPr>
              <a:t>contractual organizations </a:t>
            </a:r>
            <a:r>
              <a:rPr sz="1167" dirty="0">
                <a:latin typeface="Garamond"/>
                <a:cs typeface="Garamond"/>
              </a:rPr>
              <a:t>compete with corporate  chains.</a:t>
            </a:r>
            <a:endParaRPr sz="1167">
              <a:latin typeface="Garamond"/>
              <a:cs typeface="Garamond"/>
            </a:endParaRPr>
          </a:p>
          <a:p>
            <a:pPr marL="234592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c.   </a:t>
            </a:r>
            <a:r>
              <a:rPr sz="1167" b="1" spc="-5" dirty="0">
                <a:latin typeface="Garamond"/>
                <a:cs typeface="Garamond"/>
              </a:rPr>
              <a:t>Administered</a:t>
            </a:r>
            <a:r>
              <a:rPr sz="1167" b="1" spc="-49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VMS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An administered VMS </a:t>
            </a:r>
            <a:r>
              <a:rPr sz="1167" dirty="0">
                <a:latin typeface="Garamond"/>
                <a:cs typeface="Garamond"/>
              </a:rPr>
              <a:t>coordinates successive </a:t>
            </a:r>
            <a:r>
              <a:rPr sz="1167" spc="-5" dirty="0">
                <a:latin typeface="Garamond"/>
                <a:cs typeface="Garamond"/>
              </a:rPr>
              <a:t>stages of production and </a:t>
            </a:r>
            <a:r>
              <a:rPr sz="1167" dirty="0">
                <a:latin typeface="Garamond"/>
                <a:cs typeface="Garamond"/>
              </a:rPr>
              <a:t>distribution,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through  common </a:t>
            </a:r>
            <a:r>
              <a:rPr sz="1167" spc="-5" dirty="0">
                <a:latin typeface="Garamond"/>
                <a:cs typeface="Garamond"/>
              </a:rPr>
              <a:t>ownership or contractual </a:t>
            </a:r>
            <a:r>
              <a:rPr sz="1167" dirty="0">
                <a:latin typeface="Garamond"/>
                <a:cs typeface="Garamond"/>
              </a:rPr>
              <a:t>ties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size </a:t>
            </a:r>
            <a:r>
              <a:rPr sz="1167" spc="-5" dirty="0">
                <a:latin typeface="Garamond"/>
                <a:cs typeface="Garamond"/>
              </a:rPr>
              <a:t>and power of one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parties. In an  </a:t>
            </a:r>
            <a:r>
              <a:rPr sz="1167" i="1" spc="-5" dirty="0">
                <a:latin typeface="Garamond"/>
                <a:cs typeface="Garamond"/>
              </a:rPr>
              <a:t>administered VMS, </a:t>
            </a:r>
            <a:r>
              <a:rPr sz="1167" dirty="0">
                <a:latin typeface="Garamond"/>
                <a:cs typeface="Garamond"/>
              </a:rPr>
              <a:t>leadership is </a:t>
            </a:r>
            <a:r>
              <a:rPr sz="1167" spc="-5" dirty="0">
                <a:latin typeface="Garamond"/>
                <a:cs typeface="Garamond"/>
              </a:rPr>
              <a:t>assumed by one or </a:t>
            </a:r>
            <a:r>
              <a:rPr sz="1167" dirty="0">
                <a:latin typeface="Garamond"/>
                <a:cs typeface="Garamond"/>
              </a:rPr>
              <a:t>a few dominant channel members.  </a:t>
            </a:r>
            <a:r>
              <a:rPr sz="1167" spc="-5" dirty="0">
                <a:latin typeface="Garamond"/>
                <a:cs typeface="Garamond"/>
              </a:rPr>
              <a:t>Manufacturers of </a:t>
            </a:r>
            <a:r>
              <a:rPr sz="1167" dirty="0">
                <a:latin typeface="Garamond"/>
                <a:cs typeface="Garamond"/>
              </a:rPr>
              <a:t>a top </a:t>
            </a:r>
            <a:r>
              <a:rPr sz="1167" spc="-5" dirty="0">
                <a:latin typeface="Garamond"/>
                <a:cs typeface="Garamond"/>
              </a:rPr>
              <a:t>brand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obtain </a:t>
            </a:r>
            <a:r>
              <a:rPr sz="1167" dirty="0">
                <a:latin typeface="Garamond"/>
                <a:cs typeface="Garamond"/>
              </a:rPr>
              <a:t>strong trade </a:t>
            </a:r>
            <a:r>
              <a:rPr sz="1167" spc="-5" dirty="0">
                <a:latin typeface="Garamond"/>
                <a:cs typeface="Garamond"/>
              </a:rPr>
              <a:t>cooperation and </a:t>
            </a:r>
            <a:r>
              <a:rPr sz="1167" dirty="0">
                <a:latin typeface="Garamond"/>
                <a:cs typeface="Garamond"/>
              </a:rPr>
              <a:t>support from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resellers.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UcPeriod" startAt="7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Horizontal Marketing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Systems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Another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development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horizontal marketing </a:t>
            </a:r>
            <a:r>
              <a:rPr sz="1167" dirty="0">
                <a:latin typeface="Garamond"/>
                <a:cs typeface="Garamond"/>
              </a:rPr>
              <a:t>system,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two </a:t>
            </a:r>
            <a:r>
              <a:rPr sz="1167" spc="-5" dirty="0">
                <a:latin typeface="Garamond"/>
                <a:cs typeface="Garamond"/>
              </a:rPr>
              <a:t>or more 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at one </a:t>
            </a:r>
            <a:r>
              <a:rPr sz="1167" dirty="0">
                <a:latin typeface="Garamond"/>
                <a:cs typeface="Garamond"/>
              </a:rPr>
              <a:t>level join together to follow a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opportunity. </a:t>
            </a:r>
            <a:r>
              <a:rPr sz="1167" dirty="0">
                <a:latin typeface="Garamond"/>
                <a:cs typeface="Garamond"/>
              </a:rPr>
              <a:t>By working together,  companies can combine their capital, </a:t>
            </a:r>
            <a:r>
              <a:rPr sz="1167" spc="-5" dirty="0">
                <a:latin typeface="Garamond"/>
                <a:cs typeface="Garamond"/>
              </a:rPr>
              <a:t>production capabilities, or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resources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accomplish  more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any one </a:t>
            </a:r>
            <a:r>
              <a:rPr sz="1167" dirty="0">
                <a:latin typeface="Garamond"/>
                <a:cs typeface="Garamond"/>
              </a:rPr>
              <a:t>company could </a:t>
            </a:r>
            <a:r>
              <a:rPr sz="1167" spc="-5" dirty="0">
                <a:latin typeface="Garamond"/>
                <a:cs typeface="Garamond"/>
              </a:rPr>
              <a:t>alone. Companies </a:t>
            </a:r>
            <a:r>
              <a:rPr sz="1167" dirty="0">
                <a:latin typeface="Garamond"/>
                <a:cs typeface="Garamond"/>
              </a:rPr>
              <a:t>might join forces with competitors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non-  competitors. They </a:t>
            </a:r>
            <a:r>
              <a:rPr sz="1167" spc="-5" dirty="0">
                <a:latin typeface="Garamond"/>
                <a:cs typeface="Garamond"/>
              </a:rPr>
              <a:t>might </a:t>
            </a:r>
            <a:r>
              <a:rPr sz="1167" dirty="0">
                <a:latin typeface="Garamond"/>
                <a:cs typeface="Garamond"/>
              </a:rPr>
              <a:t>work with each </a:t>
            </a:r>
            <a:r>
              <a:rPr sz="1167" spc="-5" dirty="0">
                <a:latin typeface="Garamond"/>
                <a:cs typeface="Garamond"/>
              </a:rPr>
              <a:t>other on </a:t>
            </a:r>
            <a:r>
              <a:rPr sz="1167" dirty="0">
                <a:latin typeface="Garamond"/>
                <a:cs typeface="Garamond"/>
              </a:rPr>
              <a:t>a temporary </a:t>
            </a:r>
            <a:r>
              <a:rPr sz="1167" spc="-5" dirty="0">
                <a:latin typeface="Garamond"/>
                <a:cs typeface="Garamond"/>
              </a:rPr>
              <a:t>or permanent basis, or </a:t>
            </a:r>
            <a:r>
              <a:rPr sz="1167" dirty="0">
                <a:latin typeface="Garamond"/>
                <a:cs typeface="Garamond"/>
              </a:rPr>
              <a:t>they may  create a </a:t>
            </a:r>
            <a:r>
              <a:rPr sz="1167" spc="-5" dirty="0">
                <a:latin typeface="Garamond"/>
                <a:cs typeface="Garamond"/>
              </a:rPr>
              <a:t>separate </a:t>
            </a:r>
            <a:r>
              <a:rPr sz="1167" dirty="0">
                <a:latin typeface="Garamond"/>
                <a:cs typeface="Garamond"/>
              </a:rPr>
              <a:t>company. </a:t>
            </a:r>
            <a:r>
              <a:rPr sz="1167" spc="-5" dirty="0">
                <a:latin typeface="Garamond"/>
                <a:cs typeface="Garamond"/>
              </a:rPr>
              <a:t>Such channel arrangements also </a:t>
            </a:r>
            <a:r>
              <a:rPr sz="1167" dirty="0">
                <a:latin typeface="Garamond"/>
                <a:cs typeface="Garamond"/>
              </a:rPr>
              <a:t>work well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globally.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UcPeriod" startAt="8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Hybrid Marketing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Systems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past, </a:t>
            </a:r>
            <a:r>
              <a:rPr sz="1167" spc="-5" dirty="0">
                <a:latin typeface="Garamond"/>
                <a:cs typeface="Garamond"/>
              </a:rPr>
              <a:t>many companies </a:t>
            </a:r>
            <a:r>
              <a:rPr sz="1167" dirty="0">
                <a:latin typeface="Garamond"/>
                <a:cs typeface="Garamond"/>
              </a:rPr>
              <a:t>used a </a:t>
            </a:r>
            <a:r>
              <a:rPr sz="1167" spc="-5" dirty="0">
                <a:latin typeface="Garamond"/>
                <a:cs typeface="Garamond"/>
              </a:rPr>
              <a:t>single </a:t>
            </a:r>
            <a:r>
              <a:rPr sz="1167" dirty="0">
                <a:latin typeface="Garamond"/>
                <a:cs typeface="Garamond"/>
              </a:rPr>
              <a:t>channel to sell to a single market </a:t>
            </a:r>
            <a:r>
              <a:rPr sz="1167" spc="-5" dirty="0">
                <a:latin typeface="Garamond"/>
                <a:cs typeface="Garamond"/>
              </a:rPr>
              <a:t>or market </a:t>
            </a:r>
            <a:r>
              <a:rPr sz="1167" dirty="0">
                <a:latin typeface="Garamond"/>
                <a:cs typeface="Garamond"/>
              </a:rPr>
              <a:t>segment.  Today, with the </a:t>
            </a:r>
            <a:r>
              <a:rPr sz="1167" spc="-5" dirty="0">
                <a:latin typeface="Garamond"/>
                <a:cs typeface="Garamond"/>
              </a:rPr>
              <a:t>proliferation of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segments and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possibilities, </a:t>
            </a:r>
            <a:r>
              <a:rPr sz="1167" dirty="0">
                <a:latin typeface="Garamond"/>
                <a:cs typeface="Garamond"/>
              </a:rPr>
              <a:t>more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more  companies </a:t>
            </a:r>
            <a:r>
              <a:rPr sz="1167" spc="-5" dirty="0">
                <a:latin typeface="Garamond"/>
                <a:cs typeface="Garamond"/>
              </a:rPr>
              <a:t>have adopted </a:t>
            </a:r>
            <a:r>
              <a:rPr sz="1167" i="1" spc="-5" dirty="0">
                <a:latin typeface="Garamond"/>
                <a:cs typeface="Garamond"/>
              </a:rPr>
              <a:t>multichannel distribution systems</a:t>
            </a:r>
            <a:r>
              <a:rPr sz="1167" spc="-5" dirty="0">
                <a:latin typeface="Garamond"/>
                <a:cs typeface="Garamond"/>
              </a:rPr>
              <a:t>—often </a:t>
            </a:r>
            <a:r>
              <a:rPr sz="1167" dirty="0">
                <a:latin typeface="Garamond"/>
                <a:cs typeface="Garamond"/>
              </a:rPr>
              <a:t>called </a:t>
            </a:r>
            <a:r>
              <a:rPr sz="1167" spc="-5" dirty="0">
                <a:latin typeface="Garamond"/>
                <a:cs typeface="Garamond"/>
              </a:rPr>
              <a:t>hybrid marketing </a:t>
            </a:r>
            <a:r>
              <a:rPr sz="1167" dirty="0">
                <a:latin typeface="Garamond"/>
                <a:cs typeface="Garamond"/>
              </a:rPr>
              <a:t>channels.  Such multichannel marketing </a:t>
            </a:r>
            <a:r>
              <a:rPr sz="1167" spc="-5" dirty="0">
                <a:latin typeface="Garamond"/>
                <a:cs typeface="Garamond"/>
              </a:rPr>
              <a:t>occurs </a:t>
            </a:r>
            <a:r>
              <a:rPr sz="1167" dirty="0">
                <a:latin typeface="Garamond"/>
                <a:cs typeface="Garamond"/>
              </a:rPr>
              <a:t>when a single </a:t>
            </a:r>
            <a:r>
              <a:rPr sz="1167" spc="-5" dirty="0">
                <a:latin typeface="Garamond"/>
                <a:cs typeface="Garamond"/>
              </a:rPr>
              <a:t>firm </a:t>
            </a:r>
            <a:r>
              <a:rPr sz="1167" dirty="0">
                <a:latin typeface="Garamond"/>
                <a:cs typeface="Garamond"/>
              </a:rPr>
              <a:t>sets up two </a:t>
            </a:r>
            <a:r>
              <a:rPr sz="1167" spc="-5" dirty="0">
                <a:latin typeface="Garamond"/>
                <a:cs typeface="Garamond"/>
              </a:rPr>
              <a:t>or more marketing </a:t>
            </a:r>
            <a:r>
              <a:rPr sz="1167" dirty="0">
                <a:latin typeface="Garamond"/>
                <a:cs typeface="Garamond"/>
              </a:rPr>
              <a:t>channels to  </a:t>
            </a:r>
            <a:r>
              <a:rPr sz="1167" spc="-5" dirty="0">
                <a:latin typeface="Garamond"/>
                <a:cs typeface="Garamond"/>
              </a:rPr>
              <a:t>reach one or more </a:t>
            </a:r>
            <a:r>
              <a:rPr sz="1167" dirty="0">
                <a:latin typeface="Garamond"/>
                <a:cs typeface="Garamond"/>
              </a:rPr>
              <a:t>customer segments. The use </a:t>
            </a:r>
            <a:r>
              <a:rPr sz="1167" spc="-5" dirty="0">
                <a:latin typeface="Garamond"/>
                <a:cs typeface="Garamond"/>
              </a:rPr>
              <a:t>of hybrid </a:t>
            </a:r>
            <a:r>
              <a:rPr sz="1167" dirty="0">
                <a:latin typeface="Garamond"/>
                <a:cs typeface="Garamond"/>
              </a:rPr>
              <a:t>channel systems </a:t>
            </a:r>
            <a:r>
              <a:rPr sz="1167" spc="-5" dirty="0">
                <a:latin typeface="Garamond"/>
                <a:cs typeface="Garamond"/>
              </a:rPr>
              <a:t>has increased </a:t>
            </a:r>
            <a:r>
              <a:rPr sz="1167" dirty="0">
                <a:latin typeface="Garamond"/>
                <a:cs typeface="Garamond"/>
              </a:rPr>
              <a:t>greatly </a:t>
            </a:r>
            <a:r>
              <a:rPr sz="1167" spc="-5" dirty="0">
                <a:latin typeface="Garamond"/>
                <a:cs typeface="Garamond"/>
              </a:rPr>
              <a:t>in  recent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years.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Figure shows a </a:t>
            </a:r>
            <a:r>
              <a:rPr sz="1167" spc="-5" dirty="0">
                <a:latin typeface="Garamond"/>
                <a:cs typeface="Garamond"/>
              </a:rPr>
              <a:t>hybrid </a:t>
            </a:r>
            <a:r>
              <a:rPr sz="1167" dirty="0">
                <a:latin typeface="Garamond"/>
                <a:cs typeface="Garamond"/>
              </a:rPr>
              <a:t>channel. In the figure, the </a:t>
            </a:r>
            <a:r>
              <a:rPr sz="1167" spc="-5" dirty="0">
                <a:latin typeface="Garamond"/>
                <a:cs typeface="Garamond"/>
              </a:rPr>
              <a:t>producer sells directly </a:t>
            </a:r>
            <a:r>
              <a:rPr sz="1167" dirty="0">
                <a:latin typeface="Garamond"/>
                <a:cs typeface="Garamond"/>
              </a:rPr>
              <a:t>to consumer segment 1  using direct-mail catalogs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telemarketing </a:t>
            </a:r>
            <a:r>
              <a:rPr sz="1167" spc="-5" dirty="0">
                <a:latin typeface="Garamond"/>
                <a:cs typeface="Garamond"/>
              </a:rPr>
              <a:t>and reaches </a:t>
            </a:r>
            <a:r>
              <a:rPr sz="1167" dirty="0">
                <a:latin typeface="Garamond"/>
                <a:cs typeface="Garamond"/>
              </a:rPr>
              <a:t>consumer segment 2 through </a:t>
            </a:r>
            <a:r>
              <a:rPr sz="1167" spc="-5" dirty="0">
                <a:latin typeface="Garamond"/>
                <a:cs typeface="Garamond"/>
              </a:rPr>
              <a:t>retailers. </a:t>
            </a:r>
            <a:r>
              <a:rPr sz="1167" dirty="0">
                <a:latin typeface="Garamond"/>
                <a:cs typeface="Garamond"/>
              </a:rPr>
              <a:t>It  sells </a:t>
            </a:r>
            <a:r>
              <a:rPr sz="1167" spc="-5" dirty="0">
                <a:latin typeface="Garamond"/>
                <a:cs typeface="Garamond"/>
              </a:rPr>
              <a:t>indirectly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segment 1 through </a:t>
            </a:r>
            <a:r>
              <a:rPr sz="1167" spc="-5" dirty="0">
                <a:latin typeface="Garamond"/>
                <a:cs typeface="Garamond"/>
              </a:rPr>
              <a:t>distributors and dealers 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segment 2  through its </a:t>
            </a:r>
            <a:r>
              <a:rPr sz="1167" spc="-5" dirty="0">
                <a:latin typeface="Garamond"/>
                <a:cs typeface="Garamond"/>
              </a:rPr>
              <a:t>own </a:t>
            </a:r>
            <a:r>
              <a:rPr sz="1167" dirty="0">
                <a:latin typeface="Garamond"/>
                <a:cs typeface="Garamond"/>
              </a:rPr>
              <a:t>sales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force.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52" y="7392880"/>
            <a:ext cx="5715529" cy="220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Hybrid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Channel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Hybrid </a:t>
            </a:r>
            <a:r>
              <a:rPr sz="1167" dirty="0">
                <a:latin typeface="Garamond"/>
                <a:cs typeface="Garamond"/>
              </a:rPr>
              <a:t>channels </a:t>
            </a:r>
            <a:r>
              <a:rPr sz="1167" spc="-5" dirty="0">
                <a:latin typeface="Garamond"/>
                <a:cs typeface="Garamond"/>
              </a:rPr>
              <a:t>offer many advantages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facing </a:t>
            </a:r>
            <a:r>
              <a:rPr sz="1167" spc="-5" dirty="0">
                <a:latin typeface="Garamond"/>
                <a:cs typeface="Garamond"/>
              </a:rPr>
              <a:t>large and </a:t>
            </a:r>
            <a:r>
              <a:rPr sz="1167" dirty="0">
                <a:latin typeface="Garamond"/>
                <a:cs typeface="Garamond"/>
              </a:rPr>
              <a:t>complex </a:t>
            </a:r>
            <a:r>
              <a:rPr sz="1167" spc="-5" dirty="0">
                <a:latin typeface="Garamond"/>
                <a:cs typeface="Garamond"/>
              </a:rPr>
              <a:t>markets. With </a:t>
            </a:r>
            <a:r>
              <a:rPr sz="1167" dirty="0">
                <a:latin typeface="Garamond"/>
                <a:cs typeface="Garamond"/>
              </a:rPr>
              <a:t>each 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channel, the company expands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and market </a:t>
            </a:r>
            <a:r>
              <a:rPr sz="1167" dirty="0">
                <a:latin typeface="Garamond"/>
                <a:cs typeface="Garamond"/>
              </a:rPr>
              <a:t>coverage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gains </a:t>
            </a:r>
            <a:r>
              <a:rPr sz="1167" spc="-5" dirty="0">
                <a:latin typeface="Garamond"/>
                <a:cs typeface="Garamond"/>
              </a:rPr>
              <a:t>opportunities </a:t>
            </a:r>
            <a:r>
              <a:rPr sz="1167" dirty="0">
                <a:latin typeface="Garamond"/>
                <a:cs typeface="Garamond"/>
              </a:rPr>
              <a:t>to tailor  </a:t>
            </a:r>
            <a:r>
              <a:rPr sz="1167" spc="-5" dirty="0">
                <a:latin typeface="Garamond"/>
                <a:cs typeface="Garamond"/>
              </a:rPr>
              <a:t>its products and </a:t>
            </a:r>
            <a:r>
              <a:rPr sz="1167" dirty="0">
                <a:latin typeface="Garamond"/>
                <a:cs typeface="Garamond"/>
              </a:rPr>
              <a:t>services to the specific </a:t>
            </a:r>
            <a:r>
              <a:rPr sz="1167" spc="-5" dirty="0">
                <a:latin typeface="Garamond"/>
                <a:cs typeface="Garamond"/>
              </a:rPr>
              <a:t>needs of </a:t>
            </a:r>
            <a:r>
              <a:rPr sz="1167" dirty="0">
                <a:latin typeface="Garamond"/>
                <a:cs typeface="Garamond"/>
              </a:rPr>
              <a:t>diverse customer segments. But such </a:t>
            </a:r>
            <a:r>
              <a:rPr sz="1167" spc="-5" dirty="0">
                <a:latin typeface="Garamond"/>
                <a:cs typeface="Garamond"/>
              </a:rPr>
              <a:t>hybrid  </a:t>
            </a:r>
            <a:r>
              <a:rPr sz="1167" dirty="0">
                <a:latin typeface="Garamond"/>
                <a:cs typeface="Garamond"/>
              </a:rPr>
              <a:t>channel systems </a:t>
            </a:r>
            <a:r>
              <a:rPr sz="1167" spc="-5" dirty="0">
                <a:latin typeface="Garamond"/>
                <a:cs typeface="Garamond"/>
              </a:rPr>
              <a:t>are harder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control, and they </a:t>
            </a:r>
            <a:r>
              <a:rPr sz="1167" dirty="0">
                <a:latin typeface="Garamond"/>
                <a:cs typeface="Garamond"/>
              </a:rPr>
              <a:t>generate </a:t>
            </a:r>
            <a:r>
              <a:rPr sz="1167" spc="-5" dirty="0">
                <a:latin typeface="Garamond"/>
                <a:cs typeface="Garamond"/>
              </a:rPr>
              <a:t>conflict as more </a:t>
            </a:r>
            <a:r>
              <a:rPr sz="1167" dirty="0">
                <a:latin typeface="Garamond"/>
                <a:cs typeface="Garamond"/>
              </a:rPr>
              <a:t>channels </a:t>
            </a:r>
            <a:r>
              <a:rPr sz="1167" spc="-5" dirty="0">
                <a:latin typeface="Garamond"/>
                <a:cs typeface="Garamond"/>
              </a:rPr>
              <a:t>compete </a:t>
            </a:r>
            <a:r>
              <a:rPr sz="1167" dirty="0">
                <a:latin typeface="Garamond"/>
                <a:cs typeface="Garamond"/>
              </a:rPr>
              <a:t>for  customers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sales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>
              <a:lnSpc>
                <a:spcPts val="1356"/>
              </a:lnSpc>
              <a:tabLst>
                <a:tab pos="456219" algn="l"/>
              </a:tabLst>
            </a:pPr>
            <a:r>
              <a:rPr sz="1167" b="1" spc="-5" dirty="0">
                <a:latin typeface="Garamond"/>
                <a:cs typeface="Garamond"/>
              </a:rPr>
              <a:t>I.	Channel Design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Decisions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We now </a:t>
            </a:r>
            <a:r>
              <a:rPr sz="1167" dirty="0">
                <a:latin typeface="Garamond"/>
                <a:cs typeface="Garamond"/>
              </a:rPr>
              <a:t>look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several channel decisions </a:t>
            </a:r>
            <a:r>
              <a:rPr sz="1167" spc="-5" dirty="0">
                <a:latin typeface="Garamond"/>
                <a:cs typeface="Garamond"/>
              </a:rPr>
              <a:t>manufacturers </a:t>
            </a:r>
            <a:r>
              <a:rPr sz="1167" dirty="0">
                <a:latin typeface="Garamond"/>
                <a:cs typeface="Garamond"/>
              </a:rPr>
              <a:t>face. In designing marketing channels,  </a:t>
            </a:r>
            <a:r>
              <a:rPr sz="1167" spc="-5" dirty="0">
                <a:latin typeface="Garamond"/>
                <a:cs typeface="Garamond"/>
              </a:rPr>
              <a:t>manufacturers </a:t>
            </a:r>
            <a:r>
              <a:rPr sz="1167" dirty="0">
                <a:latin typeface="Garamond"/>
                <a:cs typeface="Garamond"/>
              </a:rPr>
              <a:t>struggle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is ideal and </a:t>
            </a:r>
            <a:r>
              <a:rPr sz="1167" dirty="0">
                <a:latin typeface="Garamond"/>
                <a:cs typeface="Garamond"/>
              </a:rPr>
              <a:t>what is </a:t>
            </a:r>
            <a:r>
              <a:rPr sz="1167" spc="-5" dirty="0">
                <a:latin typeface="Garamond"/>
                <a:cs typeface="Garamond"/>
              </a:rPr>
              <a:t>practical.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firm with limited capital  usually starts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selling in a </a:t>
            </a:r>
            <a:r>
              <a:rPr sz="1167" spc="-5" dirty="0">
                <a:latin typeface="Garamond"/>
                <a:cs typeface="Garamond"/>
              </a:rPr>
              <a:t>limited market area. Deciding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channels might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be a  </a:t>
            </a:r>
            <a:r>
              <a:rPr sz="1167" spc="-5" dirty="0">
                <a:latin typeface="Garamond"/>
                <a:cs typeface="Garamond"/>
              </a:rPr>
              <a:t>problem: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problem </a:t>
            </a:r>
            <a:r>
              <a:rPr sz="1167" dirty="0">
                <a:latin typeface="Garamond"/>
                <a:cs typeface="Garamond"/>
              </a:rPr>
              <a:t>might simply </a:t>
            </a:r>
            <a:r>
              <a:rPr sz="1167" spc="-5" dirty="0">
                <a:latin typeface="Garamond"/>
                <a:cs typeface="Garamond"/>
              </a:rPr>
              <a:t>be how </a:t>
            </a:r>
            <a:r>
              <a:rPr sz="1167" dirty="0">
                <a:latin typeface="Garamond"/>
                <a:cs typeface="Garamond"/>
              </a:rPr>
              <a:t>to convince one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a few good </a:t>
            </a:r>
            <a:r>
              <a:rPr sz="1167" spc="-5" dirty="0">
                <a:latin typeface="Garamond"/>
                <a:cs typeface="Garamond"/>
              </a:rPr>
              <a:t>intermediaries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handle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line.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01748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138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782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successful, the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firm </a:t>
            </a:r>
            <a:r>
              <a:rPr sz="1167" spc="-5" dirty="0">
                <a:latin typeface="Garamond"/>
                <a:cs typeface="Garamond"/>
              </a:rPr>
              <a:t>might branch out </a:t>
            </a:r>
            <a:r>
              <a:rPr sz="1167" dirty="0">
                <a:latin typeface="Garamond"/>
                <a:cs typeface="Garamond"/>
              </a:rPr>
              <a:t>to new </a:t>
            </a:r>
            <a:r>
              <a:rPr sz="1167" spc="-5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through the existing </a:t>
            </a:r>
            <a:r>
              <a:rPr sz="1167" spc="-5" dirty="0">
                <a:latin typeface="Garamond"/>
                <a:cs typeface="Garamond"/>
              </a:rPr>
              <a:t>intermediaries.  </a:t>
            </a:r>
            <a:r>
              <a:rPr sz="1167" dirty="0">
                <a:latin typeface="Garamond"/>
                <a:cs typeface="Garamond"/>
              </a:rPr>
              <a:t>In smaller </a:t>
            </a:r>
            <a:r>
              <a:rPr sz="1167" spc="-5" dirty="0">
                <a:latin typeface="Garamond"/>
                <a:cs typeface="Garamond"/>
              </a:rPr>
              <a:t>markets, </a:t>
            </a:r>
            <a:r>
              <a:rPr sz="1167" dirty="0">
                <a:latin typeface="Garamond"/>
                <a:cs typeface="Garamond"/>
              </a:rPr>
              <a:t>the firm might sell directly to </a:t>
            </a:r>
            <a:r>
              <a:rPr sz="1167" spc="-5" dirty="0">
                <a:latin typeface="Garamond"/>
                <a:cs typeface="Garamond"/>
              </a:rPr>
              <a:t>retailers; </a:t>
            </a:r>
            <a:r>
              <a:rPr sz="1167" dirty="0">
                <a:latin typeface="Garamond"/>
                <a:cs typeface="Garamond"/>
              </a:rPr>
              <a:t>in larger markets, it might sell through  </a:t>
            </a:r>
            <a:r>
              <a:rPr sz="1167" spc="-5" dirty="0">
                <a:latin typeface="Garamond"/>
                <a:cs typeface="Garamond"/>
              </a:rPr>
              <a:t>distributors. In one part of </a:t>
            </a:r>
            <a:r>
              <a:rPr sz="1167" dirty="0">
                <a:latin typeface="Garamond"/>
                <a:cs typeface="Garamond"/>
              </a:rPr>
              <a:t>the country, </a:t>
            </a:r>
            <a:r>
              <a:rPr sz="1167" spc="-5" dirty="0">
                <a:latin typeface="Garamond"/>
                <a:cs typeface="Garamond"/>
              </a:rPr>
              <a:t>it might </a:t>
            </a:r>
            <a:r>
              <a:rPr sz="1167" dirty="0">
                <a:latin typeface="Garamond"/>
                <a:cs typeface="Garamond"/>
              </a:rPr>
              <a:t>grant exclusive franchises; </a:t>
            </a:r>
            <a:r>
              <a:rPr sz="1167" spc="-5" dirty="0">
                <a:latin typeface="Garamond"/>
                <a:cs typeface="Garamond"/>
              </a:rPr>
              <a:t>in another, it might </a:t>
            </a:r>
            <a:r>
              <a:rPr sz="1167" dirty="0">
                <a:latin typeface="Garamond"/>
                <a:cs typeface="Garamond"/>
              </a:rPr>
              <a:t>sell  through </a:t>
            </a:r>
            <a:r>
              <a:rPr sz="1167" spc="-5" dirty="0">
                <a:latin typeface="Garamond"/>
                <a:cs typeface="Garamond"/>
              </a:rPr>
              <a:t>all available outlets. In </a:t>
            </a:r>
            <a:r>
              <a:rPr sz="1167" dirty="0">
                <a:latin typeface="Garamond"/>
                <a:cs typeface="Garamond"/>
              </a:rPr>
              <a:t>this way, channel systems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evolve to </a:t>
            </a:r>
            <a:r>
              <a:rPr sz="1167" spc="-5" dirty="0">
                <a:latin typeface="Garamond"/>
                <a:cs typeface="Garamond"/>
              </a:rPr>
              <a:t>meet market  opportunities and </a:t>
            </a:r>
            <a:r>
              <a:rPr sz="1167" dirty="0">
                <a:latin typeface="Garamond"/>
                <a:cs typeface="Garamond"/>
              </a:rPr>
              <a:t>conditions.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maximum </a:t>
            </a:r>
            <a:r>
              <a:rPr sz="1167" dirty="0">
                <a:latin typeface="Garamond"/>
                <a:cs typeface="Garamond"/>
              </a:rPr>
              <a:t>effectiveness, </a:t>
            </a:r>
            <a:r>
              <a:rPr sz="1167" spc="-5" dirty="0">
                <a:latin typeface="Garamond"/>
                <a:cs typeface="Garamond"/>
              </a:rPr>
              <a:t>channel analysis and decision  making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more purposeful. Designing </a:t>
            </a:r>
            <a:r>
              <a:rPr sz="1167" dirty="0">
                <a:latin typeface="Garamond"/>
                <a:cs typeface="Garamond"/>
              </a:rPr>
              <a:t>a channel system calls for </a:t>
            </a:r>
            <a:r>
              <a:rPr sz="1167" spc="-5" dirty="0">
                <a:latin typeface="Garamond"/>
                <a:cs typeface="Garamond"/>
              </a:rPr>
              <a:t>analyzing </a:t>
            </a:r>
            <a:r>
              <a:rPr sz="1167" dirty="0">
                <a:latin typeface="Garamond"/>
                <a:cs typeface="Garamond"/>
              </a:rPr>
              <a:t>consumer  service </a:t>
            </a:r>
            <a:r>
              <a:rPr sz="1167" spc="-5" dirty="0">
                <a:latin typeface="Garamond"/>
                <a:cs typeface="Garamond"/>
              </a:rPr>
              <a:t>needs, </a:t>
            </a:r>
            <a:r>
              <a:rPr sz="1167" dirty="0">
                <a:latin typeface="Garamond"/>
                <a:cs typeface="Garamond"/>
              </a:rPr>
              <a:t>setting channel </a:t>
            </a:r>
            <a:r>
              <a:rPr sz="1167" spc="-5" dirty="0">
                <a:latin typeface="Garamond"/>
                <a:cs typeface="Garamond"/>
              </a:rPr>
              <a:t>objectives and constraints, identifying major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alternatives,  and </a:t>
            </a:r>
            <a:r>
              <a:rPr sz="1167" dirty="0">
                <a:latin typeface="Garamond"/>
                <a:cs typeface="Garamond"/>
              </a:rPr>
              <a:t>evaluating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L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Analyzing Consumer Service</a:t>
            </a:r>
            <a:r>
              <a:rPr sz="1167" b="1" spc="-5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Needs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As noted </a:t>
            </a:r>
            <a:r>
              <a:rPr sz="1167" dirty="0">
                <a:latin typeface="Garamond"/>
                <a:cs typeface="Garamond"/>
              </a:rPr>
              <a:t>previously,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channels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thought </a:t>
            </a:r>
            <a:r>
              <a:rPr sz="1167" spc="-5" dirty="0">
                <a:latin typeface="Garamond"/>
                <a:cs typeface="Garamond"/>
              </a:rPr>
              <a:t>of as </a:t>
            </a:r>
            <a:r>
              <a:rPr sz="1167" i="1" spc="-5" dirty="0">
                <a:latin typeface="Garamond"/>
                <a:cs typeface="Garamond"/>
              </a:rPr>
              <a:t>customer </a:t>
            </a:r>
            <a:r>
              <a:rPr sz="1167" i="1" dirty="0">
                <a:latin typeface="Garamond"/>
                <a:cs typeface="Garamond"/>
              </a:rPr>
              <a:t>value </a:t>
            </a:r>
            <a:r>
              <a:rPr sz="1167" i="1" spc="-5" dirty="0">
                <a:latin typeface="Garamond"/>
                <a:cs typeface="Garamond"/>
              </a:rPr>
              <a:t>delivery </a:t>
            </a:r>
            <a:r>
              <a:rPr sz="1167" i="1" dirty="0">
                <a:latin typeface="Garamond"/>
                <a:cs typeface="Garamond"/>
              </a:rPr>
              <a:t>systems </a:t>
            </a:r>
            <a:r>
              <a:rPr sz="1167" dirty="0">
                <a:latin typeface="Garamond"/>
                <a:cs typeface="Garamond"/>
              </a:rPr>
              <a:t>in which  each </a:t>
            </a:r>
            <a:r>
              <a:rPr sz="1167" spc="-5" dirty="0">
                <a:latin typeface="Garamond"/>
                <a:cs typeface="Garamond"/>
              </a:rPr>
              <a:t>channel member adds </a:t>
            </a:r>
            <a:r>
              <a:rPr sz="1167" dirty="0">
                <a:latin typeface="Garamond"/>
                <a:cs typeface="Garamond"/>
              </a:rPr>
              <a:t>value for the customer. Thus, </a:t>
            </a:r>
            <a:r>
              <a:rPr sz="1167" spc="-5" dirty="0">
                <a:latin typeface="Garamond"/>
                <a:cs typeface="Garamond"/>
              </a:rPr>
              <a:t>designing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distribution </a:t>
            </a:r>
            <a:r>
              <a:rPr sz="1167" dirty="0">
                <a:latin typeface="Garamond"/>
                <a:cs typeface="Garamond"/>
              </a:rPr>
              <a:t>channel starts  with finding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what targeted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want from the </a:t>
            </a:r>
            <a:r>
              <a:rPr sz="1167" spc="-5" dirty="0">
                <a:latin typeface="Garamond"/>
                <a:cs typeface="Garamond"/>
              </a:rPr>
              <a:t>channel. Do </a:t>
            </a:r>
            <a:r>
              <a:rPr sz="1167" dirty="0">
                <a:latin typeface="Garamond"/>
                <a:cs typeface="Garamond"/>
              </a:rPr>
              <a:t>consumers want to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from  </a:t>
            </a:r>
            <a:r>
              <a:rPr sz="1167" spc="-5" dirty="0">
                <a:latin typeface="Garamond"/>
                <a:cs typeface="Garamond"/>
              </a:rPr>
              <a:t>nearby locations or are </a:t>
            </a:r>
            <a:r>
              <a:rPr sz="1167" dirty="0">
                <a:latin typeface="Garamond"/>
                <a:cs typeface="Garamond"/>
              </a:rPr>
              <a:t>they willing to travel to more distant centralized locations? </a:t>
            </a:r>
            <a:r>
              <a:rPr sz="1167" spc="-5" dirty="0">
                <a:latin typeface="Garamond"/>
                <a:cs typeface="Garamond"/>
              </a:rPr>
              <a:t>Would </a:t>
            </a:r>
            <a:r>
              <a:rPr sz="1167" dirty="0">
                <a:latin typeface="Garamond"/>
                <a:cs typeface="Garamond"/>
              </a:rPr>
              <a:t>they  </a:t>
            </a:r>
            <a:r>
              <a:rPr sz="1167" spc="-5" dirty="0">
                <a:latin typeface="Garamond"/>
                <a:cs typeface="Garamond"/>
              </a:rPr>
              <a:t>rather buy in person, over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phone, </a:t>
            </a:r>
            <a:r>
              <a:rPr sz="1167" dirty="0">
                <a:latin typeface="Garamond"/>
                <a:cs typeface="Garamond"/>
              </a:rPr>
              <a:t>through the </a:t>
            </a:r>
            <a:r>
              <a:rPr sz="1167" spc="-5" dirty="0">
                <a:latin typeface="Garamond"/>
                <a:cs typeface="Garamond"/>
              </a:rPr>
              <a:t>mail, or </a:t>
            </a:r>
            <a:r>
              <a:rPr sz="1167" dirty="0">
                <a:latin typeface="Garamond"/>
                <a:cs typeface="Garamond"/>
              </a:rPr>
              <a:t>via </a:t>
            </a:r>
            <a:r>
              <a:rPr sz="1167" spc="-5" dirty="0">
                <a:latin typeface="Garamond"/>
                <a:cs typeface="Garamond"/>
              </a:rPr>
              <a:t>the Internet? Do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value breadth  of assortment or do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prefer specialization? Do </a:t>
            </a:r>
            <a:r>
              <a:rPr sz="1167" dirty="0">
                <a:latin typeface="Garamond"/>
                <a:cs typeface="Garamond"/>
              </a:rPr>
              <a:t>consumers want </a:t>
            </a:r>
            <a:r>
              <a:rPr sz="1167" spc="-5" dirty="0">
                <a:latin typeface="Garamond"/>
                <a:cs typeface="Garamond"/>
              </a:rPr>
              <a:t>many add-on </a:t>
            </a:r>
            <a:r>
              <a:rPr sz="1167" dirty="0">
                <a:latin typeface="Garamond"/>
                <a:cs typeface="Garamond"/>
              </a:rPr>
              <a:t>services  (delivery, credit, </a:t>
            </a:r>
            <a:r>
              <a:rPr sz="1167" spc="-5" dirty="0">
                <a:latin typeface="Garamond"/>
                <a:cs typeface="Garamond"/>
              </a:rPr>
              <a:t>repairs, installation) or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they obtain </a:t>
            </a:r>
            <a:r>
              <a:rPr sz="1167" dirty="0">
                <a:latin typeface="Garamond"/>
                <a:cs typeface="Garamond"/>
              </a:rPr>
              <a:t>these elsewhere? The faster the </a:t>
            </a:r>
            <a:r>
              <a:rPr sz="1167" spc="-5" dirty="0">
                <a:latin typeface="Garamond"/>
                <a:cs typeface="Garamond"/>
              </a:rPr>
              <a:t>delivery,  </a:t>
            </a:r>
            <a:r>
              <a:rPr sz="1167" dirty="0">
                <a:latin typeface="Garamond"/>
                <a:cs typeface="Garamond"/>
              </a:rPr>
              <a:t>the greater the </a:t>
            </a:r>
            <a:r>
              <a:rPr sz="1167" spc="-5" dirty="0">
                <a:latin typeface="Garamond"/>
                <a:cs typeface="Garamond"/>
              </a:rPr>
              <a:t>assortment provided,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more add-on services supplied,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greater </a:t>
            </a:r>
            <a:r>
              <a:rPr sz="1167" dirty="0">
                <a:latin typeface="Garamond"/>
                <a:cs typeface="Garamond"/>
              </a:rPr>
              <a:t>the  channel's </a:t>
            </a:r>
            <a:r>
              <a:rPr sz="1167" spc="-5" dirty="0">
                <a:latin typeface="Garamond"/>
                <a:cs typeface="Garamond"/>
              </a:rPr>
              <a:t>service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level.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But </a:t>
            </a:r>
            <a:r>
              <a:rPr sz="1167" spc="-5" dirty="0">
                <a:latin typeface="Garamond"/>
                <a:cs typeface="Garamond"/>
              </a:rPr>
              <a:t>providing </a:t>
            </a:r>
            <a:r>
              <a:rPr sz="1167" dirty="0">
                <a:latin typeface="Garamond"/>
                <a:cs typeface="Garamond"/>
              </a:rPr>
              <a:t>the fastest </a:t>
            </a:r>
            <a:r>
              <a:rPr sz="1167" spc="-5" dirty="0">
                <a:latin typeface="Garamond"/>
                <a:cs typeface="Garamond"/>
              </a:rPr>
              <a:t>delivery, </a:t>
            </a:r>
            <a:r>
              <a:rPr sz="1167" dirty="0">
                <a:latin typeface="Garamond"/>
                <a:cs typeface="Garamond"/>
              </a:rPr>
              <a:t>greatest </a:t>
            </a:r>
            <a:r>
              <a:rPr sz="1167" spc="-5" dirty="0">
                <a:latin typeface="Garamond"/>
                <a:cs typeface="Garamond"/>
              </a:rPr>
              <a:t>assortment, and most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may not be possible or  practical.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and its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members may not have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resources or </a:t>
            </a:r>
            <a:r>
              <a:rPr sz="1167" dirty="0">
                <a:latin typeface="Garamond"/>
                <a:cs typeface="Garamond"/>
              </a:rPr>
              <a:t>skills </a:t>
            </a:r>
            <a:r>
              <a:rPr sz="1167" spc="-5" dirty="0">
                <a:latin typeface="Garamond"/>
                <a:cs typeface="Garamond"/>
              </a:rPr>
              <a:t>needed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provide all the </a:t>
            </a:r>
            <a:r>
              <a:rPr sz="1167" dirty="0">
                <a:latin typeface="Garamond"/>
                <a:cs typeface="Garamond"/>
              </a:rPr>
              <a:t>desired services. </a:t>
            </a:r>
            <a:r>
              <a:rPr sz="1167" spc="-5" dirty="0">
                <a:latin typeface="Garamond"/>
                <a:cs typeface="Garamond"/>
              </a:rPr>
              <a:t>Also, providing higher </a:t>
            </a:r>
            <a:r>
              <a:rPr sz="1167" dirty="0">
                <a:latin typeface="Garamond"/>
                <a:cs typeface="Garamond"/>
              </a:rPr>
              <a:t>levels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results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higher </a:t>
            </a:r>
            <a:r>
              <a:rPr sz="1167" dirty="0">
                <a:latin typeface="Garamond"/>
                <a:cs typeface="Garamond"/>
              </a:rPr>
              <a:t>costs for  the </a:t>
            </a:r>
            <a:r>
              <a:rPr sz="1167" spc="-5" dirty="0">
                <a:latin typeface="Garamond"/>
                <a:cs typeface="Garamond"/>
              </a:rPr>
              <a:t>channel and higher prices </a:t>
            </a:r>
            <a:r>
              <a:rPr sz="1167" dirty="0">
                <a:latin typeface="Garamond"/>
                <a:cs typeface="Garamond"/>
              </a:rPr>
              <a:t>for consumers.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company must </a:t>
            </a:r>
            <a:r>
              <a:rPr sz="1167" spc="-5" dirty="0">
                <a:latin typeface="Garamond"/>
                <a:cs typeface="Garamond"/>
              </a:rPr>
              <a:t>balance consumer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needs  not only against </a:t>
            </a:r>
            <a:r>
              <a:rPr sz="1167" dirty="0">
                <a:latin typeface="Garamond"/>
                <a:cs typeface="Garamond"/>
              </a:rPr>
              <a:t>the feasibility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of meeting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needs but also against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price  preferences. </a:t>
            </a:r>
            <a:r>
              <a:rPr sz="1167" dirty="0">
                <a:latin typeface="Garamond"/>
                <a:cs typeface="Garamond"/>
              </a:rPr>
              <a:t>The success </a:t>
            </a:r>
            <a:r>
              <a:rPr sz="1167" spc="-5" dirty="0">
                <a:latin typeface="Garamond"/>
                <a:cs typeface="Garamond"/>
              </a:rPr>
              <a:t>of off-price and discount retailing shows </a:t>
            </a:r>
            <a:r>
              <a:rPr sz="1167" dirty="0">
                <a:latin typeface="Garamond"/>
                <a:cs typeface="Garamond"/>
              </a:rPr>
              <a:t>that consumers </a:t>
            </a:r>
            <a:r>
              <a:rPr sz="1167" spc="-5" dirty="0">
                <a:latin typeface="Garamond"/>
                <a:cs typeface="Garamond"/>
              </a:rPr>
              <a:t>are often </a:t>
            </a:r>
            <a:r>
              <a:rPr sz="1167" dirty="0">
                <a:latin typeface="Garamond"/>
                <a:cs typeface="Garamond"/>
              </a:rPr>
              <a:t>willing  to </a:t>
            </a:r>
            <a:r>
              <a:rPr sz="1167" spc="-5" dirty="0">
                <a:latin typeface="Garamond"/>
                <a:cs typeface="Garamond"/>
              </a:rPr>
              <a:t>accept </a:t>
            </a:r>
            <a:r>
              <a:rPr sz="1167" dirty="0">
                <a:latin typeface="Garamond"/>
                <a:cs typeface="Garamond"/>
              </a:rPr>
              <a:t>lower service </a:t>
            </a:r>
            <a:r>
              <a:rPr sz="1167" spc="-5" dirty="0">
                <a:latin typeface="Garamond"/>
                <a:cs typeface="Garamond"/>
              </a:rPr>
              <a:t>levels if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means lower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prices.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LcPeriod" startAt="2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Setting Channel </a:t>
            </a:r>
            <a:r>
              <a:rPr sz="1167" b="1" dirty="0">
                <a:latin typeface="Garamond"/>
                <a:cs typeface="Garamond"/>
              </a:rPr>
              <a:t>Objectives </a:t>
            </a:r>
            <a:r>
              <a:rPr sz="1167" b="1" spc="-5" dirty="0">
                <a:latin typeface="Garamond"/>
                <a:cs typeface="Garamond"/>
              </a:rPr>
              <a:t>and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Constraints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Channel objectives should be stated in </a:t>
            </a:r>
            <a:r>
              <a:rPr sz="1167" dirty="0">
                <a:latin typeface="Garamond"/>
                <a:cs typeface="Garamond"/>
              </a:rPr>
              <a:t>terms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desired service level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target consumers.  </a:t>
            </a:r>
            <a:r>
              <a:rPr sz="1167" spc="-5" dirty="0">
                <a:latin typeface="Garamond"/>
                <a:cs typeface="Garamond"/>
              </a:rPr>
              <a:t>Usually, </a:t>
            </a:r>
            <a:r>
              <a:rPr sz="1167" dirty="0">
                <a:latin typeface="Garamond"/>
                <a:cs typeface="Garamond"/>
              </a:rPr>
              <a:t>a company can identify several segments </a:t>
            </a:r>
            <a:r>
              <a:rPr sz="1167" spc="-5" dirty="0">
                <a:latin typeface="Garamond"/>
                <a:cs typeface="Garamond"/>
              </a:rPr>
              <a:t>wanting </a:t>
            </a:r>
            <a:r>
              <a:rPr sz="1167" dirty="0">
                <a:latin typeface="Garamond"/>
                <a:cs typeface="Garamond"/>
              </a:rPr>
              <a:t>different levels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channel service. The  company </a:t>
            </a:r>
            <a:r>
              <a:rPr sz="1167" spc="-5" dirty="0">
                <a:latin typeface="Garamond"/>
                <a:cs typeface="Garamond"/>
              </a:rPr>
              <a:t>should decide </a:t>
            </a:r>
            <a:r>
              <a:rPr sz="1167" dirty="0">
                <a:latin typeface="Garamond"/>
                <a:cs typeface="Garamond"/>
              </a:rPr>
              <a:t>which segments to serve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channels to use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each case.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each  segment, the company wants to </a:t>
            </a:r>
            <a:r>
              <a:rPr sz="1167" spc="-5" dirty="0">
                <a:latin typeface="Garamond"/>
                <a:cs typeface="Garamond"/>
              </a:rPr>
              <a:t>minimize </a:t>
            </a:r>
            <a:r>
              <a:rPr sz="1167" dirty="0">
                <a:latin typeface="Garamond"/>
                <a:cs typeface="Garamond"/>
              </a:rPr>
              <a:t>the total channel cost </a:t>
            </a:r>
            <a:r>
              <a:rPr sz="1167" spc="-5" dirty="0">
                <a:latin typeface="Garamond"/>
                <a:cs typeface="Garamond"/>
              </a:rPr>
              <a:t>of meeting </a:t>
            </a:r>
            <a:r>
              <a:rPr sz="1167" dirty="0">
                <a:latin typeface="Garamond"/>
                <a:cs typeface="Garamond"/>
              </a:rPr>
              <a:t>customer service  </a:t>
            </a:r>
            <a:r>
              <a:rPr sz="1167" spc="-5" dirty="0">
                <a:latin typeface="Garamond"/>
                <a:cs typeface="Garamond"/>
              </a:rPr>
              <a:t>requirements.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company's </a:t>
            </a:r>
            <a:r>
              <a:rPr sz="1167" spc="-5" dirty="0">
                <a:latin typeface="Garamond"/>
                <a:cs typeface="Garamond"/>
              </a:rPr>
              <a:t>channel objectives are also influenced by </a:t>
            </a:r>
            <a:r>
              <a:rPr sz="1167" dirty="0">
                <a:latin typeface="Garamond"/>
                <a:cs typeface="Garamond"/>
              </a:rPr>
              <a:t>the nature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company, </a:t>
            </a:r>
            <a:r>
              <a:rPr sz="1167" spc="-5" dirty="0">
                <a:latin typeface="Garamond"/>
                <a:cs typeface="Garamond"/>
              </a:rPr>
              <a:t>its products,  marketing intermediaries, </a:t>
            </a:r>
            <a:r>
              <a:rPr sz="1167" dirty="0">
                <a:latin typeface="Garamond"/>
                <a:cs typeface="Garamond"/>
              </a:rPr>
              <a:t>competitors,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environment. </a:t>
            </a:r>
            <a:r>
              <a:rPr sz="1167" dirty="0">
                <a:latin typeface="Garamond"/>
                <a:cs typeface="Garamond"/>
              </a:rPr>
              <a:t>For example, the company's size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financial situation </a:t>
            </a:r>
            <a:r>
              <a:rPr sz="1167" spc="-5" dirty="0">
                <a:latin typeface="Garamond"/>
                <a:cs typeface="Garamond"/>
              </a:rPr>
              <a:t>determine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functions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handle itself and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it must </a:t>
            </a:r>
            <a:r>
              <a:rPr sz="1167" dirty="0">
                <a:latin typeface="Garamond"/>
                <a:cs typeface="Garamond"/>
              </a:rPr>
              <a:t>give  to </a:t>
            </a:r>
            <a:r>
              <a:rPr sz="1167" spc="-5" dirty="0">
                <a:latin typeface="Garamond"/>
                <a:cs typeface="Garamond"/>
              </a:rPr>
              <a:t>intermediaries. Companies </a:t>
            </a:r>
            <a:r>
              <a:rPr sz="1167" dirty="0">
                <a:latin typeface="Garamond"/>
                <a:cs typeface="Garamond"/>
              </a:rPr>
              <a:t>selling </a:t>
            </a:r>
            <a:r>
              <a:rPr sz="1167" spc="-5" dirty="0">
                <a:latin typeface="Garamond"/>
                <a:cs typeface="Garamond"/>
              </a:rPr>
              <a:t>perishable products may require more direct marketing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avoid </a:t>
            </a:r>
            <a:r>
              <a:rPr sz="1167" dirty="0">
                <a:latin typeface="Garamond"/>
                <a:cs typeface="Garamond"/>
              </a:rPr>
              <a:t>delays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too much </a:t>
            </a:r>
            <a:r>
              <a:rPr sz="1167" spc="-5" dirty="0">
                <a:latin typeface="Garamond"/>
                <a:cs typeface="Garamond"/>
              </a:rPr>
              <a:t>handling. </a:t>
            </a:r>
            <a:r>
              <a:rPr sz="1167" dirty="0">
                <a:latin typeface="Garamond"/>
                <a:cs typeface="Garamond"/>
              </a:rPr>
              <a:t>In some </a:t>
            </a:r>
            <a:r>
              <a:rPr sz="1167" spc="-5" dirty="0">
                <a:latin typeface="Garamond"/>
                <a:cs typeface="Garamond"/>
              </a:rPr>
              <a:t>cases, </a:t>
            </a:r>
            <a:r>
              <a:rPr sz="1167" dirty="0">
                <a:latin typeface="Garamond"/>
                <a:cs typeface="Garamond"/>
              </a:rPr>
              <a:t>a company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want to compete </a:t>
            </a:r>
            <a:r>
              <a:rPr sz="1167" spc="-5" dirty="0">
                <a:latin typeface="Garamond"/>
                <a:cs typeface="Garamond"/>
              </a:rPr>
              <a:t>in or near  </a:t>
            </a:r>
            <a:r>
              <a:rPr sz="1167" dirty="0">
                <a:latin typeface="Garamond"/>
                <a:cs typeface="Garamond"/>
              </a:rPr>
              <a:t>the same outlets that carry competitors' </a:t>
            </a:r>
            <a:r>
              <a:rPr sz="1167" spc="-5" dirty="0">
                <a:latin typeface="Garamond"/>
                <a:cs typeface="Garamond"/>
              </a:rPr>
              <a:t>products.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cases, </a:t>
            </a:r>
            <a:r>
              <a:rPr sz="1167" spc="-5" dirty="0">
                <a:latin typeface="Garamond"/>
                <a:cs typeface="Garamond"/>
              </a:rPr>
              <a:t>producers </a:t>
            </a:r>
            <a:r>
              <a:rPr sz="1167" dirty="0">
                <a:latin typeface="Garamond"/>
                <a:cs typeface="Garamond"/>
              </a:rPr>
              <a:t>may </a:t>
            </a:r>
            <a:r>
              <a:rPr sz="1167" spc="-5" dirty="0">
                <a:latin typeface="Garamond"/>
                <a:cs typeface="Garamond"/>
              </a:rPr>
              <a:t>avoid </a:t>
            </a:r>
            <a:r>
              <a:rPr sz="1167" dirty="0">
                <a:latin typeface="Garamond"/>
                <a:cs typeface="Garamond"/>
              </a:rPr>
              <a:t>the  channels used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competitors. Finally, </a:t>
            </a:r>
            <a:r>
              <a:rPr sz="1167" spc="-5" dirty="0">
                <a:latin typeface="Garamond"/>
                <a:cs typeface="Garamond"/>
              </a:rPr>
              <a:t>environmental </a:t>
            </a:r>
            <a:r>
              <a:rPr sz="1167" dirty="0">
                <a:latin typeface="Garamond"/>
                <a:cs typeface="Garamond"/>
              </a:rPr>
              <a:t>factors 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economic conditions </a:t>
            </a:r>
            <a:r>
              <a:rPr sz="1167" spc="-5" dirty="0">
                <a:latin typeface="Garamond"/>
                <a:cs typeface="Garamond"/>
              </a:rPr>
              <a:t>and  legal </a:t>
            </a:r>
            <a:r>
              <a:rPr sz="1167" dirty="0">
                <a:latin typeface="Garamond"/>
                <a:cs typeface="Garamond"/>
              </a:rPr>
              <a:t>constraints </a:t>
            </a:r>
            <a:r>
              <a:rPr sz="1167" spc="-5" dirty="0">
                <a:latin typeface="Garamond"/>
                <a:cs typeface="Garamond"/>
              </a:rPr>
              <a:t>may affect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objectives and design. </a:t>
            </a:r>
            <a:r>
              <a:rPr sz="1167" dirty="0">
                <a:latin typeface="Garamond"/>
                <a:cs typeface="Garamond"/>
              </a:rPr>
              <a:t>For example,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depressed </a:t>
            </a:r>
            <a:r>
              <a:rPr sz="1167" dirty="0">
                <a:latin typeface="Garamond"/>
                <a:cs typeface="Garamond"/>
              </a:rPr>
              <a:t>economy,  </a:t>
            </a:r>
            <a:r>
              <a:rPr sz="1167" spc="-5" dirty="0">
                <a:latin typeface="Garamond"/>
                <a:cs typeface="Garamond"/>
              </a:rPr>
              <a:t>producers </a:t>
            </a:r>
            <a:r>
              <a:rPr sz="1167" dirty="0">
                <a:latin typeface="Garamond"/>
                <a:cs typeface="Garamond"/>
              </a:rPr>
              <a:t>want to </a:t>
            </a:r>
            <a:r>
              <a:rPr sz="1167" spc="-5" dirty="0">
                <a:latin typeface="Garamond"/>
                <a:cs typeface="Garamond"/>
              </a:rPr>
              <a:t>distribute </a:t>
            </a:r>
            <a:r>
              <a:rPr sz="1167" dirty="0">
                <a:latin typeface="Garamond"/>
                <a:cs typeface="Garamond"/>
              </a:rPr>
              <a:t>their goods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most economical way, using shorter channels </a:t>
            </a:r>
            <a:r>
              <a:rPr sz="1167" spc="-5" dirty="0">
                <a:latin typeface="Garamond"/>
                <a:cs typeface="Garamond"/>
              </a:rPr>
              <a:t>and  dropping </a:t>
            </a:r>
            <a:r>
              <a:rPr sz="1167" dirty="0">
                <a:latin typeface="Garamond"/>
                <a:cs typeface="Garamond"/>
              </a:rPr>
              <a:t>unneeded services that </a:t>
            </a:r>
            <a:r>
              <a:rPr sz="1167" spc="-5" dirty="0">
                <a:latin typeface="Garamond"/>
                <a:cs typeface="Garamond"/>
              </a:rPr>
              <a:t>add </a:t>
            </a:r>
            <a:r>
              <a:rPr sz="1167" dirty="0">
                <a:latin typeface="Garamond"/>
                <a:cs typeface="Garamond"/>
              </a:rPr>
              <a:t>to the final </a:t>
            </a:r>
            <a:r>
              <a:rPr sz="1167" spc="-5" dirty="0">
                <a:latin typeface="Garamond"/>
                <a:cs typeface="Garamond"/>
              </a:rPr>
              <a:t>price 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goods.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LcPeriod" startAt="3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Identifying </a:t>
            </a:r>
            <a:r>
              <a:rPr sz="1167" b="1" dirty="0">
                <a:latin typeface="Garamond"/>
                <a:cs typeface="Garamond"/>
              </a:rPr>
              <a:t>Major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Alternatives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When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has defined its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objectives, </a:t>
            </a:r>
            <a:r>
              <a:rPr sz="1167" dirty="0">
                <a:latin typeface="Garamond"/>
                <a:cs typeface="Garamond"/>
              </a:rPr>
              <a:t>it should </a:t>
            </a:r>
            <a:r>
              <a:rPr sz="1167" spc="-5" dirty="0">
                <a:latin typeface="Garamond"/>
                <a:cs typeface="Garamond"/>
              </a:rPr>
              <a:t>next </a:t>
            </a:r>
            <a:r>
              <a:rPr sz="1167" dirty="0">
                <a:latin typeface="Garamond"/>
                <a:cs typeface="Garamond"/>
              </a:rPr>
              <a:t>identify its major channel  </a:t>
            </a:r>
            <a:r>
              <a:rPr sz="1167" spc="-5" dirty="0">
                <a:latin typeface="Garamond"/>
                <a:cs typeface="Garamond"/>
              </a:rPr>
              <a:t>alternatives </a:t>
            </a:r>
            <a:r>
              <a:rPr sz="1167" dirty="0">
                <a:latin typeface="Garamond"/>
                <a:cs typeface="Garamond"/>
              </a:rPr>
              <a:t>in terms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i="1" spc="-5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intermediaries, the </a:t>
            </a:r>
            <a:r>
              <a:rPr sz="1167" i="1" spc="-5" dirty="0">
                <a:latin typeface="Garamond"/>
                <a:cs typeface="Garamond"/>
              </a:rPr>
              <a:t>number </a:t>
            </a:r>
            <a:r>
              <a:rPr sz="1167" dirty="0">
                <a:latin typeface="Garamond"/>
                <a:cs typeface="Garamond"/>
              </a:rPr>
              <a:t>of intermediaries, and the </a:t>
            </a:r>
            <a:r>
              <a:rPr sz="1167" i="1" spc="-5" dirty="0">
                <a:latin typeface="Garamond"/>
                <a:cs typeface="Garamond"/>
              </a:rPr>
              <a:t>responsibilities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channel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member.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LcPeriod" startAt="4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Types </a:t>
            </a:r>
            <a:r>
              <a:rPr sz="1167" b="1" spc="-5" dirty="0">
                <a:latin typeface="Garamond"/>
                <a:cs typeface="Garamond"/>
              </a:rPr>
              <a:t>of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Intermediaries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firm should </a:t>
            </a:r>
            <a:r>
              <a:rPr sz="1167" spc="-5" dirty="0">
                <a:latin typeface="Garamond"/>
                <a:cs typeface="Garamond"/>
              </a:rPr>
              <a:t>identify </a:t>
            </a:r>
            <a:r>
              <a:rPr sz="1167" dirty="0">
                <a:latin typeface="Garamond"/>
                <a:cs typeface="Garamond"/>
              </a:rPr>
              <a:t>the 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members available </a:t>
            </a:r>
            <a:r>
              <a:rPr sz="1167" dirty="0">
                <a:latin typeface="Garamond"/>
                <a:cs typeface="Garamond"/>
              </a:rPr>
              <a:t>to carry out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channel work. For  example, suppose a </a:t>
            </a:r>
            <a:r>
              <a:rPr sz="1167" spc="-5" dirty="0">
                <a:latin typeface="Garamond"/>
                <a:cs typeface="Garamond"/>
              </a:rPr>
              <a:t>manufacturer of </a:t>
            </a:r>
            <a:r>
              <a:rPr sz="1167" dirty="0">
                <a:latin typeface="Garamond"/>
                <a:cs typeface="Garamond"/>
              </a:rPr>
              <a:t>test equipment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developed </a:t>
            </a:r>
            <a:r>
              <a:rPr sz="1167" spc="-5" dirty="0">
                <a:latin typeface="Garamond"/>
                <a:cs typeface="Garamond"/>
              </a:rPr>
              <a:t>an audio device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detects  poor mechanical </a:t>
            </a:r>
            <a:r>
              <a:rPr sz="1167" dirty="0">
                <a:latin typeface="Garamond"/>
                <a:cs typeface="Garamond"/>
              </a:rPr>
              <a:t>connections </a:t>
            </a:r>
            <a:r>
              <a:rPr sz="1167" spc="-5" dirty="0">
                <a:latin typeface="Garamond"/>
                <a:cs typeface="Garamond"/>
              </a:rPr>
              <a:t>in machines </a:t>
            </a:r>
            <a:r>
              <a:rPr sz="1167" dirty="0">
                <a:latin typeface="Garamond"/>
                <a:cs typeface="Garamond"/>
              </a:rPr>
              <a:t>with moving </a:t>
            </a:r>
            <a:r>
              <a:rPr sz="1167" spc="-5" dirty="0">
                <a:latin typeface="Garamond"/>
                <a:cs typeface="Garamond"/>
              </a:rPr>
              <a:t>parts. Company </a:t>
            </a:r>
            <a:r>
              <a:rPr sz="1167" dirty="0">
                <a:latin typeface="Garamond"/>
                <a:cs typeface="Garamond"/>
              </a:rPr>
              <a:t>executives think this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would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 in all industries in </a:t>
            </a:r>
            <a:r>
              <a:rPr sz="1167" dirty="0">
                <a:latin typeface="Garamond"/>
                <a:cs typeface="Garamond"/>
              </a:rPr>
              <a:t>which electric, combustion,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steam engines </a:t>
            </a:r>
            <a:r>
              <a:rPr sz="1167" spc="-5" dirty="0">
                <a:latin typeface="Garamond"/>
                <a:cs typeface="Garamond"/>
              </a:rPr>
              <a:t>are  </a:t>
            </a:r>
            <a:r>
              <a:rPr sz="1167" dirty="0">
                <a:latin typeface="Garamond"/>
                <a:cs typeface="Garamond"/>
              </a:rPr>
              <a:t>made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used.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company's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current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sales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force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is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small,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problem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is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how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best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reach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9388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139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880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different industries. </a:t>
            </a:r>
            <a:r>
              <a:rPr sz="1167" dirty="0">
                <a:latin typeface="Garamond"/>
                <a:cs typeface="Garamond"/>
              </a:rPr>
              <a:t>The following channel </a:t>
            </a:r>
            <a:r>
              <a:rPr sz="1167" spc="-5" dirty="0">
                <a:latin typeface="Garamond"/>
                <a:cs typeface="Garamond"/>
              </a:rPr>
              <a:t>alternatives might </a:t>
            </a:r>
            <a:r>
              <a:rPr sz="1167" dirty="0">
                <a:latin typeface="Garamond"/>
                <a:cs typeface="Garamond"/>
              </a:rPr>
              <a:t>emerge from </a:t>
            </a:r>
            <a:r>
              <a:rPr sz="1167" spc="-5" dirty="0">
                <a:latin typeface="Garamond"/>
                <a:cs typeface="Garamond"/>
              </a:rPr>
              <a:t>management  </a:t>
            </a:r>
            <a:r>
              <a:rPr sz="1167" dirty="0">
                <a:latin typeface="Garamond"/>
                <a:cs typeface="Garamond"/>
              </a:rPr>
              <a:t>discussion: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tabLst>
                <a:tab pos="1385327" algn="l"/>
                <a:tab pos="2619403" algn="l"/>
                <a:tab pos="3682475" algn="l"/>
                <a:tab pos="5056072" algn="l"/>
              </a:tabLst>
            </a:pPr>
            <a:r>
              <a:rPr sz="1167" spc="-5" dirty="0">
                <a:latin typeface="Garamond"/>
                <a:cs typeface="Garamond"/>
              </a:rPr>
              <a:t>Company sales </a:t>
            </a:r>
            <a:r>
              <a:rPr sz="1167" dirty="0">
                <a:latin typeface="Garamond"/>
                <a:cs typeface="Garamond"/>
              </a:rPr>
              <a:t>force: </a:t>
            </a:r>
            <a:r>
              <a:rPr sz="1167" spc="-5" dirty="0">
                <a:latin typeface="Garamond"/>
                <a:cs typeface="Garamond"/>
              </a:rPr>
              <a:t>Expand </a:t>
            </a:r>
            <a:r>
              <a:rPr sz="1167" dirty="0">
                <a:latin typeface="Garamond"/>
                <a:cs typeface="Garamond"/>
              </a:rPr>
              <a:t>the company's </a:t>
            </a:r>
            <a:r>
              <a:rPr sz="1167" spc="-5" dirty="0">
                <a:latin typeface="Garamond"/>
                <a:cs typeface="Garamond"/>
              </a:rPr>
              <a:t>direct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force. Assign outside </a:t>
            </a:r>
            <a:r>
              <a:rPr sz="1167" dirty="0">
                <a:latin typeface="Garamond"/>
                <a:cs typeface="Garamond"/>
              </a:rPr>
              <a:t>salespeople to  territories </a:t>
            </a:r>
            <a:r>
              <a:rPr sz="1167" spc="-5" dirty="0">
                <a:latin typeface="Garamond"/>
                <a:cs typeface="Garamond"/>
              </a:rPr>
              <a:t>and have </a:t>
            </a:r>
            <a:r>
              <a:rPr sz="1167" dirty="0">
                <a:latin typeface="Garamond"/>
                <a:cs typeface="Garamond"/>
              </a:rPr>
              <a:t>them contact </a:t>
            </a:r>
            <a:r>
              <a:rPr sz="1167" spc="-5" dirty="0">
                <a:latin typeface="Garamond"/>
                <a:cs typeface="Garamond"/>
              </a:rPr>
              <a:t>all prospects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area or </a:t>
            </a:r>
            <a:r>
              <a:rPr sz="1167" dirty="0">
                <a:latin typeface="Garamond"/>
                <a:cs typeface="Garamond"/>
              </a:rPr>
              <a:t>develop separate company sales forces  for different industries. </a:t>
            </a:r>
            <a:r>
              <a:rPr sz="1167" spc="-5" dirty="0">
                <a:latin typeface="Garamond"/>
                <a:cs typeface="Garamond"/>
              </a:rPr>
              <a:t>Or, add an </a:t>
            </a:r>
            <a:r>
              <a:rPr sz="1167" dirty="0">
                <a:latin typeface="Garamond"/>
                <a:cs typeface="Garamond"/>
              </a:rPr>
              <a:t>inside </a:t>
            </a:r>
            <a:r>
              <a:rPr sz="1167" spc="-5" dirty="0">
                <a:latin typeface="Garamond"/>
                <a:cs typeface="Garamond"/>
              </a:rPr>
              <a:t>telesales operation in </a:t>
            </a:r>
            <a:r>
              <a:rPr sz="1167" dirty="0">
                <a:latin typeface="Garamond"/>
                <a:cs typeface="Garamond"/>
              </a:rPr>
              <a:t>which telephone salespeople  </a:t>
            </a:r>
            <a:r>
              <a:rPr sz="1167" spc="-5" dirty="0">
                <a:latin typeface="Garamond"/>
                <a:cs typeface="Garamond"/>
              </a:rPr>
              <a:t>handle</a:t>
            </a:r>
            <a:r>
              <a:rPr sz="1167" dirty="0">
                <a:latin typeface="Garamond"/>
                <a:cs typeface="Garamond"/>
              </a:rPr>
              <a:t>s	small	</a:t>
            </a: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r	midsize	companies.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Manufacturer's agency: </a:t>
            </a:r>
            <a:r>
              <a:rPr sz="1167" dirty="0">
                <a:latin typeface="Garamond"/>
                <a:cs typeface="Garamond"/>
              </a:rPr>
              <a:t>Hire </a:t>
            </a:r>
            <a:r>
              <a:rPr sz="1167" spc="-5" dirty="0">
                <a:latin typeface="Garamond"/>
                <a:cs typeface="Garamond"/>
              </a:rPr>
              <a:t>manufacturer's agents—independent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whose </a:t>
            </a:r>
            <a:r>
              <a:rPr sz="1167" dirty="0">
                <a:latin typeface="Garamond"/>
                <a:cs typeface="Garamond"/>
              </a:rPr>
              <a:t>sales forces </a:t>
            </a:r>
            <a:r>
              <a:rPr sz="1167" spc="-5" dirty="0">
                <a:latin typeface="Garamond"/>
                <a:cs typeface="Garamond"/>
              </a:rPr>
              <a:t>handle  related products </a:t>
            </a:r>
            <a:r>
              <a:rPr sz="1167" dirty="0">
                <a:latin typeface="Garamond"/>
                <a:cs typeface="Garamond"/>
              </a:rPr>
              <a:t>from many </a:t>
            </a:r>
            <a:r>
              <a:rPr sz="1167" spc="-5" dirty="0">
                <a:latin typeface="Garamond"/>
                <a:cs typeface="Garamond"/>
              </a:rPr>
              <a:t>companies—in </a:t>
            </a:r>
            <a:r>
              <a:rPr sz="1167" dirty="0">
                <a:latin typeface="Garamond"/>
                <a:cs typeface="Garamond"/>
              </a:rPr>
              <a:t>different </a:t>
            </a:r>
            <a:r>
              <a:rPr sz="1167" spc="-5" dirty="0">
                <a:latin typeface="Garamond"/>
                <a:cs typeface="Garamond"/>
              </a:rPr>
              <a:t>regions or </a:t>
            </a:r>
            <a:r>
              <a:rPr sz="1167" dirty="0">
                <a:latin typeface="Garamond"/>
                <a:cs typeface="Garamond"/>
              </a:rPr>
              <a:t>industries to sell the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test  equipment.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Industrial distributors: Find distributors in the different </a:t>
            </a:r>
            <a:r>
              <a:rPr sz="1167" spc="-5" dirty="0">
                <a:latin typeface="Garamond"/>
                <a:cs typeface="Garamond"/>
              </a:rPr>
              <a:t>regions or industries </a:t>
            </a:r>
            <a:r>
              <a:rPr sz="1167" dirty="0">
                <a:latin typeface="Garamond"/>
                <a:cs typeface="Garamond"/>
              </a:rPr>
              <a:t>who will </a:t>
            </a:r>
            <a:r>
              <a:rPr sz="1167" spc="-5" dirty="0">
                <a:latin typeface="Garamond"/>
                <a:cs typeface="Garamond"/>
              </a:rPr>
              <a:t>buy and  </a:t>
            </a:r>
            <a:r>
              <a:rPr sz="1167" dirty="0">
                <a:latin typeface="Garamond"/>
                <a:cs typeface="Garamond"/>
              </a:rPr>
              <a:t>carry the </a:t>
            </a:r>
            <a:r>
              <a:rPr sz="1167" spc="-5" dirty="0">
                <a:latin typeface="Garamond"/>
                <a:cs typeface="Garamond"/>
              </a:rPr>
              <a:t>new line. Give </a:t>
            </a:r>
            <a:r>
              <a:rPr sz="1167" dirty="0">
                <a:latin typeface="Garamond"/>
                <a:cs typeface="Garamond"/>
              </a:rPr>
              <a:t>them exclusive </a:t>
            </a:r>
            <a:r>
              <a:rPr sz="1167" spc="-5" dirty="0">
                <a:latin typeface="Garamond"/>
                <a:cs typeface="Garamond"/>
              </a:rPr>
              <a:t>distribution,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margins, product </a:t>
            </a:r>
            <a:r>
              <a:rPr sz="1167" dirty="0">
                <a:latin typeface="Garamond"/>
                <a:cs typeface="Garamond"/>
              </a:rPr>
              <a:t>training, </a:t>
            </a:r>
            <a:r>
              <a:rPr sz="1167" spc="-5" dirty="0">
                <a:latin typeface="Garamond"/>
                <a:cs typeface="Garamond"/>
              </a:rPr>
              <a:t>and  promotional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support.</a:t>
            </a:r>
            <a:endParaRPr sz="1167">
              <a:latin typeface="Garamond"/>
              <a:cs typeface="Garamond"/>
            </a:endParaRPr>
          </a:p>
          <a:p>
            <a:pPr marL="234592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e.   Number of </a:t>
            </a:r>
            <a:r>
              <a:rPr sz="1167" b="1" spc="-5" dirty="0">
                <a:latin typeface="Garamond"/>
                <a:cs typeface="Garamond"/>
              </a:rPr>
              <a:t>Marketing</a:t>
            </a:r>
            <a:r>
              <a:rPr sz="1167" b="1" spc="10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Intermediaries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Companies must also determine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number of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members </a:t>
            </a:r>
            <a:r>
              <a:rPr sz="1167" dirty="0">
                <a:latin typeface="Garamond"/>
                <a:cs typeface="Garamond"/>
              </a:rPr>
              <a:t>to use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level. </a:t>
            </a:r>
            <a:r>
              <a:rPr sz="1167" dirty="0">
                <a:latin typeface="Garamond"/>
                <a:cs typeface="Garamond"/>
              </a:rPr>
              <a:t>Three  strategies </a:t>
            </a:r>
            <a:r>
              <a:rPr sz="1167" spc="-5" dirty="0">
                <a:latin typeface="Garamond"/>
                <a:cs typeface="Garamond"/>
              </a:rPr>
              <a:t>are available: </a:t>
            </a:r>
            <a:r>
              <a:rPr sz="1167" dirty="0">
                <a:latin typeface="Garamond"/>
                <a:cs typeface="Garamond"/>
              </a:rPr>
              <a:t>intensive distribution, </a:t>
            </a:r>
            <a:r>
              <a:rPr sz="1167" spc="-5" dirty="0">
                <a:latin typeface="Garamond"/>
                <a:cs typeface="Garamond"/>
              </a:rPr>
              <a:t>exclusive </a:t>
            </a:r>
            <a:r>
              <a:rPr sz="1167" dirty="0">
                <a:latin typeface="Garamond"/>
                <a:cs typeface="Garamond"/>
              </a:rPr>
              <a:t>distribution,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selective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distribution.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Producers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convenience </a:t>
            </a:r>
            <a:r>
              <a:rPr sz="1167" spc="-5" dirty="0">
                <a:latin typeface="Garamond"/>
                <a:cs typeface="Garamond"/>
              </a:rPr>
              <a:t>products and common raw </a:t>
            </a:r>
            <a:r>
              <a:rPr sz="1167" dirty="0">
                <a:latin typeface="Garamond"/>
                <a:cs typeface="Garamond"/>
              </a:rPr>
              <a:t>materials typically seek intensive  </a:t>
            </a:r>
            <a:r>
              <a:rPr sz="1167" spc="-5" dirty="0">
                <a:latin typeface="Garamond"/>
                <a:cs typeface="Garamond"/>
              </a:rPr>
              <a:t>distribution—a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they stock their </a:t>
            </a:r>
            <a:r>
              <a:rPr sz="1167" spc="-5" dirty="0">
                <a:latin typeface="Garamond"/>
                <a:cs typeface="Garamond"/>
              </a:rPr>
              <a:t>products in as many </a:t>
            </a:r>
            <a:r>
              <a:rPr sz="1167" dirty="0">
                <a:latin typeface="Garamond"/>
                <a:cs typeface="Garamond"/>
              </a:rPr>
              <a:t>outlets </a:t>
            </a:r>
            <a:r>
              <a:rPr sz="1167" spc="-5" dirty="0">
                <a:latin typeface="Garamond"/>
                <a:cs typeface="Garamond"/>
              </a:rPr>
              <a:t>as possible. </a:t>
            </a:r>
            <a:r>
              <a:rPr sz="1167" dirty="0">
                <a:latin typeface="Garamond"/>
                <a:cs typeface="Garamond"/>
              </a:rPr>
              <a:t>These  goods </a:t>
            </a:r>
            <a:r>
              <a:rPr sz="1167" spc="-5" dirty="0">
                <a:latin typeface="Garamond"/>
                <a:cs typeface="Garamond"/>
              </a:rPr>
              <a:t>must be available </a:t>
            </a:r>
            <a:r>
              <a:rPr sz="1167" dirty="0">
                <a:latin typeface="Garamond"/>
                <a:cs typeface="Garamond"/>
              </a:rPr>
              <a:t>where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when consumers want them. For example, toothpaste, candy,  </a:t>
            </a:r>
            <a:r>
              <a:rPr sz="1167" spc="-5" dirty="0">
                <a:latin typeface="Garamond"/>
                <a:cs typeface="Garamond"/>
              </a:rPr>
              <a:t>and other </a:t>
            </a:r>
            <a:r>
              <a:rPr sz="1167" dirty="0">
                <a:latin typeface="Garamond"/>
                <a:cs typeface="Garamond"/>
              </a:rPr>
              <a:t>similar items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sold in millions </a:t>
            </a:r>
            <a:r>
              <a:rPr sz="1167" spc="-5" dirty="0">
                <a:latin typeface="Garamond"/>
                <a:cs typeface="Garamond"/>
              </a:rPr>
              <a:t>of outlets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provide maximum brand </a:t>
            </a:r>
            <a:r>
              <a:rPr sz="1167" dirty="0">
                <a:latin typeface="Garamond"/>
                <a:cs typeface="Garamond"/>
              </a:rPr>
              <a:t>exposure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convenience. </a:t>
            </a:r>
            <a:r>
              <a:rPr sz="1167" dirty="0">
                <a:latin typeface="Garamond"/>
                <a:cs typeface="Garamond"/>
              </a:rPr>
              <a:t>By contrast, some </a:t>
            </a:r>
            <a:r>
              <a:rPr sz="1167" spc="-5" dirty="0">
                <a:latin typeface="Garamond"/>
                <a:cs typeface="Garamond"/>
              </a:rPr>
              <a:t>producers purposely limit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number of intermediaries  handling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products. </a:t>
            </a:r>
            <a:r>
              <a:rPr sz="1167" dirty="0">
                <a:latin typeface="Garamond"/>
                <a:cs typeface="Garamond"/>
              </a:rPr>
              <a:t>The extreme form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practice is </a:t>
            </a:r>
            <a:r>
              <a:rPr sz="1167" dirty="0">
                <a:latin typeface="Garamond"/>
                <a:cs typeface="Garamond"/>
              </a:rPr>
              <a:t>exclusive </a:t>
            </a:r>
            <a:r>
              <a:rPr sz="1167" spc="-5" dirty="0">
                <a:latin typeface="Garamond"/>
                <a:cs typeface="Garamond"/>
              </a:rPr>
              <a:t>distribution, in </a:t>
            </a:r>
            <a:r>
              <a:rPr sz="1167" dirty="0">
                <a:latin typeface="Garamond"/>
                <a:cs typeface="Garamond"/>
              </a:rPr>
              <a:t>which the  </a:t>
            </a:r>
            <a:r>
              <a:rPr sz="1167" spc="-5" dirty="0">
                <a:latin typeface="Garamond"/>
                <a:cs typeface="Garamond"/>
              </a:rPr>
              <a:t>producer </a:t>
            </a:r>
            <a:r>
              <a:rPr sz="1167" dirty="0">
                <a:latin typeface="Garamond"/>
                <a:cs typeface="Garamond"/>
              </a:rPr>
              <a:t>gives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limited number of dealers </a:t>
            </a:r>
            <a:r>
              <a:rPr sz="1167" dirty="0">
                <a:latin typeface="Garamond"/>
                <a:cs typeface="Garamond"/>
              </a:rPr>
              <a:t>the exclusive </a:t>
            </a: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distribute its products in  </a:t>
            </a:r>
            <a:r>
              <a:rPr sz="1167" dirty="0">
                <a:latin typeface="Garamond"/>
                <a:cs typeface="Garamond"/>
              </a:rPr>
              <a:t>their territories. </a:t>
            </a:r>
            <a:r>
              <a:rPr sz="1167" spc="-5" dirty="0">
                <a:latin typeface="Garamond"/>
                <a:cs typeface="Garamond"/>
              </a:rPr>
              <a:t>Exclusive </a:t>
            </a:r>
            <a:r>
              <a:rPr sz="1167" dirty="0">
                <a:latin typeface="Garamond"/>
                <a:cs typeface="Garamond"/>
              </a:rPr>
              <a:t>distribution is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found in the </a:t>
            </a:r>
            <a:r>
              <a:rPr sz="1167" spc="-5" dirty="0">
                <a:latin typeface="Garamond"/>
                <a:cs typeface="Garamond"/>
              </a:rPr>
              <a:t>distribution of new automobiles and  prestige </a:t>
            </a:r>
            <a:r>
              <a:rPr sz="1167" dirty="0">
                <a:latin typeface="Garamond"/>
                <a:cs typeface="Garamond"/>
              </a:rPr>
              <a:t>women's </a:t>
            </a:r>
            <a:r>
              <a:rPr sz="1167" spc="-5" dirty="0">
                <a:latin typeface="Garamond"/>
                <a:cs typeface="Garamond"/>
              </a:rPr>
              <a:t>clothing. Exclusive distribution also enhances </a:t>
            </a:r>
            <a:r>
              <a:rPr sz="1167" dirty="0">
                <a:latin typeface="Garamond"/>
                <a:cs typeface="Garamond"/>
              </a:rPr>
              <a:t>the car's </a:t>
            </a:r>
            <a:r>
              <a:rPr sz="1167" spc="-5" dirty="0">
                <a:latin typeface="Garamond"/>
                <a:cs typeface="Garamond"/>
              </a:rPr>
              <a:t>image and allows </a:t>
            </a:r>
            <a:r>
              <a:rPr sz="1167" dirty="0">
                <a:latin typeface="Garamond"/>
                <a:cs typeface="Garamond"/>
              </a:rPr>
              <a:t>for  </a:t>
            </a:r>
            <a:r>
              <a:rPr sz="1167" spc="-5" dirty="0">
                <a:latin typeface="Garamond"/>
                <a:cs typeface="Garamond"/>
              </a:rPr>
              <a:t>higher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markups.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Between intensive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exclusive distribution lies </a:t>
            </a:r>
            <a:r>
              <a:rPr sz="1167" spc="-5" dirty="0">
                <a:latin typeface="Garamond"/>
                <a:cs typeface="Garamond"/>
              </a:rPr>
              <a:t>selective </a:t>
            </a:r>
            <a:r>
              <a:rPr sz="1167" dirty="0">
                <a:latin typeface="Garamond"/>
                <a:cs typeface="Garamond"/>
              </a:rPr>
              <a:t>distribution—the 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more than </a:t>
            </a:r>
            <a:r>
              <a:rPr sz="1167" spc="-5" dirty="0">
                <a:latin typeface="Garamond"/>
                <a:cs typeface="Garamond"/>
              </a:rPr>
              <a:t>one,  but </a:t>
            </a:r>
            <a:r>
              <a:rPr sz="1167" dirty="0">
                <a:latin typeface="Garamond"/>
                <a:cs typeface="Garamond"/>
              </a:rPr>
              <a:t>fewer than </a:t>
            </a:r>
            <a:r>
              <a:rPr sz="1167" spc="-5" dirty="0">
                <a:latin typeface="Garamond"/>
                <a:cs typeface="Garamond"/>
              </a:rPr>
              <a:t>all, of the intermediaries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willing to </a:t>
            </a:r>
            <a:r>
              <a:rPr sz="1167" spc="-5" dirty="0">
                <a:latin typeface="Garamond"/>
                <a:cs typeface="Garamond"/>
              </a:rPr>
              <a:t>carry </a:t>
            </a:r>
            <a:r>
              <a:rPr sz="1167" dirty="0">
                <a:latin typeface="Garamond"/>
                <a:cs typeface="Garamond"/>
              </a:rPr>
              <a:t>a company's </a:t>
            </a:r>
            <a:r>
              <a:rPr sz="1167" spc="-5" dirty="0">
                <a:latin typeface="Garamond"/>
                <a:cs typeface="Garamond"/>
              </a:rPr>
              <a:t>products. Most  </a:t>
            </a:r>
            <a:r>
              <a:rPr sz="1167" dirty="0">
                <a:latin typeface="Garamond"/>
                <a:cs typeface="Garamond"/>
              </a:rPr>
              <a:t>television, </a:t>
            </a:r>
            <a:r>
              <a:rPr sz="1167" spc="-5" dirty="0">
                <a:latin typeface="Garamond"/>
                <a:cs typeface="Garamond"/>
              </a:rPr>
              <a:t>furniture, and </a:t>
            </a:r>
            <a:r>
              <a:rPr sz="1167" dirty="0">
                <a:latin typeface="Garamond"/>
                <a:cs typeface="Garamond"/>
              </a:rPr>
              <a:t>small-appliance </a:t>
            </a:r>
            <a:r>
              <a:rPr sz="1167" spc="-5" dirty="0">
                <a:latin typeface="Garamond"/>
                <a:cs typeface="Garamond"/>
              </a:rPr>
              <a:t>brands are distributed in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manner. </a:t>
            </a:r>
            <a:r>
              <a:rPr sz="1167" dirty="0">
                <a:latin typeface="Garamond"/>
                <a:cs typeface="Garamond"/>
              </a:rPr>
              <a:t>They can </a:t>
            </a:r>
            <a:r>
              <a:rPr sz="1167" spc="-5" dirty="0">
                <a:latin typeface="Garamond"/>
                <a:cs typeface="Garamond"/>
              </a:rPr>
              <a:t>develop  </a:t>
            </a:r>
            <a:r>
              <a:rPr sz="1167" dirty="0">
                <a:latin typeface="Garamond"/>
                <a:cs typeface="Garamond"/>
              </a:rPr>
              <a:t>good working </a:t>
            </a:r>
            <a:r>
              <a:rPr sz="1167" spc="-5" dirty="0">
                <a:latin typeface="Garamond"/>
                <a:cs typeface="Garamond"/>
              </a:rPr>
              <a:t>relationships </a:t>
            </a:r>
            <a:r>
              <a:rPr sz="1167" dirty="0">
                <a:latin typeface="Garamond"/>
                <a:cs typeface="Garamond"/>
              </a:rPr>
              <a:t>with selected </a:t>
            </a:r>
            <a:r>
              <a:rPr sz="1167" spc="-5" dirty="0">
                <a:latin typeface="Garamond"/>
                <a:cs typeface="Garamond"/>
              </a:rPr>
              <a:t>channel </a:t>
            </a:r>
            <a:r>
              <a:rPr sz="1167" dirty="0">
                <a:latin typeface="Garamond"/>
                <a:cs typeface="Garamond"/>
              </a:rPr>
              <a:t>members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expect a </a:t>
            </a:r>
            <a:r>
              <a:rPr sz="1167" spc="-5" dirty="0">
                <a:latin typeface="Garamond"/>
                <a:cs typeface="Garamond"/>
              </a:rPr>
              <a:t>better-than-average </a:t>
            </a:r>
            <a:r>
              <a:rPr sz="1167" dirty="0">
                <a:latin typeface="Garamond"/>
                <a:cs typeface="Garamond"/>
              </a:rPr>
              <a:t>selling  effort. </a:t>
            </a:r>
            <a:r>
              <a:rPr sz="1167" spc="-5" dirty="0">
                <a:latin typeface="Garamond"/>
                <a:cs typeface="Garamond"/>
              </a:rPr>
              <a:t>Selective distribution </a:t>
            </a:r>
            <a:r>
              <a:rPr sz="1167" dirty="0">
                <a:latin typeface="Garamond"/>
                <a:cs typeface="Garamond"/>
              </a:rPr>
              <a:t>gives </a:t>
            </a:r>
            <a:r>
              <a:rPr sz="1167" spc="-5" dirty="0">
                <a:latin typeface="Garamond"/>
                <a:cs typeface="Garamond"/>
              </a:rPr>
              <a:t>producers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coverage with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control </a:t>
            </a:r>
            <a:r>
              <a:rPr sz="1167" spc="-5" dirty="0">
                <a:latin typeface="Garamond"/>
                <a:cs typeface="Garamond"/>
              </a:rPr>
              <a:t>and less </a:t>
            </a:r>
            <a:r>
              <a:rPr sz="1167" dirty="0">
                <a:latin typeface="Garamond"/>
                <a:cs typeface="Garamond"/>
              </a:rPr>
              <a:t>cost  than does intensive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distribution.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 startAt="10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Channel Management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Decisions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Once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has reviewed its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alternatives and decided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design, it  must implement and manage </a:t>
            </a:r>
            <a:r>
              <a:rPr sz="1167" dirty="0">
                <a:latin typeface="Garamond"/>
                <a:cs typeface="Garamond"/>
              </a:rPr>
              <a:t>the chosen </a:t>
            </a:r>
            <a:r>
              <a:rPr sz="1167" spc="-5" dirty="0">
                <a:latin typeface="Garamond"/>
                <a:cs typeface="Garamond"/>
              </a:rPr>
              <a:t>channel. Channel </a:t>
            </a:r>
            <a:r>
              <a:rPr sz="1167" dirty="0">
                <a:latin typeface="Garamond"/>
                <a:cs typeface="Garamond"/>
              </a:rPr>
              <a:t>management calls for selecting </a:t>
            </a:r>
            <a:r>
              <a:rPr sz="1167" spc="-5" dirty="0">
                <a:latin typeface="Garamond"/>
                <a:cs typeface="Garamond"/>
              </a:rPr>
              <a:t>and  motivating individual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members and </a:t>
            </a:r>
            <a:r>
              <a:rPr sz="1167" dirty="0">
                <a:latin typeface="Garamond"/>
                <a:cs typeface="Garamond"/>
              </a:rPr>
              <a:t>evaluating their </a:t>
            </a:r>
            <a:r>
              <a:rPr sz="1167" spc="-5" dirty="0">
                <a:latin typeface="Garamond"/>
                <a:cs typeface="Garamond"/>
              </a:rPr>
              <a:t>performance over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time.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240"/>
              </a:lnSpc>
              <a:buAutoNum type="alphaLcPeriod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Selecting Channel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Members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Producers vary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ability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attract qualified marketing intermediaries. Some producers have  no </a:t>
            </a:r>
            <a:r>
              <a:rPr sz="1167" dirty="0">
                <a:latin typeface="Garamond"/>
                <a:cs typeface="Garamond"/>
              </a:rPr>
              <a:t>trouble signing up channel </a:t>
            </a:r>
            <a:r>
              <a:rPr sz="1167" spc="-5" dirty="0">
                <a:latin typeface="Garamond"/>
                <a:cs typeface="Garamond"/>
              </a:rPr>
              <a:t>members. In </a:t>
            </a:r>
            <a:r>
              <a:rPr sz="1167" dirty="0">
                <a:latin typeface="Garamond"/>
                <a:cs typeface="Garamond"/>
              </a:rPr>
              <a:t>some cases, the </a:t>
            </a:r>
            <a:r>
              <a:rPr sz="1167" spc="-5" dirty="0">
                <a:latin typeface="Garamond"/>
                <a:cs typeface="Garamond"/>
              </a:rPr>
              <a:t>promise </a:t>
            </a:r>
            <a:r>
              <a:rPr sz="1167" dirty="0">
                <a:latin typeface="Garamond"/>
                <a:cs typeface="Garamond"/>
              </a:rPr>
              <a:t>of exclusive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selective  </a:t>
            </a:r>
            <a:r>
              <a:rPr sz="1167" spc="-5" dirty="0">
                <a:latin typeface="Garamond"/>
                <a:cs typeface="Garamond"/>
              </a:rPr>
              <a:t>distribution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desirable product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draw plenty of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applicants.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extreme </a:t>
            </a:r>
            <a:r>
              <a:rPr sz="1167" spc="-5" dirty="0">
                <a:latin typeface="Garamond"/>
                <a:cs typeface="Garamond"/>
              </a:rPr>
              <a:t>are producers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work </a:t>
            </a:r>
            <a:r>
              <a:rPr sz="1167" spc="-5" dirty="0">
                <a:latin typeface="Garamond"/>
                <a:cs typeface="Garamond"/>
              </a:rPr>
              <a:t>hard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line </a:t>
            </a:r>
            <a:r>
              <a:rPr sz="1167" dirty="0">
                <a:latin typeface="Garamond"/>
                <a:cs typeface="Garamond"/>
              </a:rPr>
              <a:t>up enough qualified  intermediaries..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When </a:t>
            </a:r>
            <a:r>
              <a:rPr sz="1167" dirty="0">
                <a:latin typeface="Garamond"/>
                <a:cs typeface="Garamond"/>
              </a:rPr>
              <a:t>selecting </a:t>
            </a:r>
            <a:r>
              <a:rPr sz="1167" spc="-5" dirty="0">
                <a:latin typeface="Garamond"/>
                <a:cs typeface="Garamond"/>
              </a:rPr>
              <a:t>intermediaries,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determine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characteristics distinguish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better ones. It </a:t>
            </a:r>
            <a:r>
              <a:rPr sz="1167" dirty="0">
                <a:latin typeface="Garamond"/>
                <a:cs typeface="Garamond"/>
              </a:rPr>
              <a:t>will want to evaluate each channel member's years in </a:t>
            </a:r>
            <a:r>
              <a:rPr sz="1167" spc="-5" dirty="0">
                <a:latin typeface="Garamond"/>
                <a:cs typeface="Garamond"/>
              </a:rPr>
              <a:t>business, other lines </a:t>
            </a:r>
            <a:r>
              <a:rPr sz="1167" dirty="0">
                <a:latin typeface="Garamond"/>
                <a:cs typeface="Garamond"/>
              </a:rPr>
              <a:t>carried,  growth </a:t>
            </a:r>
            <a:r>
              <a:rPr sz="1167" spc="-5" dirty="0">
                <a:latin typeface="Garamond"/>
                <a:cs typeface="Garamond"/>
              </a:rPr>
              <a:t>and profit record, </a:t>
            </a:r>
            <a:r>
              <a:rPr sz="1167" dirty="0">
                <a:latin typeface="Garamond"/>
                <a:cs typeface="Garamond"/>
              </a:rPr>
              <a:t>cooperativeness,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spc="-10" dirty="0">
                <a:latin typeface="Garamond"/>
                <a:cs typeface="Garamond"/>
              </a:rPr>
              <a:t>reputation. </a:t>
            </a: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intermediaries are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agents,  </a:t>
            </a:r>
            <a:r>
              <a:rPr sz="1167" dirty="0">
                <a:latin typeface="Garamond"/>
                <a:cs typeface="Garamond"/>
              </a:rPr>
              <a:t>the company will want to evaluate the </a:t>
            </a:r>
            <a:r>
              <a:rPr sz="1167" spc="-5" dirty="0">
                <a:latin typeface="Garamond"/>
                <a:cs typeface="Garamond"/>
              </a:rPr>
              <a:t>number and </a:t>
            </a:r>
            <a:r>
              <a:rPr sz="1167" dirty="0">
                <a:latin typeface="Garamond"/>
                <a:cs typeface="Garamond"/>
              </a:rPr>
              <a:t>character </a:t>
            </a:r>
            <a:r>
              <a:rPr sz="1167" spc="-5" dirty="0">
                <a:latin typeface="Garamond"/>
                <a:cs typeface="Garamond"/>
              </a:rPr>
              <a:t>of other </a:t>
            </a:r>
            <a:r>
              <a:rPr sz="1167" dirty="0">
                <a:latin typeface="Garamond"/>
                <a:cs typeface="Garamond"/>
              </a:rPr>
              <a:t>lines carried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size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sales force. If the intermediary is a </a:t>
            </a:r>
            <a:r>
              <a:rPr sz="1167" spc="-5" dirty="0">
                <a:latin typeface="Garamond"/>
                <a:cs typeface="Garamond"/>
              </a:rPr>
              <a:t>retail </a:t>
            </a:r>
            <a:r>
              <a:rPr sz="1167" dirty="0">
                <a:latin typeface="Garamond"/>
                <a:cs typeface="Garamond"/>
              </a:rPr>
              <a:t>store that </a:t>
            </a:r>
            <a:r>
              <a:rPr sz="1167" spc="-5" dirty="0">
                <a:latin typeface="Garamond"/>
                <a:cs typeface="Garamond"/>
              </a:rPr>
              <a:t>wants </a:t>
            </a:r>
            <a:r>
              <a:rPr sz="1167" dirty="0">
                <a:latin typeface="Garamond"/>
                <a:cs typeface="Garamond"/>
              </a:rPr>
              <a:t>exclusive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selective  distribution, the company will want to evaluate the store's customers, location, </a:t>
            </a:r>
            <a:r>
              <a:rPr sz="1167" spc="-5" dirty="0">
                <a:latin typeface="Garamond"/>
                <a:cs typeface="Garamond"/>
              </a:rPr>
              <a:t>and future </a:t>
            </a:r>
            <a:r>
              <a:rPr sz="1167" dirty="0">
                <a:latin typeface="Garamond"/>
                <a:cs typeface="Garamond"/>
              </a:rPr>
              <a:t>growth  </a:t>
            </a:r>
            <a:r>
              <a:rPr sz="1167" spc="-5" dirty="0">
                <a:latin typeface="Garamond"/>
                <a:cs typeface="Garamond"/>
              </a:rPr>
              <a:t>potential.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22816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140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6810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901327" indent="-222245">
              <a:lnSpc>
                <a:spcPts val="1356"/>
              </a:lnSpc>
              <a:spcBef>
                <a:spcPts val="796"/>
              </a:spcBef>
              <a:buAutoNum type="alphaLcPeriod" startAt="2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Motivating </a:t>
            </a:r>
            <a:r>
              <a:rPr sz="1167" b="1" spc="-5" dirty="0">
                <a:latin typeface="Garamond"/>
                <a:cs typeface="Garamond"/>
              </a:rPr>
              <a:t>Channel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Members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Once selected,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members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be motivated continuously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best. </a:t>
            </a:r>
            <a:r>
              <a:rPr sz="1167" dirty="0">
                <a:latin typeface="Garamond"/>
                <a:cs typeface="Garamond"/>
              </a:rPr>
              <a:t>The company 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sell </a:t>
            </a:r>
            <a:r>
              <a:rPr sz="1167" spc="-5" dirty="0">
                <a:latin typeface="Garamond"/>
                <a:cs typeface="Garamond"/>
              </a:rPr>
              <a:t>not only </a:t>
            </a:r>
            <a:r>
              <a:rPr sz="1167" i="1" spc="-5" dirty="0">
                <a:latin typeface="Garamond"/>
                <a:cs typeface="Garamond"/>
              </a:rPr>
              <a:t>through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intermediaries but </a:t>
            </a:r>
            <a:r>
              <a:rPr sz="1167" i="1" dirty="0">
                <a:latin typeface="Garamond"/>
                <a:cs typeface="Garamond"/>
              </a:rPr>
              <a:t>to </a:t>
            </a:r>
            <a:r>
              <a:rPr sz="1167" dirty="0">
                <a:latin typeface="Garamond"/>
                <a:cs typeface="Garamond"/>
              </a:rPr>
              <a:t>them.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companies see their </a:t>
            </a:r>
            <a:r>
              <a:rPr sz="1167" spc="-5" dirty="0">
                <a:latin typeface="Garamond"/>
                <a:cs typeface="Garamond"/>
              </a:rPr>
              <a:t>intermediaries  as </a:t>
            </a:r>
            <a:r>
              <a:rPr sz="1167" dirty="0">
                <a:latin typeface="Garamond"/>
                <a:cs typeface="Garamond"/>
              </a:rPr>
              <a:t>first-line customers. </a:t>
            </a: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use the </a:t>
            </a:r>
            <a:r>
              <a:rPr sz="1167" spc="-5" dirty="0">
                <a:latin typeface="Garamond"/>
                <a:cs typeface="Garamond"/>
              </a:rPr>
              <a:t>carrot-and-stick approach: At times </a:t>
            </a:r>
            <a:r>
              <a:rPr sz="1167" dirty="0">
                <a:latin typeface="Garamond"/>
                <a:cs typeface="Garamond"/>
              </a:rPr>
              <a:t>they offer </a:t>
            </a:r>
            <a:r>
              <a:rPr sz="1167" i="1" dirty="0">
                <a:latin typeface="Garamond"/>
                <a:cs typeface="Garamond"/>
              </a:rPr>
              <a:t>positive  </a:t>
            </a:r>
            <a:r>
              <a:rPr sz="1167" spc="-5" dirty="0">
                <a:latin typeface="Garamond"/>
                <a:cs typeface="Garamond"/>
              </a:rPr>
              <a:t>motivators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higher margins, </a:t>
            </a:r>
            <a:r>
              <a:rPr sz="1167" dirty="0">
                <a:latin typeface="Garamond"/>
                <a:cs typeface="Garamond"/>
              </a:rPr>
              <a:t>special </a:t>
            </a:r>
            <a:r>
              <a:rPr sz="1167" spc="-5" dirty="0">
                <a:latin typeface="Garamond"/>
                <a:cs typeface="Garamond"/>
              </a:rPr>
              <a:t>deals, premiums, </a:t>
            </a:r>
            <a:r>
              <a:rPr sz="1167" dirty="0">
                <a:latin typeface="Garamond"/>
                <a:cs typeface="Garamond"/>
              </a:rPr>
              <a:t>cooperative </a:t>
            </a:r>
            <a:r>
              <a:rPr sz="1167" spc="-5" dirty="0">
                <a:latin typeface="Garamond"/>
                <a:cs typeface="Garamond"/>
              </a:rPr>
              <a:t>advertising allowances,  display allowances, and </a:t>
            </a:r>
            <a:r>
              <a:rPr sz="1167" dirty="0">
                <a:latin typeface="Garamond"/>
                <a:cs typeface="Garamond"/>
              </a:rPr>
              <a:t>sales contests. </a:t>
            </a:r>
            <a:r>
              <a:rPr sz="1167" spc="-5" dirty="0">
                <a:latin typeface="Garamond"/>
                <a:cs typeface="Garamond"/>
              </a:rPr>
              <a:t>At other </a:t>
            </a:r>
            <a:r>
              <a:rPr sz="1167" dirty="0">
                <a:latin typeface="Garamond"/>
                <a:cs typeface="Garamond"/>
              </a:rPr>
              <a:t>times they use </a:t>
            </a:r>
            <a:r>
              <a:rPr sz="1167" i="1" spc="-5" dirty="0">
                <a:latin typeface="Garamond"/>
                <a:cs typeface="Garamond"/>
              </a:rPr>
              <a:t>negative </a:t>
            </a:r>
            <a:r>
              <a:rPr sz="1167" spc="-5" dirty="0">
                <a:latin typeface="Garamond"/>
                <a:cs typeface="Garamond"/>
              </a:rPr>
              <a:t>motivators,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 </a:t>
            </a:r>
            <a:r>
              <a:rPr sz="1167" dirty="0">
                <a:latin typeface="Garamond"/>
                <a:cs typeface="Garamond"/>
              </a:rPr>
              <a:t>threatening to </a:t>
            </a:r>
            <a:r>
              <a:rPr sz="1167" spc="-5" dirty="0">
                <a:latin typeface="Garamond"/>
                <a:cs typeface="Garamond"/>
              </a:rPr>
              <a:t>reduce margins, </a:t>
            </a:r>
            <a:r>
              <a:rPr sz="1167" dirty="0">
                <a:latin typeface="Garamond"/>
                <a:cs typeface="Garamond"/>
              </a:rPr>
              <a:t>to slow </a:t>
            </a:r>
            <a:r>
              <a:rPr sz="1167" spc="-5" dirty="0">
                <a:latin typeface="Garamond"/>
                <a:cs typeface="Garamond"/>
              </a:rPr>
              <a:t>down delivery, or </a:t>
            </a:r>
            <a:r>
              <a:rPr sz="1167" dirty="0">
                <a:latin typeface="Garamond"/>
                <a:cs typeface="Garamond"/>
              </a:rPr>
              <a:t>to end the </a:t>
            </a:r>
            <a:r>
              <a:rPr sz="1167" spc="-5" dirty="0">
                <a:latin typeface="Garamond"/>
                <a:cs typeface="Garamond"/>
              </a:rPr>
              <a:t>relationship altogether.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producer </a:t>
            </a:r>
            <a:r>
              <a:rPr sz="1167" dirty="0">
                <a:latin typeface="Garamond"/>
                <a:cs typeface="Garamond"/>
              </a:rPr>
              <a:t>using this </a:t>
            </a:r>
            <a:r>
              <a:rPr sz="1167" spc="-5" dirty="0">
                <a:latin typeface="Garamond"/>
                <a:cs typeface="Garamond"/>
              </a:rPr>
              <a:t>approach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has not </a:t>
            </a:r>
            <a:r>
              <a:rPr sz="1167" dirty="0">
                <a:latin typeface="Garamond"/>
                <a:cs typeface="Garamond"/>
              </a:rPr>
              <a:t>done a good </a:t>
            </a:r>
            <a:r>
              <a:rPr sz="1167" spc="-5" dirty="0">
                <a:latin typeface="Garamond"/>
                <a:cs typeface="Garamond"/>
              </a:rPr>
              <a:t>job of </a:t>
            </a:r>
            <a:r>
              <a:rPr sz="1167" dirty="0">
                <a:latin typeface="Garamond"/>
                <a:cs typeface="Garamond"/>
              </a:rPr>
              <a:t>studying the </a:t>
            </a:r>
            <a:r>
              <a:rPr sz="1167" spc="-5" dirty="0">
                <a:latin typeface="Garamond"/>
                <a:cs typeface="Garamond"/>
              </a:rPr>
              <a:t>needs, problems,  </a:t>
            </a:r>
            <a:r>
              <a:rPr sz="1167" dirty="0">
                <a:latin typeface="Garamond"/>
                <a:cs typeface="Garamond"/>
              </a:rPr>
              <a:t>strengths,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weaknesses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its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distributors.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More advanced companies </a:t>
            </a:r>
            <a:r>
              <a:rPr sz="1167" dirty="0">
                <a:latin typeface="Garamond"/>
                <a:cs typeface="Garamond"/>
              </a:rPr>
              <a:t>try to forge </a:t>
            </a:r>
            <a:r>
              <a:rPr sz="1167" spc="-5" dirty="0">
                <a:latin typeface="Garamond"/>
                <a:cs typeface="Garamond"/>
              </a:rPr>
              <a:t>long-term partnerships </a:t>
            </a:r>
            <a:r>
              <a:rPr sz="1167" dirty="0">
                <a:latin typeface="Garamond"/>
                <a:cs typeface="Garamond"/>
              </a:rPr>
              <a:t>with their </a:t>
            </a:r>
            <a:r>
              <a:rPr sz="1167" spc="-5" dirty="0">
                <a:latin typeface="Garamond"/>
                <a:cs typeface="Garamond"/>
              </a:rPr>
              <a:t>distributors </a:t>
            </a:r>
            <a:r>
              <a:rPr sz="1167" dirty="0">
                <a:latin typeface="Garamond"/>
                <a:cs typeface="Garamond"/>
              </a:rPr>
              <a:t>to create a  marketing system that meets the </a:t>
            </a:r>
            <a:r>
              <a:rPr sz="1167" spc="-5" dirty="0">
                <a:latin typeface="Garamond"/>
                <a:cs typeface="Garamond"/>
              </a:rPr>
              <a:t>needs of both </a:t>
            </a:r>
            <a:r>
              <a:rPr sz="1167" dirty="0">
                <a:latin typeface="Garamond"/>
                <a:cs typeface="Garamond"/>
              </a:rPr>
              <a:t>the manufacturer </a:t>
            </a:r>
            <a:r>
              <a:rPr sz="1167" i="1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distributors. In managing 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channels, a company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convince </a:t>
            </a:r>
            <a:r>
              <a:rPr sz="1167" spc="-5" dirty="0">
                <a:latin typeface="Garamond"/>
                <a:cs typeface="Garamond"/>
              </a:rPr>
              <a:t>distributors </a:t>
            </a:r>
            <a:r>
              <a:rPr sz="1167" dirty="0">
                <a:latin typeface="Garamond"/>
                <a:cs typeface="Garamond"/>
              </a:rPr>
              <a:t>that they can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money by being part  of an advanced marketing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system.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240"/>
              </a:lnSpc>
              <a:buAutoNum type="alphaLcPeriod" startAt="3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Evaluating Channel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Members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producer must regularly </a:t>
            </a:r>
            <a:r>
              <a:rPr sz="1167" dirty="0">
                <a:latin typeface="Garamond"/>
                <a:cs typeface="Garamond"/>
              </a:rPr>
              <a:t>check the channel </a:t>
            </a:r>
            <a:r>
              <a:rPr sz="1167" spc="-5" dirty="0">
                <a:latin typeface="Garamond"/>
                <a:cs typeface="Garamond"/>
              </a:rPr>
              <a:t>member's performance against </a:t>
            </a:r>
            <a:r>
              <a:rPr sz="1167" dirty="0">
                <a:latin typeface="Garamond"/>
                <a:cs typeface="Garamond"/>
              </a:rPr>
              <a:t>standards such </a:t>
            </a:r>
            <a:r>
              <a:rPr sz="1167" spc="-5" dirty="0">
                <a:latin typeface="Garamond"/>
                <a:cs typeface="Garamond"/>
              </a:rPr>
              <a:t>as  </a:t>
            </a:r>
            <a:r>
              <a:rPr sz="1167" dirty="0">
                <a:latin typeface="Garamond"/>
                <a:cs typeface="Garamond"/>
              </a:rPr>
              <a:t>sales quotas, </a:t>
            </a:r>
            <a:r>
              <a:rPr sz="1167" spc="-5" dirty="0">
                <a:latin typeface="Garamond"/>
                <a:cs typeface="Garamond"/>
              </a:rPr>
              <a:t>average inventory levels,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delivery </a:t>
            </a:r>
            <a:r>
              <a:rPr sz="1167" dirty="0">
                <a:latin typeface="Garamond"/>
                <a:cs typeface="Garamond"/>
              </a:rPr>
              <a:t>time,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treatment </a:t>
            </a:r>
            <a:r>
              <a:rPr sz="1167" spc="-5" dirty="0">
                <a:latin typeface="Garamond"/>
                <a:cs typeface="Garamond"/>
              </a:rPr>
              <a:t>of damaged and lost  </a:t>
            </a:r>
            <a:r>
              <a:rPr sz="1167" dirty="0">
                <a:latin typeface="Garamond"/>
                <a:cs typeface="Garamond"/>
              </a:rPr>
              <a:t>goods, cooperation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promotion and training programs, and services </a:t>
            </a:r>
            <a:r>
              <a:rPr sz="1167" dirty="0">
                <a:latin typeface="Garamond"/>
                <a:cs typeface="Garamond"/>
              </a:rPr>
              <a:t>to the customer.  The company should </a:t>
            </a:r>
            <a:r>
              <a:rPr sz="1167" spc="-5" dirty="0">
                <a:latin typeface="Garamond"/>
                <a:cs typeface="Garamond"/>
              </a:rPr>
              <a:t>recognize and </a:t>
            </a:r>
            <a:r>
              <a:rPr sz="1167" dirty="0">
                <a:latin typeface="Garamond"/>
                <a:cs typeface="Garamond"/>
              </a:rPr>
              <a:t>reward </a:t>
            </a:r>
            <a:r>
              <a:rPr sz="1167" spc="-5" dirty="0">
                <a:latin typeface="Garamond"/>
                <a:cs typeface="Garamond"/>
              </a:rPr>
              <a:t>intermediaries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are performing </a:t>
            </a:r>
            <a:r>
              <a:rPr sz="1167" dirty="0">
                <a:latin typeface="Garamond"/>
                <a:cs typeface="Garamond"/>
              </a:rPr>
              <a:t>well. Those who  </a:t>
            </a:r>
            <a:r>
              <a:rPr sz="1167" spc="-5" dirty="0">
                <a:latin typeface="Garamond"/>
                <a:cs typeface="Garamond"/>
              </a:rPr>
              <a:t>are performing poorly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assisted or, 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last resort, replaced. </a:t>
            </a:r>
            <a:r>
              <a:rPr sz="1167" dirty="0">
                <a:latin typeface="Garamond"/>
                <a:cs typeface="Garamond"/>
              </a:rPr>
              <a:t>A company </a:t>
            </a:r>
            <a:r>
              <a:rPr sz="1167" spc="-5" dirty="0">
                <a:latin typeface="Garamond"/>
                <a:cs typeface="Garamond"/>
              </a:rPr>
              <a:t>may periodically  "requalify" its intermediaries and prune </a:t>
            </a:r>
            <a:r>
              <a:rPr sz="1167" dirty="0">
                <a:latin typeface="Garamond"/>
                <a:cs typeface="Garamond"/>
              </a:rPr>
              <a:t>the weaker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ones.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Finally, </a:t>
            </a:r>
            <a:r>
              <a:rPr sz="1167" spc="-5" dirty="0">
                <a:latin typeface="Garamond"/>
                <a:cs typeface="Garamond"/>
              </a:rPr>
              <a:t>manufacturers 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sensitive to their </a:t>
            </a:r>
            <a:r>
              <a:rPr sz="1167" spc="-5" dirty="0">
                <a:latin typeface="Garamond"/>
                <a:cs typeface="Garamond"/>
              </a:rPr>
              <a:t>dealers. </a:t>
            </a:r>
            <a:r>
              <a:rPr sz="1167" dirty="0">
                <a:latin typeface="Garamond"/>
                <a:cs typeface="Garamond"/>
              </a:rPr>
              <a:t>Those who treat their </a:t>
            </a:r>
            <a:r>
              <a:rPr sz="1167" spc="-5" dirty="0">
                <a:latin typeface="Garamond"/>
                <a:cs typeface="Garamond"/>
              </a:rPr>
              <a:t>dealers lightly  risk not only </a:t>
            </a:r>
            <a:r>
              <a:rPr sz="1167" dirty="0">
                <a:latin typeface="Garamond"/>
                <a:cs typeface="Garamond"/>
              </a:rPr>
              <a:t>losing their support </a:t>
            </a:r>
            <a:r>
              <a:rPr sz="1167" spc="-5" dirty="0">
                <a:latin typeface="Garamond"/>
                <a:cs typeface="Garamond"/>
              </a:rPr>
              <a:t>but also </a:t>
            </a:r>
            <a:r>
              <a:rPr sz="1167" dirty="0">
                <a:latin typeface="Garamond"/>
                <a:cs typeface="Garamond"/>
              </a:rPr>
              <a:t>causing some legal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problems.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Changing Channel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Organization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Changes </a:t>
            </a:r>
            <a:r>
              <a:rPr sz="1167" dirty="0">
                <a:latin typeface="Garamond"/>
                <a:cs typeface="Garamond"/>
              </a:rPr>
              <a:t>in technology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explosive growth </a:t>
            </a:r>
            <a:r>
              <a:rPr sz="1167" spc="-5" dirty="0">
                <a:latin typeface="Garamond"/>
                <a:cs typeface="Garamond"/>
              </a:rPr>
              <a:t>of direct and online marketing are </a:t>
            </a:r>
            <a:r>
              <a:rPr sz="1167" dirty="0">
                <a:latin typeface="Garamond"/>
                <a:cs typeface="Garamond"/>
              </a:rPr>
              <a:t>having a  </a:t>
            </a:r>
            <a:r>
              <a:rPr sz="1167" spc="-5" dirty="0">
                <a:latin typeface="Garamond"/>
                <a:cs typeface="Garamond"/>
              </a:rPr>
              <a:t>profound impact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nature and design of marketing </a:t>
            </a:r>
            <a:r>
              <a:rPr sz="1167" dirty="0">
                <a:latin typeface="Garamond"/>
                <a:cs typeface="Garamond"/>
              </a:rPr>
              <a:t>channels. </a:t>
            </a:r>
            <a:r>
              <a:rPr sz="1167" spc="-5" dirty="0">
                <a:latin typeface="Garamond"/>
                <a:cs typeface="Garamond"/>
              </a:rPr>
              <a:t>One major </a:t>
            </a:r>
            <a:r>
              <a:rPr sz="1167" dirty="0">
                <a:latin typeface="Garamond"/>
                <a:cs typeface="Garamond"/>
              </a:rPr>
              <a:t>trend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toward  </a:t>
            </a:r>
            <a:r>
              <a:rPr sz="1167" spc="-5" dirty="0">
                <a:latin typeface="Garamond"/>
                <a:cs typeface="Garamond"/>
              </a:rPr>
              <a:t>disintermediation—a </a:t>
            </a:r>
            <a:r>
              <a:rPr sz="1167" dirty="0">
                <a:latin typeface="Garamond"/>
                <a:cs typeface="Garamond"/>
              </a:rPr>
              <a:t>big term with a </a:t>
            </a:r>
            <a:r>
              <a:rPr sz="1167" spc="-5" dirty="0">
                <a:latin typeface="Garamond"/>
                <a:cs typeface="Garamond"/>
              </a:rPr>
              <a:t>clear message and important </a:t>
            </a:r>
            <a:r>
              <a:rPr sz="1167" dirty="0">
                <a:latin typeface="Garamond"/>
                <a:cs typeface="Garamond"/>
              </a:rPr>
              <a:t>consequences.  </a:t>
            </a:r>
            <a:r>
              <a:rPr sz="1167" spc="-5" dirty="0">
                <a:latin typeface="Garamond"/>
                <a:cs typeface="Garamond"/>
              </a:rPr>
              <a:t>Disintermediation means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more and more, product and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producers are bypassing  intermediaries and </a:t>
            </a:r>
            <a:r>
              <a:rPr sz="1167" dirty="0">
                <a:latin typeface="Garamond"/>
                <a:cs typeface="Garamond"/>
              </a:rPr>
              <a:t>going </a:t>
            </a:r>
            <a:r>
              <a:rPr sz="1167" spc="-5" dirty="0">
                <a:latin typeface="Garamond"/>
                <a:cs typeface="Garamond"/>
              </a:rPr>
              <a:t>directly </a:t>
            </a:r>
            <a:r>
              <a:rPr sz="1167" dirty="0">
                <a:latin typeface="Garamond"/>
                <a:cs typeface="Garamond"/>
              </a:rPr>
              <a:t>to final </a:t>
            </a:r>
            <a:r>
              <a:rPr sz="1167" spc="-5" dirty="0">
                <a:latin typeface="Garamond"/>
                <a:cs typeface="Garamond"/>
              </a:rPr>
              <a:t>buyers, or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radically new </a:t>
            </a:r>
            <a:r>
              <a:rPr sz="1167" dirty="0">
                <a:latin typeface="Garamond"/>
                <a:cs typeface="Garamond"/>
              </a:rPr>
              <a:t>types of channel  </a:t>
            </a:r>
            <a:r>
              <a:rPr sz="1167" spc="-5" dirty="0">
                <a:latin typeface="Garamond"/>
                <a:cs typeface="Garamond"/>
              </a:rPr>
              <a:t>intermediaries are </a:t>
            </a:r>
            <a:r>
              <a:rPr sz="1167" dirty="0">
                <a:latin typeface="Garamond"/>
                <a:cs typeface="Garamond"/>
              </a:rPr>
              <a:t>emerging to </a:t>
            </a:r>
            <a:r>
              <a:rPr sz="1167" spc="-5" dirty="0">
                <a:latin typeface="Garamond"/>
                <a:cs typeface="Garamond"/>
              </a:rPr>
              <a:t>displace </a:t>
            </a:r>
            <a:r>
              <a:rPr sz="1167" dirty="0">
                <a:latin typeface="Garamond"/>
                <a:cs typeface="Garamond"/>
              </a:rPr>
              <a:t>traditional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ones.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Thus, </a:t>
            </a:r>
            <a:r>
              <a:rPr sz="1167" spc="-5" dirty="0">
                <a:latin typeface="Garamond"/>
                <a:cs typeface="Garamond"/>
              </a:rPr>
              <a:t>in many industries, </a:t>
            </a:r>
            <a:r>
              <a:rPr sz="1167" dirty="0">
                <a:latin typeface="Garamond"/>
                <a:cs typeface="Garamond"/>
              </a:rPr>
              <a:t>traditional </a:t>
            </a:r>
            <a:r>
              <a:rPr sz="1167" spc="-5" dirty="0">
                <a:latin typeface="Garamond"/>
                <a:cs typeface="Garamond"/>
              </a:rPr>
              <a:t>intermediaries are dropping by </a:t>
            </a:r>
            <a:r>
              <a:rPr sz="1167" dirty="0">
                <a:latin typeface="Garamond"/>
                <a:cs typeface="Garamond"/>
              </a:rPr>
              <a:t>the wayside. </a:t>
            </a:r>
            <a:r>
              <a:rPr sz="1167" spc="-5" dirty="0">
                <a:latin typeface="Garamond"/>
                <a:cs typeface="Garamond"/>
              </a:rPr>
              <a:t>Disintermediation  presents problems and opportunities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both producers and </a:t>
            </a:r>
            <a:r>
              <a:rPr sz="1167" dirty="0">
                <a:latin typeface="Garamond"/>
                <a:cs typeface="Garamond"/>
              </a:rPr>
              <a:t>intermediaries. To </a:t>
            </a:r>
            <a:r>
              <a:rPr sz="1167" spc="-5" dirty="0">
                <a:latin typeface="Garamond"/>
                <a:cs typeface="Garamond"/>
              </a:rPr>
              <a:t>avoid being </a:t>
            </a:r>
            <a:r>
              <a:rPr sz="1167" dirty="0">
                <a:latin typeface="Garamond"/>
                <a:cs typeface="Garamond"/>
              </a:rPr>
              <a:t>swept  </a:t>
            </a:r>
            <a:r>
              <a:rPr sz="1167" spc="-5" dirty="0">
                <a:latin typeface="Garamond"/>
                <a:cs typeface="Garamond"/>
              </a:rPr>
              <a:t>aside, </a:t>
            </a:r>
            <a:r>
              <a:rPr sz="1167" dirty="0">
                <a:latin typeface="Garamond"/>
                <a:cs typeface="Garamond"/>
              </a:rPr>
              <a:t>traditional </a:t>
            </a:r>
            <a:r>
              <a:rPr sz="1167" spc="-5" dirty="0">
                <a:latin typeface="Garamond"/>
                <a:cs typeface="Garamond"/>
              </a:rPr>
              <a:t>intermediaries must </a:t>
            </a:r>
            <a:r>
              <a:rPr sz="1167" dirty="0">
                <a:latin typeface="Garamond"/>
                <a:cs typeface="Garamond"/>
              </a:rPr>
              <a:t>find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ways to </a:t>
            </a:r>
            <a:r>
              <a:rPr sz="1167" spc="-5" dirty="0">
                <a:latin typeface="Garamond"/>
                <a:cs typeface="Garamond"/>
              </a:rPr>
              <a:t>add value in </a:t>
            </a:r>
            <a:r>
              <a:rPr sz="1167" dirty="0">
                <a:latin typeface="Garamond"/>
                <a:cs typeface="Garamond"/>
              </a:rPr>
              <a:t>the supply chain. To </a:t>
            </a:r>
            <a:r>
              <a:rPr sz="1167" spc="-5" dirty="0">
                <a:latin typeface="Garamond"/>
                <a:cs typeface="Garamond"/>
              </a:rPr>
              <a:t>remain  </a:t>
            </a:r>
            <a:r>
              <a:rPr sz="1167" dirty="0">
                <a:latin typeface="Garamond"/>
                <a:cs typeface="Garamond"/>
              </a:rPr>
              <a:t>competitive, </a:t>
            </a:r>
            <a:r>
              <a:rPr sz="1167" spc="-5" dirty="0">
                <a:latin typeface="Garamond"/>
                <a:cs typeface="Garamond"/>
              </a:rPr>
              <a:t>product and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producers must develop new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opportunities,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 Internet and other direct </a:t>
            </a:r>
            <a:r>
              <a:rPr sz="1167" dirty="0">
                <a:latin typeface="Garamond"/>
                <a:cs typeface="Garamond"/>
              </a:rPr>
              <a:t>channels. </a:t>
            </a:r>
            <a:r>
              <a:rPr sz="1167" spc="-5" dirty="0">
                <a:latin typeface="Garamond"/>
                <a:cs typeface="Garamond"/>
              </a:rPr>
              <a:t>However, developing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new channels often brings </a:t>
            </a:r>
            <a:r>
              <a:rPr sz="1167" dirty="0">
                <a:latin typeface="Garamond"/>
                <a:cs typeface="Garamond"/>
              </a:rPr>
              <a:t>them  </a:t>
            </a:r>
            <a:r>
              <a:rPr sz="1167" spc="-5" dirty="0">
                <a:latin typeface="Garamond"/>
                <a:cs typeface="Garamond"/>
              </a:rPr>
              <a:t>into direct </a:t>
            </a:r>
            <a:r>
              <a:rPr sz="1167" dirty="0">
                <a:latin typeface="Garamond"/>
                <a:cs typeface="Garamond"/>
              </a:rPr>
              <a:t>competition with their established </a:t>
            </a:r>
            <a:r>
              <a:rPr sz="1167" spc="-5" dirty="0">
                <a:latin typeface="Garamond"/>
                <a:cs typeface="Garamond"/>
              </a:rPr>
              <a:t>channels, resulting </a:t>
            </a:r>
            <a:r>
              <a:rPr sz="1167" dirty="0">
                <a:latin typeface="Garamond"/>
                <a:cs typeface="Garamond"/>
              </a:rPr>
              <a:t>in conflict. To ease this </a:t>
            </a:r>
            <a:r>
              <a:rPr sz="1167" spc="-5" dirty="0">
                <a:latin typeface="Garamond"/>
                <a:cs typeface="Garamond"/>
              </a:rPr>
              <a:t>problem, 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often look for </a:t>
            </a:r>
            <a:r>
              <a:rPr sz="1167" dirty="0">
                <a:latin typeface="Garamond"/>
                <a:cs typeface="Garamond"/>
              </a:rPr>
              <a:t>ways to </a:t>
            </a:r>
            <a:r>
              <a:rPr sz="1167" spc="-5" dirty="0">
                <a:latin typeface="Garamond"/>
                <a:cs typeface="Garamond"/>
              </a:rPr>
              <a:t>make going direct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plus for both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and its </a:t>
            </a:r>
            <a:r>
              <a:rPr sz="1167" dirty="0">
                <a:latin typeface="Garamond"/>
                <a:cs typeface="Garamond"/>
              </a:rPr>
              <a:t>channel  </a:t>
            </a:r>
            <a:r>
              <a:rPr sz="1167" spc="-5" dirty="0">
                <a:latin typeface="Garamond"/>
                <a:cs typeface="Garamond"/>
              </a:rPr>
              <a:t>partners: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spc="-5" dirty="0">
                <a:latin typeface="Garamond"/>
                <a:cs typeface="Garamond"/>
              </a:rPr>
              <a:t>However, although </a:t>
            </a:r>
            <a:r>
              <a:rPr sz="1167" dirty="0">
                <a:latin typeface="Garamond"/>
                <a:cs typeface="Garamond"/>
              </a:rPr>
              <a:t>this compromise system </a:t>
            </a:r>
            <a:r>
              <a:rPr sz="1167" spc="-5" dirty="0">
                <a:latin typeface="Garamond"/>
                <a:cs typeface="Garamond"/>
              </a:rPr>
              <a:t>reduces </a:t>
            </a:r>
            <a:r>
              <a:rPr sz="1167" dirty="0">
                <a:latin typeface="Garamond"/>
                <a:cs typeface="Garamond"/>
              </a:rPr>
              <a:t>conflicts, it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creates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inefficiencies.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92730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141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7381" cy="3196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29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In today’s global marketplace, selling 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sometimes </a:t>
            </a:r>
            <a:r>
              <a:rPr sz="1167" dirty="0">
                <a:latin typeface="Garamond"/>
                <a:cs typeface="Garamond"/>
              </a:rPr>
              <a:t>easier than </a:t>
            </a:r>
            <a:r>
              <a:rPr sz="1167" spc="-5" dirty="0">
                <a:latin typeface="Garamond"/>
                <a:cs typeface="Garamond"/>
              </a:rPr>
              <a:t>getting it </a:t>
            </a:r>
            <a:r>
              <a:rPr sz="1167" dirty="0">
                <a:latin typeface="Garamond"/>
                <a:cs typeface="Garamond"/>
              </a:rPr>
              <a:t>to customers.  Therefore, </a:t>
            </a:r>
            <a:r>
              <a:rPr sz="1167" spc="-5" dirty="0">
                <a:latin typeface="Garamond"/>
                <a:cs typeface="Garamond"/>
              </a:rPr>
              <a:t>physical distribution and logistics management are receiving increased attention </a:t>
            </a:r>
            <a:r>
              <a:rPr sz="1167" dirty="0">
                <a:latin typeface="Garamond"/>
                <a:cs typeface="Garamond"/>
              </a:rPr>
              <a:t>from  strategic </a:t>
            </a:r>
            <a:r>
              <a:rPr sz="1167" spc="-5" dirty="0">
                <a:latin typeface="Garamond"/>
                <a:cs typeface="Garamond"/>
              </a:rPr>
              <a:t>planners. </a:t>
            </a:r>
            <a:r>
              <a:rPr sz="1167" dirty="0">
                <a:latin typeface="Garamond"/>
                <a:cs typeface="Garamond"/>
              </a:rPr>
              <a:t>The task </a:t>
            </a:r>
            <a:r>
              <a:rPr sz="1167" spc="-5" dirty="0">
                <a:latin typeface="Garamond"/>
                <a:cs typeface="Garamond"/>
              </a:rPr>
              <a:t>of physical distribution </a:t>
            </a:r>
            <a:r>
              <a:rPr sz="1167" dirty="0">
                <a:latin typeface="Garamond"/>
                <a:cs typeface="Garamond"/>
              </a:rPr>
              <a:t>systems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minimize </a:t>
            </a:r>
            <a:r>
              <a:rPr sz="1167" dirty="0">
                <a:latin typeface="Garamond"/>
                <a:cs typeface="Garamond"/>
              </a:rPr>
              <a:t>the total cost </a:t>
            </a:r>
            <a:r>
              <a:rPr sz="1167" spc="-5" dirty="0">
                <a:latin typeface="Garamond"/>
                <a:cs typeface="Garamond"/>
              </a:rPr>
              <a:t>of  providing </a:t>
            </a:r>
            <a:r>
              <a:rPr sz="1167" dirty="0">
                <a:latin typeface="Garamond"/>
                <a:cs typeface="Garamond"/>
              </a:rPr>
              <a:t>a desired level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customer services while </a:t>
            </a:r>
            <a:r>
              <a:rPr sz="1167" spc="-5" dirty="0">
                <a:latin typeface="Garamond"/>
                <a:cs typeface="Garamond"/>
              </a:rPr>
              <a:t>bringing </a:t>
            </a:r>
            <a:r>
              <a:rPr sz="1167" dirty="0">
                <a:latin typeface="Garamond"/>
                <a:cs typeface="Garamond"/>
              </a:rPr>
              <a:t>those services to the customer with  the </a:t>
            </a:r>
            <a:r>
              <a:rPr sz="1167" spc="-5" dirty="0">
                <a:latin typeface="Garamond"/>
                <a:cs typeface="Garamond"/>
              </a:rPr>
              <a:t>maximum amount of </a:t>
            </a:r>
            <a:r>
              <a:rPr sz="1167" dirty="0">
                <a:latin typeface="Garamond"/>
                <a:cs typeface="Garamond"/>
              </a:rPr>
              <a:t>speed. </a:t>
            </a:r>
            <a:r>
              <a:rPr sz="1167" spc="-5" dirty="0">
                <a:latin typeface="Garamond"/>
                <a:cs typeface="Garamond"/>
              </a:rPr>
              <a:t>Major logistics </a:t>
            </a:r>
            <a:r>
              <a:rPr sz="1167" dirty="0">
                <a:latin typeface="Garamond"/>
                <a:cs typeface="Garamond"/>
              </a:rPr>
              <a:t>functions </a:t>
            </a:r>
            <a:r>
              <a:rPr sz="1167" spc="-5" dirty="0">
                <a:latin typeface="Garamond"/>
                <a:cs typeface="Garamond"/>
              </a:rPr>
              <a:t>of order processing, </a:t>
            </a:r>
            <a:r>
              <a:rPr sz="1167" dirty="0">
                <a:latin typeface="Garamond"/>
                <a:cs typeface="Garamond"/>
              </a:rPr>
              <a:t>warehousing,  </a:t>
            </a:r>
            <a:r>
              <a:rPr sz="1167" spc="-5" dirty="0">
                <a:latin typeface="Garamond"/>
                <a:cs typeface="Garamond"/>
              </a:rPr>
              <a:t>inventory management, and </a:t>
            </a:r>
            <a:r>
              <a:rPr sz="1167" dirty="0">
                <a:latin typeface="Garamond"/>
                <a:cs typeface="Garamond"/>
              </a:rPr>
              <a:t>transportation </a:t>
            </a:r>
            <a:r>
              <a:rPr sz="1167" spc="-5" dirty="0">
                <a:latin typeface="Garamond"/>
                <a:cs typeface="Garamond"/>
              </a:rPr>
              <a:t>are discussed and </a:t>
            </a:r>
            <a:r>
              <a:rPr sz="1167" dirty="0">
                <a:latin typeface="Garamond"/>
                <a:cs typeface="Garamond"/>
              </a:rPr>
              <a:t>explored in today’s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Lesson.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Garamond"/>
                <a:cs typeface="Garamond"/>
              </a:rPr>
              <a:t>LOGISTIC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MANAGEMENT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A.  </a:t>
            </a:r>
            <a:r>
              <a:rPr sz="1167" b="1" dirty="0">
                <a:latin typeface="Garamond"/>
                <a:cs typeface="Garamond"/>
              </a:rPr>
              <a:t>Push Versus Pull </a:t>
            </a:r>
            <a:r>
              <a:rPr sz="1167" b="1" spc="-5" dirty="0">
                <a:latin typeface="Garamond"/>
                <a:cs typeface="Garamond"/>
              </a:rPr>
              <a:t>Strategy: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strategy that calls for </a:t>
            </a:r>
            <a:r>
              <a:rPr sz="1167" spc="-5" dirty="0">
                <a:latin typeface="Garamond"/>
                <a:cs typeface="Garamond"/>
              </a:rPr>
              <a:t>using </a:t>
            </a:r>
            <a:r>
              <a:rPr sz="1167" dirty="0">
                <a:latin typeface="Garamond"/>
                <a:cs typeface="Garamond"/>
              </a:rPr>
              <a:t>the sales force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trade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push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 </a:t>
            </a:r>
            <a:r>
              <a:rPr sz="1167" dirty="0">
                <a:latin typeface="Garamond"/>
                <a:cs typeface="Garamond"/>
              </a:rPr>
              <a:t>through the channel </a:t>
            </a:r>
            <a:r>
              <a:rPr sz="1167" spc="-5" dirty="0">
                <a:latin typeface="Garamond"/>
                <a:cs typeface="Garamond"/>
              </a:rPr>
              <a:t>is called push </a:t>
            </a:r>
            <a:r>
              <a:rPr sz="1167" dirty="0">
                <a:latin typeface="Garamond"/>
                <a:cs typeface="Garamond"/>
              </a:rPr>
              <a:t>strategy. The </a:t>
            </a:r>
            <a:r>
              <a:rPr sz="1167" spc="-5" dirty="0">
                <a:latin typeface="Garamond"/>
                <a:cs typeface="Garamond"/>
              </a:rPr>
              <a:t>producer promotes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wholesalers, the  wholesalers </a:t>
            </a:r>
            <a:r>
              <a:rPr sz="1167" spc="-5" dirty="0">
                <a:latin typeface="Garamond"/>
                <a:cs typeface="Garamond"/>
              </a:rPr>
              <a:t>promote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retailers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retailers promote </a:t>
            </a:r>
            <a:r>
              <a:rPr sz="1167" dirty="0">
                <a:latin typeface="Garamond"/>
                <a:cs typeface="Garamond"/>
              </a:rPr>
              <a:t>to consumers. </a:t>
            </a:r>
            <a:r>
              <a:rPr sz="1167" spc="-5" dirty="0">
                <a:latin typeface="Garamond"/>
                <a:cs typeface="Garamond"/>
              </a:rPr>
              <a:t>While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pull </a:t>
            </a:r>
            <a:r>
              <a:rPr sz="1167" dirty="0">
                <a:latin typeface="Garamond"/>
                <a:cs typeface="Garamond"/>
              </a:rPr>
              <a:t>strategy  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</a:t>
            </a:r>
            <a:endParaRPr sz="1167">
              <a:latin typeface="Garamond"/>
              <a:cs typeface="Garamond"/>
            </a:endParaRPr>
          </a:p>
          <a:p>
            <a:pPr marL="3827551" marR="7408" algn="r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promotional</a:t>
            </a:r>
            <a:r>
              <a:rPr sz="1167" spc="17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strategy</a:t>
            </a:r>
            <a:r>
              <a:rPr sz="1167" spc="23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that </a:t>
            </a:r>
            <a:r>
              <a:rPr sz="1167" dirty="0">
                <a:latin typeface="Garamond"/>
                <a:cs typeface="Garamond"/>
              </a:rPr>
              <a:t> calls   for   spending   a   </a:t>
            </a:r>
            <a:r>
              <a:rPr sz="1167" spc="-5" dirty="0">
                <a:latin typeface="Garamond"/>
                <a:cs typeface="Garamond"/>
              </a:rPr>
              <a:t>lot  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8644" y="4240636"/>
            <a:ext cx="189900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863051" algn="l"/>
                <a:tab pos="1214322" algn="l"/>
                <a:tab pos="1320505" algn="l"/>
                <a:tab pos="1737832" algn="l"/>
              </a:tabLst>
            </a:pPr>
            <a:r>
              <a:rPr sz="1167" spc="-5" dirty="0">
                <a:latin typeface="Garamond"/>
                <a:cs typeface="Garamond"/>
              </a:rPr>
              <a:t>advertisin</a:t>
            </a:r>
            <a:r>
              <a:rPr sz="1167" dirty="0">
                <a:latin typeface="Garamond"/>
                <a:cs typeface="Garamond"/>
              </a:rPr>
              <a:t>g	</a:t>
            </a:r>
            <a:r>
              <a:rPr sz="1167" spc="-2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dirty="0">
                <a:latin typeface="Garamond"/>
                <a:cs typeface="Garamond"/>
              </a:rPr>
              <a:t>d		consumer  </a:t>
            </a:r>
            <a:r>
              <a:rPr sz="1167" spc="-5" dirty="0">
                <a:latin typeface="Garamond"/>
                <a:cs typeface="Garamond"/>
              </a:rPr>
              <a:t>promotio</a:t>
            </a:r>
            <a:r>
              <a:rPr sz="1167" dirty="0">
                <a:latin typeface="Garamond"/>
                <a:cs typeface="Garamond"/>
              </a:rPr>
              <a:t>n	to	</a:t>
            </a:r>
            <a:r>
              <a:rPr sz="1167" spc="-5" dirty="0">
                <a:latin typeface="Garamond"/>
                <a:cs typeface="Garamond"/>
              </a:rPr>
              <a:t>b</a:t>
            </a:r>
            <a:r>
              <a:rPr sz="1167" spc="5" dirty="0">
                <a:latin typeface="Garamond"/>
                <a:cs typeface="Garamond"/>
              </a:rPr>
              <a:t>u</a:t>
            </a:r>
            <a:r>
              <a:rPr sz="1167" spc="-5" dirty="0">
                <a:latin typeface="Garamond"/>
                <a:cs typeface="Garamond"/>
              </a:rPr>
              <a:t>il</a:t>
            </a:r>
            <a:r>
              <a:rPr sz="1167" dirty="0">
                <a:latin typeface="Garamond"/>
                <a:cs typeface="Garamond"/>
              </a:rPr>
              <a:t>d	up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8644" y="4574011"/>
            <a:ext cx="190023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demand; if </a:t>
            </a:r>
            <a:r>
              <a:rPr sz="1167" dirty="0">
                <a:latin typeface="Garamond"/>
                <a:cs typeface="Garamond"/>
              </a:rPr>
              <a:t>successful,  consumer will </a:t>
            </a:r>
            <a:r>
              <a:rPr sz="1167" spc="-5" dirty="0">
                <a:latin typeface="Garamond"/>
                <a:cs typeface="Garamond"/>
              </a:rPr>
              <a:t>ask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retailers  for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retailer </a:t>
            </a:r>
            <a:r>
              <a:rPr sz="1167" spc="2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will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8645" y="5225945"/>
            <a:ext cx="150204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888362" algn="l"/>
                <a:tab pos="1306306" algn="l"/>
              </a:tabLst>
            </a:pPr>
            <a:r>
              <a:rPr sz="1167" dirty="0">
                <a:latin typeface="Garamond"/>
                <a:cs typeface="Garamond"/>
              </a:rPr>
              <a:t>wholesalers	will	a</a:t>
            </a:r>
            <a:r>
              <a:rPr sz="1167" spc="-10" dirty="0">
                <a:latin typeface="Garamond"/>
                <a:cs typeface="Garamond"/>
              </a:rPr>
              <a:t>s</a:t>
            </a:r>
            <a:r>
              <a:rPr sz="1167" dirty="0">
                <a:latin typeface="Garamond"/>
                <a:cs typeface="Garamond"/>
              </a:rPr>
              <a:t>k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8645" y="5392632"/>
            <a:ext cx="157180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producers.   So  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are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8644" y="5059257"/>
            <a:ext cx="1900238" cy="52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r">
              <a:lnSpc>
                <a:spcPts val="1356"/>
              </a:lnSpc>
              <a:tabLst>
                <a:tab pos="397571" algn="l"/>
                <a:tab pos="792056" algn="l"/>
                <a:tab pos="1664368" algn="l"/>
              </a:tabLst>
            </a:pP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dirty="0">
                <a:latin typeface="Garamond"/>
                <a:cs typeface="Garamond"/>
              </a:rPr>
              <a:t>k	the	wholesalers	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  <a:p>
            <a:pPr marL="1668072" marR="4939" indent="38276" algn="r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 two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7904" y="5559320"/>
            <a:ext cx="189962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811194" algn="l"/>
                <a:tab pos="1540898" algn="l"/>
              </a:tabLst>
            </a:pPr>
            <a:r>
              <a:rPr sz="1167" dirty="0">
                <a:latin typeface="Garamond"/>
                <a:cs typeface="Garamond"/>
              </a:rPr>
              <a:t>strategies	through	which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1976" y="5740824"/>
            <a:ext cx="190702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704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availability of products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 </a:t>
            </a:r>
            <a:r>
              <a:rPr sz="1167" dirty="0">
                <a:latin typeface="Garamond"/>
                <a:cs typeface="Garamond"/>
              </a:rPr>
              <a:t>created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for final  consumers.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352" y="6392757"/>
            <a:ext cx="5715529" cy="302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indent="-222245">
              <a:lnSpc>
                <a:spcPts val="1356"/>
              </a:lnSpc>
              <a:buFont typeface="Garamond"/>
              <a:buAutoNum type="alphaUcPeriod" startAt="2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Physical </a:t>
            </a:r>
            <a:r>
              <a:rPr sz="1167" b="1" spc="-5" dirty="0">
                <a:latin typeface="Garamond"/>
                <a:cs typeface="Garamond"/>
              </a:rPr>
              <a:t>Distribution </a:t>
            </a:r>
            <a:r>
              <a:rPr sz="1167" b="1" dirty="0">
                <a:latin typeface="Garamond"/>
                <a:cs typeface="Garamond"/>
              </a:rPr>
              <a:t>and </a:t>
            </a:r>
            <a:r>
              <a:rPr sz="1167" b="1" spc="-5" dirty="0">
                <a:latin typeface="Garamond"/>
                <a:cs typeface="Garamond"/>
              </a:rPr>
              <a:t>Logistics</a:t>
            </a:r>
            <a:r>
              <a:rPr sz="1167" b="1" spc="-5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Management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Companies must decide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way to </a:t>
            </a:r>
            <a:r>
              <a:rPr sz="1167" spc="-5" dirty="0">
                <a:latin typeface="Garamond"/>
                <a:cs typeface="Garamond"/>
              </a:rPr>
              <a:t>store, handle, and move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 so  that they </a:t>
            </a:r>
            <a:r>
              <a:rPr sz="1167" spc="-5" dirty="0">
                <a:latin typeface="Garamond"/>
                <a:cs typeface="Garamond"/>
              </a:rPr>
              <a:t>are available </a:t>
            </a:r>
            <a:r>
              <a:rPr sz="1167" dirty="0">
                <a:latin typeface="Garamond"/>
                <a:cs typeface="Garamond"/>
              </a:rPr>
              <a:t>to customers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assortments, 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time, </a:t>
            </a:r>
            <a:r>
              <a:rPr sz="1167" spc="-5" dirty="0">
                <a:latin typeface="Garamond"/>
                <a:cs typeface="Garamond"/>
              </a:rPr>
              <a:t>and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 place. </a:t>
            </a:r>
            <a:r>
              <a:rPr sz="1167" dirty="0">
                <a:latin typeface="Garamond"/>
                <a:cs typeface="Garamond"/>
              </a:rPr>
              <a:t>Logistics effectiveness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major impact on both </a:t>
            </a:r>
            <a:r>
              <a:rPr sz="1167" dirty="0">
                <a:latin typeface="Garamond"/>
                <a:cs typeface="Garamond"/>
              </a:rPr>
              <a:t>customer satisfaction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company costs.  </a:t>
            </a:r>
            <a:r>
              <a:rPr sz="1167" spc="-5" dirty="0">
                <a:latin typeface="Garamond"/>
                <a:cs typeface="Garamond"/>
              </a:rPr>
              <a:t>Here </a:t>
            </a:r>
            <a:r>
              <a:rPr sz="1167" dirty="0">
                <a:latin typeface="Garamond"/>
                <a:cs typeface="Garamond"/>
              </a:rPr>
              <a:t>we </a:t>
            </a:r>
            <a:r>
              <a:rPr sz="1167" spc="-5" dirty="0">
                <a:latin typeface="Garamond"/>
                <a:cs typeface="Garamond"/>
              </a:rPr>
              <a:t>consider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nature and importance of marketing logistics, </a:t>
            </a:r>
            <a:r>
              <a:rPr sz="1167" i="1" dirty="0">
                <a:latin typeface="Garamond"/>
                <a:cs typeface="Garamond"/>
              </a:rPr>
              <a:t>goals </a:t>
            </a:r>
            <a:r>
              <a:rPr sz="1167" i="1" spc="-5" dirty="0">
                <a:latin typeface="Garamond"/>
                <a:cs typeface="Garamond"/>
              </a:rPr>
              <a:t>of the </a:t>
            </a:r>
            <a:r>
              <a:rPr sz="1167" i="1" dirty="0">
                <a:latin typeface="Garamond"/>
                <a:cs typeface="Garamond"/>
              </a:rPr>
              <a:t>logistics system, </a:t>
            </a:r>
            <a:r>
              <a:rPr sz="1167" i="1" spc="-5" dirty="0">
                <a:latin typeface="Garamond"/>
                <a:cs typeface="Garamond"/>
              </a:rPr>
              <a:t>major </a:t>
            </a:r>
            <a:r>
              <a:rPr sz="1167" i="1" dirty="0">
                <a:latin typeface="Garamond"/>
                <a:cs typeface="Garamond"/>
              </a:rPr>
              <a:t>logistics  </a:t>
            </a:r>
            <a:r>
              <a:rPr sz="1167" i="1" spc="-5" dirty="0">
                <a:latin typeface="Garamond"/>
                <a:cs typeface="Garamond"/>
              </a:rPr>
              <a:t>functions,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i="1" dirty="0">
                <a:latin typeface="Garamond"/>
                <a:cs typeface="Garamond"/>
              </a:rPr>
              <a:t>integrated logistics</a:t>
            </a:r>
            <a:r>
              <a:rPr sz="1167" i="1" spc="-78" dirty="0">
                <a:latin typeface="Garamond"/>
                <a:cs typeface="Garamond"/>
              </a:rPr>
              <a:t> </a:t>
            </a:r>
            <a:r>
              <a:rPr sz="1167" i="1" dirty="0">
                <a:latin typeface="Garamond"/>
                <a:cs typeface="Garamond"/>
              </a:rPr>
              <a:t>management.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240"/>
              </a:lnSpc>
              <a:buAutoNum type="alphaLcPeriod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Nature and Importance of Physical </a:t>
            </a:r>
            <a:r>
              <a:rPr sz="1167" b="1" spc="-5" dirty="0">
                <a:latin typeface="Garamond"/>
                <a:cs typeface="Garamond"/>
              </a:rPr>
              <a:t>Distribution and Marketing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Logistics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To some </a:t>
            </a:r>
            <a:r>
              <a:rPr sz="1167" spc="-5" dirty="0">
                <a:latin typeface="Garamond"/>
                <a:cs typeface="Garamond"/>
              </a:rPr>
              <a:t>managers, physical distribution means only </a:t>
            </a:r>
            <a:r>
              <a:rPr sz="1167" dirty="0">
                <a:latin typeface="Garamond"/>
                <a:cs typeface="Garamond"/>
              </a:rPr>
              <a:t>trucks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warehouses. But </a:t>
            </a:r>
            <a:r>
              <a:rPr sz="1167" spc="-5" dirty="0">
                <a:latin typeface="Garamond"/>
                <a:cs typeface="Garamond"/>
              </a:rPr>
              <a:t>modern logistics  is much more </a:t>
            </a:r>
            <a:r>
              <a:rPr sz="1167" dirty="0">
                <a:latin typeface="Garamond"/>
                <a:cs typeface="Garamond"/>
              </a:rPr>
              <a:t>than this. Physical </a:t>
            </a:r>
            <a:r>
              <a:rPr sz="1167" spc="-5" dirty="0">
                <a:latin typeface="Garamond"/>
                <a:cs typeface="Garamond"/>
              </a:rPr>
              <a:t>distribution—or marketing logistics—involves planning,  </a:t>
            </a:r>
            <a:r>
              <a:rPr sz="1167" dirty="0">
                <a:latin typeface="Garamond"/>
                <a:cs typeface="Garamond"/>
              </a:rPr>
              <a:t>implementing,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controlling the </a:t>
            </a:r>
            <a:r>
              <a:rPr sz="1167" spc="-5" dirty="0">
                <a:latin typeface="Garamond"/>
                <a:cs typeface="Garamond"/>
              </a:rPr>
              <a:t>physical </a:t>
            </a:r>
            <a:r>
              <a:rPr sz="1167" dirty="0">
                <a:latin typeface="Garamond"/>
                <a:cs typeface="Garamond"/>
              </a:rPr>
              <a:t>flow of materials, final goods, </a:t>
            </a:r>
            <a:r>
              <a:rPr sz="1167" spc="-5" dirty="0">
                <a:latin typeface="Garamond"/>
                <a:cs typeface="Garamond"/>
              </a:rPr>
              <a:t>and related </a:t>
            </a:r>
            <a:r>
              <a:rPr sz="1167" dirty="0">
                <a:latin typeface="Garamond"/>
                <a:cs typeface="Garamond"/>
              </a:rPr>
              <a:t>information  from </a:t>
            </a:r>
            <a:r>
              <a:rPr sz="1167" spc="-5" dirty="0">
                <a:latin typeface="Garamond"/>
                <a:cs typeface="Garamond"/>
              </a:rPr>
              <a:t>points of origin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points of </a:t>
            </a:r>
            <a:r>
              <a:rPr sz="1167" dirty="0">
                <a:latin typeface="Garamond"/>
                <a:cs typeface="Garamond"/>
              </a:rPr>
              <a:t>consumption to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requirements 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profit. In  </a:t>
            </a:r>
            <a:r>
              <a:rPr sz="1167" dirty="0">
                <a:latin typeface="Garamond"/>
                <a:cs typeface="Garamond"/>
              </a:rPr>
              <a:t>short, </a:t>
            </a:r>
            <a:r>
              <a:rPr sz="1167" spc="-5" dirty="0">
                <a:latin typeface="Garamond"/>
                <a:cs typeface="Garamond"/>
              </a:rPr>
              <a:t>it involves </a:t>
            </a:r>
            <a:r>
              <a:rPr sz="1167" dirty="0">
                <a:latin typeface="Garamond"/>
                <a:cs typeface="Garamond"/>
              </a:rPr>
              <a:t>getting the </a:t>
            </a:r>
            <a:r>
              <a:rPr sz="1167" spc="-5" dirty="0">
                <a:latin typeface="Garamond"/>
                <a:cs typeface="Garamond"/>
              </a:rPr>
              <a:t>right product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place 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time.  Traditional </a:t>
            </a:r>
            <a:r>
              <a:rPr sz="1167" spc="-5" dirty="0">
                <a:latin typeface="Garamond"/>
                <a:cs typeface="Garamond"/>
              </a:rPr>
              <a:t>physical distribution </a:t>
            </a:r>
            <a:r>
              <a:rPr sz="1167" dirty="0">
                <a:latin typeface="Garamond"/>
                <a:cs typeface="Garamond"/>
              </a:rPr>
              <a:t>typically started with </a:t>
            </a:r>
            <a:r>
              <a:rPr sz="1167" spc="-5" dirty="0">
                <a:latin typeface="Garamond"/>
                <a:cs typeface="Garamond"/>
              </a:rPr>
              <a:t>products 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plant and </a:t>
            </a:r>
            <a:r>
              <a:rPr sz="1167" dirty="0">
                <a:latin typeface="Garamond"/>
                <a:cs typeface="Garamond"/>
              </a:rPr>
              <a:t>then </a:t>
            </a:r>
            <a:r>
              <a:rPr sz="1167" spc="-5" dirty="0">
                <a:latin typeface="Garamond"/>
                <a:cs typeface="Garamond"/>
              </a:rPr>
              <a:t>tried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find  </a:t>
            </a:r>
            <a:r>
              <a:rPr sz="1167" dirty="0">
                <a:latin typeface="Garamond"/>
                <a:cs typeface="Garamond"/>
              </a:rPr>
              <a:t>low-cost solutions to get them to </a:t>
            </a:r>
            <a:r>
              <a:rPr sz="1167" spc="-5" dirty="0">
                <a:latin typeface="Garamond"/>
                <a:cs typeface="Garamond"/>
              </a:rPr>
              <a:t>customers. However, </a:t>
            </a:r>
            <a:r>
              <a:rPr sz="1167" dirty="0">
                <a:latin typeface="Garamond"/>
                <a:cs typeface="Garamond"/>
              </a:rPr>
              <a:t>today's marketers </a:t>
            </a:r>
            <a:r>
              <a:rPr sz="1167" spc="-5" dirty="0">
                <a:latin typeface="Garamond"/>
                <a:cs typeface="Garamond"/>
              </a:rPr>
              <a:t>prefer </a:t>
            </a:r>
            <a:r>
              <a:rPr sz="1167" i="1" spc="-5" dirty="0">
                <a:latin typeface="Garamond"/>
                <a:cs typeface="Garamond"/>
              </a:rPr>
              <a:t>market </a:t>
            </a:r>
            <a:r>
              <a:rPr sz="1167" i="1" dirty="0">
                <a:latin typeface="Garamond"/>
                <a:cs typeface="Garamond"/>
              </a:rPr>
              <a:t>logistics  </a:t>
            </a:r>
            <a:r>
              <a:rPr sz="1167" dirty="0">
                <a:latin typeface="Garamond"/>
                <a:cs typeface="Garamond"/>
              </a:rPr>
              <a:t>thinking, which starts with the </a:t>
            </a:r>
            <a:r>
              <a:rPr sz="1167" spc="-5" dirty="0">
                <a:latin typeface="Garamond"/>
                <a:cs typeface="Garamond"/>
              </a:rPr>
              <a:t>marketplace and works backward </a:t>
            </a:r>
            <a:r>
              <a:rPr sz="1167" dirty="0">
                <a:latin typeface="Garamond"/>
                <a:cs typeface="Garamond"/>
              </a:rPr>
              <a:t>to the factory. Logistics </a:t>
            </a:r>
            <a:r>
              <a:rPr sz="1167" spc="-5" dirty="0">
                <a:latin typeface="Garamond"/>
                <a:cs typeface="Garamond"/>
              </a:rPr>
              <a:t>addresses  not only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problem of outbound </a:t>
            </a:r>
            <a:r>
              <a:rPr sz="1167" dirty="0">
                <a:latin typeface="Garamond"/>
                <a:cs typeface="Garamond"/>
              </a:rPr>
              <a:t>distribution </a:t>
            </a:r>
            <a:r>
              <a:rPr sz="1167" spc="-5" dirty="0">
                <a:latin typeface="Garamond"/>
                <a:cs typeface="Garamond"/>
              </a:rPr>
              <a:t>(moving products </a:t>
            </a:r>
            <a:r>
              <a:rPr sz="1167" dirty="0">
                <a:latin typeface="Garamond"/>
                <a:cs typeface="Garamond"/>
              </a:rPr>
              <a:t>from the factory to customers)  </a:t>
            </a:r>
            <a:r>
              <a:rPr sz="1167" spc="-5" dirty="0">
                <a:latin typeface="Garamond"/>
                <a:cs typeface="Garamond"/>
              </a:rPr>
              <a:t>but also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problem of inbound </a:t>
            </a:r>
            <a:r>
              <a:rPr sz="1167" dirty="0">
                <a:latin typeface="Garamond"/>
                <a:cs typeface="Garamond"/>
              </a:rPr>
              <a:t>distribution (moving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materials from suppliers to the  factory).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44574" y="2842682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044574" y="3132349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192741" y="4025793"/>
            <a:ext cx="3662680" cy="2108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192741" y="4281382"/>
            <a:ext cx="760589" cy="417953"/>
          </a:xfrm>
          <a:custGeom>
            <a:avLst/>
            <a:gdLst/>
            <a:ahLst/>
            <a:cxnLst/>
            <a:rect l="l" t="t" r="r" b="b"/>
            <a:pathLst>
              <a:path w="782319" h="429895">
                <a:moveTo>
                  <a:pt x="781812" y="0"/>
                </a:moveTo>
                <a:lnTo>
                  <a:pt x="62484" y="0"/>
                </a:lnTo>
                <a:lnTo>
                  <a:pt x="0" y="48119"/>
                </a:lnTo>
                <a:lnTo>
                  <a:pt x="0" y="429767"/>
                </a:lnTo>
                <a:lnTo>
                  <a:pt x="715518" y="429767"/>
                </a:lnTo>
                <a:lnTo>
                  <a:pt x="781812" y="378713"/>
                </a:lnTo>
                <a:lnTo>
                  <a:pt x="781812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192741" y="4306200"/>
            <a:ext cx="760589" cy="0"/>
          </a:xfrm>
          <a:custGeom>
            <a:avLst/>
            <a:gdLst/>
            <a:ahLst/>
            <a:cxnLst/>
            <a:rect l="l" t="t" r="r" b="b"/>
            <a:pathLst>
              <a:path w="782319">
                <a:moveTo>
                  <a:pt x="0" y="0"/>
                </a:moveTo>
                <a:lnTo>
                  <a:pt x="781812" y="0"/>
                </a:lnTo>
              </a:path>
            </a:pathLst>
          </a:custGeom>
          <a:ln w="51053">
            <a:solidFill>
              <a:srgbClr val="FEFE7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888385" y="4281382"/>
            <a:ext cx="64823" cy="417953"/>
          </a:xfrm>
          <a:custGeom>
            <a:avLst/>
            <a:gdLst/>
            <a:ahLst/>
            <a:cxnLst/>
            <a:rect l="l" t="t" r="r" b="b"/>
            <a:pathLst>
              <a:path w="66675" h="429895">
                <a:moveTo>
                  <a:pt x="66293" y="0"/>
                </a:moveTo>
                <a:lnTo>
                  <a:pt x="0" y="51053"/>
                </a:lnTo>
                <a:lnTo>
                  <a:pt x="0" y="429767"/>
                </a:lnTo>
                <a:lnTo>
                  <a:pt x="66293" y="378713"/>
                </a:lnTo>
                <a:lnTo>
                  <a:pt x="66293" y="0"/>
                </a:lnTo>
                <a:close/>
              </a:path>
            </a:pathLst>
          </a:custGeom>
          <a:solidFill>
            <a:srgbClr val="CCCC4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192741" y="4281382"/>
            <a:ext cx="61119" cy="46919"/>
          </a:xfrm>
          <a:custGeom>
            <a:avLst/>
            <a:gdLst/>
            <a:ahLst/>
            <a:cxnLst/>
            <a:rect l="l" t="t" r="r" b="b"/>
            <a:pathLst>
              <a:path w="62865" h="48260">
                <a:moveTo>
                  <a:pt x="62484" y="0"/>
                </a:moveTo>
                <a:lnTo>
                  <a:pt x="0" y="48119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192741" y="4281382"/>
            <a:ext cx="760589" cy="417953"/>
          </a:xfrm>
          <a:custGeom>
            <a:avLst/>
            <a:gdLst/>
            <a:ahLst/>
            <a:cxnLst/>
            <a:rect l="l" t="t" r="r" b="b"/>
            <a:pathLst>
              <a:path w="782319" h="429895">
                <a:moveTo>
                  <a:pt x="0" y="429767"/>
                </a:moveTo>
                <a:lnTo>
                  <a:pt x="715518" y="429767"/>
                </a:lnTo>
                <a:lnTo>
                  <a:pt x="781812" y="378713"/>
                </a:lnTo>
                <a:lnTo>
                  <a:pt x="781812" y="0"/>
                </a:lnTo>
                <a:lnTo>
                  <a:pt x="62484" y="0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192741" y="4281382"/>
            <a:ext cx="760589" cy="50006"/>
          </a:xfrm>
          <a:custGeom>
            <a:avLst/>
            <a:gdLst/>
            <a:ahLst/>
            <a:cxnLst/>
            <a:rect l="l" t="t" r="r" b="b"/>
            <a:pathLst>
              <a:path w="782319" h="51435">
                <a:moveTo>
                  <a:pt x="0" y="51053"/>
                </a:moveTo>
                <a:lnTo>
                  <a:pt x="715518" y="51053"/>
                </a:lnTo>
                <a:lnTo>
                  <a:pt x="781812" y="0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888384" y="4331017"/>
            <a:ext cx="0" cy="36856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8713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1264108" y="4454737"/>
            <a:ext cx="567972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170" dirty="0">
                <a:latin typeface="Arial"/>
                <a:cs typeface="Arial"/>
              </a:rPr>
              <a:t>P</a:t>
            </a:r>
            <a:r>
              <a:rPr sz="729" b="1" spc="73" dirty="0">
                <a:latin typeface="Arial"/>
                <a:cs typeface="Arial"/>
              </a:rPr>
              <a:t>r</a:t>
            </a:r>
            <a:r>
              <a:rPr sz="729" b="1" spc="151" dirty="0">
                <a:latin typeface="Arial"/>
                <a:cs typeface="Arial"/>
              </a:rPr>
              <a:t>odu</a:t>
            </a:r>
            <a:r>
              <a:rPr sz="729" b="1" spc="126" dirty="0">
                <a:latin typeface="Arial"/>
                <a:cs typeface="Arial"/>
              </a:rPr>
              <a:t>ce</a:t>
            </a:r>
            <a:r>
              <a:rPr sz="729" b="1" spc="78" dirty="0">
                <a:latin typeface="Arial"/>
                <a:cs typeface="Arial"/>
              </a:rPr>
              <a:t>r</a:t>
            </a:r>
            <a:endParaRPr sz="729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96808" y="5385222"/>
            <a:ext cx="758737" cy="418571"/>
          </a:xfrm>
          <a:custGeom>
            <a:avLst/>
            <a:gdLst/>
            <a:ahLst/>
            <a:cxnLst/>
            <a:rect l="l" t="t" r="r" b="b"/>
            <a:pathLst>
              <a:path w="780414" h="430529">
                <a:moveTo>
                  <a:pt x="780288" y="0"/>
                </a:moveTo>
                <a:lnTo>
                  <a:pt x="66293" y="0"/>
                </a:lnTo>
                <a:lnTo>
                  <a:pt x="0" y="51053"/>
                </a:lnTo>
                <a:lnTo>
                  <a:pt x="0" y="430529"/>
                </a:lnTo>
                <a:lnTo>
                  <a:pt x="713993" y="430529"/>
                </a:lnTo>
                <a:lnTo>
                  <a:pt x="780288" y="379475"/>
                </a:lnTo>
                <a:lnTo>
                  <a:pt x="780288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096808" y="5410041"/>
            <a:ext cx="758737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288" y="0"/>
                </a:lnTo>
              </a:path>
            </a:pathLst>
          </a:custGeom>
          <a:ln w="51053">
            <a:solidFill>
              <a:srgbClr val="FEFE7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790969" y="5385222"/>
            <a:ext cx="64823" cy="418571"/>
          </a:xfrm>
          <a:custGeom>
            <a:avLst/>
            <a:gdLst/>
            <a:ahLst/>
            <a:cxnLst/>
            <a:rect l="l" t="t" r="r" b="b"/>
            <a:pathLst>
              <a:path w="66675" h="430529">
                <a:moveTo>
                  <a:pt x="66294" y="0"/>
                </a:moveTo>
                <a:lnTo>
                  <a:pt x="0" y="51053"/>
                </a:lnTo>
                <a:lnTo>
                  <a:pt x="0" y="430529"/>
                </a:lnTo>
                <a:lnTo>
                  <a:pt x="66294" y="379475"/>
                </a:lnTo>
                <a:lnTo>
                  <a:pt x="66294" y="0"/>
                </a:lnTo>
                <a:close/>
              </a:path>
            </a:pathLst>
          </a:custGeom>
          <a:solidFill>
            <a:srgbClr val="CCCC4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096808" y="5385222"/>
            <a:ext cx="758737" cy="418571"/>
          </a:xfrm>
          <a:custGeom>
            <a:avLst/>
            <a:gdLst/>
            <a:ahLst/>
            <a:cxnLst/>
            <a:rect l="l" t="t" r="r" b="b"/>
            <a:pathLst>
              <a:path w="780414" h="430529">
                <a:moveTo>
                  <a:pt x="66293" y="0"/>
                </a:moveTo>
                <a:lnTo>
                  <a:pt x="0" y="51053"/>
                </a:lnTo>
                <a:lnTo>
                  <a:pt x="0" y="430529"/>
                </a:lnTo>
                <a:lnTo>
                  <a:pt x="713993" y="430529"/>
                </a:lnTo>
                <a:lnTo>
                  <a:pt x="780288" y="379475"/>
                </a:lnTo>
                <a:lnTo>
                  <a:pt x="780288" y="0"/>
                </a:lnTo>
                <a:lnTo>
                  <a:pt x="66293" y="0"/>
                </a:lnTo>
                <a:close/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096808" y="5385223"/>
            <a:ext cx="758737" cy="50006"/>
          </a:xfrm>
          <a:custGeom>
            <a:avLst/>
            <a:gdLst/>
            <a:ahLst/>
            <a:cxnLst/>
            <a:rect l="l" t="t" r="r" b="b"/>
            <a:pathLst>
              <a:path w="780414" h="51435">
                <a:moveTo>
                  <a:pt x="0" y="51053"/>
                </a:moveTo>
                <a:lnTo>
                  <a:pt x="713993" y="51053"/>
                </a:lnTo>
                <a:lnTo>
                  <a:pt x="780288" y="0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790968" y="5434859"/>
            <a:ext cx="0" cy="369182"/>
          </a:xfrm>
          <a:custGeom>
            <a:avLst/>
            <a:gdLst/>
            <a:ahLst/>
            <a:cxnLst/>
            <a:rect l="l" t="t" r="r" b="b"/>
            <a:pathLst>
              <a:path h="379729">
                <a:moveTo>
                  <a:pt x="0" y="0"/>
                </a:moveTo>
                <a:lnTo>
                  <a:pt x="0" y="379475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4143728" y="5557097"/>
            <a:ext cx="618596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151" dirty="0">
                <a:latin typeface="Arial"/>
                <a:cs typeface="Arial"/>
              </a:rPr>
              <a:t>End</a:t>
            </a:r>
            <a:r>
              <a:rPr sz="729" b="1" spc="-10" dirty="0">
                <a:latin typeface="Arial"/>
                <a:cs typeface="Arial"/>
              </a:rPr>
              <a:t> </a:t>
            </a:r>
            <a:r>
              <a:rPr sz="729" b="1" spc="117" dirty="0">
                <a:latin typeface="Arial"/>
                <a:cs typeface="Arial"/>
              </a:rPr>
              <a:t>users</a:t>
            </a:r>
            <a:endParaRPr sz="729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096808" y="4281382"/>
            <a:ext cx="758737" cy="417953"/>
          </a:xfrm>
          <a:custGeom>
            <a:avLst/>
            <a:gdLst/>
            <a:ahLst/>
            <a:cxnLst/>
            <a:rect l="l" t="t" r="r" b="b"/>
            <a:pathLst>
              <a:path w="780414" h="429895">
                <a:moveTo>
                  <a:pt x="780288" y="0"/>
                </a:moveTo>
                <a:lnTo>
                  <a:pt x="66293" y="0"/>
                </a:lnTo>
                <a:lnTo>
                  <a:pt x="0" y="51053"/>
                </a:lnTo>
                <a:lnTo>
                  <a:pt x="0" y="429767"/>
                </a:lnTo>
                <a:lnTo>
                  <a:pt x="713993" y="429767"/>
                </a:lnTo>
                <a:lnTo>
                  <a:pt x="780288" y="378713"/>
                </a:lnTo>
                <a:lnTo>
                  <a:pt x="780288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4096808" y="4306200"/>
            <a:ext cx="758737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288" y="0"/>
                </a:lnTo>
              </a:path>
            </a:pathLst>
          </a:custGeom>
          <a:ln w="51053">
            <a:solidFill>
              <a:srgbClr val="FEFE7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790969" y="4281382"/>
            <a:ext cx="64823" cy="417953"/>
          </a:xfrm>
          <a:custGeom>
            <a:avLst/>
            <a:gdLst/>
            <a:ahLst/>
            <a:cxnLst/>
            <a:rect l="l" t="t" r="r" b="b"/>
            <a:pathLst>
              <a:path w="66675" h="429895">
                <a:moveTo>
                  <a:pt x="66294" y="0"/>
                </a:moveTo>
                <a:lnTo>
                  <a:pt x="0" y="51053"/>
                </a:lnTo>
                <a:lnTo>
                  <a:pt x="0" y="429767"/>
                </a:lnTo>
                <a:lnTo>
                  <a:pt x="66294" y="378713"/>
                </a:lnTo>
                <a:lnTo>
                  <a:pt x="66294" y="0"/>
                </a:lnTo>
                <a:close/>
              </a:path>
            </a:pathLst>
          </a:custGeom>
          <a:solidFill>
            <a:srgbClr val="CCCC4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096808" y="4281382"/>
            <a:ext cx="758737" cy="417953"/>
          </a:xfrm>
          <a:custGeom>
            <a:avLst/>
            <a:gdLst/>
            <a:ahLst/>
            <a:cxnLst/>
            <a:rect l="l" t="t" r="r" b="b"/>
            <a:pathLst>
              <a:path w="780414" h="429895">
                <a:moveTo>
                  <a:pt x="66293" y="0"/>
                </a:moveTo>
                <a:lnTo>
                  <a:pt x="0" y="51053"/>
                </a:lnTo>
                <a:lnTo>
                  <a:pt x="0" y="429767"/>
                </a:lnTo>
                <a:lnTo>
                  <a:pt x="713993" y="429767"/>
                </a:lnTo>
                <a:lnTo>
                  <a:pt x="780288" y="378713"/>
                </a:lnTo>
                <a:lnTo>
                  <a:pt x="780288" y="0"/>
                </a:lnTo>
                <a:lnTo>
                  <a:pt x="66293" y="0"/>
                </a:lnTo>
                <a:close/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096808" y="4281382"/>
            <a:ext cx="758737" cy="50006"/>
          </a:xfrm>
          <a:custGeom>
            <a:avLst/>
            <a:gdLst/>
            <a:ahLst/>
            <a:cxnLst/>
            <a:rect l="l" t="t" r="r" b="b"/>
            <a:pathLst>
              <a:path w="780414" h="51435">
                <a:moveTo>
                  <a:pt x="0" y="51053"/>
                </a:moveTo>
                <a:lnTo>
                  <a:pt x="713993" y="51053"/>
                </a:lnTo>
                <a:lnTo>
                  <a:pt x="780288" y="0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790968" y="4331017"/>
            <a:ext cx="0" cy="36856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8713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4143728" y="4454737"/>
            <a:ext cx="618596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151" dirty="0">
                <a:latin typeface="Arial"/>
                <a:cs typeface="Arial"/>
              </a:rPr>
              <a:t>End</a:t>
            </a:r>
            <a:r>
              <a:rPr sz="729" b="1" spc="-10" dirty="0">
                <a:latin typeface="Arial"/>
                <a:cs typeface="Arial"/>
              </a:rPr>
              <a:t> </a:t>
            </a:r>
            <a:r>
              <a:rPr sz="729" b="1" spc="117" dirty="0">
                <a:latin typeface="Arial"/>
                <a:cs typeface="Arial"/>
              </a:rPr>
              <a:t>users</a:t>
            </a:r>
            <a:endParaRPr sz="729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45515" y="5385222"/>
            <a:ext cx="758737" cy="418571"/>
          </a:xfrm>
          <a:custGeom>
            <a:avLst/>
            <a:gdLst/>
            <a:ahLst/>
            <a:cxnLst/>
            <a:rect l="l" t="t" r="r" b="b"/>
            <a:pathLst>
              <a:path w="780414" h="430529">
                <a:moveTo>
                  <a:pt x="780288" y="0"/>
                </a:moveTo>
                <a:lnTo>
                  <a:pt x="66293" y="0"/>
                </a:lnTo>
                <a:lnTo>
                  <a:pt x="0" y="51053"/>
                </a:lnTo>
                <a:lnTo>
                  <a:pt x="0" y="430529"/>
                </a:lnTo>
                <a:lnTo>
                  <a:pt x="713994" y="430529"/>
                </a:lnTo>
                <a:lnTo>
                  <a:pt x="780288" y="379475"/>
                </a:lnTo>
                <a:lnTo>
                  <a:pt x="780288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645515" y="5410041"/>
            <a:ext cx="758737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288" y="0"/>
                </a:lnTo>
              </a:path>
            </a:pathLst>
          </a:custGeom>
          <a:ln w="51053">
            <a:solidFill>
              <a:srgbClr val="FEFE7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339677" y="5385222"/>
            <a:ext cx="64823" cy="418571"/>
          </a:xfrm>
          <a:custGeom>
            <a:avLst/>
            <a:gdLst/>
            <a:ahLst/>
            <a:cxnLst/>
            <a:rect l="l" t="t" r="r" b="b"/>
            <a:pathLst>
              <a:path w="66675" h="430529">
                <a:moveTo>
                  <a:pt x="66293" y="0"/>
                </a:moveTo>
                <a:lnTo>
                  <a:pt x="0" y="51053"/>
                </a:lnTo>
                <a:lnTo>
                  <a:pt x="0" y="430529"/>
                </a:lnTo>
                <a:lnTo>
                  <a:pt x="66293" y="379475"/>
                </a:lnTo>
                <a:lnTo>
                  <a:pt x="66293" y="0"/>
                </a:lnTo>
                <a:close/>
              </a:path>
            </a:pathLst>
          </a:custGeom>
          <a:solidFill>
            <a:srgbClr val="CCCC4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645515" y="5385222"/>
            <a:ext cx="758737" cy="418571"/>
          </a:xfrm>
          <a:custGeom>
            <a:avLst/>
            <a:gdLst/>
            <a:ahLst/>
            <a:cxnLst/>
            <a:rect l="l" t="t" r="r" b="b"/>
            <a:pathLst>
              <a:path w="780414" h="430529">
                <a:moveTo>
                  <a:pt x="66293" y="0"/>
                </a:moveTo>
                <a:lnTo>
                  <a:pt x="0" y="51053"/>
                </a:lnTo>
                <a:lnTo>
                  <a:pt x="0" y="430529"/>
                </a:lnTo>
                <a:lnTo>
                  <a:pt x="713994" y="430529"/>
                </a:lnTo>
                <a:lnTo>
                  <a:pt x="780288" y="379475"/>
                </a:lnTo>
                <a:lnTo>
                  <a:pt x="780288" y="0"/>
                </a:lnTo>
                <a:lnTo>
                  <a:pt x="66293" y="0"/>
                </a:lnTo>
                <a:close/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645515" y="5385223"/>
            <a:ext cx="758737" cy="50006"/>
          </a:xfrm>
          <a:custGeom>
            <a:avLst/>
            <a:gdLst/>
            <a:ahLst/>
            <a:cxnLst/>
            <a:rect l="l" t="t" r="r" b="b"/>
            <a:pathLst>
              <a:path w="780414" h="51435">
                <a:moveTo>
                  <a:pt x="0" y="51053"/>
                </a:moveTo>
                <a:lnTo>
                  <a:pt x="713994" y="51053"/>
                </a:lnTo>
                <a:lnTo>
                  <a:pt x="780288" y="0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339677" y="5434859"/>
            <a:ext cx="0" cy="369182"/>
          </a:xfrm>
          <a:custGeom>
            <a:avLst/>
            <a:gdLst/>
            <a:ahLst/>
            <a:cxnLst/>
            <a:rect l="l" t="t" r="r" b="b"/>
            <a:pathLst>
              <a:path h="379729">
                <a:moveTo>
                  <a:pt x="0" y="0"/>
                </a:moveTo>
                <a:lnTo>
                  <a:pt x="0" y="379475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2746517" y="5539317"/>
            <a:ext cx="499445" cy="166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031" marR="4939" indent="-46301">
              <a:lnSpc>
                <a:spcPct val="74000"/>
              </a:lnSpc>
            </a:pPr>
            <a:r>
              <a:rPr sz="729" b="1" spc="29" dirty="0">
                <a:latin typeface="Arial"/>
                <a:cs typeface="Arial"/>
              </a:rPr>
              <a:t>I</a:t>
            </a:r>
            <a:r>
              <a:rPr sz="729" b="1" spc="151" dirty="0">
                <a:latin typeface="Arial"/>
                <a:cs typeface="Arial"/>
              </a:rPr>
              <a:t>n</a:t>
            </a:r>
            <a:r>
              <a:rPr sz="729" b="1" spc="53" dirty="0">
                <a:latin typeface="Arial"/>
                <a:cs typeface="Arial"/>
              </a:rPr>
              <a:t>t</a:t>
            </a:r>
            <a:r>
              <a:rPr sz="729" b="1" spc="122" dirty="0">
                <a:latin typeface="Arial"/>
                <a:cs typeface="Arial"/>
              </a:rPr>
              <a:t>e</a:t>
            </a:r>
            <a:r>
              <a:rPr sz="729" b="1" spc="73" dirty="0">
                <a:latin typeface="Arial"/>
                <a:cs typeface="Arial"/>
              </a:rPr>
              <a:t>r</a:t>
            </a:r>
            <a:r>
              <a:rPr sz="729" b="1" spc="194" dirty="0">
                <a:latin typeface="Arial"/>
                <a:cs typeface="Arial"/>
              </a:rPr>
              <a:t>m</a:t>
            </a:r>
            <a:r>
              <a:rPr sz="729" b="1" spc="122" dirty="0">
                <a:latin typeface="Arial"/>
                <a:cs typeface="Arial"/>
              </a:rPr>
              <a:t>e</a:t>
            </a:r>
            <a:r>
              <a:rPr sz="729" b="1" spc="58" dirty="0">
                <a:latin typeface="Arial"/>
                <a:cs typeface="Arial"/>
              </a:rPr>
              <a:t>-  </a:t>
            </a:r>
            <a:r>
              <a:rPr sz="729" b="1" spc="92" dirty="0">
                <a:latin typeface="Arial"/>
                <a:cs typeface="Arial"/>
              </a:rPr>
              <a:t>diaries</a:t>
            </a:r>
            <a:endParaRPr sz="729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40330" y="4281382"/>
            <a:ext cx="779727" cy="417953"/>
          </a:xfrm>
          <a:custGeom>
            <a:avLst/>
            <a:gdLst/>
            <a:ahLst/>
            <a:cxnLst/>
            <a:rect l="l" t="t" r="r" b="b"/>
            <a:pathLst>
              <a:path w="802004" h="429895">
                <a:moveTo>
                  <a:pt x="801623" y="0"/>
                </a:moveTo>
                <a:lnTo>
                  <a:pt x="66293" y="0"/>
                </a:lnTo>
                <a:lnTo>
                  <a:pt x="0" y="51053"/>
                </a:lnTo>
                <a:lnTo>
                  <a:pt x="0" y="429767"/>
                </a:lnTo>
                <a:lnTo>
                  <a:pt x="735330" y="429767"/>
                </a:lnTo>
                <a:lnTo>
                  <a:pt x="801623" y="378713"/>
                </a:lnTo>
                <a:lnTo>
                  <a:pt x="801623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640330" y="4306200"/>
            <a:ext cx="779727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3" y="0"/>
                </a:lnTo>
              </a:path>
            </a:pathLst>
          </a:custGeom>
          <a:ln w="51053">
            <a:solidFill>
              <a:srgbClr val="FEFE7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355234" y="4281382"/>
            <a:ext cx="64823" cy="417953"/>
          </a:xfrm>
          <a:custGeom>
            <a:avLst/>
            <a:gdLst/>
            <a:ahLst/>
            <a:cxnLst/>
            <a:rect l="l" t="t" r="r" b="b"/>
            <a:pathLst>
              <a:path w="66675" h="429895">
                <a:moveTo>
                  <a:pt x="66293" y="0"/>
                </a:moveTo>
                <a:lnTo>
                  <a:pt x="0" y="51053"/>
                </a:lnTo>
                <a:lnTo>
                  <a:pt x="0" y="429767"/>
                </a:lnTo>
                <a:lnTo>
                  <a:pt x="66293" y="378713"/>
                </a:lnTo>
                <a:lnTo>
                  <a:pt x="66293" y="0"/>
                </a:lnTo>
                <a:close/>
              </a:path>
            </a:pathLst>
          </a:custGeom>
          <a:solidFill>
            <a:srgbClr val="CCCC4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640330" y="4281382"/>
            <a:ext cx="779727" cy="417953"/>
          </a:xfrm>
          <a:custGeom>
            <a:avLst/>
            <a:gdLst/>
            <a:ahLst/>
            <a:cxnLst/>
            <a:rect l="l" t="t" r="r" b="b"/>
            <a:pathLst>
              <a:path w="802004" h="429895">
                <a:moveTo>
                  <a:pt x="66293" y="0"/>
                </a:moveTo>
                <a:lnTo>
                  <a:pt x="0" y="51053"/>
                </a:lnTo>
                <a:lnTo>
                  <a:pt x="0" y="429767"/>
                </a:lnTo>
                <a:lnTo>
                  <a:pt x="735330" y="429767"/>
                </a:lnTo>
                <a:lnTo>
                  <a:pt x="801623" y="378713"/>
                </a:lnTo>
                <a:lnTo>
                  <a:pt x="801623" y="0"/>
                </a:lnTo>
                <a:lnTo>
                  <a:pt x="66293" y="0"/>
                </a:lnTo>
                <a:close/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640330" y="4281382"/>
            <a:ext cx="779727" cy="50006"/>
          </a:xfrm>
          <a:custGeom>
            <a:avLst/>
            <a:gdLst/>
            <a:ahLst/>
            <a:cxnLst/>
            <a:rect l="l" t="t" r="r" b="b"/>
            <a:pathLst>
              <a:path w="802004" h="51435">
                <a:moveTo>
                  <a:pt x="0" y="51053"/>
                </a:moveTo>
                <a:lnTo>
                  <a:pt x="735330" y="51053"/>
                </a:lnTo>
                <a:lnTo>
                  <a:pt x="801623" y="0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3355233" y="4331017"/>
            <a:ext cx="0" cy="36856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8713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2753923" y="4436957"/>
            <a:ext cx="500063" cy="166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21" marR="4939" indent="-38893">
              <a:lnSpc>
                <a:spcPct val="74000"/>
              </a:lnSpc>
            </a:pPr>
            <a:r>
              <a:rPr sz="729" b="1" spc="29" dirty="0">
                <a:latin typeface="Arial"/>
                <a:cs typeface="Arial"/>
              </a:rPr>
              <a:t>I</a:t>
            </a:r>
            <a:r>
              <a:rPr sz="729" b="1" spc="151" dirty="0">
                <a:latin typeface="Arial"/>
                <a:cs typeface="Arial"/>
              </a:rPr>
              <a:t>n</a:t>
            </a:r>
            <a:r>
              <a:rPr sz="729" b="1" spc="53" dirty="0">
                <a:latin typeface="Arial"/>
                <a:cs typeface="Arial"/>
              </a:rPr>
              <a:t>t</a:t>
            </a:r>
            <a:r>
              <a:rPr sz="729" b="1" spc="126" dirty="0">
                <a:latin typeface="Arial"/>
                <a:cs typeface="Arial"/>
              </a:rPr>
              <a:t>e</a:t>
            </a:r>
            <a:r>
              <a:rPr sz="729" b="1" spc="73" dirty="0">
                <a:latin typeface="Arial"/>
                <a:cs typeface="Arial"/>
              </a:rPr>
              <a:t>r</a:t>
            </a:r>
            <a:r>
              <a:rPr sz="729" b="1" spc="190" dirty="0">
                <a:latin typeface="Arial"/>
                <a:cs typeface="Arial"/>
              </a:rPr>
              <a:t>m</a:t>
            </a:r>
            <a:r>
              <a:rPr sz="729" b="1" spc="126" dirty="0">
                <a:latin typeface="Arial"/>
                <a:cs typeface="Arial"/>
              </a:rPr>
              <a:t>e</a:t>
            </a:r>
            <a:r>
              <a:rPr sz="729" b="1" spc="58" dirty="0">
                <a:latin typeface="Arial"/>
                <a:cs typeface="Arial"/>
              </a:rPr>
              <a:t>-  </a:t>
            </a:r>
            <a:r>
              <a:rPr sz="729" b="1" spc="92" dirty="0">
                <a:latin typeface="Arial"/>
                <a:cs typeface="Arial"/>
              </a:rPr>
              <a:t>diaries</a:t>
            </a:r>
            <a:endParaRPr sz="729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92741" y="5385222"/>
            <a:ext cx="791456" cy="418571"/>
          </a:xfrm>
          <a:custGeom>
            <a:avLst/>
            <a:gdLst/>
            <a:ahLst/>
            <a:cxnLst/>
            <a:rect l="l" t="t" r="r" b="b"/>
            <a:pathLst>
              <a:path w="814069" h="430529">
                <a:moveTo>
                  <a:pt x="813816" y="0"/>
                </a:moveTo>
                <a:lnTo>
                  <a:pt x="62484" y="0"/>
                </a:lnTo>
                <a:lnTo>
                  <a:pt x="0" y="48119"/>
                </a:lnTo>
                <a:lnTo>
                  <a:pt x="0" y="430529"/>
                </a:lnTo>
                <a:lnTo>
                  <a:pt x="746760" y="430529"/>
                </a:lnTo>
                <a:lnTo>
                  <a:pt x="813816" y="379475"/>
                </a:lnTo>
                <a:lnTo>
                  <a:pt x="813816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192741" y="5410041"/>
            <a:ext cx="791456" cy="0"/>
          </a:xfrm>
          <a:custGeom>
            <a:avLst/>
            <a:gdLst/>
            <a:ahLst/>
            <a:cxnLst/>
            <a:rect l="l" t="t" r="r" b="b"/>
            <a:pathLst>
              <a:path w="814069">
                <a:moveTo>
                  <a:pt x="0" y="0"/>
                </a:moveTo>
                <a:lnTo>
                  <a:pt x="813816" y="0"/>
                </a:lnTo>
              </a:path>
            </a:pathLst>
          </a:custGeom>
          <a:ln w="51053">
            <a:solidFill>
              <a:srgbClr val="FEFE7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1918758" y="5385222"/>
            <a:ext cx="65440" cy="418571"/>
          </a:xfrm>
          <a:custGeom>
            <a:avLst/>
            <a:gdLst/>
            <a:ahLst/>
            <a:cxnLst/>
            <a:rect l="l" t="t" r="r" b="b"/>
            <a:pathLst>
              <a:path w="67310" h="430529">
                <a:moveTo>
                  <a:pt x="67056" y="0"/>
                </a:moveTo>
                <a:lnTo>
                  <a:pt x="0" y="51053"/>
                </a:lnTo>
                <a:lnTo>
                  <a:pt x="0" y="430529"/>
                </a:lnTo>
                <a:lnTo>
                  <a:pt x="67056" y="379475"/>
                </a:lnTo>
                <a:lnTo>
                  <a:pt x="67056" y="0"/>
                </a:lnTo>
                <a:close/>
              </a:path>
            </a:pathLst>
          </a:custGeom>
          <a:solidFill>
            <a:srgbClr val="CCCC4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1192741" y="5385223"/>
            <a:ext cx="61119" cy="46919"/>
          </a:xfrm>
          <a:custGeom>
            <a:avLst/>
            <a:gdLst/>
            <a:ahLst/>
            <a:cxnLst/>
            <a:rect l="l" t="t" r="r" b="b"/>
            <a:pathLst>
              <a:path w="62865" h="48260">
                <a:moveTo>
                  <a:pt x="62484" y="0"/>
                </a:moveTo>
                <a:lnTo>
                  <a:pt x="0" y="48119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1192741" y="5385222"/>
            <a:ext cx="791456" cy="418571"/>
          </a:xfrm>
          <a:custGeom>
            <a:avLst/>
            <a:gdLst/>
            <a:ahLst/>
            <a:cxnLst/>
            <a:rect l="l" t="t" r="r" b="b"/>
            <a:pathLst>
              <a:path w="814069" h="430529">
                <a:moveTo>
                  <a:pt x="0" y="430529"/>
                </a:moveTo>
                <a:lnTo>
                  <a:pt x="746760" y="430529"/>
                </a:lnTo>
                <a:lnTo>
                  <a:pt x="813816" y="379475"/>
                </a:lnTo>
                <a:lnTo>
                  <a:pt x="813816" y="0"/>
                </a:lnTo>
                <a:lnTo>
                  <a:pt x="62484" y="0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1192741" y="5385223"/>
            <a:ext cx="791456" cy="50006"/>
          </a:xfrm>
          <a:custGeom>
            <a:avLst/>
            <a:gdLst/>
            <a:ahLst/>
            <a:cxnLst/>
            <a:rect l="l" t="t" r="r" b="b"/>
            <a:pathLst>
              <a:path w="814069" h="51435">
                <a:moveTo>
                  <a:pt x="0" y="51053"/>
                </a:moveTo>
                <a:lnTo>
                  <a:pt x="746760" y="51053"/>
                </a:lnTo>
                <a:lnTo>
                  <a:pt x="813816" y="0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1918757" y="5434859"/>
            <a:ext cx="0" cy="369182"/>
          </a:xfrm>
          <a:custGeom>
            <a:avLst/>
            <a:gdLst/>
            <a:ahLst/>
            <a:cxnLst/>
            <a:rect l="l" t="t" r="r" b="b"/>
            <a:pathLst>
              <a:path h="379729">
                <a:moveTo>
                  <a:pt x="0" y="0"/>
                </a:moveTo>
                <a:lnTo>
                  <a:pt x="0" y="379475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 txBox="1"/>
          <p:nvPr/>
        </p:nvSpPr>
        <p:spPr>
          <a:xfrm>
            <a:off x="1279666" y="5557097"/>
            <a:ext cx="567355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170" dirty="0">
                <a:latin typeface="Arial"/>
                <a:cs typeface="Arial"/>
              </a:rPr>
              <a:t>P</a:t>
            </a:r>
            <a:r>
              <a:rPr sz="729" b="1" spc="68" dirty="0">
                <a:latin typeface="Arial"/>
                <a:cs typeface="Arial"/>
              </a:rPr>
              <a:t>r</a:t>
            </a:r>
            <a:r>
              <a:rPr sz="729" b="1" spc="151" dirty="0">
                <a:latin typeface="Arial"/>
                <a:cs typeface="Arial"/>
              </a:rPr>
              <a:t>o</a:t>
            </a:r>
            <a:r>
              <a:rPr sz="729" b="1" spc="156" dirty="0">
                <a:latin typeface="Arial"/>
                <a:cs typeface="Arial"/>
              </a:rPr>
              <a:t>d</a:t>
            </a:r>
            <a:r>
              <a:rPr sz="729" b="1" spc="151" dirty="0">
                <a:latin typeface="Arial"/>
                <a:cs typeface="Arial"/>
              </a:rPr>
              <a:t>u</a:t>
            </a:r>
            <a:r>
              <a:rPr sz="729" b="1" spc="122" dirty="0">
                <a:latin typeface="Arial"/>
                <a:cs typeface="Arial"/>
              </a:rPr>
              <a:t>c</a:t>
            </a:r>
            <a:r>
              <a:rPr sz="729" b="1" spc="126" dirty="0">
                <a:latin typeface="Arial"/>
                <a:cs typeface="Arial"/>
              </a:rPr>
              <a:t>e</a:t>
            </a:r>
            <a:r>
              <a:rPr sz="729" b="1" spc="78" dirty="0">
                <a:latin typeface="Arial"/>
                <a:cs typeface="Arial"/>
              </a:rPr>
              <a:t>r</a:t>
            </a:r>
            <a:endParaRPr sz="729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069148" y="4552526"/>
            <a:ext cx="517966" cy="70379"/>
          </a:xfrm>
          <a:custGeom>
            <a:avLst/>
            <a:gdLst/>
            <a:ahLst/>
            <a:cxnLst/>
            <a:rect l="l" t="t" r="r" b="b"/>
            <a:pathLst>
              <a:path w="532764" h="72389">
                <a:moveTo>
                  <a:pt x="438150" y="0"/>
                </a:moveTo>
                <a:lnTo>
                  <a:pt x="438150" y="72389"/>
                </a:lnTo>
                <a:lnTo>
                  <a:pt x="500471" y="48768"/>
                </a:lnTo>
                <a:lnTo>
                  <a:pt x="454151" y="48768"/>
                </a:lnTo>
                <a:lnTo>
                  <a:pt x="454151" y="24384"/>
                </a:lnTo>
                <a:lnTo>
                  <a:pt x="501142" y="24384"/>
                </a:lnTo>
                <a:lnTo>
                  <a:pt x="438150" y="0"/>
                </a:lnTo>
                <a:close/>
              </a:path>
              <a:path w="532764" h="72389">
                <a:moveTo>
                  <a:pt x="438150" y="24384"/>
                </a:moveTo>
                <a:lnTo>
                  <a:pt x="0" y="24384"/>
                </a:lnTo>
                <a:lnTo>
                  <a:pt x="0" y="48768"/>
                </a:lnTo>
                <a:lnTo>
                  <a:pt x="438150" y="48768"/>
                </a:lnTo>
                <a:lnTo>
                  <a:pt x="438150" y="24384"/>
                </a:lnTo>
                <a:close/>
              </a:path>
              <a:path w="532764" h="72389">
                <a:moveTo>
                  <a:pt x="501142" y="24384"/>
                </a:moveTo>
                <a:lnTo>
                  <a:pt x="454151" y="24384"/>
                </a:lnTo>
                <a:lnTo>
                  <a:pt x="454151" y="48768"/>
                </a:lnTo>
                <a:lnTo>
                  <a:pt x="500471" y="48768"/>
                </a:lnTo>
                <a:lnTo>
                  <a:pt x="532638" y="36575"/>
                </a:lnTo>
                <a:lnTo>
                  <a:pt x="501142" y="24384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063962" y="4548823"/>
            <a:ext cx="517966" cy="70379"/>
          </a:xfrm>
          <a:custGeom>
            <a:avLst/>
            <a:gdLst/>
            <a:ahLst/>
            <a:cxnLst/>
            <a:rect l="l" t="t" r="r" b="b"/>
            <a:pathLst>
              <a:path w="532764" h="72389">
                <a:moveTo>
                  <a:pt x="438912" y="0"/>
                </a:moveTo>
                <a:lnTo>
                  <a:pt x="438912" y="72389"/>
                </a:lnTo>
                <a:lnTo>
                  <a:pt x="502725" y="48006"/>
                </a:lnTo>
                <a:lnTo>
                  <a:pt x="454151" y="48006"/>
                </a:lnTo>
                <a:lnTo>
                  <a:pt x="454151" y="24384"/>
                </a:lnTo>
                <a:lnTo>
                  <a:pt x="501396" y="24384"/>
                </a:lnTo>
                <a:lnTo>
                  <a:pt x="438912" y="0"/>
                </a:lnTo>
                <a:close/>
              </a:path>
              <a:path w="532764" h="72389">
                <a:moveTo>
                  <a:pt x="438912" y="24384"/>
                </a:moveTo>
                <a:lnTo>
                  <a:pt x="0" y="24384"/>
                </a:lnTo>
                <a:lnTo>
                  <a:pt x="0" y="48006"/>
                </a:lnTo>
                <a:lnTo>
                  <a:pt x="438912" y="48006"/>
                </a:lnTo>
                <a:lnTo>
                  <a:pt x="438912" y="24384"/>
                </a:lnTo>
                <a:close/>
              </a:path>
              <a:path w="532764" h="72389">
                <a:moveTo>
                  <a:pt x="501396" y="24384"/>
                </a:moveTo>
                <a:lnTo>
                  <a:pt x="454151" y="24384"/>
                </a:lnTo>
                <a:lnTo>
                  <a:pt x="454151" y="48006"/>
                </a:lnTo>
                <a:lnTo>
                  <a:pt x="502725" y="48006"/>
                </a:lnTo>
                <a:lnTo>
                  <a:pt x="532638" y="36575"/>
                </a:lnTo>
                <a:lnTo>
                  <a:pt x="501396" y="24384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499697" y="5605992"/>
            <a:ext cx="518583" cy="70379"/>
          </a:xfrm>
          <a:custGeom>
            <a:avLst/>
            <a:gdLst/>
            <a:ahLst/>
            <a:cxnLst/>
            <a:rect l="l" t="t" r="r" b="b"/>
            <a:pathLst>
              <a:path w="533400" h="72389">
                <a:moveTo>
                  <a:pt x="94487" y="0"/>
                </a:moveTo>
                <a:lnTo>
                  <a:pt x="0" y="36575"/>
                </a:lnTo>
                <a:lnTo>
                  <a:pt x="94487" y="72389"/>
                </a:lnTo>
                <a:lnTo>
                  <a:pt x="94487" y="48768"/>
                </a:lnTo>
                <a:lnTo>
                  <a:pt x="78486" y="48768"/>
                </a:lnTo>
                <a:lnTo>
                  <a:pt x="78486" y="24384"/>
                </a:lnTo>
                <a:lnTo>
                  <a:pt x="94487" y="24384"/>
                </a:lnTo>
                <a:lnTo>
                  <a:pt x="94487" y="0"/>
                </a:lnTo>
                <a:close/>
              </a:path>
              <a:path w="533400" h="72389">
                <a:moveTo>
                  <a:pt x="94487" y="24384"/>
                </a:moveTo>
                <a:lnTo>
                  <a:pt x="78486" y="24384"/>
                </a:lnTo>
                <a:lnTo>
                  <a:pt x="78486" y="48768"/>
                </a:lnTo>
                <a:lnTo>
                  <a:pt x="94487" y="48768"/>
                </a:lnTo>
                <a:lnTo>
                  <a:pt x="94487" y="24384"/>
                </a:lnTo>
                <a:close/>
              </a:path>
              <a:path w="533400" h="72389">
                <a:moveTo>
                  <a:pt x="533400" y="24384"/>
                </a:moveTo>
                <a:lnTo>
                  <a:pt x="94487" y="24384"/>
                </a:lnTo>
                <a:lnTo>
                  <a:pt x="94487" y="48768"/>
                </a:lnTo>
                <a:lnTo>
                  <a:pt x="533400" y="48768"/>
                </a:lnTo>
                <a:lnTo>
                  <a:pt x="533400" y="24384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2063962" y="5605992"/>
            <a:ext cx="517966" cy="70379"/>
          </a:xfrm>
          <a:custGeom>
            <a:avLst/>
            <a:gdLst/>
            <a:ahLst/>
            <a:cxnLst/>
            <a:rect l="l" t="t" r="r" b="b"/>
            <a:pathLst>
              <a:path w="532764" h="72389">
                <a:moveTo>
                  <a:pt x="94487" y="0"/>
                </a:moveTo>
                <a:lnTo>
                  <a:pt x="0" y="36575"/>
                </a:lnTo>
                <a:lnTo>
                  <a:pt x="94487" y="72389"/>
                </a:lnTo>
                <a:lnTo>
                  <a:pt x="94487" y="48768"/>
                </a:lnTo>
                <a:lnTo>
                  <a:pt x="78486" y="48768"/>
                </a:lnTo>
                <a:lnTo>
                  <a:pt x="78486" y="24384"/>
                </a:lnTo>
                <a:lnTo>
                  <a:pt x="94487" y="24384"/>
                </a:lnTo>
                <a:lnTo>
                  <a:pt x="94487" y="0"/>
                </a:lnTo>
                <a:close/>
              </a:path>
              <a:path w="532764" h="72389">
                <a:moveTo>
                  <a:pt x="94487" y="24384"/>
                </a:moveTo>
                <a:lnTo>
                  <a:pt x="78486" y="24384"/>
                </a:lnTo>
                <a:lnTo>
                  <a:pt x="78486" y="48768"/>
                </a:lnTo>
                <a:lnTo>
                  <a:pt x="94487" y="48768"/>
                </a:lnTo>
                <a:lnTo>
                  <a:pt x="94487" y="24384"/>
                </a:lnTo>
                <a:close/>
              </a:path>
              <a:path w="532764" h="72389">
                <a:moveTo>
                  <a:pt x="532638" y="24384"/>
                </a:moveTo>
                <a:lnTo>
                  <a:pt x="94487" y="24384"/>
                </a:lnTo>
                <a:lnTo>
                  <a:pt x="94487" y="48768"/>
                </a:lnTo>
                <a:lnTo>
                  <a:pt x="532638" y="48768"/>
                </a:lnTo>
                <a:lnTo>
                  <a:pt x="532638" y="24384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3504882" y="4552526"/>
            <a:ext cx="549451" cy="70379"/>
          </a:xfrm>
          <a:custGeom>
            <a:avLst/>
            <a:gdLst/>
            <a:ahLst/>
            <a:cxnLst/>
            <a:rect l="l" t="t" r="r" b="b"/>
            <a:pathLst>
              <a:path w="565150" h="72389">
                <a:moveTo>
                  <a:pt x="470153" y="0"/>
                </a:moveTo>
                <a:lnTo>
                  <a:pt x="470153" y="72389"/>
                </a:lnTo>
                <a:lnTo>
                  <a:pt x="532475" y="48768"/>
                </a:lnTo>
                <a:lnTo>
                  <a:pt x="486155" y="48768"/>
                </a:lnTo>
                <a:lnTo>
                  <a:pt x="486155" y="24384"/>
                </a:lnTo>
                <a:lnTo>
                  <a:pt x="533146" y="24384"/>
                </a:lnTo>
                <a:lnTo>
                  <a:pt x="470153" y="0"/>
                </a:lnTo>
                <a:close/>
              </a:path>
              <a:path w="565150" h="72389">
                <a:moveTo>
                  <a:pt x="470153" y="24384"/>
                </a:moveTo>
                <a:lnTo>
                  <a:pt x="0" y="24384"/>
                </a:lnTo>
                <a:lnTo>
                  <a:pt x="0" y="48768"/>
                </a:lnTo>
                <a:lnTo>
                  <a:pt x="470153" y="48768"/>
                </a:lnTo>
                <a:lnTo>
                  <a:pt x="470153" y="24384"/>
                </a:lnTo>
                <a:close/>
              </a:path>
              <a:path w="565150" h="72389">
                <a:moveTo>
                  <a:pt x="533146" y="24384"/>
                </a:moveTo>
                <a:lnTo>
                  <a:pt x="486155" y="24384"/>
                </a:lnTo>
                <a:lnTo>
                  <a:pt x="486155" y="48768"/>
                </a:lnTo>
                <a:lnTo>
                  <a:pt x="532475" y="48768"/>
                </a:lnTo>
                <a:lnTo>
                  <a:pt x="564641" y="36575"/>
                </a:lnTo>
                <a:lnTo>
                  <a:pt x="533146" y="24384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3499697" y="4548823"/>
            <a:ext cx="549451" cy="70379"/>
          </a:xfrm>
          <a:custGeom>
            <a:avLst/>
            <a:gdLst/>
            <a:ahLst/>
            <a:cxnLst/>
            <a:rect l="l" t="t" r="r" b="b"/>
            <a:pathLst>
              <a:path w="565150" h="72389">
                <a:moveTo>
                  <a:pt x="470153" y="0"/>
                </a:moveTo>
                <a:lnTo>
                  <a:pt x="470153" y="72389"/>
                </a:lnTo>
                <a:lnTo>
                  <a:pt x="534486" y="48006"/>
                </a:lnTo>
                <a:lnTo>
                  <a:pt x="486156" y="48006"/>
                </a:lnTo>
                <a:lnTo>
                  <a:pt x="486156" y="24384"/>
                </a:lnTo>
                <a:lnTo>
                  <a:pt x="533146" y="24384"/>
                </a:lnTo>
                <a:lnTo>
                  <a:pt x="470153" y="0"/>
                </a:lnTo>
                <a:close/>
              </a:path>
              <a:path w="565150" h="72389">
                <a:moveTo>
                  <a:pt x="470153" y="24384"/>
                </a:moveTo>
                <a:lnTo>
                  <a:pt x="0" y="24384"/>
                </a:lnTo>
                <a:lnTo>
                  <a:pt x="0" y="48006"/>
                </a:lnTo>
                <a:lnTo>
                  <a:pt x="470153" y="48006"/>
                </a:lnTo>
                <a:lnTo>
                  <a:pt x="470153" y="24384"/>
                </a:lnTo>
                <a:close/>
              </a:path>
              <a:path w="565150" h="72389">
                <a:moveTo>
                  <a:pt x="533146" y="24384"/>
                </a:moveTo>
                <a:lnTo>
                  <a:pt x="486156" y="24384"/>
                </a:lnTo>
                <a:lnTo>
                  <a:pt x="486156" y="48006"/>
                </a:lnTo>
                <a:lnTo>
                  <a:pt x="534486" y="48006"/>
                </a:lnTo>
                <a:lnTo>
                  <a:pt x="564641" y="36575"/>
                </a:lnTo>
                <a:lnTo>
                  <a:pt x="533146" y="24384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 txBox="1"/>
          <p:nvPr/>
        </p:nvSpPr>
        <p:spPr>
          <a:xfrm>
            <a:off x="2013090" y="4342870"/>
            <a:ext cx="593901" cy="166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89" marR="4939" indent="-23459">
              <a:lnSpc>
                <a:spcPct val="74000"/>
              </a:lnSpc>
            </a:pPr>
            <a:r>
              <a:rPr sz="729" b="1" spc="165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729" b="1" spc="126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729" b="1" spc="73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729" b="1" spc="122" dirty="0">
                <a:solidFill>
                  <a:srgbClr val="FDFD5D"/>
                </a:solidFill>
                <a:latin typeface="Arial"/>
                <a:cs typeface="Arial"/>
              </a:rPr>
              <a:t>k</a:t>
            </a:r>
            <a:r>
              <a:rPr sz="729" b="1" spc="126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729" b="1" spc="53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729" b="1" spc="29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729" b="1" spc="151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729" b="1" spc="78" dirty="0">
                <a:solidFill>
                  <a:srgbClr val="FDFD5D"/>
                </a:solidFill>
                <a:latin typeface="Arial"/>
                <a:cs typeface="Arial"/>
              </a:rPr>
              <a:t>g  </a:t>
            </a:r>
            <a:r>
              <a:rPr sz="729" b="1" spc="92" dirty="0">
                <a:solidFill>
                  <a:srgbClr val="FDFD5D"/>
                </a:solidFill>
                <a:latin typeface="Arial"/>
                <a:cs typeface="Arial"/>
              </a:rPr>
              <a:t>activities</a:t>
            </a:r>
            <a:endParaRPr sz="729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479199" y="4355465"/>
            <a:ext cx="509940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151" dirty="0">
                <a:solidFill>
                  <a:srgbClr val="FDFD5D"/>
                </a:solidFill>
                <a:latin typeface="Arial"/>
                <a:cs typeface="Arial"/>
              </a:rPr>
              <a:t>Demand</a:t>
            </a:r>
            <a:endParaRPr sz="729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04954" y="5480790"/>
            <a:ext cx="509323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190" dirty="0">
                <a:solidFill>
                  <a:srgbClr val="FDFD5D"/>
                </a:solidFill>
                <a:latin typeface="Arial"/>
                <a:cs typeface="Arial"/>
              </a:rPr>
              <a:t>D</a:t>
            </a:r>
            <a:r>
              <a:rPr sz="729" b="1" spc="126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729" b="1" spc="190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729" b="1" spc="126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729" b="1" spc="151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729" b="1" spc="122" dirty="0">
                <a:solidFill>
                  <a:srgbClr val="FDFD5D"/>
                </a:solidFill>
                <a:latin typeface="Arial"/>
                <a:cs typeface="Arial"/>
              </a:rPr>
              <a:t>d</a:t>
            </a:r>
            <a:endParaRPr sz="729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525100" y="5480790"/>
            <a:ext cx="509940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151" dirty="0">
                <a:solidFill>
                  <a:srgbClr val="FDFD5D"/>
                </a:solidFill>
                <a:latin typeface="Arial"/>
                <a:cs typeface="Arial"/>
              </a:rPr>
              <a:t>Demand</a:t>
            </a:r>
            <a:endParaRPr sz="729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480435" y="4843674"/>
            <a:ext cx="1161874" cy="141064"/>
          </a:xfrm>
          <a:prstGeom prst="rect">
            <a:avLst/>
          </a:prstGeom>
          <a:solidFill>
            <a:srgbClr val="FDFD5D"/>
          </a:solidFill>
        </p:spPr>
        <p:txBody>
          <a:bodyPr vert="horz" wrap="square" lIns="0" tIns="0" rIns="0" bIns="0" rtlCol="0">
            <a:spAutoFit/>
          </a:bodyPr>
          <a:lstStyle/>
          <a:p>
            <a:pPr marL="33954">
              <a:lnSpc>
                <a:spcPts val="1137"/>
              </a:lnSpc>
            </a:pPr>
            <a:r>
              <a:rPr sz="972" b="1" spc="175" dirty="0">
                <a:latin typeface="Arial"/>
                <a:cs typeface="Arial"/>
              </a:rPr>
              <a:t>Push</a:t>
            </a:r>
            <a:r>
              <a:rPr sz="972" b="1" spc="58" dirty="0">
                <a:latin typeface="Arial"/>
                <a:cs typeface="Arial"/>
              </a:rPr>
              <a:t> </a:t>
            </a:r>
            <a:r>
              <a:rPr sz="972" b="1" spc="146" dirty="0">
                <a:latin typeface="Arial"/>
                <a:cs typeface="Arial"/>
              </a:rPr>
              <a:t>Strategy</a:t>
            </a:r>
            <a:endParaRPr sz="972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419685" y="5875654"/>
            <a:ext cx="1131006" cy="141064"/>
          </a:xfrm>
          <a:prstGeom prst="rect">
            <a:avLst/>
          </a:prstGeom>
          <a:solidFill>
            <a:srgbClr val="FDFD5D"/>
          </a:solidFill>
        </p:spPr>
        <p:txBody>
          <a:bodyPr vert="horz" wrap="square" lIns="0" tIns="0" rIns="0" bIns="0" rtlCol="0">
            <a:spAutoFit/>
          </a:bodyPr>
          <a:lstStyle/>
          <a:p>
            <a:pPr marL="71612">
              <a:lnSpc>
                <a:spcPts val="1137"/>
              </a:lnSpc>
            </a:pPr>
            <a:r>
              <a:rPr sz="972" b="1" spc="131" dirty="0">
                <a:latin typeface="Arial"/>
                <a:cs typeface="Arial"/>
              </a:rPr>
              <a:t>Pull</a:t>
            </a:r>
            <a:r>
              <a:rPr sz="972" b="1" spc="-24" dirty="0">
                <a:latin typeface="Arial"/>
                <a:cs typeface="Arial"/>
              </a:rPr>
              <a:t> </a:t>
            </a:r>
            <a:r>
              <a:rPr sz="972" b="1" spc="151" dirty="0">
                <a:latin typeface="Arial"/>
                <a:cs typeface="Arial"/>
              </a:rPr>
              <a:t>Strategy</a:t>
            </a:r>
            <a:endParaRPr sz="972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620943" y="5195570"/>
            <a:ext cx="2809610" cy="0"/>
          </a:xfrm>
          <a:custGeom>
            <a:avLst/>
            <a:gdLst/>
            <a:ahLst/>
            <a:cxnLst/>
            <a:rect l="l" t="t" r="r" b="b"/>
            <a:pathLst>
              <a:path w="2889885">
                <a:moveTo>
                  <a:pt x="0" y="0"/>
                </a:moveTo>
                <a:lnTo>
                  <a:pt x="2889504" y="0"/>
                </a:lnTo>
              </a:path>
            </a:pathLst>
          </a:custGeom>
          <a:ln w="31432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1589087" y="5231871"/>
            <a:ext cx="0" cy="116680"/>
          </a:xfrm>
          <a:custGeom>
            <a:avLst/>
            <a:gdLst/>
            <a:ahLst/>
            <a:cxnLst/>
            <a:rect l="l" t="t" r="r" b="b"/>
            <a:pathLst>
              <a:path h="120014">
                <a:moveTo>
                  <a:pt x="0" y="0"/>
                </a:moveTo>
                <a:lnTo>
                  <a:pt x="0" y="119634"/>
                </a:lnTo>
              </a:path>
            </a:pathLst>
          </a:custGeom>
          <a:ln w="31432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4415367" y="5231871"/>
            <a:ext cx="91369" cy="116680"/>
          </a:xfrm>
          <a:custGeom>
            <a:avLst/>
            <a:gdLst/>
            <a:ahLst/>
            <a:cxnLst/>
            <a:rect l="l" t="t" r="r" b="b"/>
            <a:pathLst>
              <a:path w="93979" h="120014">
                <a:moveTo>
                  <a:pt x="31241" y="47244"/>
                </a:moveTo>
                <a:lnTo>
                  <a:pt x="0" y="47244"/>
                </a:lnTo>
                <a:lnTo>
                  <a:pt x="47243" y="119634"/>
                </a:lnTo>
                <a:lnTo>
                  <a:pt x="85897" y="59436"/>
                </a:lnTo>
                <a:lnTo>
                  <a:pt x="31241" y="59436"/>
                </a:lnTo>
                <a:lnTo>
                  <a:pt x="31241" y="47244"/>
                </a:lnTo>
                <a:close/>
              </a:path>
              <a:path w="93979" h="120014">
                <a:moveTo>
                  <a:pt x="62483" y="0"/>
                </a:moveTo>
                <a:lnTo>
                  <a:pt x="31241" y="0"/>
                </a:lnTo>
                <a:lnTo>
                  <a:pt x="31241" y="59436"/>
                </a:lnTo>
                <a:lnTo>
                  <a:pt x="62483" y="59436"/>
                </a:lnTo>
                <a:lnTo>
                  <a:pt x="62483" y="0"/>
                </a:lnTo>
                <a:close/>
              </a:path>
              <a:path w="93979" h="120014">
                <a:moveTo>
                  <a:pt x="93725" y="47244"/>
                </a:moveTo>
                <a:lnTo>
                  <a:pt x="62483" y="47244"/>
                </a:lnTo>
                <a:lnTo>
                  <a:pt x="62483" y="59436"/>
                </a:lnTo>
                <a:lnTo>
                  <a:pt x="85897" y="59436"/>
                </a:lnTo>
                <a:lnTo>
                  <a:pt x="93725" y="47244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 txBox="1"/>
          <p:nvPr/>
        </p:nvSpPr>
        <p:spPr>
          <a:xfrm>
            <a:off x="2463518" y="5211127"/>
            <a:ext cx="1154465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111" dirty="0">
                <a:solidFill>
                  <a:srgbClr val="FDFD5D"/>
                </a:solidFill>
                <a:latin typeface="Arial"/>
                <a:cs typeface="Arial"/>
              </a:rPr>
              <a:t>Marketing</a:t>
            </a:r>
            <a:r>
              <a:rPr sz="729" b="1" spc="-10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729" b="1" spc="97" dirty="0">
                <a:solidFill>
                  <a:srgbClr val="FDFD5D"/>
                </a:solidFill>
                <a:latin typeface="Arial"/>
                <a:cs typeface="Arial"/>
              </a:rPr>
              <a:t>activities</a:t>
            </a:r>
            <a:endParaRPr sz="729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014728" y="4741439"/>
            <a:ext cx="30868" cy="116680"/>
          </a:xfrm>
          <a:custGeom>
            <a:avLst/>
            <a:gdLst/>
            <a:ahLst/>
            <a:cxnLst/>
            <a:rect l="l" t="t" r="r" b="b"/>
            <a:pathLst>
              <a:path w="31750" h="120014">
                <a:moveTo>
                  <a:pt x="0" y="119633"/>
                </a:moveTo>
                <a:lnTo>
                  <a:pt x="31432" y="119633"/>
                </a:lnTo>
                <a:lnTo>
                  <a:pt x="31432" y="0"/>
                </a:lnTo>
                <a:lnTo>
                  <a:pt x="0" y="0"/>
                </a:lnTo>
                <a:lnTo>
                  <a:pt x="0" y="119633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009542" y="4737734"/>
            <a:ext cx="30868" cy="116680"/>
          </a:xfrm>
          <a:custGeom>
            <a:avLst/>
            <a:gdLst/>
            <a:ahLst/>
            <a:cxnLst/>
            <a:rect l="l" t="t" r="r" b="b"/>
            <a:pathLst>
              <a:path w="31750" h="120014">
                <a:moveTo>
                  <a:pt x="0" y="119634"/>
                </a:moveTo>
                <a:lnTo>
                  <a:pt x="31432" y="119634"/>
                </a:lnTo>
                <a:lnTo>
                  <a:pt x="31432" y="0"/>
                </a:lnTo>
                <a:lnTo>
                  <a:pt x="0" y="0"/>
                </a:lnTo>
                <a:lnTo>
                  <a:pt x="0" y="119634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1626128" y="4877289"/>
            <a:ext cx="1358194" cy="30868"/>
          </a:xfrm>
          <a:custGeom>
            <a:avLst/>
            <a:gdLst/>
            <a:ahLst/>
            <a:cxnLst/>
            <a:rect l="l" t="t" r="r" b="b"/>
            <a:pathLst>
              <a:path w="1397000" h="31750">
                <a:moveTo>
                  <a:pt x="0" y="31432"/>
                </a:moveTo>
                <a:lnTo>
                  <a:pt x="1396746" y="31432"/>
                </a:lnTo>
                <a:lnTo>
                  <a:pt x="1396746" y="0"/>
                </a:lnTo>
                <a:lnTo>
                  <a:pt x="0" y="0"/>
                </a:lnTo>
                <a:lnTo>
                  <a:pt x="0" y="31432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1620943" y="4873585"/>
            <a:ext cx="1358194" cy="30868"/>
          </a:xfrm>
          <a:custGeom>
            <a:avLst/>
            <a:gdLst/>
            <a:ahLst/>
            <a:cxnLst/>
            <a:rect l="l" t="t" r="r" b="b"/>
            <a:pathLst>
              <a:path w="1397000" h="31750">
                <a:moveTo>
                  <a:pt x="0" y="31432"/>
                </a:moveTo>
                <a:lnTo>
                  <a:pt x="1396745" y="31432"/>
                </a:lnTo>
                <a:lnTo>
                  <a:pt x="1396745" y="0"/>
                </a:lnTo>
                <a:lnTo>
                  <a:pt x="0" y="0"/>
                </a:lnTo>
                <a:lnTo>
                  <a:pt x="0" y="31432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1543156" y="4737734"/>
            <a:ext cx="91987" cy="116680"/>
          </a:xfrm>
          <a:custGeom>
            <a:avLst/>
            <a:gdLst/>
            <a:ahLst/>
            <a:cxnLst/>
            <a:rect l="l" t="t" r="r" b="b"/>
            <a:pathLst>
              <a:path w="94614" h="120014">
                <a:moveTo>
                  <a:pt x="63246" y="60198"/>
                </a:moveTo>
                <a:lnTo>
                  <a:pt x="31241" y="60198"/>
                </a:lnTo>
                <a:lnTo>
                  <a:pt x="31241" y="119634"/>
                </a:lnTo>
                <a:lnTo>
                  <a:pt x="63246" y="119634"/>
                </a:lnTo>
                <a:lnTo>
                  <a:pt x="63246" y="60198"/>
                </a:lnTo>
                <a:close/>
              </a:path>
              <a:path w="94614" h="120014">
                <a:moveTo>
                  <a:pt x="47243" y="0"/>
                </a:moveTo>
                <a:lnTo>
                  <a:pt x="0" y="72389"/>
                </a:lnTo>
                <a:lnTo>
                  <a:pt x="31241" y="72389"/>
                </a:lnTo>
                <a:lnTo>
                  <a:pt x="31241" y="60198"/>
                </a:lnTo>
                <a:lnTo>
                  <a:pt x="86531" y="60198"/>
                </a:lnTo>
                <a:lnTo>
                  <a:pt x="47243" y="0"/>
                </a:lnTo>
                <a:close/>
              </a:path>
              <a:path w="94614" h="120014">
                <a:moveTo>
                  <a:pt x="86531" y="60198"/>
                </a:moveTo>
                <a:lnTo>
                  <a:pt x="63246" y="60198"/>
                </a:lnTo>
                <a:lnTo>
                  <a:pt x="63246" y="72389"/>
                </a:lnTo>
                <a:lnTo>
                  <a:pt x="94487" y="72389"/>
                </a:lnTo>
                <a:lnTo>
                  <a:pt x="86531" y="60198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 txBox="1"/>
          <p:nvPr/>
        </p:nvSpPr>
        <p:spPr>
          <a:xfrm>
            <a:off x="1982717" y="4730326"/>
            <a:ext cx="509323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185" dirty="0">
                <a:solidFill>
                  <a:srgbClr val="FDFD5D"/>
                </a:solidFill>
                <a:latin typeface="Arial"/>
                <a:cs typeface="Arial"/>
              </a:rPr>
              <a:t>D</a:t>
            </a:r>
            <a:r>
              <a:rPr sz="729" b="1" spc="126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729" b="1" spc="190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729" b="1" spc="126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729" b="1" spc="151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729" b="1" spc="122" dirty="0">
                <a:solidFill>
                  <a:srgbClr val="FDFD5D"/>
                </a:solidFill>
                <a:latin typeface="Arial"/>
                <a:cs typeface="Arial"/>
              </a:rPr>
              <a:t>d</a:t>
            </a:r>
            <a:endParaRPr sz="72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82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142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2293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It involves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management of </a:t>
            </a:r>
            <a:r>
              <a:rPr sz="1167" dirty="0">
                <a:latin typeface="Garamond"/>
                <a:cs typeface="Garamond"/>
              </a:rPr>
              <a:t>entire </a:t>
            </a:r>
            <a:r>
              <a:rPr sz="1167" i="1" dirty="0">
                <a:latin typeface="Garamond"/>
                <a:cs typeface="Garamond"/>
              </a:rPr>
              <a:t>supply </a:t>
            </a:r>
            <a:r>
              <a:rPr sz="1167" i="1" spc="-5" dirty="0">
                <a:latin typeface="Garamond"/>
                <a:cs typeface="Garamond"/>
              </a:rPr>
              <a:t>chains, </a:t>
            </a:r>
            <a:r>
              <a:rPr sz="1167" dirty="0">
                <a:latin typeface="Garamond"/>
                <a:cs typeface="Garamond"/>
              </a:rPr>
              <a:t>value-added flows from suppliers to final users, 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shown in Figure . Thus, the logistics manager's task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coordinate </a:t>
            </a:r>
            <a:r>
              <a:rPr sz="1167" spc="-5" dirty="0">
                <a:latin typeface="Garamond"/>
                <a:cs typeface="Garamond"/>
              </a:rPr>
              <a:t>activities of </a:t>
            </a:r>
            <a:r>
              <a:rPr sz="1167" dirty="0">
                <a:latin typeface="Garamond"/>
                <a:cs typeface="Garamond"/>
              </a:rPr>
              <a:t>suppliers,  </a:t>
            </a:r>
            <a:r>
              <a:rPr sz="1167" spc="-5" dirty="0">
                <a:latin typeface="Garamond"/>
                <a:cs typeface="Garamond"/>
              </a:rPr>
              <a:t>purchasing agents, marketers, channel members, and </a:t>
            </a:r>
            <a:r>
              <a:rPr sz="1167" dirty="0">
                <a:latin typeface="Garamond"/>
                <a:cs typeface="Garamond"/>
              </a:rPr>
              <a:t>customers. These </a:t>
            </a:r>
            <a:r>
              <a:rPr sz="1167" spc="-5" dirty="0">
                <a:latin typeface="Garamond"/>
                <a:cs typeface="Garamond"/>
              </a:rPr>
              <a:t>activities include  </a:t>
            </a:r>
            <a:r>
              <a:rPr sz="1167" dirty="0">
                <a:latin typeface="Garamond"/>
                <a:cs typeface="Garamond"/>
              </a:rPr>
              <a:t>forecasting, information systems, </a:t>
            </a:r>
            <a:r>
              <a:rPr sz="1167" spc="-5" dirty="0">
                <a:latin typeface="Garamond"/>
                <a:cs typeface="Garamond"/>
              </a:rPr>
              <a:t>purchasing, production planning, order processing, inventory,  </a:t>
            </a:r>
            <a:r>
              <a:rPr sz="1167" dirty="0">
                <a:latin typeface="Garamond"/>
                <a:cs typeface="Garamond"/>
              </a:rPr>
              <a:t>warehousing,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transportation</a:t>
            </a:r>
            <a:r>
              <a:rPr sz="1167" spc="-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planning.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today </a:t>
            </a:r>
            <a:r>
              <a:rPr sz="1167" spc="-5" dirty="0">
                <a:latin typeface="Garamond"/>
                <a:cs typeface="Garamond"/>
              </a:rPr>
              <a:t>are placing </a:t>
            </a:r>
            <a:r>
              <a:rPr sz="1167" dirty="0">
                <a:latin typeface="Garamond"/>
                <a:cs typeface="Garamond"/>
              </a:rPr>
              <a:t>greater emphasis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logistics for several </a:t>
            </a:r>
            <a:r>
              <a:rPr sz="1167" spc="-5" dirty="0">
                <a:latin typeface="Garamond"/>
                <a:cs typeface="Garamond"/>
              </a:rPr>
              <a:t>reasons. </a:t>
            </a:r>
            <a:r>
              <a:rPr sz="1167" dirty="0">
                <a:latin typeface="Garamond"/>
                <a:cs typeface="Garamond"/>
              </a:rPr>
              <a:t>First, customer  service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satisfaction have </a:t>
            </a:r>
            <a:r>
              <a:rPr sz="1167" spc="-5" dirty="0">
                <a:latin typeface="Garamond"/>
                <a:cs typeface="Garamond"/>
              </a:rPr>
              <a:t>become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cornerstones of </a:t>
            </a:r>
            <a:r>
              <a:rPr sz="1167" dirty="0">
                <a:latin typeface="Garamond"/>
                <a:cs typeface="Garamond"/>
              </a:rPr>
              <a:t>marketing strategy,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distribution is </a:t>
            </a:r>
            <a:r>
              <a:rPr sz="1167" spc="-5" dirty="0">
                <a:latin typeface="Garamond"/>
                <a:cs typeface="Garamond"/>
              </a:rPr>
              <a:t>an  important </a:t>
            </a:r>
            <a:r>
              <a:rPr sz="1167" dirty="0">
                <a:latin typeface="Garamond"/>
                <a:cs typeface="Garamond"/>
              </a:rPr>
              <a:t>customer service element. </a:t>
            </a:r>
            <a:r>
              <a:rPr sz="1167" spc="-5" dirty="0">
                <a:latin typeface="Garamond"/>
                <a:cs typeface="Garamond"/>
              </a:rPr>
              <a:t>More and more,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finding that they can </a:t>
            </a:r>
            <a:r>
              <a:rPr sz="1167" spc="-5" dirty="0">
                <a:latin typeface="Garamond"/>
                <a:cs typeface="Garamond"/>
              </a:rPr>
              <a:t>attract  and </a:t>
            </a:r>
            <a:r>
              <a:rPr sz="1167" dirty="0">
                <a:latin typeface="Garamond"/>
                <a:cs typeface="Garamond"/>
              </a:rPr>
              <a:t>keep </a:t>
            </a:r>
            <a:r>
              <a:rPr sz="1167" spc="-5" dirty="0">
                <a:latin typeface="Garamond"/>
                <a:cs typeface="Garamond"/>
              </a:rPr>
              <a:t>customers by </a:t>
            </a:r>
            <a:r>
              <a:rPr sz="1167" dirty="0">
                <a:latin typeface="Garamond"/>
                <a:cs typeface="Garamond"/>
              </a:rPr>
              <a:t>giving </a:t>
            </a:r>
            <a:r>
              <a:rPr sz="1167" spc="-5" dirty="0">
                <a:latin typeface="Garamond"/>
                <a:cs typeface="Garamond"/>
              </a:rPr>
              <a:t>better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or lower prices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better physical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distribution.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Second, logistics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cost element for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companies. </a:t>
            </a:r>
            <a:r>
              <a:rPr sz="1167" spc="-5" dirty="0">
                <a:latin typeface="Garamond"/>
                <a:cs typeface="Garamond"/>
              </a:rPr>
              <a:t>According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study, in a </a:t>
            </a:r>
            <a:r>
              <a:rPr sz="1167" spc="-5" dirty="0">
                <a:latin typeface="Garamond"/>
                <a:cs typeface="Garamond"/>
              </a:rPr>
              <a:t>recent  </a:t>
            </a:r>
            <a:r>
              <a:rPr sz="1167" dirty="0">
                <a:latin typeface="Garamond"/>
                <a:cs typeface="Garamond"/>
              </a:rPr>
              <a:t>year </a:t>
            </a:r>
            <a:r>
              <a:rPr sz="1167" spc="-5" dirty="0">
                <a:latin typeface="Garamond"/>
                <a:cs typeface="Garamond"/>
              </a:rPr>
              <a:t>American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"spent </a:t>
            </a:r>
            <a:r>
              <a:rPr sz="1167" dirty="0">
                <a:latin typeface="Garamond"/>
                <a:cs typeface="Garamond"/>
              </a:rPr>
              <a:t>$670 </a:t>
            </a:r>
            <a:r>
              <a:rPr sz="1167" spc="-5" dirty="0">
                <a:latin typeface="Garamond"/>
                <a:cs typeface="Garamond"/>
              </a:rPr>
              <a:t>billion—a gaping </a:t>
            </a:r>
            <a:r>
              <a:rPr sz="1167" dirty="0">
                <a:latin typeface="Garamond"/>
                <a:cs typeface="Garamond"/>
              </a:rPr>
              <a:t>10.5 </a:t>
            </a:r>
            <a:r>
              <a:rPr sz="1167" spc="-5" dirty="0">
                <a:latin typeface="Garamond"/>
                <a:cs typeface="Garamond"/>
              </a:rPr>
              <a:t>percent of </a:t>
            </a:r>
            <a:r>
              <a:rPr sz="1167" dirty="0">
                <a:latin typeface="Garamond"/>
                <a:cs typeface="Garamond"/>
              </a:rPr>
              <a:t>gross domestic </a:t>
            </a:r>
            <a:r>
              <a:rPr sz="1167" spc="-5" dirty="0">
                <a:latin typeface="Garamond"/>
                <a:cs typeface="Garamond"/>
              </a:rPr>
              <a:t>product— 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wrap,</a:t>
            </a:r>
            <a:r>
              <a:rPr sz="1167" spc="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bundle,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load,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unload,</a:t>
            </a:r>
            <a:r>
              <a:rPr sz="1167" spc="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sort,</a:t>
            </a:r>
            <a:r>
              <a:rPr sz="1167" spc="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reload,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transport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goods."</a:t>
            </a:r>
            <a:r>
              <a:rPr sz="1167" spc="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About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15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percent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average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3496" y="3073822"/>
            <a:ext cx="612422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235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product's  accounted  </a:t>
            </a:r>
            <a:r>
              <a:rPr sz="1167" dirty="0">
                <a:latin typeface="Garamond"/>
                <a:cs typeface="Garamond"/>
              </a:rPr>
              <a:t>shipping  transport  Poor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2792" y="3059005"/>
            <a:ext cx="511175" cy="862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spc="23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</a:t>
            </a:r>
            <a:endParaRPr sz="1167">
              <a:latin typeface="Garamond"/>
              <a:cs typeface="Garamond"/>
            </a:endParaRPr>
          </a:p>
          <a:p>
            <a:pPr marL="41362" marR="4939" indent="28397" algn="r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for</a:t>
            </a:r>
            <a:r>
              <a:rPr sz="1167" spc="24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by  and  alone.  physical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9051" y="3907261"/>
            <a:ext cx="1166195" cy="1514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98" marR="6173" indent="471653" algn="just">
              <a:lnSpc>
                <a:spcPts val="1312"/>
              </a:lnSpc>
              <a:tabLst>
                <a:tab pos="829097" algn="l"/>
              </a:tabLst>
            </a:pPr>
            <a:r>
              <a:rPr sz="1167" dirty="0">
                <a:latin typeface="Garamond"/>
                <a:cs typeface="Garamond"/>
              </a:rPr>
              <a:t>distribution  </a:t>
            </a:r>
            <a:r>
              <a:rPr sz="1167" spc="-5" dirty="0">
                <a:latin typeface="Garamond"/>
                <a:cs typeface="Garamond"/>
              </a:rPr>
              <a:t>decisions result in  hig</a:t>
            </a:r>
            <a:r>
              <a:rPr sz="1167" dirty="0">
                <a:latin typeface="Garamond"/>
                <a:cs typeface="Garamond"/>
              </a:rPr>
              <a:t>h	co</a:t>
            </a:r>
            <a:r>
              <a:rPr sz="1167" spc="5" dirty="0">
                <a:latin typeface="Garamond"/>
                <a:cs typeface="Garamond"/>
              </a:rPr>
              <a:t>s</a:t>
            </a:r>
            <a:r>
              <a:rPr sz="1167" spc="-5" dirty="0">
                <a:latin typeface="Garamond"/>
                <a:cs typeface="Garamond"/>
              </a:rPr>
              <a:t>t</a:t>
            </a:r>
            <a:r>
              <a:rPr sz="1167" dirty="0">
                <a:latin typeface="Garamond"/>
                <a:cs typeface="Garamond"/>
              </a:rPr>
              <a:t>s.  </a:t>
            </a:r>
            <a:r>
              <a:rPr sz="1167" spc="-5" dirty="0">
                <a:latin typeface="Garamond"/>
                <a:cs typeface="Garamond"/>
              </a:rPr>
              <a:t>Improvements   </a:t>
            </a:r>
            <a:r>
              <a:rPr sz="1167" spc="17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</a:t>
            </a:r>
            <a:endParaRPr sz="1167">
              <a:latin typeface="Garamond"/>
              <a:cs typeface="Garamond"/>
            </a:endParaRPr>
          </a:p>
          <a:p>
            <a:pPr marL="12347" marR="4939" indent="682786" algn="r">
              <a:lnSpc>
                <a:spcPts val="1312"/>
              </a:lnSpc>
              <a:tabLst>
                <a:tab pos="566725" algn="l"/>
                <a:tab pos="880953" algn="l"/>
                <a:tab pos="917378" algn="l"/>
              </a:tabLst>
            </a:pPr>
            <a:r>
              <a:rPr sz="1167" spc="-5" dirty="0">
                <a:latin typeface="Garamond"/>
                <a:cs typeface="Garamond"/>
              </a:rPr>
              <a:t>physical  </a:t>
            </a:r>
            <a:r>
              <a:rPr sz="1167" dirty="0">
                <a:latin typeface="Garamond"/>
                <a:cs typeface="Garamond"/>
              </a:rPr>
              <a:t>distribution  efficiency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can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yield  tremendous		cost  savings	for	</a:t>
            </a:r>
            <a:r>
              <a:rPr sz="1167" spc="-5" dirty="0">
                <a:latin typeface="Garamond"/>
                <a:cs typeface="Garamond"/>
              </a:rPr>
              <a:t>both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6829" y="5407449"/>
            <a:ext cx="1165578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2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and  </a:t>
            </a:r>
            <a:r>
              <a:rPr sz="1167" dirty="0">
                <a:latin typeface="Garamond"/>
                <a:cs typeface="Garamond"/>
              </a:rPr>
              <a:t>its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12347" marR="590184" indent="617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Third,  explosion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08193" y="5740824"/>
            <a:ext cx="20619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724" marR="4939" indent="-70995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 in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852" y="6074198"/>
            <a:ext cx="5717381" cy="3514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59108" marR="6791" indent="61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variety </a:t>
            </a:r>
            <a:r>
              <a:rPr sz="1167" spc="-5" dirty="0">
                <a:latin typeface="Garamond"/>
                <a:cs typeface="Garamond"/>
              </a:rPr>
              <a:t>has  </a:t>
            </a:r>
            <a:r>
              <a:rPr sz="1167" dirty="0">
                <a:latin typeface="Garamond"/>
                <a:cs typeface="Garamond"/>
              </a:rPr>
              <a:t>created a need for  improved  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logistics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management. Finally, </a:t>
            </a:r>
            <a:r>
              <a:rPr sz="1167" spc="-5" dirty="0">
                <a:latin typeface="Garamond"/>
                <a:cs typeface="Garamond"/>
              </a:rPr>
              <a:t>improvements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technology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created </a:t>
            </a:r>
            <a:r>
              <a:rPr sz="1167" spc="-5" dirty="0">
                <a:latin typeface="Garamond"/>
                <a:cs typeface="Garamond"/>
              </a:rPr>
              <a:t>opportunities </a:t>
            </a:r>
            <a:r>
              <a:rPr sz="1167" dirty="0">
                <a:latin typeface="Garamond"/>
                <a:cs typeface="Garamond"/>
              </a:rPr>
              <a:t>for 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gains </a:t>
            </a:r>
            <a:r>
              <a:rPr sz="1167" spc="-5" dirty="0">
                <a:latin typeface="Garamond"/>
                <a:cs typeface="Garamond"/>
              </a:rPr>
              <a:t>in distribution </a:t>
            </a:r>
            <a:r>
              <a:rPr sz="1167" dirty="0">
                <a:latin typeface="Garamond"/>
                <a:cs typeface="Garamond"/>
              </a:rPr>
              <a:t>efficiency. The </a:t>
            </a:r>
            <a:r>
              <a:rPr sz="1167" spc="-5" dirty="0">
                <a:latin typeface="Garamond"/>
                <a:cs typeface="Garamond"/>
              </a:rPr>
              <a:t>increased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computers, </a:t>
            </a:r>
            <a:r>
              <a:rPr sz="1167" spc="-5" dirty="0">
                <a:latin typeface="Garamond"/>
                <a:cs typeface="Garamond"/>
              </a:rPr>
              <a:t>point-of-sale </a:t>
            </a:r>
            <a:r>
              <a:rPr sz="1167" dirty="0">
                <a:latin typeface="Garamond"/>
                <a:cs typeface="Garamond"/>
              </a:rPr>
              <a:t>scanners,  uniform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codes, satellite tracking, electronic data </a:t>
            </a:r>
            <a:r>
              <a:rPr sz="1167" spc="-5" dirty="0">
                <a:latin typeface="Garamond"/>
                <a:cs typeface="Garamond"/>
              </a:rPr>
              <a:t>interchange </a:t>
            </a:r>
            <a:r>
              <a:rPr sz="1167" dirty="0">
                <a:latin typeface="Garamond"/>
                <a:cs typeface="Garamond"/>
              </a:rPr>
              <a:t>(EDI), </a:t>
            </a:r>
            <a:r>
              <a:rPr sz="1167" spc="-5" dirty="0">
                <a:latin typeface="Garamond"/>
                <a:cs typeface="Garamond"/>
              </a:rPr>
              <a:t>and electronic </a:t>
            </a:r>
            <a:r>
              <a:rPr sz="1167" dirty="0">
                <a:latin typeface="Garamond"/>
                <a:cs typeface="Garamond"/>
              </a:rPr>
              <a:t>funds  transfer (EFT) </a:t>
            </a:r>
            <a:r>
              <a:rPr sz="1167" spc="-5" dirty="0">
                <a:latin typeface="Garamond"/>
                <a:cs typeface="Garamond"/>
              </a:rPr>
              <a:t>has allowed </a:t>
            </a:r>
            <a:r>
              <a:rPr sz="1167" dirty="0">
                <a:latin typeface="Garamond"/>
                <a:cs typeface="Garamond"/>
              </a:rPr>
              <a:t>companies to create </a:t>
            </a:r>
            <a:r>
              <a:rPr sz="1167" spc="-5" dirty="0">
                <a:latin typeface="Garamond"/>
                <a:cs typeface="Garamond"/>
              </a:rPr>
              <a:t>advanced </a:t>
            </a:r>
            <a:r>
              <a:rPr sz="1167" dirty="0">
                <a:latin typeface="Garamond"/>
                <a:cs typeface="Garamond"/>
              </a:rPr>
              <a:t>systems for </a:t>
            </a:r>
            <a:r>
              <a:rPr sz="1167" spc="-5" dirty="0">
                <a:latin typeface="Garamond"/>
                <a:cs typeface="Garamond"/>
              </a:rPr>
              <a:t>order processing, </a:t>
            </a:r>
            <a:r>
              <a:rPr sz="1167" dirty="0">
                <a:latin typeface="Garamond"/>
                <a:cs typeface="Garamond"/>
              </a:rPr>
              <a:t>inventory  control </a:t>
            </a:r>
            <a:r>
              <a:rPr sz="1167" spc="-5" dirty="0">
                <a:latin typeface="Garamond"/>
                <a:cs typeface="Garamond"/>
              </a:rPr>
              <a:t>and handling, and </a:t>
            </a:r>
            <a:r>
              <a:rPr sz="1167" dirty="0">
                <a:latin typeface="Garamond"/>
                <a:cs typeface="Garamond"/>
              </a:rPr>
              <a:t>transportation </a:t>
            </a:r>
            <a:r>
              <a:rPr sz="1167" spc="-5" dirty="0">
                <a:latin typeface="Garamond"/>
                <a:cs typeface="Garamond"/>
              </a:rPr>
              <a:t>routing and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scheduling.</a:t>
            </a:r>
            <a:endParaRPr sz="1167">
              <a:latin typeface="Garamond"/>
              <a:cs typeface="Garamond"/>
            </a:endParaRPr>
          </a:p>
          <a:p>
            <a:pPr marL="678464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b.   Goals of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Logistics</a:t>
            </a:r>
            <a:r>
              <a:rPr sz="1167" b="1" spc="-126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System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Some companies </a:t>
            </a:r>
            <a:r>
              <a:rPr sz="1167" dirty="0">
                <a:latin typeface="Garamond"/>
                <a:cs typeface="Garamond"/>
              </a:rPr>
              <a:t>state their </a:t>
            </a:r>
            <a:r>
              <a:rPr sz="1167" spc="-5" dirty="0">
                <a:latin typeface="Garamond"/>
                <a:cs typeface="Garamond"/>
              </a:rPr>
              <a:t>logistics objective as providing maximum </a:t>
            </a:r>
            <a:r>
              <a:rPr sz="1167" dirty="0">
                <a:latin typeface="Garamond"/>
                <a:cs typeface="Garamond"/>
              </a:rPr>
              <a:t>customer service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least  </a:t>
            </a:r>
            <a:r>
              <a:rPr sz="1167" dirty="0">
                <a:latin typeface="Garamond"/>
                <a:cs typeface="Garamond"/>
              </a:rPr>
              <a:t>cost. </a:t>
            </a:r>
            <a:r>
              <a:rPr sz="1167" spc="-5" dirty="0">
                <a:latin typeface="Garamond"/>
                <a:cs typeface="Garamond"/>
              </a:rPr>
              <a:t>Unfortunately, no logistics </a:t>
            </a:r>
            <a:r>
              <a:rPr sz="1167" dirty="0">
                <a:latin typeface="Garamond"/>
                <a:cs typeface="Garamond"/>
              </a:rPr>
              <a:t>system can </a:t>
            </a:r>
            <a:r>
              <a:rPr sz="1167" i="1" dirty="0">
                <a:latin typeface="Garamond"/>
                <a:cs typeface="Garamond"/>
              </a:rPr>
              <a:t>both </a:t>
            </a:r>
            <a:r>
              <a:rPr sz="1167" spc="-5" dirty="0">
                <a:latin typeface="Garamond"/>
                <a:cs typeface="Garamond"/>
              </a:rPr>
              <a:t>maximize </a:t>
            </a:r>
            <a:r>
              <a:rPr sz="1167" dirty="0">
                <a:latin typeface="Garamond"/>
                <a:cs typeface="Garamond"/>
              </a:rPr>
              <a:t>customer service </a:t>
            </a:r>
            <a:r>
              <a:rPr sz="1167" i="1" spc="-5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minimize  </a:t>
            </a:r>
            <a:r>
              <a:rPr sz="1167" dirty="0">
                <a:latin typeface="Garamond"/>
                <a:cs typeface="Garamond"/>
              </a:rPr>
              <a:t>distribution costs. </a:t>
            </a:r>
            <a:r>
              <a:rPr sz="1167" spc="-5" dirty="0">
                <a:latin typeface="Garamond"/>
                <a:cs typeface="Garamond"/>
              </a:rPr>
              <a:t>Maximum </a:t>
            </a:r>
            <a:r>
              <a:rPr sz="1167" dirty="0">
                <a:latin typeface="Garamond"/>
                <a:cs typeface="Garamond"/>
              </a:rPr>
              <a:t>customer service </a:t>
            </a:r>
            <a:r>
              <a:rPr sz="1167" spc="-5" dirty="0">
                <a:latin typeface="Garamond"/>
                <a:cs typeface="Garamond"/>
              </a:rPr>
              <a:t>implies rapid </a:t>
            </a:r>
            <a:r>
              <a:rPr sz="1167" dirty="0">
                <a:latin typeface="Garamond"/>
                <a:cs typeface="Garamond"/>
              </a:rPr>
              <a:t>delivery, large inventories, </a:t>
            </a:r>
            <a:r>
              <a:rPr sz="1167" spc="-5" dirty="0">
                <a:latin typeface="Garamond"/>
                <a:cs typeface="Garamond"/>
              </a:rPr>
              <a:t>flexible  assortments, liberal returns policies, and other services—all of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raise distribution </a:t>
            </a:r>
            <a:r>
              <a:rPr sz="1167" dirty="0">
                <a:latin typeface="Garamond"/>
                <a:cs typeface="Garamond"/>
              </a:rPr>
              <a:t>costs.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contrast, </a:t>
            </a:r>
            <a:r>
              <a:rPr sz="1167" spc="-5" dirty="0">
                <a:latin typeface="Garamond"/>
                <a:cs typeface="Garamond"/>
              </a:rPr>
              <a:t>minimum distribution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imply </a:t>
            </a:r>
            <a:r>
              <a:rPr sz="1167" dirty="0">
                <a:latin typeface="Garamond"/>
                <a:cs typeface="Garamond"/>
              </a:rPr>
              <a:t>slower </a:t>
            </a:r>
            <a:r>
              <a:rPr sz="1167" spc="-5" dirty="0">
                <a:latin typeface="Garamond"/>
                <a:cs typeface="Garamond"/>
              </a:rPr>
              <a:t>delivery, </a:t>
            </a:r>
            <a:r>
              <a:rPr sz="1167" dirty="0">
                <a:latin typeface="Garamond"/>
                <a:cs typeface="Garamond"/>
              </a:rPr>
              <a:t>smaller inventories,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larger shipping  </a:t>
            </a:r>
            <a:r>
              <a:rPr sz="1167" spc="-5" dirty="0">
                <a:latin typeface="Garamond"/>
                <a:cs typeface="Garamond"/>
              </a:rPr>
              <a:t>lots—which represent </a:t>
            </a:r>
            <a:r>
              <a:rPr sz="1167" dirty="0">
                <a:latin typeface="Garamond"/>
                <a:cs typeface="Garamond"/>
              </a:rPr>
              <a:t>a lower </a:t>
            </a:r>
            <a:r>
              <a:rPr sz="1167" spc="-5" dirty="0">
                <a:latin typeface="Garamond"/>
                <a:cs typeface="Garamond"/>
              </a:rPr>
              <a:t>level of overall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goal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marketing logistics system 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a targeted level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customer  service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least </a:t>
            </a:r>
            <a:r>
              <a:rPr sz="1167" dirty="0">
                <a:latin typeface="Garamond"/>
                <a:cs typeface="Garamond"/>
              </a:rPr>
              <a:t>cost. A company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first </a:t>
            </a:r>
            <a:r>
              <a:rPr sz="1167" spc="-5" dirty="0">
                <a:latin typeface="Garamond"/>
                <a:cs typeface="Garamond"/>
              </a:rPr>
              <a:t>research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importance of </a:t>
            </a:r>
            <a:r>
              <a:rPr sz="1167" dirty="0">
                <a:latin typeface="Garamond"/>
                <a:cs typeface="Garamond"/>
              </a:rPr>
              <a:t>various </a:t>
            </a:r>
            <a:r>
              <a:rPr sz="1167" spc="-5" dirty="0">
                <a:latin typeface="Garamond"/>
                <a:cs typeface="Garamond"/>
              </a:rPr>
              <a:t>distribution  </a:t>
            </a:r>
            <a:r>
              <a:rPr sz="1167" dirty="0">
                <a:latin typeface="Garamond"/>
                <a:cs typeface="Garamond"/>
              </a:rPr>
              <a:t>services to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then set </a:t>
            </a:r>
            <a:r>
              <a:rPr sz="1167" spc="-5" dirty="0">
                <a:latin typeface="Garamond"/>
                <a:cs typeface="Garamond"/>
              </a:rPr>
              <a:t>desired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levels </a:t>
            </a:r>
            <a:r>
              <a:rPr sz="1167" dirty="0">
                <a:latin typeface="Garamond"/>
                <a:cs typeface="Garamond"/>
              </a:rPr>
              <a:t>for each segment. The company  </a:t>
            </a:r>
            <a:r>
              <a:rPr sz="1167" spc="-5" dirty="0">
                <a:latin typeface="Garamond"/>
                <a:cs typeface="Garamond"/>
              </a:rPr>
              <a:t>normally </a:t>
            </a:r>
            <a:r>
              <a:rPr sz="1167" dirty="0">
                <a:latin typeface="Garamond"/>
                <a:cs typeface="Garamond"/>
              </a:rPr>
              <a:t>will want to </a:t>
            </a:r>
            <a:r>
              <a:rPr sz="1167" spc="-5" dirty="0">
                <a:latin typeface="Garamond"/>
                <a:cs typeface="Garamond"/>
              </a:rPr>
              <a:t>offer at least </a:t>
            </a:r>
            <a:r>
              <a:rPr sz="1167" dirty="0">
                <a:latin typeface="Garamond"/>
                <a:cs typeface="Garamond"/>
              </a:rPr>
              <a:t>the same </a:t>
            </a:r>
            <a:r>
              <a:rPr sz="1167" spc="-5" dirty="0">
                <a:latin typeface="Garamond"/>
                <a:cs typeface="Garamond"/>
              </a:rPr>
              <a:t>level of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as its </a:t>
            </a:r>
            <a:r>
              <a:rPr sz="1167" dirty="0">
                <a:latin typeface="Garamond"/>
                <a:cs typeface="Garamond"/>
              </a:rPr>
              <a:t>competitors </a:t>
            </a:r>
            <a:r>
              <a:rPr sz="1167" spc="-5" dirty="0">
                <a:latin typeface="Garamond"/>
                <a:cs typeface="Garamond"/>
              </a:rPr>
              <a:t>do. </a:t>
            </a:r>
            <a:r>
              <a:rPr sz="1167" dirty="0">
                <a:latin typeface="Garamond"/>
                <a:cs typeface="Garamond"/>
              </a:rPr>
              <a:t>But the </a:t>
            </a:r>
            <a:r>
              <a:rPr sz="1167" spc="-5" dirty="0">
                <a:latin typeface="Garamond"/>
                <a:cs typeface="Garamond"/>
              </a:rPr>
              <a:t>objective 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maximize </a:t>
            </a:r>
            <a:r>
              <a:rPr sz="1167" i="1" dirty="0">
                <a:latin typeface="Garamond"/>
                <a:cs typeface="Garamond"/>
              </a:rPr>
              <a:t>profits,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sales. Therefore, the company must weigh the </a:t>
            </a:r>
            <a:r>
              <a:rPr sz="1167" spc="-5" dirty="0">
                <a:latin typeface="Garamond"/>
                <a:cs typeface="Garamond"/>
              </a:rPr>
              <a:t>benefits of providing  higher levels of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against </a:t>
            </a:r>
            <a:r>
              <a:rPr sz="1167" dirty="0">
                <a:latin typeface="Garamond"/>
                <a:cs typeface="Garamond"/>
              </a:rPr>
              <a:t>the costs. </a:t>
            </a:r>
            <a:r>
              <a:rPr sz="1167" spc="-5" dirty="0">
                <a:latin typeface="Garamond"/>
                <a:cs typeface="Garamond"/>
              </a:rPr>
              <a:t>Some companies offer less </a:t>
            </a:r>
            <a:r>
              <a:rPr sz="1167" dirty="0">
                <a:latin typeface="Garamond"/>
                <a:cs typeface="Garamond"/>
              </a:rPr>
              <a:t>service than their </a:t>
            </a:r>
            <a:r>
              <a:rPr sz="1167" spc="16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competitors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199" y="3119755"/>
            <a:ext cx="4439814" cy="3328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976665" y="3582776"/>
            <a:ext cx="3806031" cy="35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333" b="1" spc="-10" dirty="0">
                <a:solidFill>
                  <a:srgbClr val="FDFD5D"/>
                </a:solidFill>
                <a:latin typeface="Arial"/>
                <a:cs typeface="Arial"/>
              </a:rPr>
              <a:t>Supply </a:t>
            </a:r>
            <a:r>
              <a:rPr sz="2333" b="1" spc="-5" dirty="0">
                <a:solidFill>
                  <a:srgbClr val="FDFD5D"/>
                </a:solidFill>
                <a:latin typeface="Arial"/>
                <a:cs typeface="Arial"/>
              </a:rPr>
              <a:t>Chain</a:t>
            </a:r>
            <a:r>
              <a:rPr sz="2333" b="1" spc="-5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FDFD5D"/>
                </a:solidFill>
                <a:latin typeface="Arial"/>
                <a:cs typeface="Arial"/>
              </a:rPr>
              <a:t>Management</a:t>
            </a:r>
            <a:endParaRPr sz="2333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1199" y="4337684"/>
            <a:ext cx="4439814" cy="1629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437624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143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87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charge a </a:t>
            </a:r>
            <a:r>
              <a:rPr sz="1167" spc="-5" dirty="0">
                <a:latin typeface="Garamond"/>
                <a:cs typeface="Garamond"/>
              </a:rPr>
              <a:t>lower price. Other companies offer more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charge </a:t>
            </a:r>
            <a:r>
              <a:rPr sz="1167" spc="-5" dirty="0">
                <a:latin typeface="Garamond"/>
                <a:cs typeface="Garamond"/>
              </a:rPr>
              <a:t>higher prices </a:t>
            </a:r>
            <a:r>
              <a:rPr sz="1167" dirty="0">
                <a:latin typeface="Garamond"/>
                <a:cs typeface="Garamond"/>
              </a:rPr>
              <a:t>to cover  </a:t>
            </a:r>
            <a:r>
              <a:rPr sz="1167" spc="-5" dirty="0">
                <a:latin typeface="Garamond"/>
                <a:cs typeface="Garamond"/>
              </a:rPr>
              <a:t>higher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costs.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240"/>
              </a:lnSpc>
              <a:buAutoNum type="alphaLcPeriod" startAt="3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Major </a:t>
            </a:r>
            <a:r>
              <a:rPr sz="1167" b="1" spc="-5" dirty="0">
                <a:latin typeface="Garamond"/>
                <a:cs typeface="Garamond"/>
              </a:rPr>
              <a:t>Logistics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Functions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Given </a:t>
            </a:r>
            <a:r>
              <a:rPr sz="1167" dirty="0">
                <a:latin typeface="Garamond"/>
                <a:cs typeface="Garamond"/>
              </a:rPr>
              <a:t>a set </a:t>
            </a:r>
            <a:r>
              <a:rPr sz="1167" spc="-5" dirty="0">
                <a:latin typeface="Garamond"/>
                <a:cs typeface="Garamond"/>
              </a:rPr>
              <a:t>of logistics objectives,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is ready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design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logistics </a:t>
            </a:r>
            <a:r>
              <a:rPr sz="1167" dirty="0">
                <a:latin typeface="Garamond"/>
                <a:cs typeface="Garamond"/>
              </a:rPr>
              <a:t>system that will  </a:t>
            </a:r>
            <a:r>
              <a:rPr sz="1167" spc="-5" dirty="0">
                <a:latin typeface="Garamond"/>
                <a:cs typeface="Garamond"/>
              </a:rPr>
              <a:t>minimize </a:t>
            </a:r>
            <a:r>
              <a:rPr sz="1167" dirty="0">
                <a:latin typeface="Garamond"/>
                <a:cs typeface="Garamond"/>
              </a:rPr>
              <a:t>the cost </a:t>
            </a:r>
            <a:r>
              <a:rPr sz="1167" spc="-5" dirty="0">
                <a:latin typeface="Garamond"/>
                <a:cs typeface="Garamond"/>
              </a:rPr>
              <a:t>of attaining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objectives.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logistics </a:t>
            </a:r>
            <a:r>
              <a:rPr sz="1167" dirty="0">
                <a:latin typeface="Garamond"/>
                <a:cs typeface="Garamond"/>
              </a:rPr>
              <a:t>functions </a:t>
            </a:r>
            <a:r>
              <a:rPr sz="1167" spc="-5" dirty="0">
                <a:latin typeface="Garamond"/>
                <a:cs typeface="Garamond"/>
              </a:rPr>
              <a:t>include </a:t>
            </a:r>
            <a:r>
              <a:rPr sz="1167" i="1" spc="-5" dirty="0">
                <a:latin typeface="Garamond"/>
                <a:cs typeface="Garamond"/>
              </a:rPr>
              <a:t>order processing,  warehousing, inventory management,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i="1" dirty="0">
                <a:latin typeface="Garamond"/>
                <a:cs typeface="Garamond"/>
              </a:rPr>
              <a:t>transportation.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456939" lvl="1" indent="-302500">
              <a:lnSpc>
                <a:spcPts val="1356"/>
              </a:lnSpc>
              <a:buAutoNum type="romanLcPeriod"/>
              <a:tabLst>
                <a:tab pos="1456322" algn="l"/>
                <a:tab pos="1456939" algn="l"/>
              </a:tabLst>
            </a:pPr>
            <a:r>
              <a:rPr sz="1167" b="1" dirty="0">
                <a:latin typeface="Garamond"/>
                <a:cs typeface="Garamond"/>
              </a:rPr>
              <a:t>Order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Processing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Orders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submitted in many ways—by </a:t>
            </a:r>
            <a:r>
              <a:rPr sz="1167" spc="-5" dirty="0">
                <a:latin typeface="Garamond"/>
                <a:cs typeface="Garamond"/>
              </a:rPr>
              <a:t>mail or </a:t>
            </a:r>
            <a:r>
              <a:rPr sz="1167" dirty="0">
                <a:latin typeface="Garamond"/>
                <a:cs typeface="Garamond"/>
              </a:rPr>
              <a:t>telephone, through salespeople,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via  computer and </a:t>
            </a:r>
            <a:r>
              <a:rPr sz="1167" spc="-5" dirty="0">
                <a:latin typeface="Garamond"/>
                <a:cs typeface="Garamond"/>
              </a:rPr>
              <a:t>EDI. In </a:t>
            </a:r>
            <a:r>
              <a:rPr sz="1167" dirty="0">
                <a:latin typeface="Garamond"/>
                <a:cs typeface="Garamond"/>
              </a:rPr>
              <a:t>some cases, the suppliers </a:t>
            </a:r>
            <a:r>
              <a:rPr sz="1167" spc="-5" dirty="0">
                <a:latin typeface="Garamond"/>
                <a:cs typeface="Garamond"/>
              </a:rPr>
              <a:t>might actually </a:t>
            </a:r>
            <a:r>
              <a:rPr sz="1167" dirty="0">
                <a:latin typeface="Garamond"/>
                <a:cs typeface="Garamond"/>
              </a:rPr>
              <a:t>generate </a:t>
            </a:r>
            <a:r>
              <a:rPr sz="1167" spc="-5" dirty="0">
                <a:latin typeface="Garamond"/>
                <a:cs typeface="Garamond"/>
              </a:rPr>
              <a:t>orders </a:t>
            </a:r>
            <a:r>
              <a:rPr sz="1167" dirty="0">
                <a:latin typeface="Garamond"/>
                <a:cs typeface="Garamond"/>
              </a:rPr>
              <a:t>for their customers:  </a:t>
            </a:r>
            <a:r>
              <a:rPr sz="1167" spc="-5" dirty="0">
                <a:latin typeface="Garamond"/>
                <a:cs typeface="Garamond"/>
              </a:rPr>
              <a:t>Once received, orders must be processed quickly and accurately. Both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and its 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benefit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order processing is </a:t>
            </a:r>
            <a:r>
              <a:rPr sz="1167" dirty="0">
                <a:latin typeface="Garamond"/>
                <a:cs typeface="Garamond"/>
              </a:rPr>
              <a:t>carried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efficiently.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now </a:t>
            </a:r>
            <a:r>
              <a:rPr sz="1167" dirty="0">
                <a:latin typeface="Garamond"/>
                <a:cs typeface="Garamond"/>
              </a:rPr>
              <a:t>use  computerized </a:t>
            </a:r>
            <a:r>
              <a:rPr sz="1167" spc="-5" dirty="0">
                <a:latin typeface="Garamond"/>
                <a:cs typeface="Garamond"/>
              </a:rPr>
              <a:t>order-processing </a:t>
            </a:r>
            <a:r>
              <a:rPr sz="1167" dirty="0">
                <a:latin typeface="Garamond"/>
                <a:cs typeface="Garamond"/>
              </a:rPr>
              <a:t>systems that speed up the </a:t>
            </a:r>
            <a:r>
              <a:rPr sz="1167" spc="-5" dirty="0">
                <a:latin typeface="Garamond"/>
                <a:cs typeface="Garamond"/>
              </a:rPr>
              <a:t>order–shipping–billing </a:t>
            </a:r>
            <a:r>
              <a:rPr sz="1167" dirty="0">
                <a:latin typeface="Garamond"/>
                <a:cs typeface="Garamond"/>
              </a:rPr>
              <a:t>cycle. For  example, </a:t>
            </a:r>
            <a:r>
              <a:rPr sz="1167" spc="-5" dirty="0">
                <a:latin typeface="Garamond"/>
                <a:cs typeface="Garamond"/>
              </a:rPr>
              <a:t>General Electric operates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computer-based </a:t>
            </a:r>
            <a:r>
              <a:rPr sz="1167" dirty="0">
                <a:latin typeface="Garamond"/>
                <a:cs typeface="Garamond"/>
              </a:rPr>
              <a:t>system that, </a:t>
            </a:r>
            <a:r>
              <a:rPr sz="1167" spc="-5" dirty="0">
                <a:latin typeface="Garamond"/>
                <a:cs typeface="Garamond"/>
              </a:rPr>
              <a:t>on receipt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customer's order,  </a:t>
            </a:r>
            <a:r>
              <a:rPr sz="1167" dirty="0">
                <a:latin typeface="Garamond"/>
                <a:cs typeface="Garamond"/>
              </a:rPr>
              <a:t>checks the customer's credit </a:t>
            </a:r>
            <a:r>
              <a:rPr sz="1167" spc="-5" dirty="0">
                <a:latin typeface="Garamond"/>
                <a:cs typeface="Garamond"/>
              </a:rPr>
              <a:t>standing 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whether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where the items </a:t>
            </a:r>
            <a:r>
              <a:rPr sz="1167" spc="-5" dirty="0">
                <a:latin typeface="Garamond"/>
                <a:cs typeface="Garamond"/>
              </a:rPr>
              <a:t>are in stock. The  </a:t>
            </a:r>
            <a:r>
              <a:rPr sz="1167" dirty="0">
                <a:latin typeface="Garamond"/>
                <a:cs typeface="Garamond"/>
              </a:rPr>
              <a:t>computer then </a:t>
            </a:r>
            <a:r>
              <a:rPr sz="1167" spc="-5" dirty="0">
                <a:latin typeface="Garamond"/>
                <a:cs typeface="Garamond"/>
              </a:rPr>
              <a:t>issues an order </a:t>
            </a:r>
            <a:r>
              <a:rPr sz="1167" dirty="0">
                <a:latin typeface="Garamond"/>
                <a:cs typeface="Garamond"/>
              </a:rPr>
              <a:t>to ship, </a:t>
            </a:r>
            <a:r>
              <a:rPr sz="1167" spc="-5" dirty="0">
                <a:latin typeface="Garamond"/>
                <a:cs typeface="Garamond"/>
              </a:rPr>
              <a:t>bills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customer, </a:t>
            </a:r>
            <a:r>
              <a:rPr sz="1167" dirty="0">
                <a:latin typeface="Garamond"/>
                <a:cs typeface="Garamond"/>
              </a:rPr>
              <a:t>updates the </a:t>
            </a:r>
            <a:r>
              <a:rPr sz="1167" spc="-5" dirty="0">
                <a:latin typeface="Garamond"/>
                <a:cs typeface="Garamond"/>
              </a:rPr>
              <a:t>inventory records, </a:t>
            </a:r>
            <a:r>
              <a:rPr sz="1167" dirty="0">
                <a:latin typeface="Garamond"/>
                <a:cs typeface="Garamond"/>
              </a:rPr>
              <a:t>sends a  </a:t>
            </a:r>
            <a:r>
              <a:rPr sz="1167" spc="-5" dirty="0">
                <a:latin typeface="Garamond"/>
                <a:cs typeface="Garamond"/>
              </a:rPr>
              <a:t>production order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stock, </a:t>
            </a:r>
            <a:r>
              <a:rPr sz="1167" spc="-5" dirty="0">
                <a:latin typeface="Garamond"/>
                <a:cs typeface="Garamond"/>
              </a:rPr>
              <a:t>and relays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message back </a:t>
            </a:r>
            <a:r>
              <a:rPr sz="1167" dirty="0">
                <a:latin typeface="Garamond"/>
                <a:cs typeface="Garamond"/>
              </a:rPr>
              <a:t>to the salesperson that the customer's 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its way—all in less than 15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seconds.</a:t>
            </a:r>
            <a:endParaRPr sz="1167">
              <a:latin typeface="Garamond"/>
              <a:cs typeface="Garamond"/>
            </a:endParaRPr>
          </a:p>
          <a:p>
            <a:pPr marL="1456939" lvl="1" indent="-344480">
              <a:lnSpc>
                <a:spcPts val="1240"/>
              </a:lnSpc>
              <a:buAutoNum type="romanLcPeriod" startAt="2"/>
              <a:tabLst>
                <a:tab pos="1456322" algn="l"/>
                <a:tab pos="1456939" algn="l"/>
              </a:tabLst>
            </a:pPr>
            <a:r>
              <a:rPr sz="1167" b="1" spc="-5" dirty="0">
                <a:latin typeface="Garamond"/>
                <a:cs typeface="Garamond"/>
              </a:rPr>
              <a:t>Warehousing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Every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must store its goods </a:t>
            </a:r>
            <a:r>
              <a:rPr sz="1167" dirty="0">
                <a:latin typeface="Garamond"/>
                <a:cs typeface="Garamond"/>
              </a:rPr>
              <a:t>while they </a:t>
            </a:r>
            <a:r>
              <a:rPr sz="1167" spc="-5" dirty="0">
                <a:latin typeface="Garamond"/>
                <a:cs typeface="Garamond"/>
              </a:rPr>
              <a:t>wait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sold. A storage function </a:t>
            </a:r>
            <a:r>
              <a:rPr sz="1167" spc="-5" dirty="0">
                <a:latin typeface="Garamond"/>
                <a:cs typeface="Garamond"/>
              </a:rPr>
              <a:t>is needed  because production and </a:t>
            </a:r>
            <a:r>
              <a:rPr sz="1167" dirty="0">
                <a:latin typeface="Garamond"/>
                <a:cs typeface="Garamond"/>
              </a:rPr>
              <a:t>consumption cycles </a:t>
            </a:r>
            <a:r>
              <a:rPr sz="1167" spc="-5" dirty="0">
                <a:latin typeface="Garamond"/>
                <a:cs typeface="Garamond"/>
              </a:rPr>
              <a:t>rarely match. </a:t>
            </a:r>
            <a:r>
              <a:rPr sz="1167" dirty="0">
                <a:latin typeface="Garamond"/>
                <a:cs typeface="Garamond"/>
              </a:rPr>
              <a:t>A company </a:t>
            </a:r>
            <a:r>
              <a:rPr sz="1167" spc="-5" dirty="0">
                <a:latin typeface="Garamond"/>
                <a:cs typeface="Garamond"/>
              </a:rPr>
              <a:t>must decide </a:t>
            </a:r>
            <a:r>
              <a:rPr sz="1167" dirty="0">
                <a:latin typeface="Garamond"/>
                <a:cs typeface="Garamond"/>
              </a:rPr>
              <a:t>on </a:t>
            </a:r>
            <a:r>
              <a:rPr sz="1167" i="1" spc="-5" dirty="0">
                <a:latin typeface="Garamond"/>
                <a:cs typeface="Garamond"/>
              </a:rPr>
              <a:t>how many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spc="-5" dirty="0">
                <a:latin typeface="Garamond"/>
                <a:cs typeface="Garamond"/>
              </a:rPr>
              <a:t>what </a:t>
            </a:r>
            <a:r>
              <a:rPr sz="1167" i="1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warehouses </a:t>
            </a:r>
            <a:r>
              <a:rPr sz="1167" spc="-5" dirty="0">
                <a:latin typeface="Garamond"/>
                <a:cs typeface="Garamond"/>
              </a:rPr>
              <a:t>it needs and </a:t>
            </a:r>
            <a:r>
              <a:rPr sz="1167" i="1" spc="-5" dirty="0">
                <a:latin typeface="Garamond"/>
                <a:cs typeface="Garamond"/>
              </a:rPr>
              <a:t>where </a:t>
            </a:r>
            <a:r>
              <a:rPr sz="1167" dirty="0">
                <a:latin typeface="Garamond"/>
                <a:cs typeface="Garamond"/>
              </a:rPr>
              <a:t>they will </a:t>
            </a:r>
            <a:r>
              <a:rPr sz="1167" spc="-5" dirty="0">
                <a:latin typeface="Garamond"/>
                <a:cs typeface="Garamond"/>
              </a:rPr>
              <a:t>be located.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might </a:t>
            </a:r>
            <a:r>
              <a:rPr sz="1167" dirty="0">
                <a:latin typeface="Garamond"/>
                <a:cs typeface="Garamond"/>
              </a:rPr>
              <a:t>use either  </a:t>
            </a:r>
            <a:r>
              <a:rPr sz="1167" i="1" spc="-5" dirty="0">
                <a:latin typeface="Garamond"/>
                <a:cs typeface="Garamond"/>
              </a:rPr>
              <a:t>storage warehouses </a:t>
            </a:r>
            <a:r>
              <a:rPr sz="1167" dirty="0">
                <a:latin typeface="Garamond"/>
                <a:cs typeface="Garamond"/>
              </a:rPr>
              <a:t>or </a:t>
            </a:r>
            <a:r>
              <a:rPr sz="1167" i="1" spc="-5" dirty="0">
                <a:latin typeface="Garamond"/>
                <a:cs typeface="Garamond"/>
              </a:rPr>
              <a:t>distribution centers. </a:t>
            </a:r>
            <a:r>
              <a:rPr sz="1167" spc="-5" dirty="0">
                <a:latin typeface="Garamond"/>
                <a:cs typeface="Garamond"/>
              </a:rPr>
              <a:t>Storage warehouses </a:t>
            </a:r>
            <a:r>
              <a:rPr sz="1167" dirty="0">
                <a:latin typeface="Garamond"/>
                <a:cs typeface="Garamond"/>
              </a:rPr>
              <a:t>store goods for </a:t>
            </a:r>
            <a:r>
              <a:rPr sz="1167" spc="-5" dirty="0">
                <a:latin typeface="Garamond"/>
                <a:cs typeface="Garamond"/>
              </a:rPr>
              <a:t>moderate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long periods.  Distribution </a:t>
            </a:r>
            <a:r>
              <a:rPr sz="1167" dirty="0">
                <a:latin typeface="Garamond"/>
                <a:cs typeface="Garamond"/>
              </a:rPr>
              <a:t>centers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designed to </a:t>
            </a:r>
            <a:r>
              <a:rPr sz="1167" spc="-5" dirty="0">
                <a:latin typeface="Garamond"/>
                <a:cs typeface="Garamond"/>
              </a:rPr>
              <a:t>move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just </a:t>
            </a:r>
            <a:r>
              <a:rPr sz="1167" dirty="0">
                <a:latin typeface="Garamond"/>
                <a:cs typeface="Garamond"/>
              </a:rPr>
              <a:t>store them. They are </a:t>
            </a:r>
            <a:r>
              <a:rPr sz="1167" spc="-5" dirty="0">
                <a:latin typeface="Garamond"/>
                <a:cs typeface="Garamond"/>
              </a:rPr>
              <a:t>large and  highly automated warehouses designed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receive </a:t>
            </a:r>
            <a:r>
              <a:rPr sz="1167" dirty="0">
                <a:latin typeface="Garamond"/>
                <a:cs typeface="Garamond"/>
              </a:rPr>
              <a:t>goods from various </a:t>
            </a:r>
            <a:r>
              <a:rPr sz="1167" spc="-5" dirty="0">
                <a:latin typeface="Garamond"/>
                <a:cs typeface="Garamond"/>
              </a:rPr>
              <a:t>plants and suppliers, </a:t>
            </a:r>
            <a:r>
              <a:rPr sz="1167" dirty="0">
                <a:latin typeface="Garamond"/>
                <a:cs typeface="Garamond"/>
              </a:rPr>
              <a:t>take  </a:t>
            </a:r>
            <a:r>
              <a:rPr sz="1167" spc="-5" dirty="0">
                <a:latin typeface="Garamond"/>
                <a:cs typeface="Garamond"/>
              </a:rPr>
              <a:t>orders, </a:t>
            </a:r>
            <a:r>
              <a:rPr sz="1167" dirty="0">
                <a:latin typeface="Garamond"/>
                <a:cs typeface="Garamond"/>
              </a:rPr>
              <a:t>fill them efficiently,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deliver </a:t>
            </a:r>
            <a:r>
              <a:rPr sz="1167" spc="-5" dirty="0">
                <a:latin typeface="Garamond"/>
                <a:cs typeface="Garamond"/>
              </a:rPr>
              <a:t>goods </a:t>
            </a:r>
            <a:r>
              <a:rPr sz="1167" dirty="0">
                <a:latin typeface="Garamond"/>
                <a:cs typeface="Garamond"/>
              </a:rPr>
              <a:t>to customers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quickly </a:t>
            </a: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possible.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Warehousing </a:t>
            </a:r>
            <a:r>
              <a:rPr sz="1167" dirty="0">
                <a:latin typeface="Garamond"/>
                <a:cs typeface="Garamond"/>
              </a:rPr>
              <a:t>facilities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equipment technology </a:t>
            </a:r>
            <a:r>
              <a:rPr sz="1167" spc="-5" dirty="0">
                <a:latin typeface="Garamond"/>
                <a:cs typeface="Garamond"/>
              </a:rPr>
              <a:t>have improved </a:t>
            </a:r>
            <a:r>
              <a:rPr sz="1167" dirty="0">
                <a:latin typeface="Garamond"/>
                <a:cs typeface="Garamond"/>
              </a:rPr>
              <a:t>greatly </a:t>
            </a:r>
            <a:r>
              <a:rPr sz="1167" spc="-5" dirty="0">
                <a:latin typeface="Garamond"/>
                <a:cs typeface="Garamond"/>
              </a:rPr>
              <a:t>in recent </a:t>
            </a:r>
            <a:r>
              <a:rPr sz="1167" dirty="0">
                <a:latin typeface="Garamond"/>
                <a:cs typeface="Garamond"/>
              </a:rPr>
              <a:t>years. </a:t>
            </a:r>
            <a:r>
              <a:rPr sz="1167" spc="-5" dirty="0">
                <a:latin typeface="Garamond"/>
                <a:cs typeface="Garamond"/>
              </a:rPr>
              <a:t>Older,  multistoried </a:t>
            </a:r>
            <a:r>
              <a:rPr sz="1167" dirty="0">
                <a:latin typeface="Garamond"/>
                <a:cs typeface="Garamond"/>
              </a:rPr>
              <a:t>warehouses with </a:t>
            </a:r>
            <a:r>
              <a:rPr sz="1167" spc="-5" dirty="0">
                <a:latin typeface="Garamond"/>
                <a:cs typeface="Garamond"/>
              </a:rPr>
              <a:t>outdated materials-handling methods are </a:t>
            </a:r>
            <a:r>
              <a:rPr sz="1167" dirty="0">
                <a:latin typeface="Garamond"/>
                <a:cs typeface="Garamond"/>
              </a:rPr>
              <a:t>facing competition from  </a:t>
            </a:r>
            <a:r>
              <a:rPr sz="1167" spc="-5" dirty="0">
                <a:latin typeface="Garamond"/>
                <a:cs typeface="Garamond"/>
              </a:rPr>
              <a:t>newer, </a:t>
            </a:r>
            <a:r>
              <a:rPr sz="1167" dirty="0">
                <a:latin typeface="Garamond"/>
                <a:cs typeface="Garamond"/>
              </a:rPr>
              <a:t>single-storied </a:t>
            </a:r>
            <a:r>
              <a:rPr sz="1167" i="1" spc="-5" dirty="0">
                <a:latin typeface="Garamond"/>
                <a:cs typeface="Garamond"/>
              </a:rPr>
              <a:t>automated warehouses </a:t>
            </a:r>
            <a:r>
              <a:rPr sz="1167" dirty="0">
                <a:latin typeface="Garamond"/>
                <a:cs typeface="Garamond"/>
              </a:rPr>
              <a:t>with advanced materials-handling systems under the  control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central computer.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warehouses, only </a:t>
            </a:r>
            <a:r>
              <a:rPr sz="1167" dirty="0">
                <a:latin typeface="Garamond"/>
                <a:cs typeface="Garamond"/>
              </a:rPr>
              <a:t>a few employees are </a:t>
            </a:r>
            <a:r>
              <a:rPr sz="1167" spc="-5" dirty="0">
                <a:latin typeface="Garamond"/>
                <a:cs typeface="Garamond"/>
              </a:rPr>
              <a:t>necessary.  Computers read orders and direct lift </a:t>
            </a:r>
            <a:r>
              <a:rPr sz="1167" dirty="0">
                <a:latin typeface="Garamond"/>
                <a:cs typeface="Garamond"/>
              </a:rPr>
              <a:t>trucks, electric </a:t>
            </a:r>
            <a:r>
              <a:rPr sz="1167" spc="-5" dirty="0">
                <a:latin typeface="Garamond"/>
                <a:cs typeface="Garamond"/>
              </a:rPr>
              <a:t>hoists, or robots </a:t>
            </a:r>
            <a:r>
              <a:rPr sz="1167" dirty="0">
                <a:latin typeface="Garamond"/>
                <a:cs typeface="Garamond"/>
              </a:rPr>
              <a:t>to gather goods, move them  to loading docks,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issue invoices. These </a:t>
            </a:r>
            <a:r>
              <a:rPr sz="1167" spc="-5" dirty="0">
                <a:latin typeface="Garamond"/>
                <a:cs typeface="Garamond"/>
              </a:rPr>
              <a:t>warehouses have </a:t>
            </a:r>
            <a:r>
              <a:rPr sz="1167" dirty="0">
                <a:latin typeface="Garamond"/>
                <a:cs typeface="Garamond"/>
              </a:rPr>
              <a:t>reduced worker injuries, labor costs,  theft, </a:t>
            </a:r>
            <a:r>
              <a:rPr sz="1167" spc="-5" dirty="0">
                <a:latin typeface="Garamond"/>
                <a:cs typeface="Garamond"/>
              </a:rPr>
              <a:t>and breakage and have </a:t>
            </a:r>
            <a:r>
              <a:rPr sz="1167" dirty="0">
                <a:latin typeface="Garamond"/>
                <a:cs typeface="Garamond"/>
              </a:rPr>
              <a:t>improved inventory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control.</a:t>
            </a:r>
            <a:endParaRPr sz="1167">
              <a:latin typeface="Garamond"/>
              <a:cs typeface="Garamond"/>
            </a:endParaRPr>
          </a:p>
          <a:p>
            <a:pPr marL="1456939" lvl="1" indent="-386459">
              <a:lnSpc>
                <a:spcPts val="1240"/>
              </a:lnSpc>
              <a:buAutoNum type="romanLcPeriod" startAt="3"/>
              <a:tabLst>
                <a:tab pos="1456322" algn="l"/>
                <a:tab pos="1456939" algn="l"/>
              </a:tabLst>
            </a:pPr>
            <a:r>
              <a:rPr sz="1167" b="1" dirty="0">
                <a:latin typeface="Garamond"/>
                <a:cs typeface="Garamond"/>
              </a:rPr>
              <a:t>Inventory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Inventory levels also affect customer satisfaction. </a:t>
            </a:r>
            <a:r>
              <a:rPr sz="1167" dirty="0">
                <a:latin typeface="Garamond"/>
                <a:cs typeface="Garamond"/>
              </a:rPr>
              <a:t>The major </a:t>
            </a:r>
            <a:r>
              <a:rPr sz="1167" spc="-5" dirty="0">
                <a:latin typeface="Garamond"/>
                <a:cs typeface="Garamond"/>
              </a:rPr>
              <a:t>problem </a:t>
            </a:r>
            <a:r>
              <a:rPr sz="1167" dirty="0">
                <a:latin typeface="Garamond"/>
                <a:cs typeface="Garamond"/>
              </a:rPr>
              <a:t>is to maintain the delicate  </a:t>
            </a:r>
            <a:r>
              <a:rPr sz="1167" spc="-5" dirty="0">
                <a:latin typeface="Garamond"/>
                <a:cs typeface="Garamond"/>
              </a:rPr>
              <a:t>balance between </a:t>
            </a:r>
            <a:r>
              <a:rPr sz="1167" dirty="0">
                <a:latin typeface="Garamond"/>
                <a:cs typeface="Garamond"/>
              </a:rPr>
              <a:t>carrying too </a:t>
            </a:r>
            <a:r>
              <a:rPr sz="1167" spc="-5" dirty="0">
                <a:latin typeface="Garamond"/>
                <a:cs typeface="Garamond"/>
              </a:rPr>
              <a:t>much </a:t>
            </a:r>
            <a:r>
              <a:rPr sz="1167" dirty="0">
                <a:latin typeface="Garamond"/>
                <a:cs typeface="Garamond"/>
              </a:rPr>
              <a:t>inventory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carrying too little. </a:t>
            </a:r>
            <a:r>
              <a:rPr sz="1167" spc="-5" dirty="0">
                <a:latin typeface="Garamond"/>
                <a:cs typeface="Garamond"/>
              </a:rPr>
              <a:t>Carrying </a:t>
            </a:r>
            <a:r>
              <a:rPr sz="1167" dirty="0">
                <a:latin typeface="Garamond"/>
                <a:cs typeface="Garamond"/>
              </a:rPr>
              <a:t>too much inventory  </a:t>
            </a:r>
            <a:r>
              <a:rPr sz="1167" spc="-5" dirty="0">
                <a:latin typeface="Garamond"/>
                <a:cs typeface="Garamond"/>
              </a:rPr>
              <a:t>results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higher-than-necessary inventory-carrying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stock </a:t>
            </a:r>
            <a:r>
              <a:rPr sz="1167" spc="-5" dirty="0">
                <a:latin typeface="Garamond"/>
                <a:cs typeface="Garamond"/>
              </a:rPr>
              <a:t>obsolescence. </a:t>
            </a:r>
            <a:r>
              <a:rPr sz="1167" dirty="0">
                <a:latin typeface="Garamond"/>
                <a:cs typeface="Garamond"/>
              </a:rPr>
              <a:t>Carrying too little  </a:t>
            </a:r>
            <a:r>
              <a:rPr sz="1167" spc="-5" dirty="0">
                <a:latin typeface="Garamond"/>
                <a:cs typeface="Garamond"/>
              </a:rPr>
              <a:t>may result in </a:t>
            </a:r>
            <a:r>
              <a:rPr sz="1167" dirty="0">
                <a:latin typeface="Garamond"/>
                <a:cs typeface="Garamond"/>
              </a:rPr>
              <a:t>stock </a:t>
            </a:r>
            <a:r>
              <a:rPr sz="1167" spc="-5" dirty="0">
                <a:latin typeface="Garamond"/>
                <a:cs typeface="Garamond"/>
              </a:rPr>
              <a:t>outs, </a:t>
            </a:r>
            <a:r>
              <a:rPr sz="1167" dirty="0">
                <a:latin typeface="Garamond"/>
                <a:cs typeface="Garamond"/>
              </a:rPr>
              <a:t>costly emergency </a:t>
            </a:r>
            <a:r>
              <a:rPr sz="1167" spc="-5" dirty="0">
                <a:latin typeface="Garamond"/>
                <a:cs typeface="Garamond"/>
              </a:rPr>
              <a:t>shipments or production, and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dissatisfaction.  In making inventory decisions, management must balance </a:t>
            </a:r>
            <a:r>
              <a:rPr sz="1167" dirty="0">
                <a:latin typeface="Garamond"/>
                <a:cs typeface="Garamond"/>
              </a:rPr>
              <a:t>the costs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carrying </a:t>
            </a:r>
            <a:r>
              <a:rPr sz="1167" spc="-5" dirty="0">
                <a:latin typeface="Garamond"/>
                <a:cs typeface="Garamond"/>
              </a:rPr>
              <a:t>larger inventories  against resulting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profits.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During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past decade, many companies have </a:t>
            </a:r>
            <a:r>
              <a:rPr sz="1167" dirty="0">
                <a:latin typeface="Garamond"/>
                <a:cs typeface="Garamond"/>
              </a:rPr>
              <a:t>greatly </a:t>
            </a:r>
            <a:r>
              <a:rPr sz="1167" spc="-5" dirty="0">
                <a:latin typeface="Garamond"/>
                <a:cs typeface="Garamond"/>
              </a:rPr>
              <a:t>reduced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inventories and related </a:t>
            </a:r>
            <a:r>
              <a:rPr sz="1167" dirty="0">
                <a:latin typeface="Garamond"/>
                <a:cs typeface="Garamond"/>
              </a:rPr>
              <a:t>costs  through </a:t>
            </a:r>
            <a:r>
              <a:rPr sz="1167" i="1" spc="-5" dirty="0">
                <a:latin typeface="Garamond"/>
                <a:cs typeface="Garamond"/>
              </a:rPr>
              <a:t>just-in-time </a:t>
            </a:r>
            <a:r>
              <a:rPr sz="1167" dirty="0">
                <a:latin typeface="Garamond"/>
                <a:cs typeface="Garamond"/>
              </a:rPr>
              <a:t>logistics systems. Through such </a:t>
            </a:r>
            <a:r>
              <a:rPr sz="1167" spc="-5" dirty="0">
                <a:latin typeface="Garamond"/>
                <a:cs typeface="Garamond"/>
              </a:rPr>
              <a:t>systems, producers and retailers </a:t>
            </a:r>
            <a:r>
              <a:rPr sz="1167" dirty="0">
                <a:latin typeface="Garamond"/>
                <a:cs typeface="Garamond"/>
              </a:rPr>
              <a:t>carry </a:t>
            </a:r>
            <a:r>
              <a:rPr sz="1167" spc="-5" dirty="0">
                <a:latin typeface="Garamond"/>
                <a:cs typeface="Garamond"/>
              </a:rPr>
              <a:t>only  </a:t>
            </a:r>
            <a:r>
              <a:rPr sz="1167" dirty="0">
                <a:latin typeface="Garamond"/>
                <a:cs typeface="Garamond"/>
              </a:rPr>
              <a:t>small inventories </a:t>
            </a:r>
            <a:r>
              <a:rPr sz="1167" spc="-5" dirty="0">
                <a:latin typeface="Garamond"/>
                <a:cs typeface="Garamond"/>
              </a:rPr>
              <a:t>of parts or </a:t>
            </a:r>
            <a:r>
              <a:rPr sz="1167" dirty="0">
                <a:latin typeface="Garamond"/>
                <a:cs typeface="Garamond"/>
              </a:rPr>
              <a:t>merchandise, </a:t>
            </a:r>
            <a:r>
              <a:rPr sz="1167" spc="-5" dirty="0">
                <a:latin typeface="Garamond"/>
                <a:cs typeface="Garamond"/>
              </a:rPr>
              <a:t>often only </a:t>
            </a:r>
            <a:r>
              <a:rPr sz="1167" dirty="0">
                <a:latin typeface="Garamond"/>
                <a:cs typeface="Garamond"/>
              </a:rPr>
              <a:t>enough for a few days </a:t>
            </a:r>
            <a:r>
              <a:rPr sz="1167" spc="-5" dirty="0">
                <a:latin typeface="Garamond"/>
                <a:cs typeface="Garamond"/>
              </a:rPr>
              <a:t>of operations. </a:t>
            </a:r>
            <a:r>
              <a:rPr sz="1167" dirty="0">
                <a:latin typeface="Garamond"/>
                <a:cs typeface="Garamond"/>
              </a:rPr>
              <a:t>New  stock </a:t>
            </a:r>
            <a:r>
              <a:rPr sz="1167" spc="-5" dirty="0">
                <a:latin typeface="Garamond"/>
                <a:cs typeface="Garamond"/>
              </a:rPr>
              <a:t>arrives </a:t>
            </a:r>
            <a:r>
              <a:rPr sz="1167" dirty="0">
                <a:latin typeface="Garamond"/>
                <a:cs typeface="Garamond"/>
              </a:rPr>
              <a:t>exactly when </a:t>
            </a:r>
            <a:r>
              <a:rPr sz="1167" spc="-5" dirty="0">
                <a:latin typeface="Garamond"/>
                <a:cs typeface="Garamond"/>
              </a:rPr>
              <a:t>needed, 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being </a:t>
            </a:r>
            <a:r>
              <a:rPr sz="1167" dirty="0">
                <a:latin typeface="Garamond"/>
                <a:cs typeface="Garamond"/>
              </a:rPr>
              <a:t>stored in inventory until </a:t>
            </a:r>
            <a:r>
              <a:rPr sz="1167" spc="-5" dirty="0">
                <a:latin typeface="Garamond"/>
                <a:cs typeface="Garamond"/>
              </a:rPr>
              <a:t>being </a:t>
            </a:r>
            <a:r>
              <a:rPr sz="1167" dirty="0">
                <a:latin typeface="Garamond"/>
                <a:cs typeface="Garamond"/>
              </a:rPr>
              <a:t>used. </a:t>
            </a:r>
            <a:r>
              <a:rPr sz="1167" spc="-5" dirty="0">
                <a:latin typeface="Garamond"/>
                <a:cs typeface="Garamond"/>
              </a:rPr>
              <a:t>Just-in-  </a:t>
            </a:r>
            <a:r>
              <a:rPr sz="1167" dirty="0">
                <a:latin typeface="Garamond"/>
                <a:cs typeface="Garamond"/>
              </a:rPr>
              <a:t>time </a:t>
            </a:r>
            <a:r>
              <a:rPr sz="1167" spc="-5" dirty="0">
                <a:latin typeface="Garamond"/>
                <a:cs typeface="Garamond"/>
              </a:rPr>
              <a:t>systems require accurate </a:t>
            </a:r>
            <a:r>
              <a:rPr sz="1167" dirty="0">
                <a:latin typeface="Garamond"/>
                <a:cs typeface="Garamond"/>
              </a:rPr>
              <a:t>forecasting </a:t>
            </a:r>
            <a:r>
              <a:rPr sz="1167" spc="-5" dirty="0">
                <a:latin typeface="Garamond"/>
                <a:cs typeface="Garamond"/>
              </a:rPr>
              <a:t>along </a:t>
            </a:r>
            <a:r>
              <a:rPr sz="1167" dirty="0">
                <a:latin typeface="Garamond"/>
                <a:cs typeface="Garamond"/>
              </a:rPr>
              <a:t>with fast, frequent,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flexible </a:t>
            </a:r>
            <a:r>
              <a:rPr sz="1167" spc="-5" dirty="0">
                <a:latin typeface="Garamond"/>
                <a:cs typeface="Garamond"/>
              </a:rPr>
              <a:t>delivery </a:t>
            </a:r>
            <a:r>
              <a:rPr sz="1167" dirty="0">
                <a:latin typeface="Garamond"/>
                <a:cs typeface="Garamond"/>
              </a:rPr>
              <a:t>so that 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supplies will </a:t>
            </a:r>
            <a:r>
              <a:rPr sz="1167" spc="-5" dirty="0">
                <a:latin typeface="Garamond"/>
                <a:cs typeface="Garamond"/>
              </a:rPr>
              <a:t>be available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needed. However, </a:t>
            </a:r>
            <a:r>
              <a:rPr sz="1167" dirty="0">
                <a:latin typeface="Garamond"/>
                <a:cs typeface="Garamond"/>
              </a:rPr>
              <a:t>these systems </a:t>
            </a:r>
            <a:r>
              <a:rPr sz="1167" spc="-5" dirty="0">
                <a:latin typeface="Garamond"/>
                <a:cs typeface="Garamond"/>
              </a:rPr>
              <a:t>result in </a:t>
            </a:r>
            <a:r>
              <a:rPr sz="1167" dirty="0">
                <a:latin typeface="Garamond"/>
                <a:cs typeface="Garamond"/>
              </a:rPr>
              <a:t>substantial savings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inventory-carrying </a:t>
            </a:r>
            <a:r>
              <a:rPr sz="1167" spc="-5" dirty="0">
                <a:latin typeface="Garamond"/>
                <a:cs typeface="Garamond"/>
              </a:rPr>
              <a:t>and handling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costs.</a:t>
            </a:r>
            <a:endParaRPr sz="1167">
              <a:latin typeface="Garamond"/>
              <a:cs typeface="Garamond"/>
            </a:endParaRPr>
          </a:p>
          <a:p>
            <a:pPr marL="1456939" lvl="1" indent="-370408">
              <a:lnSpc>
                <a:spcPts val="1240"/>
              </a:lnSpc>
              <a:buAutoNum type="romanLcPeriod" startAt="4"/>
              <a:tabLst>
                <a:tab pos="1456322" algn="l"/>
                <a:tab pos="1456939" algn="l"/>
              </a:tabLst>
            </a:pPr>
            <a:r>
              <a:rPr sz="1167" b="1" dirty="0">
                <a:latin typeface="Garamond"/>
                <a:cs typeface="Garamond"/>
              </a:rPr>
              <a:t>Transportation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Marketers need </a:t>
            </a:r>
            <a:r>
              <a:rPr sz="1167" dirty="0">
                <a:latin typeface="Garamond"/>
                <a:cs typeface="Garamond"/>
              </a:rPr>
              <a:t>to take </a:t>
            </a:r>
            <a:r>
              <a:rPr sz="1167" spc="-5" dirty="0">
                <a:latin typeface="Garamond"/>
                <a:cs typeface="Garamond"/>
              </a:rPr>
              <a:t>an interest in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company's </a:t>
            </a:r>
            <a:r>
              <a:rPr sz="1167" i="1" dirty="0">
                <a:latin typeface="Garamond"/>
                <a:cs typeface="Garamond"/>
              </a:rPr>
              <a:t>transportation </a:t>
            </a:r>
            <a:r>
              <a:rPr sz="1167" dirty="0">
                <a:latin typeface="Garamond"/>
                <a:cs typeface="Garamond"/>
              </a:rPr>
              <a:t>decisions. The choice </a:t>
            </a:r>
            <a:r>
              <a:rPr sz="1167" spc="-5" dirty="0">
                <a:latin typeface="Garamond"/>
                <a:cs typeface="Garamond"/>
              </a:rPr>
              <a:t>of  transportation </a:t>
            </a:r>
            <a:r>
              <a:rPr sz="1167" dirty="0">
                <a:latin typeface="Garamond"/>
                <a:cs typeface="Garamond"/>
              </a:rPr>
              <a:t>carriers </a:t>
            </a:r>
            <a:r>
              <a:rPr sz="1167" spc="-5" dirty="0">
                <a:latin typeface="Garamond"/>
                <a:cs typeface="Garamond"/>
              </a:rPr>
              <a:t>affects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pricing of products, delivery performance, and </a:t>
            </a:r>
            <a:r>
              <a:rPr sz="1167" dirty="0">
                <a:latin typeface="Garamond"/>
                <a:cs typeface="Garamond"/>
              </a:rPr>
              <a:t>condition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 goods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when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they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arrive—all</a:t>
            </a:r>
            <a:r>
              <a:rPr sz="1167" spc="14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14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which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will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affect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customer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satisfaction.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shipping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goods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its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8732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126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8800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and must not </a:t>
            </a:r>
            <a:r>
              <a:rPr sz="1167" dirty="0">
                <a:latin typeface="Garamond"/>
                <a:cs typeface="Garamond"/>
              </a:rPr>
              <a:t>exceed the seller's cost savings </a:t>
            </a:r>
            <a:r>
              <a:rPr sz="1167" spc="-5" dirty="0">
                <a:latin typeface="Garamond"/>
                <a:cs typeface="Garamond"/>
              </a:rPr>
              <a:t>associated </a:t>
            </a:r>
            <a:r>
              <a:rPr sz="1167" dirty="0">
                <a:latin typeface="Garamond"/>
                <a:cs typeface="Garamond"/>
              </a:rPr>
              <a:t>with selling </a:t>
            </a:r>
            <a:r>
              <a:rPr sz="1167" spc="-5" dirty="0">
                <a:latin typeface="Garamond"/>
                <a:cs typeface="Garamond"/>
              </a:rPr>
              <a:t>large </a:t>
            </a:r>
            <a:r>
              <a:rPr sz="1167" dirty="0">
                <a:latin typeface="Garamond"/>
                <a:cs typeface="Garamond"/>
              </a:rPr>
              <a:t>quantities.  These savings </a:t>
            </a:r>
            <a:r>
              <a:rPr sz="1167" spc="-5" dirty="0">
                <a:latin typeface="Garamond"/>
                <a:cs typeface="Garamond"/>
              </a:rPr>
              <a:t>include lower </a:t>
            </a:r>
            <a:r>
              <a:rPr sz="1167" dirty="0">
                <a:latin typeface="Garamond"/>
                <a:cs typeface="Garamond"/>
              </a:rPr>
              <a:t>selling, </a:t>
            </a:r>
            <a:r>
              <a:rPr sz="1167" spc="-5" dirty="0">
                <a:latin typeface="Garamond"/>
                <a:cs typeface="Garamond"/>
              </a:rPr>
              <a:t>inventory, and </a:t>
            </a:r>
            <a:r>
              <a:rPr sz="1167" dirty="0">
                <a:latin typeface="Garamond"/>
                <a:cs typeface="Garamond"/>
              </a:rPr>
              <a:t>transportation expenses. Discounts </a:t>
            </a:r>
            <a:r>
              <a:rPr sz="1167" spc="-5" dirty="0">
                <a:latin typeface="Garamond"/>
                <a:cs typeface="Garamond"/>
              </a:rPr>
              <a:t>provide an  incentive </a:t>
            </a:r>
            <a:r>
              <a:rPr sz="1167" dirty="0">
                <a:latin typeface="Garamond"/>
                <a:cs typeface="Garamond"/>
              </a:rPr>
              <a:t>to the customer to </a:t>
            </a:r>
            <a:r>
              <a:rPr sz="1167" spc="-5" dirty="0">
                <a:latin typeface="Garamond"/>
                <a:cs typeface="Garamond"/>
              </a:rPr>
              <a:t>buy more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given seller,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from many different  sources.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b="1" spc="-5" dirty="0">
                <a:latin typeface="Garamond"/>
                <a:cs typeface="Garamond"/>
              </a:rPr>
              <a:t>functional discount </a:t>
            </a:r>
            <a:r>
              <a:rPr sz="1167" dirty="0">
                <a:latin typeface="Garamond"/>
                <a:cs typeface="Garamond"/>
              </a:rPr>
              <a:t>(also called a trade </a:t>
            </a:r>
            <a:r>
              <a:rPr sz="1167" spc="-5" dirty="0">
                <a:latin typeface="Garamond"/>
                <a:cs typeface="Garamond"/>
              </a:rPr>
              <a:t>discount) is offered by </a:t>
            </a:r>
            <a:r>
              <a:rPr sz="1167" dirty="0">
                <a:latin typeface="Garamond"/>
                <a:cs typeface="Garamond"/>
              </a:rPr>
              <a:t>the seller to trade </a:t>
            </a:r>
            <a:r>
              <a:rPr sz="1167" spc="-5" dirty="0">
                <a:latin typeface="Garamond"/>
                <a:cs typeface="Garamond"/>
              </a:rPr>
              <a:t>channel  </a:t>
            </a:r>
            <a:r>
              <a:rPr sz="1167" dirty="0">
                <a:latin typeface="Garamond"/>
                <a:cs typeface="Garamond"/>
              </a:rPr>
              <a:t>members who </a:t>
            </a:r>
            <a:r>
              <a:rPr sz="1167" spc="-5" dirty="0">
                <a:latin typeface="Garamond"/>
                <a:cs typeface="Garamond"/>
              </a:rPr>
              <a:t>perform </a:t>
            </a:r>
            <a:r>
              <a:rPr sz="1167" dirty="0">
                <a:latin typeface="Garamond"/>
                <a:cs typeface="Garamond"/>
              </a:rPr>
              <a:t>certain functions, 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selling, storing, and </a:t>
            </a:r>
            <a:r>
              <a:rPr sz="1167" spc="-5" dirty="0">
                <a:latin typeface="Garamond"/>
                <a:cs typeface="Garamond"/>
              </a:rPr>
              <a:t>record </a:t>
            </a:r>
            <a:r>
              <a:rPr sz="1167" dirty="0">
                <a:latin typeface="Garamond"/>
                <a:cs typeface="Garamond"/>
              </a:rPr>
              <a:t>keeping.  </a:t>
            </a:r>
            <a:r>
              <a:rPr sz="1167" spc="-5" dirty="0">
                <a:latin typeface="Garamond"/>
                <a:cs typeface="Garamond"/>
              </a:rPr>
              <a:t>Manufacturers may offer different </a:t>
            </a:r>
            <a:r>
              <a:rPr sz="1167" dirty="0">
                <a:latin typeface="Garamond"/>
                <a:cs typeface="Garamond"/>
              </a:rPr>
              <a:t>functional </a:t>
            </a:r>
            <a:r>
              <a:rPr sz="1167" spc="-5" dirty="0">
                <a:latin typeface="Garamond"/>
                <a:cs typeface="Garamond"/>
              </a:rPr>
              <a:t>discounts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dirty="0">
                <a:latin typeface="Garamond"/>
                <a:cs typeface="Garamond"/>
              </a:rPr>
              <a:t>trade channels </a:t>
            </a:r>
            <a:r>
              <a:rPr sz="1167" spc="-5" dirty="0">
                <a:latin typeface="Garamond"/>
                <a:cs typeface="Garamond"/>
              </a:rPr>
              <a:t>because of </a:t>
            </a:r>
            <a:r>
              <a:rPr sz="1167" dirty="0">
                <a:latin typeface="Garamond"/>
                <a:cs typeface="Garamond"/>
              </a:rPr>
              <a:t>the  varying services they </a:t>
            </a:r>
            <a:r>
              <a:rPr sz="1167" spc="-5" dirty="0">
                <a:latin typeface="Garamond"/>
                <a:cs typeface="Garamond"/>
              </a:rPr>
              <a:t>perform, but manufacturers must offer </a:t>
            </a:r>
            <a:r>
              <a:rPr sz="1167" dirty="0">
                <a:latin typeface="Garamond"/>
                <a:cs typeface="Garamond"/>
              </a:rPr>
              <a:t>the same functional </a:t>
            </a:r>
            <a:r>
              <a:rPr sz="1167" spc="-5" dirty="0">
                <a:latin typeface="Garamond"/>
                <a:cs typeface="Garamond"/>
              </a:rPr>
              <a:t>discounts </a:t>
            </a:r>
            <a:r>
              <a:rPr sz="1167" dirty="0">
                <a:latin typeface="Garamond"/>
                <a:cs typeface="Garamond"/>
              </a:rPr>
              <a:t>within  each trade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channel.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b="1" dirty="0">
                <a:latin typeface="Garamond"/>
                <a:cs typeface="Garamond"/>
              </a:rPr>
              <a:t>seasonal </a:t>
            </a:r>
            <a:r>
              <a:rPr sz="1167" b="1" spc="-5" dirty="0">
                <a:latin typeface="Garamond"/>
                <a:cs typeface="Garamond"/>
              </a:rPr>
              <a:t>discount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price reduction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buyers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buy merchandise or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out of  </a:t>
            </a:r>
            <a:r>
              <a:rPr sz="1167" dirty="0">
                <a:latin typeface="Garamond"/>
                <a:cs typeface="Garamond"/>
              </a:rPr>
              <a:t>season. For example, </a:t>
            </a:r>
            <a:r>
              <a:rPr sz="1167" spc="-5" dirty="0">
                <a:latin typeface="Garamond"/>
                <a:cs typeface="Garamond"/>
              </a:rPr>
              <a:t>lawn and </a:t>
            </a:r>
            <a:r>
              <a:rPr sz="1167" dirty="0">
                <a:latin typeface="Garamond"/>
                <a:cs typeface="Garamond"/>
              </a:rPr>
              <a:t>garden equipment </a:t>
            </a:r>
            <a:r>
              <a:rPr sz="1167" spc="-5" dirty="0">
                <a:latin typeface="Garamond"/>
                <a:cs typeface="Garamond"/>
              </a:rPr>
              <a:t>manufacturers offer </a:t>
            </a:r>
            <a:r>
              <a:rPr sz="1167" dirty="0">
                <a:latin typeface="Garamond"/>
                <a:cs typeface="Garamond"/>
              </a:rPr>
              <a:t>seasonal </a:t>
            </a:r>
            <a:r>
              <a:rPr sz="1167" spc="-5" dirty="0">
                <a:latin typeface="Garamond"/>
                <a:cs typeface="Garamond"/>
              </a:rPr>
              <a:t>discounts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retailers during </a:t>
            </a:r>
            <a:r>
              <a:rPr sz="1167" dirty="0">
                <a:latin typeface="Garamond"/>
                <a:cs typeface="Garamond"/>
              </a:rPr>
              <a:t>the fall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winter </a:t>
            </a:r>
            <a:r>
              <a:rPr sz="1167" spc="-5" dirty="0">
                <a:latin typeface="Garamond"/>
                <a:cs typeface="Garamond"/>
              </a:rPr>
              <a:t>months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encourage </a:t>
            </a:r>
            <a:r>
              <a:rPr sz="1167" dirty="0">
                <a:latin typeface="Garamond"/>
                <a:cs typeface="Garamond"/>
              </a:rPr>
              <a:t>early </a:t>
            </a:r>
            <a:r>
              <a:rPr sz="1167" spc="-5" dirty="0">
                <a:latin typeface="Garamond"/>
                <a:cs typeface="Garamond"/>
              </a:rPr>
              <a:t>ordering in anticipation </a:t>
            </a:r>
            <a:r>
              <a:rPr sz="1167" dirty="0">
                <a:latin typeface="Garamond"/>
                <a:cs typeface="Garamond"/>
              </a:rPr>
              <a:t>of the </a:t>
            </a:r>
            <a:r>
              <a:rPr sz="1167" spc="-5" dirty="0">
                <a:latin typeface="Garamond"/>
                <a:cs typeface="Garamond"/>
              </a:rPr>
              <a:t>heavy  </a:t>
            </a:r>
            <a:r>
              <a:rPr sz="1167" dirty="0">
                <a:latin typeface="Garamond"/>
                <a:cs typeface="Garamond"/>
              </a:rPr>
              <a:t>spring </a:t>
            </a:r>
            <a:r>
              <a:rPr sz="1167" spc="-5" dirty="0">
                <a:latin typeface="Garamond"/>
                <a:cs typeface="Garamond"/>
              </a:rPr>
              <a:t>and summer </a:t>
            </a:r>
            <a:r>
              <a:rPr sz="1167" dirty="0">
                <a:latin typeface="Garamond"/>
                <a:cs typeface="Garamond"/>
              </a:rPr>
              <a:t>selling seasons. </a:t>
            </a:r>
            <a:r>
              <a:rPr sz="1167" spc="-5" dirty="0">
                <a:latin typeface="Garamond"/>
                <a:cs typeface="Garamond"/>
              </a:rPr>
              <a:t>Hotels, </a:t>
            </a:r>
            <a:r>
              <a:rPr sz="1167" dirty="0">
                <a:latin typeface="Garamond"/>
                <a:cs typeface="Garamond"/>
              </a:rPr>
              <a:t>motels, </a:t>
            </a:r>
            <a:r>
              <a:rPr sz="1167" spc="-5" dirty="0">
                <a:latin typeface="Garamond"/>
                <a:cs typeface="Garamond"/>
              </a:rPr>
              <a:t>and airlines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seasonal discounts in  their slower selling </a:t>
            </a:r>
            <a:r>
              <a:rPr sz="1167" spc="-5" dirty="0">
                <a:latin typeface="Garamond"/>
                <a:cs typeface="Garamond"/>
              </a:rPr>
              <a:t>periods. Seasonal </a:t>
            </a:r>
            <a:r>
              <a:rPr sz="1167" dirty="0">
                <a:latin typeface="Garamond"/>
                <a:cs typeface="Garamond"/>
              </a:rPr>
              <a:t>discounts </a:t>
            </a:r>
            <a:r>
              <a:rPr sz="1167" spc="-5" dirty="0">
                <a:latin typeface="Garamond"/>
                <a:cs typeface="Garamond"/>
              </a:rPr>
              <a:t>allow </a:t>
            </a:r>
            <a:r>
              <a:rPr sz="1167" dirty="0">
                <a:latin typeface="Garamond"/>
                <a:cs typeface="Garamond"/>
              </a:rPr>
              <a:t>the seller to </a:t>
            </a:r>
            <a:r>
              <a:rPr sz="1167" spc="-5" dirty="0">
                <a:latin typeface="Garamond"/>
                <a:cs typeface="Garamond"/>
              </a:rPr>
              <a:t>keep </a:t>
            </a:r>
            <a:r>
              <a:rPr sz="1167" dirty="0">
                <a:latin typeface="Garamond"/>
                <a:cs typeface="Garamond"/>
              </a:rPr>
              <a:t>production steady during an  entire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year.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Allowances </a:t>
            </a:r>
            <a:r>
              <a:rPr sz="1167" spc="-5" dirty="0">
                <a:latin typeface="Garamond"/>
                <a:cs typeface="Garamond"/>
              </a:rPr>
              <a:t>are another </a:t>
            </a:r>
            <a:r>
              <a:rPr sz="1167" dirty="0">
                <a:latin typeface="Garamond"/>
                <a:cs typeface="Garamond"/>
              </a:rPr>
              <a:t>type </a:t>
            </a:r>
            <a:r>
              <a:rPr sz="1167" spc="-5" dirty="0">
                <a:latin typeface="Garamond"/>
                <a:cs typeface="Garamond"/>
              </a:rPr>
              <a:t>of reduction </a:t>
            </a:r>
            <a:r>
              <a:rPr sz="1167" dirty="0">
                <a:latin typeface="Garamond"/>
                <a:cs typeface="Garamond"/>
              </a:rPr>
              <a:t>from the </a:t>
            </a:r>
            <a:r>
              <a:rPr sz="1167" spc="-5" dirty="0">
                <a:latin typeface="Garamond"/>
                <a:cs typeface="Garamond"/>
              </a:rPr>
              <a:t>list price. </a:t>
            </a:r>
            <a:r>
              <a:rPr sz="1167" dirty="0">
                <a:latin typeface="Garamond"/>
                <a:cs typeface="Garamond"/>
              </a:rPr>
              <a:t>For example, trade-in </a:t>
            </a:r>
            <a:r>
              <a:rPr sz="1167" spc="-5" dirty="0">
                <a:latin typeface="Garamond"/>
                <a:cs typeface="Garamond"/>
              </a:rPr>
              <a:t>allowances are  price reductions </a:t>
            </a:r>
            <a:r>
              <a:rPr sz="1167" dirty="0">
                <a:latin typeface="Garamond"/>
                <a:cs typeface="Garamond"/>
              </a:rPr>
              <a:t>given for turning in </a:t>
            </a:r>
            <a:r>
              <a:rPr sz="1167" spc="-5" dirty="0">
                <a:latin typeface="Garamond"/>
                <a:cs typeface="Garamond"/>
              </a:rPr>
              <a:t>an old </a:t>
            </a:r>
            <a:r>
              <a:rPr sz="1167" dirty="0">
                <a:latin typeface="Garamond"/>
                <a:cs typeface="Garamond"/>
              </a:rPr>
              <a:t>item when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one. </a:t>
            </a:r>
            <a:r>
              <a:rPr sz="1167" dirty="0">
                <a:latin typeface="Garamond"/>
                <a:cs typeface="Garamond"/>
              </a:rPr>
              <a:t>Trade-in </a:t>
            </a:r>
            <a:r>
              <a:rPr sz="1167" spc="-5" dirty="0">
                <a:latin typeface="Garamond"/>
                <a:cs typeface="Garamond"/>
              </a:rPr>
              <a:t>allowances </a:t>
            </a:r>
            <a:r>
              <a:rPr sz="1167" dirty="0">
                <a:latin typeface="Garamond"/>
                <a:cs typeface="Garamond"/>
              </a:rPr>
              <a:t>are  </a:t>
            </a:r>
            <a:r>
              <a:rPr sz="1167" spc="-5" dirty="0">
                <a:latin typeface="Garamond"/>
                <a:cs typeface="Garamond"/>
              </a:rPr>
              <a:t>most common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automobile industry but are also </a:t>
            </a:r>
            <a:r>
              <a:rPr sz="1167" dirty="0">
                <a:latin typeface="Garamond"/>
                <a:cs typeface="Garamond"/>
              </a:rPr>
              <a:t>given for </a:t>
            </a:r>
            <a:r>
              <a:rPr sz="1167" spc="-5" dirty="0">
                <a:latin typeface="Garamond"/>
                <a:cs typeface="Garamond"/>
              </a:rPr>
              <a:t>other durable </a:t>
            </a:r>
            <a:r>
              <a:rPr sz="1167" dirty="0">
                <a:latin typeface="Garamond"/>
                <a:cs typeface="Garamond"/>
              </a:rPr>
              <a:t>goods. </a:t>
            </a:r>
            <a:r>
              <a:rPr sz="1167" spc="-5" dirty="0">
                <a:latin typeface="Garamond"/>
                <a:cs typeface="Garamond"/>
              </a:rPr>
              <a:t>Promotional  allowances </a:t>
            </a:r>
            <a:r>
              <a:rPr sz="1167" dirty="0">
                <a:latin typeface="Garamond"/>
                <a:cs typeface="Garamond"/>
              </a:rPr>
              <a:t>are </a:t>
            </a:r>
            <a:r>
              <a:rPr sz="1167" spc="-5" dirty="0">
                <a:latin typeface="Garamond"/>
                <a:cs typeface="Garamond"/>
              </a:rPr>
              <a:t>payments or price reductions </a:t>
            </a:r>
            <a:r>
              <a:rPr sz="1167" dirty="0">
                <a:latin typeface="Garamond"/>
                <a:cs typeface="Garamond"/>
              </a:rPr>
              <a:t>to reward dealers for </a:t>
            </a:r>
            <a:r>
              <a:rPr sz="1167" spc="-5" dirty="0">
                <a:latin typeface="Garamond"/>
                <a:cs typeface="Garamond"/>
              </a:rPr>
              <a:t>participating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and  sales support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programs.</a:t>
            </a:r>
            <a:endParaRPr sz="1167">
              <a:latin typeface="Garamond"/>
              <a:cs typeface="Garamond"/>
            </a:endParaRPr>
          </a:p>
          <a:p>
            <a:pPr marL="233975">
              <a:lnSpc>
                <a:spcPts val="1327"/>
              </a:lnSpc>
              <a:tabLst>
                <a:tab pos="641424" algn="l"/>
              </a:tabLst>
            </a:pPr>
            <a:r>
              <a:rPr sz="1167" b="1" spc="-5" dirty="0">
                <a:latin typeface="Garamond"/>
                <a:cs typeface="Garamond"/>
              </a:rPr>
              <a:t>b.	Segmented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often adjust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basic prices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allow </a:t>
            </a:r>
            <a:r>
              <a:rPr sz="1167" dirty="0">
                <a:latin typeface="Garamond"/>
                <a:cs typeface="Garamond"/>
              </a:rPr>
              <a:t>for differences in customers, </a:t>
            </a:r>
            <a:r>
              <a:rPr sz="1167" spc="-5" dirty="0">
                <a:latin typeface="Garamond"/>
                <a:cs typeface="Garamond"/>
              </a:rPr>
              <a:t>products, and  locations. In </a:t>
            </a:r>
            <a:r>
              <a:rPr sz="1167" dirty="0">
                <a:latin typeface="Garamond"/>
                <a:cs typeface="Garamond"/>
              </a:rPr>
              <a:t>segmented </a:t>
            </a:r>
            <a:r>
              <a:rPr sz="1167" spc="-5" dirty="0">
                <a:latin typeface="Garamond"/>
                <a:cs typeface="Garamond"/>
              </a:rPr>
              <a:t>pricing, </a:t>
            </a:r>
            <a:r>
              <a:rPr sz="1167" dirty="0">
                <a:latin typeface="Garamond"/>
                <a:cs typeface="Garamond"/>
              </a:rPr>
              <a:t>the company sells 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or more prices, </a:t>
            </a:r>
            <a:r>
              <a:rPr sz="1167" dirty="0">
                <a:latin typeface="Garamond"/>
                <a:cs typeface="Garamond"/>
              </a:rPr>
              <a:t>even  though the difference </a:t>
            </a:r>
            <a:r>
              <a:rPr sz="1167" spc="-5" dirty="0">
                <a:latin typeface="Garamond"/>
                <a:cs typeface="Garamond"/>
              </a:rPr>
              <a:t>in prices is not based on differences in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costs.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Segmented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takes several </a:t>
            </a:r>
            <a:r>
              <a:rPr sz="1167" spc="-5" dirty="0">
                <a:latin typeface="Garamond"/>
                <a:cs typeface="Garamond"/>
              </a:rPr>
              <a:t>forms. Under customer-segment pricing, </a:t>
            </a:r>
            <a:r>
              <a:rPr sz="1167" dirty="0">
                <a:latin typeface="Garamond"/>
                <a:cs typeface="Garamond"/>
              </a:rPr>
              <a:t>different customers </a:t>
            </a:r>
            <a:r>
              <a:rPr sz="1167" spc="-5" dirty="0">
                <a:latin typeface="Garamond"/>
                <a:cs typeface="Garamond"/>
              </a:rPr>
              <a:t>pay  different prices </a:t>
            </a:r>
            <a:r>
              <a:rPr sz="1167" dirty="0">
                <a:latin typeface="Garamond"/>
                <a:cs typeface="Garamond"/>
              </a:rPr>
              <a:t>for the same </a:t>
            </a:r>
            <a:r>
              <a:rPr sz="1167" spc="-5" dirty="0">
                <a:latin typeface="Garamond"/>
                <a:cs typeface="Garamond"/>
              </a:rPr>
              <a:t>product or service. Museums, </a:t>
            </a:r>
            <a:r>
              <a:rPr sz="1167" dirty="0">
                <a:latin typeface="Garamond"/>
                <a:cs typeface="Garamond"/>
              </a:rPr>
              <a:t>for example, will charge a </a:t>
            </a:r>
            <a:r>
              <a:rPr sz="1167" spc="-5" dirty="0">
                <a:latin typeface="Garamond"/>
                <a:cs typeface="Garamond"/>
              </a:rPr>
              <a:t>lower  admission </a:t>
            </a:r>
            <a:r>
              <a:rPr sz="1167" dirty="0">
                <a:latin typeface="Garamond"/>
                <a:cs typeface="Garamond"/>
              </a:rPr>
              <a:t>for students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senior citizens. </a:t>
            </a:r>
            <a:r>
              <a:rPr sz="1167" spc="-5" dirty="0">
                <a:latin typeface="Garamond"/>
                <a:cs typeface="Garamond"/>
              </a:rPr>
              <a:t>Under product-form pricing, </a:t>
            </a:r>
            <a:r>
              <a:rPr sz="1167" dirty="0">
                <a:latin typeface="Garamond"/>
                <a:cs typeface="Garamond"/>
              </a:rPr>
              <a:t>different versions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 are priced </a:t>
            </a:r>
            <a:r>
              <a:rPr sz="1167" dirty="0">
                <a:latin typeface="Garamond"/>
                <a:cs typeface="Garamond"/>
              </a:rPr>
              <a:t>differently </a:t>
            </a:r>
            <a:r>
              <a:rPr sz="1167" spc="-5" dirty="0">
                <a:latin typeface="Garamond"/>
                <a:cs typeface="Garamond"/>
              </a:rPr>
              <a:t>but not according </a:t>
            </a:r>
            <a:r>
              <a:rPr sz="1167" dirty="0">
                <a:latin typeface="Garamond"/>
                <a:cs typeface="Garamond"/>
              </a:rPr>
              <a:t>to differences in their costs. </a:t>
            </a:r>
            <a:r>
              <a:rPr sz="1167" spc="-5" dirty="0">
                <a:latin typeface="Garamond"/>
                <a:cs typeface="Garamond"/>
              </a:rPr>
              <a:t>Using </a:t>
            </a:r>
            <a:r>
              <a:rPr sz="1167" dirty="0">
                <a:latin typeface="Garamond"/>
                <a:cs typeface="Garamond"/>
              </a:rPr>
              <a:t>location  </a:t>
            </a:r>
            <a:r>
              <a:rPr sz="1167" spc="-5" dirty="0">
                <a:latin typeface="Garamond"/>
                <a:cs typeface="Garamond"/>
              </a:rPr>
              <a:t>pricing, </a:t>
            </a:r>
            <a:r>
              <a:rPr sz="1167" dirty="0">
                <a:latin typeface="Garamond"/>
                <a:cs typeface="Garamond"/>
              </a:rPr>
              <a:t>a company charges </a:t>
            </a:r>
            <a:r>
              <a:rPr sz="1167" spc="-5" dirty="0">
                <a:latin typeface="Garamond"/>
                <a:cs typeface="Garamond"/>
              </a:rPr>
              <a:t>different prices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different locations, </a:t>
            </a:r>
            <a:r>
              <a:rPr sz="1167" dirty="0">
                <a:latin typeface="Garamond"/>
                <a:cs typeface="Garamond"/>
              </a:rPr>
              <a:t>even though the cost </a:t>
            </a:r>
            <a:r>
              <a:rPr sz="1167" spc="-5" dirty="0">
                <a:latin typeface="Garamond"/>
                <a:cs typeface="Garamond"/>
              </a:rPr>
              <a:t>of offering  at </a:t>
            </a:r>
            <a:r>
              <a:rPr sz="1167" dirty="0">
                <a:latin typeface="Garamond"/>
                <a:cs typeface="Garamond"/>
              </a:rPr>
              <a:t>each location is the same. For instance, </a:t>
            </a:r>
            <a:r>
              <a:rPr sz="1167" spc="-5" dirty="0">
                <a:latin typeface="Garamond"/>
                <a:cs typeface="Garamond"/>
              </a:rPr>
              <a:t>theaters </a:t>
            </a:r>
            <a:r>
              <a:rPr sz="1167" dirty="0">
                <a:latin typeface="Garamond"/>
                <a:cs typeface="Garamond"/>
              </a:rPr>
              <a:t>vary their seat </a:t>
            </a:r>
            <a:r>
              <a:rPr sz="1167" spc="-5" dirty="0">
                <a:latin typeface="Garamond"/>
                <a:cs typeface="Garamond"/>
              </a:rPr>
              <a:t>prices because of audience  preferences </a:t>
            </a:r>
            <a:r>
              <a:rPr sz="1167" dirty="0">
                <a:latin typeface="Garamond"/>
                <a:cs typeface="Garamond"/>
              </a:rPr>
              <a:t>for certain locations. Finally, using time </a:t>
            </a:r>
            <a:r>
              <a:rPr sz="1167" spc="-5" dirty="0">
                <a:latin typeface="Garamond"/>
                <a:cs typeface="Garamond"/>
              </a:rPr>
              <a:t>pricing, </a:t>
            </a:r>
            <a:r>
              <a:rPr sz="1167" dirty="0">
                <a:latin typeface="Garamond"/>
                <a:cs typeface="Garamond"/>
              </a:rPr>
              <a:t>a firm varies its </a:t>
            </a:r>
            <a:r>
              <a:rPr sz="1167" spc="-5" dirty="0">
                <a:latin typeface="Garamond"/>
                <a:cs typeface="Garamond"/>
              </a:rPr>
              <a:t>price by </a:t>
            </a:r>
            <a:r>
              <a:rPr sz="1167" dirty="0">
                <a:latin typeface="Garamond"/>
                <a:cs typeface="Garamond"/>
              </a:rPr>
              <a:t>the season,  the </a:t>
            </a:r>
            <a:r>
              <a:rPr sz="1167" spc="-5" dirty="0">
                <a:latin typeface="Garamond"/>
                <a:cs typeface="Garamond"/>
              </a:rPr>
              <a:t>month,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day, and </a:t>
            </a:r>
            <a:r>
              <a:rPr sz="1167" dirty="0">
                <a:latin typeface="Garamond"/>
                <a:cs typeface="Garamond"/>
              </a:rPr>
              <a:t>even the </a:t>
            </a:r>
            <a:r>
              <a:rPr sz="1167" spc="-5" dirty="0">
                <a:latin typeface="Garamond"/>
                <a:cs typeface="Garamond"/>
              </a:rPr>
              <a:t>hour. </a:t>
            </a:r>
            <a:r>
              <a:rPr sz="1167" dirty="0">
                <a:latin typeface="Garamond"/>
                <a:cs typeface="Garamond"/>
              </a:rPr>
              <a:t>Public </a:t>
            </a:r>
            <a:r>
              <a:rPr sz="1167" spc="-5" dirty="0">
                <a:latin typeface="Garamond"/>
                <a:cs typeface="Garamond"/>
              </a:rPr>
              <a:t>utilities </a:t>
            </a:r>
            <a:r>
              <a:rPr sz="1167" dirty="0">
                <a:latin typeface="Garamond"/>
                <a:cs typeface="Garamond"/>
              </a:rPr>
              <a:t>vary their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to commercial users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time  </a:t>
            </a:r>
            <a:r>
              <a:rPr sz="1167" spc="-5" dirty="0">
                <a:latin typeface="Garamond"/>
                <a:cs typeface="Garamond"/>
              </a:rPr>
              <a:t>of day and </a:t>
            </a:r>
            <a:r>
              <a:rPr sz="1167" dirty="0">
                <a:latin typeface="Garamond"/>
                <a:cs typeface="Garamond"/>
              </a:rPr>
              <a:t>weekend versus weekday. The </a:t>
            </a:r>
            <a:r>
              <a:rPr sz="1167" spc="-5" dirty="0">
                <a:latin typeface="Garamond"/>
                <a:cs typeface="Garamond"/>
              </a:rPr>
              <a:t>telephone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offers lower off-peak </a:t>
            </a:r>
            <a:r>
              <a:rPr sz="1167" dirty="0">
                <a:latin typeface="Garamond"/>
                <a:cs typeface="Garamond"/>
              </a:rPr>
              <a:t>charges, </a:t>
            </a:r>
            <a:r>
              <a:rPr sz="1167" spc="-5" dirty="0">
                <a:latin typeface="Garamond"/>
                <a:cs typeface="Garamond"/>
              </a:rPr>
              <a:t>and  resorts </a:t>
            </a:r>
            <a:r>
              <a:rPr sz="1167" dirty="0">
                <a:latin typeface="Garamond"/>
                <a:cs typeface="Garamond"/>
              </a:rPr>
              <a:t>give seasonal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discounts.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For segmented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an </a:t>
            </a:r>
            <a:r>
              <a:rPr sz="1167" dirty="0">
                <a:latin typeface="Garamond"/>
                <a:cs typeface="Garamond"/>
              </a:rPr>
              <a:t>effective strategy, certain </a:t>
            </a:r>
            <a:r>
              <a:rPr sz="1167" spc="-5" dirty="0">
                <a:latin typeface="Garamond"/>
                <a:cs typeface="Garamond"/>
              </a:rPr>
              <a:t>conditions must </a:t>
            </a:r>
            <a:r>
              <a:rPr sz="1167" dirty="0">
                <a:latin typeface="Garamond"/>
                <a:cs typeface="Garamond"/>
              </a:rPr>
              <a:t>exist. The </a:t>
            </a:r>
            <a:r>
              <a:rPr sz="1167" spc="-5" dirty="0">
                <a:latin typeface="Garamond"/>
                <a:cs typeface="Garamond"/>
              </a:rPr>
              <a:t>market must  be  segmentable,  and  </a:t>
            </a:r>
            <a:r>
              <a:rPr sz="1167" dirty="0">
                <a:latin typeface="Garamond"/>
                <a:cs typeface="Garamond"/>
              </a:rPr>
              <a:t>the  segments  must  show  different  degrees  of  demand.  </a:t>
            </a:r>
            <a:r>
              <a:rPr sz="1167" spc="-5" dirty="0">
                <a:latin typeface="Garamond"/>
                <a:cs typeface="Garamond"/>
              </a:rPr>
              <a:t>Members  </a:t>
            </a:r>
            <a:r>
              <a:rPr sz="1167" dirty="0">
                <a:latin typeface="Garamond"/>
                <a:cs typeface="Garamond"/>
              </a:rPr>
              <a:t>of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  <a:p>
            <a:pPr marL="4021398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segment paying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lower  price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not be able </a:t>
            </a:r>
            <a:r>
              <a:rPr sz="1167" dirty="0">
                <a:latin typeface="Garamond"/>
                <a:cs typeface="Garamond"/>
              </a:rPr>
              <a:t>to  turn </a:t>
            </a:r>
            <a:r>
              <a:rPr sz="1167" spc="-5" dirty="0">
                <a:latin typeface="Garamond"/>
                <a:cs typeface="Garamond"/>
              </a:rPr>
              <a:t>around and resell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the segment  </a:t>
            </a:r>
            <a:r>
              <a:rPr sz="1167" spc="-5" dirty="0">
                <a:latin typeface="Garamond"/>
                <a:cs typeface="Garamond"/>
              </a:rPr>
              <a:t>paying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higher price.  Competitors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not be  able </a:t>
            </a:r>
            <a:r>
              <a:rPr sz="1167" dirty="0">
                <a:latin typeface="Garamond"/>
                <a:cs typeface="Garamond"/>
              </a:rPr>
              <a:t>to undersell the firm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segment being </a:t>
            </a:r>
            <a:r>
              <a:rPr sz="1167" dirty="0">
                <a:latin typeface="Garamond"/>
                <a:cs typeface="Garamond"/>
              </a:rPr>
              <a:t>charged  the </a:t>
            </a:r>
            <a:r>
              <a:rPr sz="1167" spc="-5" dirty="0">
                <a:latin typeface="Garamond"/>
                <a:cs typeface="Garamond"/>
              </a:rPr>
              <a:t>higher price. Nor </a:t>
            </a:r>
            <a:r>
              <a:rPr sz="1167" dirty="0">
                <a:latin typeface="Garamond"/>
                <a:cs typeface="Garamond"/>
              </a:rPr>
              <a:t>should  the costs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segmenting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watching 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exceed  the extra </a:t>
            </a:r>
            <a:r>
              <a:rPr sz="1167" spc="-5" dirty="0">
                <a:latin typeface="Garamond"/>
                <a:cs typeface="Garamond"/>
              </a:rPr>
              <a:t>revenue obtained  </a:t>
            </a:r>
            <a:r>
              <a:rPr sz="1167" dirty="0">
                <a:latin typeface="Garamond"/>
                <a:cs typeface="Garamond"/>
              </a:rPr>
              <a:t>from the </a:t>
            </a:r>
            <a:r>
              <a:rPr sz="1167" spc="-5" dirty="0">
                <a:latin typeface="Garamond"/>
                <a:cs typeface="Garamond"/>
              </a:rPr>
              <a:t>price difference. Of  </a:t>
            </a:r>
            <a:r>
              <a:rPr sz="1167" dirty="0">
                <a:latin typeface="Garamond"/>
                <a:cs typeface="Garamond"/>
              </a:rPr>
              <a:t>course,      the     </a:t>
            </a:r>
            <a:r>
              <a:rPr sz="1167" spc="17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segmented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79819" y="9554632"/>
            <a:ext cx="129646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0667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720089" y="956537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720089" y="957574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6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720089" y="958611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720089" y="959723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720089" y="960834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720089" y="961871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6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720089" y="962908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30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720089" y="963982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0668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720089" y="965057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720089" y="966094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9906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720089" y="967131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817139" y="7581053"/>
            <a:ext cx="3662803" cy="1991607"/>
          </a:xfrm>
          <a:custGeom>
            <a:avLst/>
            <a:gdLst/>
            <a:ahLst/>
            <a:cxnLst/>
            <a:rect l="l" t="t" r="r" b="b"/>
            <a:pathLst>
              <a:path w="3767454" h="2048509">
                <a:moveTo>
                  <a:pt x="0" y="2048255"/>
                </a:moveTo>
                <a:lnTo>
                  <a:pt x="3767328" y="2048255"/>
                </a:lnTo>
                <a:lnTo>
                  <a:pt x="3767328" y="0"/>
                </a:lnTo>
                <a:lnTo>
                  <a:pt x="0" y="0"/>
                </a:lnTo>
                <a:lnTo>
                  <a:pt x="0" y="2048255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14904" y="7313613"/>
          <a:ext cx="3905426" cy="2239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3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7768">
                <a:tc gridSpan="7">
                  <a:txBody>
                    <a:bodyPr/>
                    <a:lstStyle/>
                    <a:p>
                      <a:endParaRPr sz="1200">
                        <a:latin typeface="Garamond"/>
                        <a:cs typeface="Garamond"/>
                      </a:endParaRPr>
                    </a:p>
                  </a:txBody>
                  <a:tcPr marL="0" marR="0" marT="0" marB="0">
                    <a:lnT w="10667">
                      <a:solidFill>
                        <a:srgbClr val="701503"/>
                      </a:solidFill>
                      <a:prstDash val="solid"/>
                    </a:lnT>
                    <a:lnB w="15050">
                      <a:solidFill>
                        <a:srgbClr val="76767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917">
                <a:tc rowSpan="7">
                  <a:txBody>
                    <a:bodyPr/>
                    <a:lstStyle/>
                    <a:p>
                      <a:endParaRPr sz="1200">
                        <a:latin typeface="Garamond"/>
                        <a:cs typeface="Garamond"/>
                      </a:endParaRPr>
                    </a:p>
                  </a:txBody>
                  <a:tcPr marL="0" marR="0" marT="0" marB="0">
                    <a:lnT w="1505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67">
                      <a:solidFill>
                        <a:srgbClr val="741603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72720" marR="10160" indent="-123189">
                        <a:lnSpc>
                          <a:spcPct val="101600"/>
                        </a:lnSpc>
                        <a:spcBef>
                          <a:spcPts val="515"/>
                        </a:spcBef>
                      </a:pPr>
                      <a:r>
                        <a:rPr sz="1800" b="1" spc="-225" dirty="0">
                          <a:latin typeface="Arial"/>
                          <a:cs typeface="Arial"/>
                        </a:rPr>
                        <a:t>Selling </a:t>
                      </a:r>
                      <a:r>
                        <a:rPr sz="1800" b="1" spc="-285" dirty="0">
                          <a:latin typeface="Arial"/>
                          <a:cs typeface="Arial"/>
                        </a:rPr>
                        <a:t>Products </a:t>
                      </a:r>
                      <a:r>
                        <a:rPr sz="1800" b="1" spc="-275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1800" b="1" spc="-225" dirty="0">
                          <a:latin typeface="Arial"/>
                          <a:cs typeface="Arial"/>
                        </a:rPr>
                        <a:t>Different </a:t>
                      </a:r>
                      <a:r>
                        <a:rPr sz="1800" b="1" spc="-250" dirty="0">
                          <a:latin typeface="Arial"/>
                          <a:cs typeface="Arial"/>
                        </a:rPr>
                        <a:t>Prices </a:t>
                      </a:r>
                      <a:r>
                        <a:rPr sz="1800" b="1" spc="-315" dirty="0">
                          <a:latin typeface="Arial"/>
                          <a:cs typeface="Arial"/>
                        </a:rPr>
                        <a:t>Even  </a:t>
                      </a:r>
                      <a:r>
                        <a:rPr sz="1800" b="1" spc="-325" dirty="0">
                          <a:latin typeface="Arial"/>
                          <a:cs typeface="Arial"/>
                        </a:rPr>
                        <a:t>Though  </a:t>
                      </a:r>
                      <a:r>
                        <a:rPr sz="1800" b="1" spc="-275" dirty="0">
                          <a:latin typeface="Arial"/>
                          <a:cs typeface="Arial"/>
                        </a:rPr>
                        <a:t>There  </a:t>
                      </a:r>
                      <a:r>
                        <a:rPr sz="1800" b="1" spc="-1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b="1" spc="-370" dirty="0">
                          <a:latin typeface="Arial"/>
                          <a:cs typeface="Arial"/>
                        </a:rPr>
                        <a:t>No  </a:t>
                      </a:r>
                      <a:r>
                        <a:rPr sz="1800" b="1" spc="-240" dirty="0">
                          <a:latin typeface="Arial"/>
                          <a:cs typeface="Arial"/>
                        </a:rPr>
                        <a:t>Difference </a:t>
                      </a:r>
                      <a:r>
                        <a:rPr sz="1800" b="1" spc="-21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90" dirty="0">
                          <a:latin typeface="Arial"/>
                          <a:cs typeface="Arial"/>
                        </a:rPr>
                        <a:t>Cost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1127">
                      <a:solidFill>
                        <a:srgbClr val="767676"/>
                      </a:solidFill>
                      <a:prstDash val="solid"/>
                    </a:lnR>
                    <a:lnT w="15050">
                      <a:solidFill>
                        <a:srgbClr val="767676"/>
                      </a:solidFill>
                      <a:prstDash val="solid"/>
                    </a:lnT>
                    <a:lnB w="15050">
                      <a:solidFill>
                        <a:srgbClr val="767676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127">
                      <a:solidFill>
                        <a:srgbClr val="767676"/>
                      </a:solidFill>
                      <a:prstDash val="solid"/>
                    </a:lnL>
                    <a:lnR w="33527">
                      <a:solidFill>
                        <a:srgbClr val="FFFFFF"/>
                      </a:solidFill>
                      <a:prstDash val="solid"/>
                    </a:lnR>
                    <a:lnT w="11429">
                      <a:solidFill>
                        <a:srgbClr val="7C1803"/>
                      </a:solidFill>
                      <a:prstDash val="solid"/>
                    </a:lnT>
                    <a:solidFill>
                      <a:srgbClr val="FDFD5D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3527">
                      <a:solidFill>
                        <a:srgbClr val="FFFFFF"/>
                      </a:solidFill>
                      <a:prstDash val="solid"/>
                    </a:lnL>
                    <a:lnT w="11429">
                      <a:solidFill>
                        <a:srgbClr val="871A03"/>
                      </a:solidFill>
                      <a:prstDash val="solid"/>
                    </a:lnT>
                    <a:lnB w="10667">
                      <a:solidFill>
                        <a:srgbClr val="7516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1429">
                      <a:solidFill>
                        <a:srgbClr val="871A03"/>
                      </a:solidFill>
                      <a:prstDash val="solid"/>
                    </a:lnT>
                    <a:lnB w="10667">
                      <a:solidFill>
                        <a:srgbClr val="74160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2255">
                      <a:solidFill>
                        <a:srgbClr val="404176"/>
                      </a:solidFill>
                      <a:prstDash val="solid"/>
                    </a:lnR>
                    <a:lnT w="15050">
                      <a:solidFill>
                        <a:srgbClr val="767676"/>
                      </a:solidFill>
                      <a:prstDash val="solid"/>
                    </a:lnT>
                    <a:solidFill>
                      <a:srgbClr val="FDFD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2255">
                      <a:solidFill>
                        <a:srgbClr val="404176"/>
                      </a:solidFill>
                      <a:prstDash val="solid"/>
                    </a:lnL>
                    <a:lnR w="33527">
                      <a:solidFill>
                        <a:srgbClr val="FFFFFF"/>
                      </a:solidFill>
                      <a:prstDash val="solid"/>
                    </a:lnR>
                    <a:solidFill>
                      <a:srgbClr val="FDFD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3527">
                      <a:solidFill>
                        <a:srgbClr val="FFFFFF"/>
                      </a:solidFill>
                      <a:prstDash val="solid"/>
                    </a:lnL>
                    <a:lnT w="11429">
                      <a:solidFill>
                        <a:srgbClr val="871A03"/>
                      </a:solidFill>
                      <a:prstDash val="solid"/>
                    </a:lnT>
                    <a:lnB w="10667">
                      <a:solidFill>
                        <a:srgbClr val="7516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1429">
                      <a:solidFill>
                        <a:srgbClr val="871A03"/>
                      </a:solidFill>
                      <a:prstDash val="solid"/>
                    </a:lnT>
                    <a:lnB w="10667">
                      <a:solidFill>
                        <a:srgbClr val="74160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250" dirty="0">
                          <a:latin typeface="Arial"/>
                          <a:cs typeface="Arial"/>
                        </a:rPr>
                        <a:t>Customer  </a:t>
                      </a:r>
                      <a:r>
                        <a:rPr sz="1600" b="1" spc="-15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b="1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0" dirty="0">
                          <a:latin typeface="Arial"/>
                          <a:cs typeface="Arial"/>
                        </a:rPr>
                        <a:t>Segment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127">
                      <a:solidFill>
                        <a:srgbClr val="767676"/>
                      </a:solidFill>
                      <a:prstDash val="solid"/>
                    </a:lnL>
                    <a:lnR w="11127">
                      <a:solidFill>
                        <a:srgbClr val="767676"/>
                      </a:solidFill>
                      <a:prstDash val="solid"/>
                    </a:lnR>
                    <a:lnB w="15050">
                      <a:solidFill>
                        <a:srgbClr val="767676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127">
                      <a:solidFill>
                        <a:srgbClr val="767676"/>
                      </a:solidFill>
                      <a:prstDash val="solid"/>
                    </a:lnL>
                    <a:lnR w="22255">
                      <a:solidFill>
                        <a:srgbClr val="404176"/>
                      </a:solidFill>
                      <a:prstDash val="solid"/>
                    </a:lnR>
                    <a:lnB w="30101">
                      <a:solidFill>
                        <a:srgbClr val="404176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2255">
                      <a:solidFill>
                        <a:srgbClr val="404176"/>
                      </a:solidFill>
                      <a:prstDash val="solid"/>
                    </a:lnL>
                    <a:lnR w="11127">
                      <a:solidFill>
                        <a:srgbClr val="767676"/>
                      </a:solidFill>
                      <a:prstDash val="solid"/>
                    </a:lnR>
                    <a:lnB w="30101">
                      <a:solidFill>
                        <a:srgbClr val="404176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225" dirty="0">
                          <a:latin typeface="Arial"/>
                          <a:cs typeface="Arial"/>
                        </a:rPr>
                        <a:t>Location</a:t>
                      </a:r>
                      <a:r>
                        <a:rPr sz="1600" b="1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10" dirty="0">
                          <a:latin typeface="Arial"/>
                          <a:cs typeface="Arial"/>
                        </a:rPr>
                        <a:t>Pricing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127">
                      <a:solidFill>
                        <a:srgbClr val="767676"/>
                      </a:solidFill>
                      <a:prstDash val="solid"/>
                    </a:lnL>
                    <a:lnR w="11127">
                      <a:solidFill>
                        <a:srgbClr val="767676"/>
                      </a:solidFill>
                      <a:prstDash val="solid"/>
                    </a:lnR>
                    <a:lnT w="15050">
                      <a:solidFill>
                        <a:srgbClr val="767676"/>
                      </a:solidFill>
                      <a:prstDash val="solid"/>
                    </a:lnT>
                    <a:lnB w="15050">
                      <a:solidFill>
                        <a:srgbClr val="767676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127">
                      <a:solidFill>
                        <a:srgbClr val="767676"/>
                      </a:solidFill>
                      <a:prstDash val="solid"/>
                    </a:lnL>
                    <a:lnR w="33527">
                      <a:solidFill>
                        <a:srgbClr val="FFFFFF"/>
                      </a:solidFill>
                      <a:prstDash val="solid"/>
                    </a:lnR>
                    <a:solidFill>
                      <a:srgbClr val="FDFD5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3527">
                      <a:solidFill>
                        <a:srgbClr val="FFFFFF"/>
                      </a:solidFill>
                      <a:prstDash val="solid"/>
                    </a:lnL>
                    <a:lnT w="11429">
                      <a:solidFill>
                        <a:srgbClr val="871A03"/>
                      </a:solidFill>
                      <a:prstDash val="solid"/>
                    </a:lnT>
                    <a:lnB w="10667">
                      <a:solidFill>
                        <a:srgbClr val="7516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1429">
                      <a:solidFill>
                        <a:srgbClr val="871A03"/>
                      </a:solidFill>
                      <a:prstDash val="solid"/>
                    </a:lnT>
                    <a:lnB w="10667">
                      <a:solidFill>
                        <a:srgbClr val="74160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127">
                      <a:solidFill>
                        <a:srgbClr val="767676"/>
                      </a:solidFill>
                      <a:prstDash val="solid"/>
                    </a:lnL>
                    <a:lnR w="11127">
                      <a:solidFill>
                        <a:srgbClr val="767676"/>
                      </a:solidFill>
                      <a:prstDash val="solid"/>
                    </a:lnR>
                    <a:lnT w="15050">
                      <a:solidFill>
                        <a:srgbClr val="767676"/>
                      </a:solidFill>
                      <a:prstDash val="solid"/>
                    </a:lnT>
                    <a:lnB w="15050">
                      <a:solidFill>
                        <a:srgbClr val="767676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127">
                      <a:solidFill>
                        <a:srgbClr val="767676"/>
                      </a:solidFill>
                      <a:prstDash val="solid"/>
                    </a:lnL>
                    <a:lnR w="22255">
                      <a:solidFill>
                        <a:srgbClr val="404176"/>
                      </a:solidFill>
                      <a:prstDash val="solid"/>
                    </a:lnR>
                    <a:lnT w="30101">
                      <a:solidFill>
                        <a:srgbClr val="404176"/>
                      </a:solidFill>
                      <a:prstDash val="solid"/>
                    </a:lnT>
                    <a:solidFill>
                      <a:srgbClr val="FDFD5D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2255">
                      <a:solidFill>
                        <a:srgbClr val="404176"/>
                      </a:solidFill>
                      <a:prstDash val="solid"/>
                    </a:lnL>
                    <a:lnR w="11127">
                      <a:solidFill>
                        <a:srgbClr val="767676"/>
                      </a:solidFill>
                      <a:prstDash val="solid"/>
                    </a:lnR>
                    <a:lnT w="30101">
                      <a:solidFill>
                        <a:srgbClr val="404176"/>
                      </a:solidFill>
                      <a:prstDash val="solid"/>
                    </a:lnT>
                    <a:solidFill>
                      <a:srgbClr val="FDFD5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127">
                      <a:solidFill>
                        <a:srgbClr val="767676"/>
                      </a:solidFill>
                      <a:prstDash val="solid"/>
                    </a:lnL>
                    <a:lnR w="11127">
                      <a:solidFill>
                        <a:srgbClr val="767676"/>
                      </a:solidFill>
                      <a:prstDash val="solid"/>
                    </a:lnR>
                    <a:lnT w="15050">
                      <a:solidFill>
                        <a:srgbClr val="767676"/>
                      </a:solidFill>
                      <a:prstDash val="solid"/>
                    </a:lnT>
                    <a:lnB w="15050">
                      <a:solidFill>
                        <a:srgbClr val="767676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127">
                      <a:solidFill>
                        <a:srgbClr val="767676"/>
                      </a:solidFill>
                      <a:prstDash val="solid"/>
                    </a:lnL>
                    <a:lnR w="33527">
                      <a:solidFill>
                        <a:srgbClr val="FFFFFF"/>
                      </a:solidFill>
                      <a:prstDash val="solid"/>
                    </a:lnR>
                    <a:solidFill>
                      <a:srgbClr val="FDFD5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3527">
                      <a:solidFill>
                        <a:srgbClr val="FFFFFF"/>
                      </a:solidFill>
                      <a:prstDash val="solid"/>
                    </a:lnL>
                    <a:lnT w="11429">
                      <a:solidFill>
                        <a:srgbClr val="871A03"/>
                      </a:solidFill>
                      <a:prstDash val="solid"/>
                    </a:lnT>
                    <a:lnB w="10667">
                      <a:solidFill>
                        <a:srgbClr val="7516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1429">
                      <a:solidFill>
                        <a:srgbClr val="871A03"/>
                      </a:solidFill>
                      <a:prstDash val="solid"/>
                    </a:lnT>
                    <a:lnB w="10667">
                      <a:solidFill>
                        <a:srgbClr val="74160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2255">
                      <a:solidFill>
                        <a:srgbClr val="404176"/>
                      </a:solidFill>
                      <a:prstDash val="solid"/>
                    </a:lnR>
                    <a:lnT w="1505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DFD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2255">
                      <a:solidFill>
                        <a:srgbClr val="404176"/>
                      </a:solidFill>
                      <a:prstDash val="solid"/>
                    </a:lnL>
                    <a:lnR w="33527">
                      <a:solidFill>
                        <a:srgbClr val="FFFFFF"/>
                      </a:solidFill>
                      <a:prstDash val="solid"/>
                    </a:lnR>
                    <a:solidFill>
                      <a:srgbClr val="FDFD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3527">
                      <a:solidFill>
                        <a:srgbClr val="FFFFFF"/>
                      </a:solidFill>
                      <a:prstDash val="solid"/>
                    </a:lnL>
                    <a:lnT w="11429">
                      <a:solidFill>
                        <a:srgbClr val="871A03"/>
                      </a:solidFill>
                      <a:prstDash val="solid"/>
                    </a:lnT>
                    <a:lnB w="10667">
                      <a:solidFill>
                        <a:srgbClr val="7516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1429">
                      <a:solidFill>
                        <a:srgbClr val="871A03"/>
                      </a:solidFill>
                      <a:prstDash val="solid"/>
                    </a:lnT>
                    <a:lnB w="10667">
                      <a:solidFill>
                        <a:srgbClr val="74160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235" dirty="0">
                          <a:latin typeface="Arial"/>
                          <a:cs typeface="Arial"/>
                        </a:rPr>
                        <a:t>Product </a:t>
                      </a:r>
                      <a:r>
                        <a:rPr sz="1600" b="1" spc="-15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75" dirty="0">
                          <a:latin typeface="Arial"/>
                          <a:cs typeface="Arial"/>
                        </a:rPr>
                        <a:t>Form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127">
                      <a:solidFill>
                        <a:srgbClr val="767676"/>
                      </a:solidFill>
                      <a:prstDash val="solid"/>
                    </a:lnL>
                    <a:lnR w="11127">
                      <a:solidFill>
                        <a:srgbClr val="767676"/>
                      </a:solidFill>
                      <a:prstDash val="solid"/>
                    </a:lnR>
                    <a:lnB w="15050">
                      <a:solidFill>
                        <a:srgbClr val="767676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127">
                      <a:solidFill>
                        <a:srgbClr val="767676"/>
                      </a:solidFill>
                      <a:prstDash val="solid"/>
                    </a:lnL>
                    <a:lnR w="22255">
                      <a:solidFill>
                        <a:srgbClr val="404176"/>
                      </a:solidFill>
                      <a:prstDash val="solid"/>
                    </a:lnR>
                    <a:lnB w="30101">
                      <a:solidFill>
                        <a:srgbClr val="404176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2255">
                      <a:solidFill>
                        <a:srgbClr val="404176"/>
                      </a:solidFill>
                      <a:prstDash val="solid"/>
                    </a:lnL>
                    <a:lnR w="11127">
                      <a:solidFill>
                        <a:srgbClr val="767676"/>
                      </a:solidFill>
                      <a:prstDash val="solid"/>
                    </a:lnR>
                    <a:lnB w="30101">
                      <a:solidFill>
                        <a:srgbClr val="404176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229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6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10" dirty="0">
                          <a:latin typeface="Arial"/>
                          <a:cs typeface="Arial"/>
                        </a:rPr>
                        <a:t>Pricing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127">
                      <a:solidFill>
                        <a:srgbClr val="767676"/>
                      </a:solidFill>
                      <a:prstDash val="solid"/>
                    </a:lnL>
                    <a:lnR w="11127">
                      <a:solidFill>
                        <a:srgbClr val="767676"/>
                      </a:solidFill>
                      <a:prstDash val="solid"/>
                    </a:lnR>
                    <a:lnT w="15050">
                      <a:solidFill>
                        <a:srgbClr val="767676"/>
                      </a:solidFill>
                      <a:prstDash val="solid"/>
                    </a:lnT>
                    <a:lnB w="15050">
                      <a:solidFill>
                        <a:srgbClr val="767676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127">
                      <a:solidFill>
                        <a:srgbClr val="767676"/>
                      </a:solidFill>
                      <a:prstDash val="solid"/>
                    </a:lnL>
                    <a:lnR w="33527">
                      <a:solidFill>
                        <a:srgbClr val="FFFFFF"/>
                      </a:solidFill>
                      <a:prstDash val="solid"/>
                    </a:lnR>
                    <a:solidFill>
                      <a:srgbClr val="FDFD5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3527">
                      <a:solidFill>
                        <a:srgbClr val="FFFFFF"/>
                      </a:solidFill>
                      <a:prstDash val="solid"/>
                    </a:lnL>
                    <a:lnT w="11429">
                      <a:solidFill>
                        <a:srgbClr val="871A03"/>
                      </a:solidFill>
                      <a:prstDash val="solid"/>
                    </a:lnT>
                    <a:lnB w="10667">
                      <a:solidFill>
                        <a:srgbClr val="7516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1429">
                      <a:solidFill>
                        <a:srgbClr val="871A03"/>
                      </a:solidFill>
                      <a:prstDash val="solid"/>
                    </a:lnT>
                    <a:lnB w="10667">
                      <a:solidFill>
                        <a:srgbClr val="74160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127">
                      <a:solidFill>
                        <a:srgbClr val="767676"/>
                      </a:solidFill>
                      <a:prstDash val="solid"/>
                    </a:lnL>
                    <a:lnR w="11127">
                      <a:solidFill>
                        <a:srgbClr val="767676"/>
                      </a:solidFill>
                      <a:prstDash val="solid"/>
                    </a:lnR>
                    <a:lnT w="15050">
                      <a:solidFill>
                        <a:srgbClr val="767676"/>
                      </a:solidFill>
                      <a:prstDash val="solid"/>
                    </a:lnT>
                    <a:lnB w="15050">
                      <a:solidFill>
                        <a:srgbClr val="767676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127">
                      <a:solidFill>
                        <a:srgbClr val="767676"/>
                      </a:solidFill>
                      <a:prstDash val="solid"/>
                    </a:lnL>
                    <a:lnR w="11127">
                      <a:solidFill>
                        <a:srgbClr val="767676"/>
                      </a:solidFill>
                      <a:prstDash val="solid"/>
                    </a:lnR>
                    <a:lnT w="30101">
                      <a:solidFill>
                        <a:srgbClr val="404176"/>
                      </a:solidFill>
                      <a:prstDash val="solid"/>
                    </a:lnT>
                    <a:solidFill>
                      <a:srgbClr val="FDFD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127">
                      <a:solidFill>
                        <a:srgbClr val="767676"/>
                      </a:solidFill>
                      <a:prstDash val="solid"/>
                    </a:lnL>
                    <a:lnR w="11127">
                      <a:solidFill>
                        <a:srgbClr val="767676"/>
                      </a:solidFill>
                      <a:prstDash val="solid"/>
                    </a:lnR>
                    <a:lnT w="15050">
                      <a:solidFill>
                        <a:srgbClr val="767676"/>
                      </a:solidFill>
                      <a:prstDash val="solid"/>
                    </a:lnT>
                    <a:lnB w="15050">
                      <a:solidFill>
                        <a:srgbClr val="767676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127">
                      <a:solidFill>
                        <a:srgbClr val="767676"/>
                      </a:solidFill>
                      <a:prstDash val="solid"/>
                    </a:lnL>
                    <a:lnR w="33527">
                      <a:solidFill>
                        <a:srgbClr val="FFFFFF"/>
                      </a:solidFill>
                      <a:prstDash val="solid"/>
                    </a:lnR>
                    <a:solidFill>
                      <a:srgbClr val="FDFD5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3527">
                      <a:solidFill>
                        <a:srgbClr val="FFFFFF"/>
                      </a:solidFill>
                      <a:prstDash val="solid"/>
                    </a:lnL>
                    <a:lnT w="11429">
                      <a:solidFill>
                        <a:srgbClr val="871A03"/>
                      </a:solidFill>
                      <a:prstDash val="solid"/>
                    </a:lnT>
                    <a:lnB w="10667">
                      <a:solidFill>
                        <a:srgbClr val="7516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30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144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782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warehouses, </a:t>
            </a:r>
            <a:r>
              <a:rPr sz="1167" spc="-5" dirty="0">
                <a:latin typeface="Garamond"/>
                <a:cs typeface="Garamond"/>
              </a:rPr>
              <a:t>dealers, and </a:t>
            </a:r>
            <a:r>
              <a:rPr sz="1167" dirty="0">
                <a:latin typeface="Garamond"/>
                <a:cs typeface="Garamond"/>
              </a:rPr>
              <a:t>customers, 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can choose </a:t>
            </a:r>
            <a:r>
              <a:rPr sz="1167" spc="-5" dirty="0">
                <a:latin typeface="Garamond"/>
                <a:cs typeface="Garamond"/>
              </a:rPr>
              <a:t>among </a:t>
            </a:r>
            <a:r>
              <a:rPr sz="1167" dirty="0">
                <a:latin typeface="Garamond"/>
                <a:cs typeface="Garamond"/>
              </a:rPr>
              <a:t>five </a:t>
            </a:r>
            <a:r>
              <a:rPr sz="1167" spc="-5" dirty="0">
                <a:latin typeface="Garamond"/>
                <a:cs typeface="Garamond"/>
              </a:rPr>
              <a:t>transportation </a:t>
            </a:r>
            <a:r>
              <a:rPr sz="1167" dirty="0">
                <a:latin typeface="Garamond"/>
                <a:cs typeface="Garamond"/>
              </a:rPr>
              <a:t>modes:  </a:t>
            </a:r>
            <a:r>
              <a:rPr sz="1167" spc="-5" dirty="0">
                <a:latin typeface="Garamond"/>
                <a:cs typeface="Garamond"/>
              </a:rPr>
              <a:t>rail, </a:t>
            </a:r>
            <a:r>
              <a:rPr sz="1167" dirty="0">
                <a:latin typeface="Garamond"/>
                <a:cs typeface="Garamond"/>
              </a:rPr>
              <a:t>truck, water, </a:t>
            </a:r>
            <a:r>
              <a:rPr sz="1167" spc="-5" dirty="0">
                <a:latin typeface="Garamond"/>
                <a:cs typeface="Garamond"/>
              </a:rPr>
              <a:t>pipeline, and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air.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i="1" spc="-5" dirty="0">
                <a:latin typeface="Garamond"/>
                <a:cs typeface="Garamond"/>
              </a:rPr>
              <a:t>Railroads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nation's largest </a:t>
            </a:r>
            <a:r>
              <a:rPr sz="1167" dirty="0">
                <a:latin typeface="Garamond"/>
                <a:cs typeface="Garamond"/>
              </a:rPr>
              <a:t>carrier, </a:t>
            </a:r>
            <a:r>
              <a:rPr sz="1167" spc="-5" dirty="0">
                <a:latin typeface="Garamond"/>
                <a:cs typeface="Garamond"/>
              </a:rPr>
              <a:t>accounting for </a:t>
            </a:r>
            <a:r>
              <a:rPr sz="1167" dirty="0">
                <a:latin typeface="Garamond"/>
                <a:cs typeface="Garamond"/>
              </a:rPr>
              <a:t>26 </a:t>
            </a:r>
            <a:r>
              <a:rPr sz="1167" spc="-5" dirty="0">
                <a:latin typeface="Garamond"/>
                <a:cs typeface="Garamond"/>
              </a:rPr>
              <a:t>percent of </a:t>
            </a:r>
            <a:r>
              <a:rPr sz="1167" dirty="0">
                <a:latin typeface="Garamond"/>
                <a:cs typeface="Garamond"/>
              </a:rPr>
              <a:t>total </a:t>
            </a:r>
            <a:r>
              <a:rPr sz="1167" spc="-5" dirty="0">
                <a:latin typeface="Garamond"/>
                <a:cs typeface="Garamond"/>
              </a:rPr>
              <a:t>cargo </a:t>
            </a:r>
            <a:r>
              <a:rPr sz="1167" dirty="0">
                <a:latin typeface="Garamond"/>
                <a:cs typeface="Garamond"/>
              </a:rPr>
              <a:t>ton-miles </a:t>
            </a:r>
            <a:r>
              <a:rPr sz="1167" spc="-5" dirty="0">
                <a:latin typeface="Garamond"/>
                <a:cs typeface="Garamond"/>
              </a:rPr>
              <a:t>moved. 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one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cost-effective </a:t>
            </a:r>
            <a:r>
              <a:rPr sz="1167" spc="-5" dirty="0">
                <a:latin typeface="Garamond"/>
                <a:cs typeface="Garamond"/>
              </a:rPr>
              <a:t>modes </a:t>
            </a:r>
            <a:r>
              <a:rPr sz="1167" dirty="0">
                <a:latin typeface="Garamond"/>
                <a:cs typeface="Garamond"/>
              </a:rPr>
              <a:t>for shipping </a:t>
            </a:r>
            <a:r>
              <a:rPr sz="1167" spc="-5" dirty="0">
                <a:latin typeface="Garamond"/>
                <a:cs typeface="Garamond"/>
              </a:rPr>
              <a:t>large amounts </a:t>
            </a:r>
            <a:r>
              <a:rPr sz="1167" dirty="0">
                <a:latin typeface="Garamond"/>
                <a:cs typeface="Garamond"/>
              </a:rPr>
              <a:t>of </a:t>
            </a:r>
            <a:r>
              <a:rPr sz="1167" spc="-5" dirty="0">
                <a:latin typeface="Garamond"/>
                <a:cs typeface="Garamond"/>
              </a:rPr>
              <a:t>bulk products—coal,  </a:t>
            </a:r>
            <a:r>
              <a:rPr sz="1167" dirty="0">
                <a:latin typeface="Garamond"/>
                <a:cs typeface="Garamond"/>
              </a:rPr>
              <a:t>sand, minerals, farm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forest </a:t>
            </a:r>
            <a:r>
              <a:rPr sz="1167" spc="-5" dirty="0">
                <a:latin typeface="Garamond"/>
                <a:cs typeface="Garamond"/>
              </a:rPr>
              <a:t>products—over long </a:t>
            </a:r>
            <a:r>
              <a:rPr sz="1167" dirty="0">
                <a:latin typeface="Garamond"/>
                <a:cs typeface="Garamond"/>
              </a:rPr>
              <a:t>distances. In </a:t>
            </a:r>
            <a:r>
              <a:rPr sz="1167" spc="-5" dirty="0">
                <a:latin typeface="Garamond"/>
                <a:cs typeface="Garamond"/>
              </a:rPr>
              <a:t>recent </a:t>
            </a:r>
            <a:r>
              <a:rPr sz="1167" dirty="0">
                <a:latin typeface="Garamond"/>
                <a:cs typeface="Garamond"/>
              </a:rPr>
              <a:t>years, </a:t>
            </a:r>
            <a:r>
              <a:rPr sz="1167" spc="-5" dirty="0">
                <a:latin typeface="Garamond"/>
                <a:cs typeface="Garamond"/>
              </a:rPr>
              <a:t>railroads have  increased </a:t>
            </a:r>
            <a:r>
              <a:rPr sz="1167" dirty="0">
                <a:latin typeface="Garamond"/>
                <a:cs typeface="Garamond"/>
              </a:rPr>
              <a:t>their customer services </a:t>
            </a:r>
            <a:r>
              <a:rPr sz="1167" spc="-5" dirty="0">
                <a:latin typeface="Garamond"/>
                <a:cs typeface="Garamond"/>
              </a:rPr>
              <a:t>by designing new </a:t>
            </a:r>
            <a:r>
              <a:rPr sz="1167" dirty="0">
                <a:latin typeface="Garamond"/>
                <a:cs typeface="Garamond"/>
              </a:rPr>
              <a:t>equipment to </a:t>
            </a:r>
            <a:r>
              <a:rPr sz="1167" spc="-5" dirty="0">
                <a:latin typeface="Garamond"/>
                <a:cs typeface="Garamond"/>
              </a:rPr>
              <a:t>handle </a:t>
            </a:r>
            <a:r>
              <a:rPr sz="1167" dirty="0">
                <a:latin typeface="Garamond"/>
                <a:cs typeface="Garamond"/>
              </a:rPr>
              <a:t>special categories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goods, </a:t>
            </a:r>
            <a:r>
              <a:rPr sz="1167" spc="-5" dirty="0">
                <a:latin typeface="Garamond"/>
                <a:cs typeface="Garamond"/>
              </a:rPr>
              <a:t>providing </a:t>
            </a:r>
            <a:r>
              <a:rPr sz="1167" dirty="0">
                <a:latin typeface="Garamond"/>
                <a:cs typeface="Garamond"/>
              </a:rPr>
              <a:t>flatcars for carrying truck </a:t>
            </a:r>
            <a:r>
              <a:rPr sz="1167" spc="-5" dirty="0">
                <a:latin typeface="Garamond"/>
                <a:cs typeface="Garamond"/>
              </a:rPr>
              <a:t>trailers by rail </a:t>
            </a:r>
            <a:r>
              <a:rPr sz="1167" dirty="0">
                <a:latin typeface="Garamond"/>
                <a:cs typeface="Garamond"/>
              </a:rPr>
              <a:t>(piggyback), </a:t>
            </a:r>
            <a:r>
              <a:rPr sz="1167" spc="-5" dirty="0">
                <a:latin typeface="Garamond"/>
                <a:cs typeface="Garamond"/>
              </a:rPr>
              <a:t>and providing </a:t>
            </a:r>
            <a:r>
              <a:rPr sz="1167" dirty="0">
                <a:latin typeface="Garamond"/>
                <a:cs typeface="Garamond"/>
              </a:rPr>
              <a:t>in-transit  services 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diversion of </a:t>
            </a:r>
            <a:r>
              <a:rPr sz="1167" dirty="0">
                <a:latin typeface="Garamond"/>
                <a:cs typeface="Garamond"/>
              </a:rPr>
              <a:t>shipped goods to </a:t>
            </a:r>
            <a:r>
              <a:rPr sz="1167" spc="-5" dirty="0">
                <a:latin typeface="Garamond"/>
                <a:cs typeface="Garamond"/>
              </a:rPr>
              <a:t>other destinations </a:t>
            </a:r>
            <a:r>
              <a:rPr sz="1167" dirty="0">
                <a:latin typeface="Garamond"/>
                <a:cs typeface="Garamond"/>
              </a:rPr>
              <a:t>en route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processing  of </a:t>
            </a:r>
            <a:r>
              <a:rPr sz="1167" dirty="0">
                <a:latin typeface="Garamond"/>
                <a:cs typeface="Garamond"/>
              </a:rPr>
              <a:t>goods en </a:t>
            </a:r>
            <a:r>
              <a:rPr sz="1167" spc="-5" dirty="0">
                <a:latin typeface="Garamond"/>
                <a:cs typeface="Garamond"/>
              </a:rPr>
              <a:t>route. </a:t>
            </a:r>
            <a:r>
              <a:rPr sz="1167" dirty="0">
                <a:latin typeface="Garamond"/>
                <a:cs typeface="Garamond"/>
              </a:rPr>
              <a:t>Thus, </a:t>
            </a:r>
            <a:r>
              <a:rPr sz="1167" spc="-5" dirty="0">
                <a:latin typeface="Garamond"/>
                <a:cs typeface="Garamond"/>
              </a:rPr>
              <a:t>after </a:t>
            </a:r>
            <a:r>
              <a:rPr sz="1167" dirty="0">
                <a:latin typeface="Garamond"/>
                <a:cs typeface="Garamond"/>
              </a:rPr>
              <a:t>decades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losing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to truckers, </a:t>
            </a:r>
            <a:r>
              <a:rPr sz="1167" spc="-5" dirty="0">
                <a:latin typeface="Garamond"/>
                <a:cs typeface="Garamond"/>
              </a:rPr>
              <a:t>railroads appear ready </a:t>
            </a:r>
            <a:r>
              <a:rPr sz="1167" dirty="0">
                <a:latin typeface="Garamond"/>
                <a:cs typeface="Garamond"/>
              </a:rPr>
              <a:t>for a  comeback.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i="1" spc="-5" dirty="0">
                <a:latin typeface="Garamond"/>
                <a:cs typeface="Garamond"/>
              </a:rPr>
              <a:t>Trucks </a:t>
            </a:r>
            <a:r>
              <a:rPr sz="1167" dirty="0">
                <a:latin typeface="Garamond"/>
                <a:cs typeface="Garamond"/>
              </a:rPr>
              <a:t>have increased their share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transportation steadily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now </a:t>
            </a:r>
            <a:r>
              <a:rPr sz="1167" spc="-5" dirty="0">
                <a:latin typeface="Garamond"/>
                <a:cs typeface="Garamond"/>
              </a:rPr>
              <a:t>account </a:t>
            </a:r>
            <a:r>
              <a:rPr sz="1167" dirty="0">
                <a:latin typeface="Garamond"/>
                <a:cs typeface="Garamond"/>
              </a:rPr>
              <a:t>for 24 </a:t>
            </a:r>
            <a:r>
              <a:rPr sz="1167" spc="-5" dirty="0">
                <a:latin typeface="Garamond"/>
                <a:cs typeface="Garamond"/>
              </a:rPr>
              <a:t>percent of </a:t>
            </a:r>
            <a:r>
              <a:rPr sz="1167" dirty="0">
                <a:latin typeface="Garamond"/>
                <a:cs typeface="Garamond"/>
              </a:rPr>
              <a:t>total  cargo ton-miles (over 52 </a:t>
            </a:r>
            <a:r>
              <a:rPr sz="1167" spc="-5" dirty="0">
                <a:latin typeface="Garamond"/>
                <a:cs typeface="Garamond"/>
              </a:rPr>
              <a:t>percent </a:t>
            </a:r>
            <a:r>
              <a:rPr sz="1167" dirty="0">
                <a:latin typeface="Garamond"/>
                <a:cs typeface="Garamond"/>
              </a:rPr>
              <a:t>of </a:t>
            </a:r>
            <a:r>
              <a:rPr sz="1167" spc="-5" dirty="0">
                <a:latin typeface="Garamond"/>
                <a:cs typeface="Garamond"/>
              </a:rPr>
              <a:t>actual tonnage).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account </a:t>
            </a:r>
            <a:r>
              <a:rPr sz="1167" dirty="0">
                <a:latin typeface="Garamond"/>
                <a:cs typeface="Garamond"/>
              </a:rPr>
              <a:t>for the largest </a:t>
            </a:r>
            <a:r>
              <a:rPr sz="1167" spc="-5" dirty="0">
                <a:latin typeface="Garamond"/>
                <a:cs typeface="Garamond"/>
              </a:rPr>
              <a:t>portion of  transportation </a:t>
            </a:r>
            <a:r>
              <a:rPr sz="1167" i="1" spc="-5" dirty="0">
                <a:latin typeface="Garamond"/>
                <a:cs typeface="Garamond"/>
              </a:rPr>
              <a:t>within </a:t>
            </a:r>
            <a:r>
              <a:rPr sz="1167" dirty="0">
                <a:latin typeface="Garamond"/>
                <a:cs typeface="Garamond"/>
              </a:rPr>
              <a:t>cities </a:t>
            </a:r>
            <a:r>
              <a:rPr sz="1167" spc="-5" dirty="0">
                <a:latin typeface="Garamond"/>
                <a:cs typeface="Garamond"/>
              </a:rPr>
              <a:t>as opposed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i="1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cities. Trucks </a:t>
            </a:r>
            <a:r>
              <a:rPr sz="1167" spc="-5" dirty="0">
                <a:latin typeface="Garamond"/>
                <a:cs typeface="Garamond"/>
              </a:rPr>
              <a:t>are highly </a:t>
            </a:r>
            <a:r>
              <a:rPr sz="1167" dirty="0">
                <a:latin typeface="Garamond"/>
                <a:cs typeface="Garamond"/>
              </a:rPr>
              <a:t>flexible in their </a:t>
            </a:r>
            <a:r>
              <a:rPr sz="1167" spc="-5" dirty="0">
                <a:latin typeface="Garamond"/>
                <a:cs typeface="Garamond"/>
              </a:rPr>
              <a:t>routing  and </a:t>
            </a:r>
            <a:r>
              <a:rPr sz="1167" dirty="0">
                <a:latin typeface="Garamond"/>
                <a:cs typeface="Garamond"/>
              </a:rPr>
              <a:t>time schedules,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they can usually </a:t>
            </a:r>
            <a:r>
              <a:rPr sz="1167" spc="-5" dirty="0">
                <a:latin typeface="Garamond"/>
                <a:cs typeface="Garamond"/>
              </a:rPr>
              <a:t>offer faster </a:t>
            </a:r>
            <a:r>
              <a:rPr sz="1167" dirty="0">
                <a:latin typeface="Garamond"/>
                <a:cs typeface="Garamond"/>
              </a:rPr>
              <a:t>service than </a:t>
            </a:r>
            <a:r>
              <a:rPr sz="1167" spc="-5" dirty="0">
                <a:latin typeface="Garamond"/>
                <a:cs typeface="Garamond"/>
              </a:rPr>
              <a:t>railroads.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efficient for  short </a:t>
            </a:r>
            <a:r>
              <a:rPr sz="1167" spc="-5" dirty="0">
                <a:latin typeface="Garamond"/>
                <a:cs typeface="Garamond"/>
              </a:rPr>
              <a:t>hauls of high-value </a:t>
            </a:r>
            <a:r>
              <a:rPr sz="1167" dirty="0">
                <a:latin typeface="Garamond"/>
                <a:cs typeface="Garamond"/>
              </a:rPr>
              <a:t>merchandise. Trucking firms </a:t>
            </a:r>
            <a:r>
              <a:rPr sz="1167" spc="-5" dirty="0">
                <a:latin typeface="Garamond"/>
                <a:cs typeface="Garamond"/>
              </a:rPr>
              <a:t>have added many services in recent</a:t>
            </a:r>
            <a:r>
              <a:rPr sz="1167" spc="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years.</a:t>
            </a:r>
            <a:endParaRPr sz="1167">
              <a:latin typeface="Garamond"/>
              <a:cs typeface="Garamond"/>
            </a:endParaRPr>
          </a:p>
          <a:p>
            <a:pPr marL="12347" marR="20990" algn="just">
              <a:lnSpc>
                <a:spcPts val="1312"/>
              </a:lnSpc>
            </a:pPr>
            <a:r>
              <a:rPr sz="1167" i="1" spc="-5" dirty="0">
                <a:latin typeface="Garamond"/>
                <a:cs typeface="Garamond"/>
              </a:rPr>
              <a:t>Pipelines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a specialized </a:t>
            </a:r>
            <a:r>
              <a:rPr sz="1167" spc="-5" dirty="0">
                <a:latin typeface="Garamond"/>
                <a:cs typeface="Garamond"/>
              </a:rPr>
              <a:t>means of shipping petroleum, natural </a:t>
            </a:r>
            <a:r>
              <a:rPr sz="1167" dirty="0">
                <a:latin typeface="Garamond"/>
                <a:cs typeface="Garamond"/>
              </a:rPr>
              <a:t>gas,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chemicals from sources to  </a:t>
            </a:r>
            <a:r>
              <a:rPr sz="1167" spc="-5" dirty="0">
                <a:latin typeface="Garamond"/>
                <a:cs typeface="Garamond"/>
              </a:rPr>
              <a:t>markets. Most pipelines </a:t>
            </a:r>
            <a:r>
              <a:rPr sz="1167" dirty="0">
                <a:latin typeface="Garamond"/>
                <a:cs typeface="Garamond"/>
              </a:rPr>
              <a:t>are used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owners </a:t>
            </a:r>
            <a:r>
              <a:rPr sz="1167" dirty="0">
                <a:latin typeface="Garamond"/>
                <a:cs typeface="Garamond"/>
              </a:rPr>
              <a:t>to ship their </a:t>
            </a:r>
            <a:r>
              <a:rPr sz="1167" spc="-5" dirty="0">
                <a:latin typeface="Garamond"/>
                <a:cs typeface="Garamond"/>
              </a:rPr>
              <a:t>own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Although </a:t>
            </a:r>
            <a:r>
              <a:rPr sz="1167" i="1" spc="-5" dirty="0">
                <a:latin typeface="Garamond"/>
                <a:cs typeface="Garamond"/>
              </a:rPr>
              <a:t>air </a:t>
            </a:r>
            <a:r>
              <a:rPr sz="1167" dirty="0">
                <a:latin typeface="Garamond"/>
                <a:cs typeface="Garamond"/>
              </a:rPr>
              <a:t>carriers transport less than 1 </a:t>
            </a:r>
            <a:r>
              <a:rPr sz="1167" spc="-5" dirty="0">
                <a:latin typeface="Garamond"/>
                <a:cs typeface="Garamond"/>
              </a:rPr>
              <a:t>percent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nation's </a:t>
            </a:r>
            <a:r>
              <a:rPr sz="1167" dirty="0">
                <a:latin typeface="Garamond"/>
                <a:cs typeface="Garamond"/>
              </a:rPr>
              <a:t>goods, they </a:t>
            </a:r>
            <a:r>
              <a:rPr sz="1167" spc="-5" dirty="0">
                <a:latin typeface="Garamond"/>
                <a:cs typeface="Garamond"/>
              </a:rPr>
              <a:t>are becoming more  important 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transportation mode. Air </a:t>
            </a:r>
            <a:r>
              <a:rPr sz="1167" dirty="0">
                <a:latin typeface="Garamond"/>
                <a:cs typeface="Garamond"/>
              </a:rPr>
              <a:t>freight </a:t>
            </a:r>
            <a:r>
              <a:rPr sz="1167" spc="-5" dirty="0">
                <a:latin typeface="Garamond"/>
                <a:cs typeface="Garamond"/>
              </a:rPr>
              <a:t>rates are </a:t>
            </a:r>
            <a:r>
              <a:rPr sz="1167" dirty="0">
                <a:latin typeface="Garamond"/>
                <a:cs typeface="Garamond"/>
              </a:rPr>
              <a:t>much </a:t>
            </a:r>
            <a:r>
              <a:rPr sz="1167" spc="-5" dirty="0">
                <a:latin typeface="Garamond"/>
                <a:cs typeface="Garamond"/>
              </a:rPr>
              <a:t>higher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rail or </a:t>
            </a:r>
            <a:r>
              <a:rPr sz="1167" dirty="0">
                <a:latin typeface="Garamond"/>
                <a:cs typeface="Garamond"/>
              </a:rPr>
              <a:t>truck </a:t>
            </a:r>
            <a:r>
              <a:rPr sz="1167" spc="-5" dirty="0">
                <a:latin typeface="Garamond"/>
                <a:cs typeface="Garamond"/>
              </a:rPr>
              <a:t>rates, </a:t>
            </a:r>
            <a:r>
              <a:rPr sz="1167" dirty="0">
                <a:latin typeface="Garamond"/>
                <a:cs typeface="Garamond"/>
              </a:rPr>
              <a:t>but  </a:t>
            </a:r>
            <a:r>
              <a:rPr sz="1167" spc="-5" dirty="0">
                <a:latin typeface="Garamond"/>
                <a:cs typeface="Garamond"/>
              </a:rPr>
              <a:t>air </a:t>
            </a:r>
            <a:r>
              <a:rPr sz="1167" dirty="0">
                <a:latin typeface="Garamond"/>
                <a:cs typeface="Garamond"/>
              </a:rPr>
              <a:t>freight </a:t>
            </a:r>
            <a:r>
              <a:rPr sz="1167" spc="-5" dirty="0">
                <a:latin typeface="Garamond"/>
                <a:cs typeface="Garamond"/>
              </a:rPr>
              <a:t>is ideal </a:t>
            </a:r>
            <a:r>
              <a:rPr sz="1167" dirty="0">
                <a:latin typeface="Garamond"/>
                <a:cs typeface="Garamond"/>
              </a:rPr>
              <a:t>when speed </a:t>
            </a:r>
            <a:r>
              <a:rPr sz="1167" spc="-5" dirty="0">
                <a:latin typeface="Garamond"/>
                <a:cs typeface="Garamond"/>
              </a:rPr>
              <a:t>is needed or distant </a:t>
            </a:r>
            <a:r>
              <a:rPr sz="1167" dirty="0">
                <a:latin typeface="Garamond"/>
                <a:cs typeface="Garamond"/>
              </a:rPr>
              <a:t>markets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reached. Among </a:t>
            </a:r>
            <a:r>
              <a:rPr sz="1167" dirty="0">
                <a:latin typeface="Garamond"/>
                <a:cs typeface="Garamond"/>
              </a:rPr>
              <a:t>the most  frequently </a:t>
            </a:r>
            <a:r>
              <a:rPr sz="1167" spc="-5" dirty="0">
                <a:latin typeface="Garamond"/>
                <a:cs typeface="Garamond"/>
              </a:rPr>
              <a:t>air-freighted products are perishables (fresh </a:t>
            </a:r>
            <a:r>
              <a:rPr sz="1167" dirty="0">
                <a:latin typeface="Garamond"/>
                <a:cs typeface="Garamond"/>
              </a:rPr>
              <a:t>fish, cut flowers) </a:t>
            </a:r>
            <a:r>
              <a:rPr sz="1167" spc="-5" dirty="0">
                <a:latin typeface="Garamond"/>
                <a:cs typeface="Garamond"/>
              </a:rPr>
              <a:t>and high-value, </a:t>
            </a:r>
            <a:r>
              <a:rPr sz="1167" dirty="0">
                <a:latin typeface="Garamond"/>
                <a:cs typeface="Garamond"/>
              </a:rPr>
              <a:t>low-bulk  </a:t>
            </a:r>
            <a:r>
              <a:rPr sz="1167" spc="-5" dirty="0">
                <a:latin typeface="Garamond"/>
                <a:cs typeface="Garamond"/>
              </a:rPr>
              <a:t>items </a:t>
            </a:r>
            <a:r>
              <a:rPr sz="1167" dirty="0">
                <a:latin typeface="Garamond"/>
                <a:cs typeface="Garamond"/>
              </a:rPr>
              <a:t>(technical </a:t>
            </a:r>
            <a:r>
              <a:rPr sz="1167" spc="-5" dirty="0">
                <a:latin typeface="Garamond"/>
                <a:cs typeface="Garamond"/>
              </a:rPr>
              <a:t>instruments, jewelry). Companies </a:t>
            </a:r>
            <a:r>
              <a:rPr sz="1167" dirty="0">
                <a:latin typeface="Garamond"/>
                <a:cs typeface="Garamond"/>
              </a:rPr>
              <a:t>find that </a:t>
            </a:r>
            <a:r>
              <a:rPr sz="1167" spc="-5" dirty="0">
                <a:latin typeface="Garamond"/>
                <a:cs typeface="Garamond"/>
              </a:rPr>
              <a:t>air </a:t>
            </a:r>
            <a:r>
              <a:rPr sz="1167" dirty="0">
                <a:latin typeface="Garamond"/>
                <a:cs typeface="Garamond"/>
              </a:rPr>
              <a:t>freight </a:t>
            </a:r>
            <a:r>
              <a:rPr sz="1167" spc="-5" dirty="0">
                <a:latin typeface="Garamond"/>
                <a:cs typeface="Garamond"/>
              </a:rPr>
              <a:t>also reduces inventory levels,  packaging </a:t>
            </a:r>
            <a:r>
              <a:rPr sz="1167" dirty="0">
                <a:latin typeface="Garamond"/>
                <a:cs typeface="Garamond"/>
              </a:rPr>
              <a:t>costs,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number of </a:t>
            </a:r>
            <a:r>
              <a:rPr sz="1167" dirty="0">
                <a:latin typeface="Garamond"/>
                <a:cs typeface="Garamond"/>
              </a:rPr>
              <a:t>warehouses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needed.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Shippers increasingly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using intermodal </a:t>
            </a:r>
            <a:r>
              <a:rPr sz="1167" spc="-5" dirty="0">
                <a:latin typeface="Garamond"/>
                <a:cs typeface="Garamond"/>
              </a:rPr>
              <a:t>transportation—combining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more modes of  </a:t>
            </a:r>
            <a:r>
              <a:rPr sz="1167" spc="-5" dirty="0">
                <a:latin typeface="Garamond"/>
                <a:cs typeface="Garamond"/>
              </a:rPr>
              <a:t>transportation. </a:t>
            </a:r>
            <a:r>
              <a:rPr sz="1167" i="1" spc="-5" dirty="0">
                <a:latin typeface="Garamond"/>
                <a:cs typeface="Garamond"/>
              </a:rPr>
              <a:t>Piggyback </a:t>
            </a:r>
            <a:r>
              <a:rPr sz="1167" spc="-5" dirty="0">
                <a:latin typeface="Garamond"/>
                <a:cs typeface="Garamond"/>
              </a:rPr>
              <a:t>describes </a:t>
            </a:r>
            <a:r>
              <a:rPr sz="1167" dirty="0">
                <a:latin typeface="Garamond"/>
                <a:cs typeface="Garamond"/>
              </a:rPr>
              <a:t>the use </a:t>
            </a:r>
            <a:r>
              <a:rPr sz="1167" spc="-5" dirty="0">
                <a:latin typeface="Garamond"/>
                <a:cs typeface="Garamond"/>
              </a:rPr>
              <a:t>of rail and </a:t>
            </a:r>
            <a:r>
              <a:rPr sz="1167" dirty="0">
                <a:latin typeface="Garamond"/>
                <a:cs typeface="Garamond"/>
              </a:rPr>
              <a:t>trucks; </a:t>
            </a:r>
            <a:r>
              <a:rPr sz="1167" i="1" spc="-5" dirty="0">
                <a:latin typeface="Garamond"/>
                <a:cs typeface="Garamond"/>
              </a:rPr>
              <a:t>fishyback, </a:t>
            </a:r>
            <a:r>
              <a:rPr sz="1167" dirty="0">
                <a:latin typeface="Garamond"/>
                <a:cs typeface="Garamond"/>
              </a:rPr>
              <a:t>water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trucks; </a:t>
            </a:r>
            <a:r>
              <a:rPr sz="1167" i="1" spc="-5" dirty="0">
                <a:latin typeface="Garamond"/>
                <a:cs typeface="Garamond"/>
              </a:rPr>
              <a:t>trainship,  </a:t>
            </a:r>
            <a:r>
              <a:rPr sz="1167" dirty="0">
                <a:latin typeface="Garamond"/>
                <a:cs typeface="Garamond"/>
              </a:rPr>
              <a:t>water </a:t>
            </a:r>
            <a:r>
              <a:rPr sz="1167" spc="-5" dirty="0">
                <a:latin typeface="Garamond"/>
                <a:cs typeface="Garamond"/>
              </a:rPr>
              <a:t>and rail; and </a:t>
            </a:r>
            <a:r>
              <a:rPr sz="1167" i="1" spc="-5" dirty="0">
                <a:latin typeface="Garamond"/>
                <a:cs typeface="Garamond"/>
              </a:rPr>
              <a:t>airtruck, </a:t>
            </a:r>
            <a:r>
              <a:rPr sz="1167" spc="-5" dirty="0">
                <a:latin typeface="Garamond"/>
                <a:cs typeface="Garamond"/>
              </a:rPr>
              <a:t>air and </a:t>
            </a:r>
            <a:r>
              <a:rPr sz="1167" dirty="0">
                <a:latin typeface="Garamond"/>
                <a:cs typeface="Garamond"/>
              </a:rPr>
              <a:t>trucks. </a:t>
            </a:r>
            <a:r>
              <a:rPr sz="1167" spc="-5" dirty="0">
                <a:latin typeface="Garamond"/>
                <a:cs typeface="Garamond"/>
              </a:rPr>
              <a:t>Combining modes provides advantages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no </a:t>
            </a:r>
            <a:r>
              <a:rPr sz="1167" dirty="0">
                <a:latin typeface="Garamond"/>
                <a:cs typeface="Garamond"/>
              </a:rPr>
              <a:t>single  </a:t>
            </a:r>
            <a:r>
              <a:rPr sz="1167" spc="-5" dirty="0">
                <a:latin typeface="Garamond"/>
                <a:cs typeface="Garamond"/>
              </a:rPr>
              <a:t>mode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deliver. Each </a:t>
            </a:r>
            <a:r>
              <a:rPr sz="1167" dirty="0">
                <a:latin typeface="Garamond"/>
                <a:cs typeface="Garamond"/>
              </a:rPr>
              <a:t>combination </a:t>
            </a:r>
            <a:r>
              <a:rPr sz="1167" spc="-5" dirty="0">
                <a:latin typeface="Garamond"/>
                <a:cs typeface="Garamond"/>
              </a:rPr>
              <a:t>offers advantages </a:t>
            </a:r>
            <a:r>
              <a:rPr sz="1167" dirty="0">
                <a:latin typeface="Garamond"/>
                <a:cs typeface="Garamond"/>
              </a:rPr>
              <a:t>to the shipper. For example, </a:t>
            </a:r>
            <a:r>
              <a:rPr sz="1167" spc="-5" dirty="0">
                <a:latin typeface="Garamond"/>
                <a:cs typeface="Garamond"/>
              </a:rPr>
              <a:t>not only is  piggyback </a:t>
            </a:r>
            <a:r>
              <a:rPr sz="1167" dirty="0">
                <a:latin typeface="Garamond"/>
                <a:cs typeface="Garamond"/>
              </a:rPr>
              <a:t>cheaper than trucking </a:t>
            </a:r>
            <a:r>
              <a:rPr sz="1167" spc="-5" dirty="0">
                <a:latin typeface="Garamond"/>
                <a:cs typeface="Garamond"/>
              </a:rPr>
              <a:t>alone but it also provides </a:t>
            </a:r>
            <a:r>
              <a:rPr sz="1167" dirty="0">
                <a:latin typeface="Garamond"/>
                <a:cs typeface="Garamond"/>
              </a:rPr>
              <a:t>flexibility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convenience.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In choosing a transportation mode for a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shippers must </a:t>
            </a:r>
            <a:r>
              <a:rPr sz="1167" spc="-5" dirty="0">
                <a:latin typeface="Garamond"/>
                <a:cs typeface="Garamond"/>
              </a:rPr>
              <a:t>balance </a:t>
            </a:r>
            <a:r>
              <a:rPr sz="1167" dirty="0">
                <a:latin typeface="Garamond"/>
                <a:cs typeface="Garamond"/>
              </a:rPr>
              <a:t>many considerations:  speed, </a:t>
            </a:r>
            <a:r>
              <a:rPr sz="1167" spc="-5" dirty="0">
                <a:latin typeface="Garamond"/>
                <a:cs typeface="Garamond"/>
              </a:rPr>
              <a:t>dependability, availability, </a:t>
            </a:r>
            <a:r>
              <a:rPr sz="1167" dirty="0">
                <a:latin typeface="Garamond"/>
                <a:cs typeface="Garamond"/>
              </a:rPr>
              <a:t>cost, </a:t>
            </a:r>
            <a:r>
              <a:rPr sz="1167" spc="-5" dirty="0">
                <a:latin typeface="Garamond"/>
                <a:cs typeface="Garamond"/>
              </a:rPr>
              <a:t>and others. </a:t>
            </a:r>
            <a:r>
              <a:rPr sz="1167" dirty="0">
                <a:latin typeface="Garamond"/>
                <a:cs typeface="Garamond"/>
              </a:rPr>
              <a:t>Thus, </a:t>
            </a: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a shipper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speed, </a:t>
            </a:r>
            <a:r>
              <a:rPr sz="1167" spc="-5" dirty="0">
                <a:latin typeface="Garamond"/>
                <a:cs typeface="Garamond"/>
              </a:rPr>
              <a:t>air and </a:t>
            </a:r>
            <a:r>
              <a:rPr sz="1167" dirty="0">
                <a:latin typeface="Garamond"/>
                <a:cs typeface="Garamond"/>
              </a:rPr>
              <a:t>truck </a:t>
            </a:r>
            <a:r>
              <a:rPr sz="1167" spc="-5" dirty="0">
                <a:latin typeface="Garamond"/>
                <a:cs typeface="Garamond"/>
              </a:rPr>
              <a:t>are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prime choices. If </a:t>
            </a:r>
            <a:r>
              <a:rPr sz="1167" dirty="0">
                <a:latin typeface="Garamond"/>
                <a:cs typeface="Garamond"/>
              </a:rPr>
              <a:t>the goal </a:t>
            </a:r>
            <a:r>
              <a:rPr sz="1167" spc="-5" dirty="0">
                <a:latin typeface="Garamond"/>
                <a:cs typeface="Garamond"/>
              </a:rPr>
              <a:t>is low </a:t>
            </a:r>
            <a:r>
              <a:rPr sz="1167" dirty="0">
                <a:latin typeface="Garamond"/>
                <a:cs typeface="Garamond"/>
              </a:rPr>
              <a:t>cost, then water </a:t>
            </a:r>
            <a:r>
              <a:rPr sz="1167" spc="-5" dirty="0">
                <a:latin typeface="Garamond"/>
                <a:cs typeface="Garamond"/>
              </a:rPr>
              <a:t>or pipeline might be best. Shipping </a:t>
            </a:r>
            <a:r>
              <a:rPr sz="1167" dirty="0">
                <a:latin typeface="Garamond"/>
                <a:cs typeface="Garamond"/>
              </a:rPr>
              <a:t>costs are 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a significant </a:t>
            </a:r>
            <a:r>
              <a:rPr sz="1167" spc="-5" dirty="0">
                <a:latin typeface="Garamond"/>
                <a:cs typeface="Garamond"/>
              </a:rPr>
              <a:t>portion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product. It is often difficult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businesses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pass on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higher </a:t>
            </a:r>
            <a:r>
              <a:rPr sz="1167" dirty="0">
                <a:latin typeface="Garamond"/>
                <a:cs typeface="Garamond"/>
              </a:rPr>
              <a:t>costs to </a:t>
            </a:r>
            <a:r>
              <a:rPr sz="1167" spc="-5" dirty="0">
                <a:latin typeface="Garamond"/>
                <a:cs typeface="Garamond"/>
              </a:rPr>
              <a:t>customers </a:t>
            </a:r>
            <a:r>
              <a:rPr sz="1167" dirty="0">
                <a:latin typeface="Garamond"/>
                <a:cs typeface="Garamond"/>
              </a:rPr>
              <a:t>when 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active competitors. </a:t>
            </a:r>
            <a:r>
              <a:rPr sz="1167" spc="-5" dirty="0">
                <a:latin typeface="Garamond"/>
                <a:cs typeface="Garamond"/>
              </a:rPr>
              <a:t>One option </a:t>
            </a:r>
            <a:r>
              <a:rPr sz="1167" dirty="0">
                <a:latin typeface="Garamond"/>
                <a:cs typeface="Garamond"/>
              </a:rPr>
              <a:t>is to </a:t>
            </a:r>
            <a:r>
              <a:rPr sz="1167" spc="-5" dirty="0">
                <a:latin typeface="Garamond"/>
                <a:cs typeface="Garamond"/>
              </a:rPr>
              <a:t>reduce  dependence on </a:t>
            </a:r>
            <a:r>
              <a:rPr sz="1167" dirty="0">
                <a:latin typeface="Garamond"/>
                <a:cs typeface="Garamond"/>
              </a:rPr>
              <a:t>the unreliable transportation.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not </a:t>
            </a:r>
            <a:r>
              <a:rPr sz="1167" spc="-5" dirty="0">
                <a:latin typeface="Garamond"/>
                <a:cs typeface="Garamond"/>
              </a:rPr>
              <a:t>be possible for some  businesses. As </a:t>
            </a:r>
            <a:r>
              <a:rPr sz="1167" dirty="0">
                <a:latin typeface="Garamond"/>
                <a:cs typeface="Garamond"/>
              </a:rPr>
              <a:t>the case you </a:t>
            </a:r>
            <a:r>
              <a:rPr sz="1167" spc="-5" dirty="0">
                <a:latin typeface="Garamond"/>
                <a:cs typeface="Garamond"/>
              </a:rPr>
              <a:t>just read </a:t>
            </a:r>
            <a:r>
              <a:rPr sz="1167" dirty="0">
                <a:latin typeface="Garamond"/>
                <a:cs typeface="Garamond"/>
              </a:rPr>
              <a:t>suggests, a company's physical </a:t>
            </a:r>
            <a:r>
              <a:rPr sz="1167" spc="-5" dirty="0">
                <a:latin typeface="Garamond"/>
                <a:cs typeface="Garamond"/>
              </a:rPr>
              <a:t>distribution and transportation  </a:t>
            </a:r>
            <a:r>
              <a:rPr sz="1167" dirty="0">
                <a:latin typeface="Garamond"/>
                <a:cs typeface="Garamond"/>
              </a:rPr>
              <a:t>flexibility is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important </a:t>
            </a:r>
            <a:r>
              <a:rPr sz="1167" spc="-5" dirty="0">
                <a:latin typeface="Garamond"/>
                <a:cs typeface="Garamond"/>
              </a:rPr>
              <a:t>part of </a:t>
            </a:r>
            <a:r>
              <a:rPr sz="1167" dirty="0">
                <a:latin typeface="Garamond"/>
                <a:cs typeface="Garamond"/>
              </a:rPr>
              <a:t>its marketing decisions, a factor that could make </a:t>
            </a:r>
            <a:r>
              <a:rPr sz="1167" spc="-5" dirty="0">
                <a:latin typeface="Garamond"/>
                <a:cs typeface="Garamond"/>
              </a:rPr>
              <a:t>or break </a:t>
            </a:r>
            <a:r>
              <a:rPr sz="1167" dirty="0">
                <a:latin typeface="Garamond"/>
                <a:cs typeface="Garamond"/>
              </a:rPr>
              <a:t>its  </a:t>
            </a:r>
            <a:r>
              <a:rPr sz="1167" spc="-5" dirty="0">
                <a:latin typeface="Garamond"/>
                <a:cs typeface="Garamond"/>
              </a:rPr>
              <a:t>ability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serve its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678464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d.   Integrated Logistics</a:t>
            </a:r>
            <a:r>
              <a:rPr sz="1167" b="1" spc="-141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Management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Today, more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more companies are </a:t>
            </a:r>
            <a:r>
              <a:rPr sz="1167" spc="-5" dirty="0">
                <a:latin typeface="Garamond"/>
                <a:cs typeface="Garamond"/>
              </a:rPr>
              <a:t>adopting the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of integrated logistics management.  </a:t>
            </a:r>
            <a:r>
              <a:rPr sz="1167" dirty="0">
                <a:latin typeface="Garamond"/>
                <a:cs typeface="Garamond"/>
              </a:rPr>
              <a:t>This concept </a:t>
            </a:r>
            <a:r>
              <a:rPr sz="1167" spc="-5" dirty="0">
                <a:latin typeface="Garamond"/>
                <a:cs typeface="Garamond"/>
              </a:rPr>
              <a:t>recognizes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providing better customer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and trimming distribution </a:t>
            </a:r>
            <a:r>
              <a:rPr sz="1167" dirty="0">
                <a:latin typeface="Garamond"/>
                <a:cs typeface="Garamond"/>
              </a:rPr>
              <a:t>costs  </a:t>
            </a:r>
            <a:r>
              <a:rPr sz="1167" spc="-5" dirty="0">
                <a:latin typeface="Garamond"/>
                <a:cs typeface="Garamond"/>
              </a:rPr>
              <a:t>requires </a:t>
            </a:r>
            <a:r>
              <a:rPr sz="1167" i="1" spc="-5" dirty="0">
                <a:latin typeface="Garamond"/>
                <a:cs typeface="Garamond"/>
              </a:rPr>
              <a:t>teamwork, </a:t>
            </a:r>
            <a:r>
              <a:rPr sz="1167" spc="-5" dirty="0">
                <a:latin typeface="Garamond"/>
                <a:cs typeface="Garamond"/>
              </a:rPr>
              <a:t>both inside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and among </a:t>
            </a:r>
            <a:r>
              <a:rPr sz="1167" dirty="0">
                <a:latin typeface="Garamond"/>
                <a:cs typeface="Garamond"/>
              </a:rPr>
              <a:t>all the marketing channel </a:t>
            </a:r>
            <a:r>
              <a:rPr sz="1167" spc="-5" dirty="0">
                <a:latin typeface="Garamond"/>
                <a:cs typeface="Garamond"/>
              </a:rPr>
              <a:t>organizations.  Inside, </a:t>
            </a:r>
            <a:r>
              <a:rPr sz="1167" dirty="0">
                <a:latin typeface="Garamond"/>
                <a:cs typeface="Garamond"/>
              </a:rPr>
              <a:t>the company's </a:t>
            </a:r>
            <a:r>
              <a:rPr sz="1167" spc="-5" dirty="0">
                <a:latin typeface="Garamond"/>
                <a:cs typeface="Garamond"/>
              </a:rPr>
              <a:t>various </a:t>
            </a:r>
            <a:r>
              <a:rPr sz="1167" dirty="0">
                <a:latin typeface="Garamond"/>
                <a:cs typeface="Garamond"/>
              </a:rPr>
              <a:t>functional </a:t>
            </a:r>
            <a:r>
              <a:rPr sz="1167" spc="-5" dirty="0">
                <a:latin typeface="Garamond"/>
                <a:cs typeface="Garamond"/>
              </a:rPr>
              <a:t>departments must </a:t>
            </a:r>
            <a:r>
              <a:rPr sz="1167" dirty="0">
                <a:latin typeface="Garamond"/>
                <a:cs typeface="Garamond"/>
              </a:rPr>
              <a:t>work closely together to </a:t>
            </a:r>
            <a:r>
              <a:rPr sz="1167" spc="-5" dirty="0">
                <a:latin typeface="Garamond"/>
                <a:cs typeface="Garamond"/>
              </a:rPr>
              <a:t>maximize </a:t>
            </a:r>
            <a:r>
              <a:rPr sz="1167" dirty="0">
                <a:latin typeface="Garamond"/>
                <a:cs typeface="Garamond"/>
              </a:rPr>
              <a:t>the  company's own logistics </a:t>
            </a:r>
            <a:r>
              <a:rPr sz="1167" spc="-5" dirty="0">
                <a:latin typeface="Garamond"/>
                <a:cs typeface="Garamond"/>
              </a:rPr>
              <a:t>performance. Outside, the company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integrate </a:t>
            </a:r>
            <a:r>
              <a:rPr sz="1167" dirty="0">
                <a:latin typeface="Garamond"/>
                <a:cs typeface="Garamond"/>
              </a:rPr>
              <a:t>its logistics system  with those </a:t>
            </a:r>
            <a:r>
              <a:rPr sz="1167" spc="-5" dirty="0">
                <a:latin typeface="Garamond"/>
                <a:cs typeface="Garamond"/>
              </a:rPr>
              <a:t>of its </a:t>
            </a:r>
            <a:r>
              <a:rPr sz="1167" dirty="0">
                <a:latin typeface="Garamond"/>
                <a:cs typeface="Garamond"/>
              </a:rPr>
              <a:t>suppliers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customers to </a:t>
            </a:r>
            <a:r>
              <a:rPr sz="1167" spc="-5" dirty="0">
                <a:latin typeface="Garamond"/>
                <a:cs typeface="Garamond"/>
              </a:rPr>
              <a:t>maximize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performance of </a:t>
            </a:r>
            <a:r>
              <a:rPr sz="1167" dirty="0">
                <a:latin typeface="Garamond"/>
                <a:cs typeface="Garamond"/>
              </a:rPr>
              <a:t>the entire </a:t>
            </a:r>
            <a:r>
              <a:rPr sz="1167" spc="-5" dirty="0">
                <a:latin typeface="Garamond"/>
                <a:cs typeface="Garamond"/>
              </a:rPr>
              <a:t>distribution  </a:t>
            </a:r>
            <a:r>
              <a:rPr sz="1167" dirty="0">
                <a:latin typeface="Garamond"/>
                <a:cs typeface="Garamond"/>
              </a:rPr>
              <a:t>system.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Cross-Functional </a:t>
            </a:r>
            <a:r>
              <a:rPr sz="1167" b="1" dirty="0">
                <a:latin typeface="Garamond"/>
                <a:cs typeface="Garamond"/>
              </a:rPr>
              <a:t>Teamwork </a:t>
            </a:r>
            <a:r>
              <a:rPr sz="1167" b="1" spc="-5" dirty="0">
                <a:latin typeface="Garamond"/>
                <a:cs typeface="Garamond"/>
              </a:rPr>
              <a:t>Inside </a:t>
            </a:r>
            <a:r>
              <a:rPr sz="1167" b="1" dirty="0">
                <a:latin typeface="Garamond"/>
                <a:cs typeface="Garamond"/>
              </a:rPr>
              <a:t>the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Company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most </a:t>
            </a:r>
            <a:r>
              <a:rPr sz="1167" dirty="0">
                <a:latin typeface="Garamond"/>
                <a:cs typeface="Garamond"/>
              </a:rPr>
              <a:t>companies, </a:t>
            </a:r>
            <a:r>
              <a:rPr sz="1167" spc="-5" dirty="0">
                <a:latin typeface="Garamond"/>
                <a:cs typeface="Garamond"/>
              </a:rPr>
              <a:t>responsibility </a:t>
            </a:r>
            <a:r>
              <a:rPr sz="1167" dirty="0">
                <a:latin typeface="Garamond"/>
                <a:cs typeface="Garamond"/>
              </a:rPr>
              <a:t>for various </a:t>
            </a:r>
            <a:r>
              <a:rPr sz="1167" spc="-5" dirty="0">
                <a:latin typeface="Garamond"/>
                <a:cs typeface="Garamond"/>
              </a:rPr>
              <a:t>logistics activities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assigned </a:t>
            </a:r>
            <a:r>
              <a:rPr sz="1167" dirty="0">
                <a:latin typeface="Garamond"/>
                <a:cs typeface="Garamond"/>
              </a:rPr>
              <a:t>to many different  functional units—marketing, sales, finance, </a:t>
            </a:r>
            <a:r>
              <a:rPr sz="1167" spc="-5" dirty="0">
                <a:latin typeface="Garamond"/>
                <a:cs typeface="Garamond"/>
              </a:rPr>
              <a:t>manufacturing, purchasing.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often, </a:t>
            </a:r>
            <a:r>
              <a:rPr sz="1167" dirty="0">
                <a:latin typeface="Garamond"/>
                <a:cs typeface="Garamond"/>
              </a:rPr>
              <a:t>each function  tries to </a:t>
            </a:r>
            <a:r>
              <a:rPr sz="1167" spc="-5" dirty="0">
                <a:latin typeface="Garamond"/>
                <a:cs typeface="Garamond"/>
              </a:rPr>
              <a:t>optimize its own logistics performance </a:t>
            </a:r>
            <a:r>
              <a:rPr sz="1167" dirty="0">
                <a:latin typeface="Garamond"/>
                <a:cs typeface="Garamond"/>
              </a:rPr>
              <a:t>without </a:t>
            </a:r>
            <a:r>
              <a:rPr sz="1167" spc="-5" dirty="0">
                <a:latin typeface="Garamond"/>
                <a:cs typeface="Garamond"/>
              </a:rPr>
              <a:t>regard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activities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  </a:t>
            </a:r>
            <a:r>
              <a:rPr sz="1167" dirty="0">
                <a:latin typeface="Garamond"/>
                <a:cs typeface="Garamond"/>
              </a:rPr>
              <a:t>functions.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transportation, inventory, warehousing, </a:t>
            </a:r>
            <a:r>
              <a:rPr sz="1167" spc="-5" dirty="0">
                <a:latin typeface="Garamond"/>
                <a:cs typeface="Garamond"/>
              </a:rPr>
              <a:t>and order-processing activities  interact,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often</a:t>
            </a:r>
            <a:r>
              <a:rPr sz="1167" spc="16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inverse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way.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example,</a:t>
            </a:r>
            <a:r>
              <a:rPr sz="1167" spc="16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lower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inventory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levels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reduce</a:t>
            </a:r>
            <a:r>
              <a:rPr sz="1167" spc="16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inventory-carrying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053306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145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87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costs.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may also reduce customer service and increase </a:t>
            </a:r>
            <a:r>
              <a:rPr sz="1167" dirty="0">
                <a:latin typeface="Garamond"/>
                <a:cs typeface="Garamond"/>
              </a:rPr>
              <a:t>costs from stock </a:t>
            </a:r>
            <a:r>
              <a:rPr sz="1167" spc="-5" dirty="0">
                <a:latin typeface="Garamond"/>
                <a:cs typeface="Garamond"/>
              </a:rPr>
              <a:t>outs, back orders,  </a:t>
            </a:r>
            <a:r>
              <a:rPr sz="1167" dirty="0">
                <a:latin typeface="Garamond"/>
                <a:cs typeface="Garamond"/>
              </a:rPr>
              <a:t>special </a:t>
            </a:r>
            <a:r>
              <a:rPr sz="1167" spc="-5" dirty="0">
                <a:latin typeface="Garamond"/>
                <a:cs typeface="Garamond"/>
              </a:rPr>
              <a:t>production runs, and </a:t>
            </a:r>
            <a:r>
              <a:rPr sz="1167" dirty="0">
                <a:latin typeface="Garamond"/>
                <a:cs typeface="Garamond"/>
              </a:rPr>
              <a:t>costly fast-freight shipments. Because distribution </a:t>
            </a:r>
            <a:r>
              <a:rPr sz="1167" spc="-5" dirty="0">
                <a:latin typeface="Garamond"/>
                <a:cs typeface="Garamond"/>
              </a:rPr>
              <a:t>activities </a:t>
            </a:r>
            <a:r>
              <a:rPr sz="1167" dirty="0">
                <a:latin typeface="Garamond"/>
                <a:cs typeface="Garamond"/>
              </a:rPr>
              <a:t>involve  strong trade-offs, </a:t>
            </a:r>
            <a:r>
              <a:rPr sz="1167" spc="-5" dirty="0">
                <a:latin typeface="Garamond"/>
                <a:cs typeface="Garamond"/>
              </a:rPr>
              <a:t>decisions by different </a:t>
            </a:r>
            <a:r>
              <a:rPr sz="1167" dirty="0">
                <a:latin typeface="Garamond"/>
                <a:cs typeface="Garamond"/>
              </a:rPr>
              <a:t>functions </a:t>
            </a:r>
            <a:r>
              <a:rPr sz="1167" spc="-5" dirty="0">
                <a:latin typeface="Garamond"/>
                <a:cs typeface="Garamond"/>
              </a:rPr>
              <a:t>must be </a:t>
            </a:r>
            <a:r>
              <a:rPr sz="1167" dirty="0">
                <a:latin typeface="Garamond"/>
                <a:cs typeface="Garamond"/>
              </a:rPr>
              <a:t>coordinated to </a:t>
            </a:r>
            <a:r>
              <a:rPr sz="1167" spc="-5" dirty="0">
                <a:latin typeface="Garamond"/>
                <a:cs typeface="Garamond"/>
              </a:rPr>
              <a:t>achieve </a:t>
            </a:r>
            <a:r>
              <a:rPr sz="1167" dirty="0">
                <a:latin typeface="Garamond"/>
                <a:cs typeface="Garamond"/>
              </a:rPr>
              <a:t>superior </a:t>
            </a:r>
            <a:r>
              <a:rPr sz="1167" spc="-5" dirty="0">
                <a:latin typeface="Garamond"/>
                <a:cs typeface="Garamond"/>
              </a:rPr>
              <a:t>overall  logistics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performance.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goal </a:t>
            </a:r>
            <a:r>
              <a:rPr sz="1167" spc="-5" dirty="0">
                <a:latin typeface="Garamond"/>
                <a:cs typeface="Garamond"/>
              </a:rPr>
              <a:t>of integrated logistics management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harmonize all of </a:t>
            </a:r>
            <a:r>
              <a:rPr sz="1167" dirty="0">
                <a:latin typeface="Garamond"/>
                <a:cs typeface="Garamond"/>
              </a:rPr>
              <a:t>the company's distribution  decisions. </a:t>
            </a:r>
            <a:r>
              <a:rPr sz="1167" spc="-5" dirty="0">
                <a:latin typeface="Garamond"/>
                <a:cs typeface="Garamond"/>
              </a:rPr>
              <a:t>Close </a:t>
            </a:r>
            <a:r>
              <a:rPr sz="1167" dirty="0">
                <a:latin typeface="Garamond"/>
                <a:cs typeface="Garamond"/>
              </a:rPr>
              <a:t>working </a:t>
            </a:r>
            <a:r>
              <a:rPr sz="1167" spc="-5" dirty="0">
                <a:latin typeface="Garamond"/>
                <a:cs typeface="Garamond"/>
              </a:rPr>
              <a:t>relationships among functions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achieved in </a:t>
            </a:r>
            <a:r>
              <a:rPr sz="1167" dirty="0">
                <a:latin typeface="Garamond"/>
                <a:cs typeface="Garamond"/>
              </a:rPr>
              <a:t>several ways. </a:t>
            </a:r>
            <a:r>
              <a:rPr sz="1167" spc="-5" dirty="0">
                <a:latin typeface="Garamond"/>
                <a:cs typeface="Garamond"/>
              </a:rPr>
              <a:t>Some  </a:t>
            </a:r>
            <a:r>
              <a:rPr sz="1167" dirty="0">
                <a:latin typeface="Garamond"/>
                <a:cs typeface="Garamond"/>
              </a:rPr>
              <a:t>companies have created </a:t>
            </a:r>
            <a:r>
              <a:rPr sz="1167" spc="-5" dirty="0">
                <a:latin typeface="Garamond"/>
                <a:cs typeface="Garamond"/>
              </a:rPr>
              <a:t>permanent </a:t>
            </a:r>
            <a:r>
              <a:rPr sz="1167" dirty="0">
                <a:latin typeface="Garamond"/>
                <a:cs typeface="Garamond"/>
              </a:rPr>
              <a:t>logistics </a:t>
            </a:r>
            <a:r>
              <a:rPr sz="1167" spc="-5" dirty="0">
                <a:latin typeface="Garamond"/>
                <a:cs typeface="Garamond"/>
              </a:rPr>
              <a:t>committees </a:t>
            </a:r>
            <a:r>
              <a:rPr sz="1167" dirty="0">
                <a:latin typeface="Garamond"/>
                <a:cs typeface="Garamond"/>
              </a:rPr>
              <a:t>made up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managers </a:t>
            </a:r>
            <a:r>
              <a:rPr sz="1167" spc="-5" dirty="0">
                <a:latin typeface="Garamond"/>
                <a:cs typeface="Garamond"/>
              </a:rPr>
              <a:t>responsible </a:t>
            </a:r>
            <a:r>
              <a:rPr sz="1167" dirty="0">
                <a:latin typeface="Garamond"/>
                <a:cs typeface="Garamond"/>
              </a:rPr>
              <a:t>for  different </a:t>
            </a:r>
            <a:r>
              <a:rPr sz="1167" spc="-5" dirty="0">
                <a:latin typeface="Garamond"/>
                <a:cs typeface="Garamond"/>
              </a:rPr>
              <a:t>physical </a:t>
            </a:r>
            <a:r>
              <a:rPr sz="1167" dirty="0">
                <a:latin typeface="Garamond"/>
                <a:cs typeface="Garamond"/>
              </a:rPr>
              <a:t>distribution </a:t>
            </a:r>
            <a:r>
              <a:rPr sz="1167" spc="-5" dirty="0">
                <a:latin typeface="Garamond"/>
                <a:cs typeface="Garamond"/>
              </a:rPr>
              <a:t>activities. </a:t>
            </a:r>
            <a:r>
              <a:rPr sz="1167" dirty="0">
                <a:latin typeface="Garamond"/>
                <a:cs typeface="Garamond"/>
              </a:rPr>
              <a:t>Companies can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create </a:t>
            </a:r>
            <a:r>
              <a:rPr sz="1167" spc="-5" dirty="0">
                <a:latin typeface="Garamond"/>
                <a:cs typeface="Garamond"/>
              </a:rPr>
              <a:t>management positions </a:t>
            </a:r>
            <a:r>
              <a:rPr sz="1167" dirty="0">
                <a:latin typeface="Garamond"/>
                <a:cs typeface="Garamond"/>
              </a:rPr>
              <a:t>that link  the </a:t>
            </a:r>
            <a:r>
              <a:rPr sz="1167" spc="-5" dirty="0">
                <a:latin typeface="Garamond"/>
                <a:cs typeface="Garamond"/>
              </a:rPr>
              <a:t>logistics activities of </a:t>
            </a:r>
            <a:r>
              <a:rPr sz="1167" dirty="0">
                <a:latin typeface="Garamond"/>
                <a:cs typeface="Garamond"/>
              </a:rPr>
              <a:t>functional </a:t>
            </a:r>
            <a:r>
              <a:rPr sz="1167" spc="-5" dirty="0">
                <a:latin typeface="Garamond"/>
                <a:cs typeface="Garamond"/>
              </a:rPr>
              <a:t>areas. Many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vice </a:t>
            </a:r>
            <a:r>
              <a:rPr sz="1167" spc="-5" dirty="0">
                <a:latin typeface="Garamond"/>
                <a:cs typeface="Garamond"/>
              </a:rPr>
              <a:t>president of logistics </a:t>
            </a:r>
            <a:r>
              <a:rPr sz="1167" dirty="0">
                <a:latin typeface="Garamond"/>
                <a:cs typeface="Garamond"/>
              </a:rPr>
              <a:t>with  cross-functional </a:t>
            </a:r>
            <a:r>
              <a:rPr sz="1167" spc="-5" dirty="0">
                <a:latin typeface="Garamond"/>
                <a:cs typeface="Garamond"/>
              </a:rPr>
              <a:t>authority.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important </a:t>
            </a:r>
            <a:r>
              <a:rPr sz="1167" dirty="0">
                <a:latin typeface="Garamond"/>
                <a:cs typeface="Garamond"/>
              </a:rPr>
              <a:t>thing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company coordinate its </a:t>
            </a:r>
            <a:r>
              <a:rPr sz="1167" dirty="0">
                <a:latin typeface="Garamond"/>
                <a:cs typeface="Garamond"/>
              </a:rPr>
              <a:t>logistics </a:t>
            </a:r>
            <a:r>
              <a:rPr sz="1167" spc="-5" dirty="0">
                <a:latin typeface="Garamond"/>
                <a:cs typeface="Garamond"/>
              </a:rPr>
              <a:t>and  marketing activities </a:t>
            </a:r>
            <a:r>
              <a:rPr sz="1167" dirty="0">
                <a:latin typeface="Garamond"/>
                <a:cs typeface="Garamond"/>
              </a:rPr>
              <a:t>to create </a:t>
            </a:r>
            <a:r>
              <a:rPr sz="1167" spc="-5" dirty="0">
                <a:latin typeface="Garamond"/>
                <a:cs typeface="Garamond"/>
              </a:rPr>
              <a:t>high market </a:t>
            </a:r>
            <a:r>
              <a:rPr sz="1167" dirty="0">
                <a:latin typeface="Garamond"/>
                <a:cs typeface="Garamond"/>
              </a:rPr>
              <a:t>satisfaction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reasonable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cost.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240"/>
              </a:lnSpc>
              <a:buAutoNum type="alphaLcPeriod" startAt="5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Building Channel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Partnerships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members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distribution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are linked </a:t>
            </a:r>
            <a:r>
              <a:rPr sz="1167" dirty="0">
                <a:latin typeface="Garamond"/>
                <a:cs typeface="Garamond"/>
              </a:rPr>
              <a:t>closely </a:t>
            </a:r>
            <a:r>
              <a:rPr sz="1167" spc="-5" dirty="0">
                <a:latin typeface="Garamond"/>
                <a:cs typeface="Garamond"/>
              </a:rPr>
              <a:t>in delivering </a:t>
            </a:r>
            <a:r>
              <a:rPr sz="1167" dirty="0">
                <a:latin typeface="Garamond"/>
                <a:cs typeface="Garamond"/>
              </a:rPr>
              <a:t>customer satisfaction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value.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company's </a:t>
            </a:r>
            <a:r>
              <a:rPr sz="1167" spc="-5" dirty="0">
                <a:latin typeface="Garamond"/>
                <a:cs typeface="Garamond"/>
              </a:rPr>
              <a:t>distribution </a:t>
            </a:r>
            <a:r>
              <a:rPr sz="1167" dirty="0">
                <a:latin typeface="Garamond"/>
                <a:cs typeface="Garamond"/>
              </a:rPr>
              <a:t>system </a:t>
            </a:r>
            <a:r>
              <a:rPr sz="1167" spc="-5" dirty="0">
                <a:latin typeface="Garamond"/>
                <a:cs typeface="Garamond"/>
              </a:rPr>
              <a:t>is another </a:t>
            </a:r>
            <a:r>
              <a:rPr sz="1167" dirty="0">
                <a:latin typeface="Garamond"/>
                <a:cs typeface="Garamond"/>
              </a:rPr>
              <a:t>company's supply system. The success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each  channel </a:t>
            </a:r>
            <a:r>
              <a:rPr sz="1167" spc="-5" dirty="0">
                <a:latin typeface="Garamond"/>
                <a:cs typeface="Garamond"/>
              </a:rPr>
              <a:t>member depends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performance of </a:t>
            </a:r>
            <a:r>
              <a:rPr sz="1167" dirty="0">
                <a:latin typeface="Garamond"/>
                <a:cs typeface="Garamond"/>
              </a:rPr>
              <a:t>the entire </a:t>
            </a:r>
            <a:r>
              <a:rPr sz="1167" spc="-5" dirty="0">
                <a:latin typeface="Garamond"/>
                <a:cs typeface="Garamond"/>
              </a:rPr>
              <a:t>supply </a:t>
            </a:r>
            <a:r>
              <a:rPr sz="1167" dirty="0">
                <a:latin typeface="Garamond"/>
                <a:cs typeface="Garamond"/>
              </a:rPr>
              <a:t>chain. </a:t>
            </a:r>
            <a:r>
              <a:rPr sz="1167" spc="-5" dirty="0">
                <a:latin typeface="Garamond"/>
                <a:cs typeface="Garamond"/>
              </a:rPr>
              <a:t>Companies must do  more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improve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 logistics.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must also </a:t>
            </a:r>
            <a:r>
              <a:rPr sz="1167" dirty="0">
                <a:latin typeface="Garamond"/>
                <a:cs typeface="Garamond"/>
              </a:rPr>
              <a:t>work with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members </a:t>
            </a:r>
            <a:r>
              <a:rPr sz="1167" dirty="0">
                <a:latin typeface="Garamond"/>
                <a:cs typeface="Garamond"/>
              </a:rPr>
              <a:t>to  improve whole-channel </a:t>
            </a:r>
            <a:r>
              <a:rPr sz="1167" spc="-5" dirty="0">
                <a:latin typeface="Garamond"/>
                <a:cs typeface="Garamond"/>
              </a:rPr>
              <a:t>distribution. </a:t>
            </a:r>
            <a:r>
              <a:rPr sz="1167" dirty="0">
                <a:latin typeface="Garamond"/>
                <a:cs typeface="Garamond"/>
              </a:rPr>
              <a:t>Today, </a:t>
            </a:r>
            <a:r>
              <a:rPr sz="1167" spc="-5" dirty="0">
                <a:latin typeface="Garamond"/>
                <a:cs typeface="Garamond"/>
              </a:rPr>
              <a:t>smart companies are coordinating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logistics  </a:t>
            </a:r>
            <a:r>
              <a:rPr sz="1167" dirty="0">
                <a:latin typeface="Garamond"/>
                <a:cs typeface="Garamond"/>
              </a:rPr>
              <a:t>strategies </a:t>
            </a:r>
            <a:r>
              <a:rPr sz="1167" spc="-5" dirty="0">
                <a:latin typeface="Garamond"/>
                <a:cs typeface="Garamond"/>
              </a:rPr>
              <a:t>and building </a:t>
            </a:r>
            <a:r>
              <a:rPr sz="1167" dirty="0">
                <a:latin typeface="Garamond"/>
                <a:cs typeface="Garamond"/>
              </a:rPr>
              <a:t>strong </a:t>
            </a:r>
            <a:r>
              <a:rPr sz="1167" spc="-5" dirty="0">
                <a:latin typeface="Garamond"/>
                <a:cs typeface="Garamond"/>
              </a:rPr>
              <a:t>partnerships </a:t>
            </a:r>
            <a:r>
              <a:rPr sz="1167" dirty="0">
                <a:latin typeface="Garamond"/>
                <a:cs typeface="Garamond"/>
              </a:rPr>
              <a:t>with suppliers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customers to improve customer  service </a:t>
            </a:r>
            <a:r>
              <a:rPr sz="1167" spc="-5" dirty="0">
                <a:latin typeface="Garamond"/>
                <a:cs typeface="Garamond"/>
              </a:rPr>
              <a:t>and reduce </a:t>
            </a:r>
            <a:r>
              <a:rPr sz="1167" dirty="0">
                <a:latin typeface="Garamond"/>
                <a:cs typeface="Garamond"/>
              </a:rPr>
              <a:t>channel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costs.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channel partnerships </a:t>
            </a:r>
            <a:r>
              <a:rPr sz="1167" dirty="0">
                <a:latin typeface="Garamond"/>
                <a:cs typeface="Garamond"/>
              </a:rPr>
              <a:t>can take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forms.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created </a:t>
            </a:r>
            <a:r>
              <a:rPr sz="1167" i="1" dirty="0">
                <a:latin typeface="Garamond"/>
                <a:cs typeface="Garamond"/>
              </a:rPr>
              <a:t>cross-functional,  </a:t>
            </a:r>
            <a:r>
              <a:rPr sz="1167" i="1" spc="-5" dirty="0">
                <a:latin typeface="Garamond"/>
                <a:cs typeface="Garamond"/>
              </a:rPr>
              <a:t>cross-company</a:t>
            </a:r>
            <a:r>
              <a:rPr sz="1167" i="1" spc="-83" dirty="0">
                <a:latin typeface="Garamond"/>
                <a:cs typeface="Garamond"/>
              </a:rPr>
              <a:t> </a:t>
            </a:r>
            <a:r>
              <a:rPr sz="1167" i="1" spc="-5" dirty="0">
                <a:latin typeface="Garamond"/>
                <a:cs typeface="Garamond"/>
              </a:rPr>
              <a:t>teams.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partner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i="1" spc="-5" dirty="0">
                <a:latin typeface="Garamond"/>
                <a:cs typeface="Garamond"/>
              </a:rPr>
              <a:t>shared projects. </a:t>
            </a:r>
            <a:r>
              <a:rPr sz="1167" dirty="0">
                <a:latin typeface="Garamond"/>
                <a:cs typeface="Garamond"/>
              </a:rPr>
              <a:t>For example, many larger </a:t>
            </a:r>
            <a:r>
              <a:rPr sz="1167" spc="-5" dirty="0">
                <a:latin typeface="Garamond"/>
                <a:cs typeface="Garamond"/>
              </a:rPr>
              <a:t>retailers are </a:t>
            </a:r>
            <a:r>
              <a:rPr sz="1167" dirty="0">
                <a:latin typeface="Garamond"/>
                <a:cs typeface="Garamond"/>
              </a:rPr>
              <a:t>working  closely with suppliers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in-store </a:t>
            </a:r>
            <a:r>
              <a:rPr sz="1167" spc="-5" dirty="0">
                <a:latin typeface="Garamond"/>
                <a:cs typeface="Garamond"/>
              </a:rPr>
              <a:t>programs. Channel partnerships </a:t>
            </a:r>
            <a:r>
              <a:rPr sz="1167" dirty="0">
                <a:latin typeface="Garamond"/>
                <a:cs typeface="Garamond"/>
              </a:rPr>
              <a:t>may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take the form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i="1" spc="-5" dirty="0">
                <a:latin typeface="Garamond"/>
                <a:cs typeface="Garamond"/>
              </a:rPr>
              <a:t>information </a:t>
            </a:r>
            <a:r>
              <a:rPr sz="1167" i="1" dirty="0">
                <a:latin typeface="Garamond"/>
                <a:cs typeface="Garamond"/>
              </a:rPr>
              <a:t>sharing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spc="-5" dirty="0">
                <a:latin typeface="Garamond"/>
                <a:cs typeface="Garamond"/>
              </a:rPr>
              <a:t>continuous inventory replenishment </a:t>
            </a:r>
            <a:r>
              <a:rPr sz="1167" dirty="0">
                <a:latin typeface="Garamond"/>
                <a:cs typeface="Garamond"/>
              </a:rPr>
              <a:t>systems. </a:t>
            </a:r>
            <a:r>
              <a:rPr sz="1167" spc="-5" dirty="0">
                <a:latin typeface="Garamond"/>
                <a:cs typeface="Garamond"/>
              </a:rPr>
              <a:t>Companies manage </a:t>
            </a:r>
            <a:r>
              <a:rPr sz="1167" dirty="0">
                <a:latin typeface="Garamond"/>
                <a:cs typeface="Garamond"/>
              </a:rPr>
              <a:t>their supply  chains through information. Suppliers link up with customers to share information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coordinate  their logistics decisions. </a:t>
            </a:r>
            <a:r>
              <a:rPr sz="1167" spc="-5" dirty="0">
                <a:latin typeface="Garamond"/>
                <a:cs typeface="Garamond"/>
              </a:rPr>
              <a:t>Here are </a:t>
            </a:r>
            <a:r>
              <a:rPr sz="1167" dirty="0">
                <a:latin typeface="Garamond"/>
                <a:cs typeface="Garamond"/>
              </a:rPr>
              <a:t>just two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examples: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Today,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result of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partnerships, </a:t>
            </a:r>
            <a:r>
              <a:rPr sz="1167" dirty="0">
                <a:latin typeface="Garamond"/>
                <a:cs typeface="Garamond"/>
              </a:rPr>
              <a:t>many companies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switched from </a:t>
            </a:r>
            <a:r>
              <a:rPr sz="1167" i="1" spc="-5" dirty="0">
                <a:latin typeface="Garamond"/>
                <a:cs typeface="Garamond"/>
              </a:rPr>
              <a:t>anticipatory-based  distribution systems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i="1" spc="-5" dirty="0">
                <a:latin typeface="Garamond"/>
                <a:cs typeface="Garamond"/>
              </a:rPr>
              <a:t>response-based distribution </a:t>
            </a:r>
            <a:r>
              <a:rPr sz="1167" i="1" dirty="0">
                <a:latin typeface="Garamond"/>
                <a:cs typeface="Garamond"/>
              </a:rPr>
              <a:t>systems. </a:t>
            </a:r>
            <a:r>
              <a:rPr sz="1167" spc="-5" dirty="0">
                <a:latin typeface="Garamond"/>
                <a:cs typeface="Garamond"/>
              </a:rPr>
              <a:t>In anticipatory distribution, </a:t>
            </a:r>
            <a:r>
              <a:rPr sz="1167" dirty="0">
                <a:latin typeface="Garamond"/>
                <a:cs typeface="Garamond"/>
              </a:rPr>
              <a:t>the company  </a:t>
            </a:r>
            <a:r>
              <a:rPr sz="1167" spc="-5" dirty="0">
                <a:latin typeface="Garamond"/>
                <a:cs typeface="Garamond"/>
              </a:rPr>
              <a:t>produces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amount of </a:t>
            </a:r>
            <a:r>
              <a:rPr sz="1167" dirty="0">
                <a:latin typeface="Garamond"/>
                <a:cs typeface="Garamond"/>
              </a:rPr>
              <a:t>goods called for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sales </a:t>
            </a:r>
            <a:r>
              <a:rPr sz="1167" dirty="0">
                <a:latin typeface="Garamond"/>
                <a:cs typeface="Garamond"/>
              </a:rPr>
              <a:t>forecast. It </a:t>
            </a:r>
            <a:r>
              <a:rPr sz="1167" spc="-5" dirty="0">
                <a:latin typeface="Garamond"/>
                <a:cs typeface="Garamond"/>
              </a:rPr>
              <a:t>builds and holds </a:t>
            </a:r>
            <a:r>
              <a:rPr sz="1167" dirty="0">
                <a:latin typeface="Garamond"/>
                <a:cs typeface="Garamond"/>
              </a:rPr>
              <a:t>stock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various  supply </a:t>
            </a:r>
            <a:r>
              <a:rPr sz="1167" spc="-5" dirty="0">
                <a:latin typeface="Garamond"/>
                <a:cs typeface="Garamond"/>
              </a:rPr>
              <a:t>points,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plant, distribution </a:t>
            </a:r>
            <a:r>
              <a:rPr sz="1167" dirty="0">
                <a:latin typeface="Garamond"/>
                <a:cs typeface="Garamond"/>
              </a:rPr>
              <a:t>centers, and </a:t>
            </a:r>
            <a:r>
              <a:rPr sz="1167" spc="-5" dirty="0">
                <a:latin typeface="Garamond"/>
                <a:cs typeface="Garamond"/>
              </a:rPr>
              <a:t>retail outlets.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response-based  </a:t>
            </a:r>
            <a:r>
              <a:rPr sz="1167" dirty="0">
                <a:latin typeface="Garamond"/>
                <a:cs typeface="Garamond"/>
              </a:rPr>
              <a:t>distribution system, in contrast, is </a:t>
            </a:r>
            <a:r>
              <a:rPr sz="1167" i="1" spc="-5" dirty="0">
                <a:latin typeface="Garamond"/>
                <a:cs typeface="Garamond"/>
              </a:rPr>
              <a:t>customer triggered.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producer continuously builds and replaces  </a:t>
            </a:r>
            <a:r>
              <a:rPr sz="1167" dirty="0">
                <a:latin typeface="Garamond"/>
                <a:cs typeface="Garamond"/>
              </a:rPr>
              <a:t>stock </a:t>
            </a:r>
            <a:r>
              <a:rPr sz="1167" spc="-5" dirty="0">
                <a:latin typeface="Garamond"/>
                <a:cs typeface="Garamond"/>
              </a:rPr>
              <a:t>as orders arrive. </a:t>
            </a:r>
            <a:r>
              <a:rPr sz="1167" dirty="0">
                <a:latin typeface="Garamond"/>
                <a:cs typeface="Garamond"/>
              </a:rPr>
              <a:t>It </a:t>
            </a:r>
            <a:r>
              <a:rPr sz="1167" spc="-5" dirty="0">
                <a:latin typeface="Garamond"/>
                <a:cs typeface="Garamond"/>
              </a:rPr>
              <a:t>produces </a:t>
            </a:r>
            <a:r>
              <a:rPr sz="1167" dirty="0">
                <a:latin typeface="Garamond"/>
                <a:cs typeface="Garamond"/>
              </a:rPr>
              <a:t>what is currently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selling.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240"/>
              </a:lnSpc>
              <a:buAutoNum type="alphaLcPeriod" startAt="6"/>
              <a:tabLst>
                <a:tab pos="900709" algn="l"/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Third-Party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Logistics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Companies may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third-party logistics providers </a:t>
            </a:r>
            <a:r>
              <a:rPr sz="1167" dirty="0">
                <a:latin typeface="Garamond"/>
                <a:cs typeface="Garamond"/>
              </a:rPr>
              <a:t>for several </a:t>
            </a:r>
            <a:r>
              <a:rPr sz="1167" spc="-5" dirty="0">
                <a:latin typeface="Garamond"/>
                <a:cs typeface="Garamond"/>
              </a:rPr>
              <a:t>reasons. </a:t>
            </a:r>
            <a:r>
              <a:rPr sz="1167" dirty="0">
                <a:latin typeface="Garamond"/>
                <a:cs typeface="Garamond"/>
              </a:rPr>
              <a:t>First,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getting the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market is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main </a:t>
            </a:r>
            <a:r>
              <a:rPr sz="1167" dirty="0">
                <a:latin typeface="Garamond"/>
                <a:cs typeface="Garamond"/>
              </a:rPr>
              <a:t>focus, these </a:t>
            </a:r>
            <a:r>
              <a:rPr sz="1167" spc="-5" dirty="0">
                <a:latin typeface="Garamond"/>
                <a:cs typeface="Garamond"/>
              </a:rPr>
              <a:t>providers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often do it more </a:t>
            </a:r>
            <a:r>
              <a:rPr sz="1167" dirty="0">
                <a:latin typeface="Garamond"/>
                <a:cs typeface="Garamond"/>
              </a:rPr>
              <a:t>efficiently </a:t>
            </a:r>
            <a:r>
              <a:rPr sz="1167" spc="-5" dirty="0">
                <a:latin typeface="Garamond"/>
                <a:cs typeface="Garamond"/>
              </a:rPr>
              <a:t>and at lower  </a:t>
            </a:r>
            <a:r>
              <a:rPr sz="1167" dirty="0">
                <a:latin typeface="Garamond"/>
                <a:cs typeface="Garamond"/>
              </a:rPr>
              <a:t>cost than </a:t>
            </a:r>
            <a:r>
              <a:rPr sz="1167" spc="-5" dirty="0">
                <a:latin typeface="Garamond"/>
                <a:cs typeface="Garamond"/>
              </a:rPr>
              <a:t>clients </a:t>
            </a:r>
            <a:r>
              <a:rPr sz="1167" dirty="0">
                <a:latin typeface="Garamond"/>
                <a:cs typeface="Garamond"/>
              </a:rPr>
              <a:t>whose </a:t>
            </a:r>
            <a:r>
              <a:rPr sz="1167" spc="-5" dirty="0">
                <a:latin typeface="Garamond"/>
                <a:cs typeface="Garamond"/>
              </a:rPr>
              <a:t>strengths lie </a:t>
            </a:r>
            <a:r>
              <a:rPr sz="1167" dirty="0">
                <a:latin typeface="Garamond"/>
                <a:cs typeface="Garamond"/>
              </a:rPr>
              <a:t>elsewhere. </a:t>
            </a:r>
            <a:r>
              <a:rPr sz="1167" spc="-5" dirty="0">
                <a:latin typeface="Garamond"/>
                <a:cs typeface="Garamond"/>
              </a:rPr>
              <a:t>According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study, outsourcing warehousing  </a:t>
            </a:r>
            <a:r>
              <a:rPr sz="1167" spc="-5" dirty="0">
                <a:latin typeface="Garamond"/>
                <a:cs typeface="Garamond"/>
              </a:rPr>
              <a:t>alone </a:t>
            </a:r>
            <a:r>
              <a:rPr sz="1167" dirty="0">
                <a:latin typeface="Garamond"/>
                <a:cs typeface="Garamond"/>
              </a:rPr>
              <a:t>typically </a:t>
            </a:r>
            <a:r>
              <a:rPr sz="1167" spc="-5" dirty="0">
                <a:latin typeface="Garamond"/>
                <a:cs typeface="Garamond"/>
              </a:rPr>
              <a:t>results </a:t>
            </a:r>
            <a:r>
              <a:rPr sz="1167" dirty="0">
                <a:latin typeface="Garamond"/>
                <a:cs typeface="Garamond"/>
              </a:rPr>
              <a:t>in 10 </a:t>
            </a:r>
            <a:r>
              <a:rPr sz="1167" spc="-5" dirty="0">
                <a:latin typeface="Garamond"/>
                <a:cs typeface="Garamond"/>
              </a:rPr>
              <a:t>percent </a:t>
            </a:r>
            <a:r>
              <a:rPr sz="1167" dirty="0">
                <a:latin typeface="Garamond"/>
                <a:cs typeface="Garamond"/>
              </a:rPr>
              <a:t>to 15 </a:t>
            </a:r>
            <a:r>
              <a:rPr sz="1167" spc="-5" dirty="0">
                <a:latin typeface="Garamond"/>
                <a:cs typeface="Garamond"/>
              </a:rPr>
              <a:t>percent </a:t>
            </a:r>
            <a:r>
              <a:rPr sz="1167" dirty="0">
                <a:latin typeface="Garamond"/>
                <a:cs typeface="Garamond"/>
              </a:rPr>
              <a:t>cost savings. </a:t>
            </a:r>
            <a:r>
              <a:rPr sz="1167" spc="-5" dirty="0">
                <a:latin typeface="Garamond"/>
                <a:cs typeface="Garamond"/>
              </a:rPr>
              <a:t>Another </a:t>
            </a:r>
            <a:r>
              <a:rPr sz="1167" dirty="0">
                <a:latin typeface="Garamond"/>
                <a:cs typeface="Garamond"/>
              </a:rPr>
              <a:t>expert estimates that  companies can save 15 </a:t>
            </a:r>
            <a:r>
              <a:rPr sz="1167" spc="-5" dirty="0">
                <a:latin typeface="Garamond"/>
                <a:cs typeface="Garamond"/>
              </a:rPr>
              <a:t>percent </a:t>
            </a:r>
            <a:r>
              <a:rPr sz="1167" dirty="0">
                <a:latin typeface="Garamond"/>
                <a:cs typeface="Garamond"/>
              </a:rPr>
              <a:t>to 25 </a:t>
            </a:r>
            <a:r>
              <a:rPr sz="1167" spc="-5" dirty="0">
                <a:latin typeface="Garamond"/>
                <a:cs typeface="Garamond"/>
              </a:rPr>
              <a:t>percent in </a:t>
            </a:r>
            <a:r>
              <a:rPr sz="1167" dirty="0">
                <a:latin typeface="Garamond"/>
                <a:cs typeface="Garamond"/>
              </a:rPr>
              <a:t>their total logistics costs by </a:t>
            </a:r>
            <a:r>
              <a:rPr sz="1167" spc="-5" dirty="0">
                <a:latin typeface="Garamond"/>
                <a:cs typeface="Garamond"/>
              </a:rPr>
              <a:t>outsourcing. </a:t>
            </a:r>
            <a:r>
              <a:rPr sz="1167" dirty="0">
                <a:latin typeface="Garamond"/>
                <a:cs typeface="Garamond"/>
              </a:rPr>
              <a:t>Second,  </a:t>
            </a:r>
            <a:r>
              <a:rPr sz="1167" spc="-5" dirty="0">
                <a:latin typeface="Garamond"/>
                <a:cs typeface="Garamond"/>
              </a:rPr>
              <a:t>outsourcing logistics </a:t>
            </a:r>
            <a:r>
              <a:rPr sz="1167" dirty="0">
                <a:latin typeface="Garamond"/>
                <a:cs typeface="Garamond"/>
              </a:rPr>
              <a:t>frees a company to focus </a:t>
            </a:r>
            <a:r>
              <a:rPr sz="1167" spc="-5" dirty="0">
                <a:latin typeface="Garamond"/>
                <a:cs typeface="Garamond"/>
              </a:rPr>
              <a:t>more intensely on its </a:t>
            </a:r>
            <a:r>
              <a:rPr sz="1167" dirty="0">
                <a:latin typeface="Garamond"/>
                <a:cs typeface="Garamond"/>
              </a:rPr>
              <a:t>core </a:t>
            </a:r>
            <a:r>
              <a:rPr sz="1167" spc="-5" dirty="0">
                <a:latin typeface="Garamond"/>
                <a:cs typeface="Garamond"/>
              </a:rPr>
              <a:t>business. </a:t>
            </a:r>
            <a:r>
              <a:rPr sz="1167" dirty="0">
                <a:latin typeface="Garamond"/>
                <a:cs typeface="Garamond"/>
              </a:rPr>
              <a:t>Finally,  </a:t>
            </a:r>
            <a:r>
              <a:rPr sz="1167" spc="-5" dirty="0">
                <a:latin typeface="Garamond"/>
                <a:cs typeface="Garamond"/>
              </a:rPr>
              <a:t>integrated logistics </a:t>
            </a:r>
            <a:r>
              <a:rPr sz="1167" dirty="0">
                <a:latin typeface="Garamond"/>
                <a:cs typeface="Garamond"/>
              </a:rPr>
              <a:t>companies understand </a:t>
            </a:r>
            <a:r>
              <a:rPr sz="1167" spc="-5" dirty="0">
                <a:latin typeface="Garamond"/>
                <a:cs typeface="Garamond"/>
              </a:rPr>
              <a:t>increasingly </a:t>
            </a:r>
            <a:r>
              <a:rPr sz="1167" dirty="0">
                <a:latin typeface="Garamond"/>
                <a:cs typeface="Garamond"/>
              </a:rPr>
              <a:t>complex </a:t>
            </a:r>
            <a:r>
              <a:rPr sz="1167" spc="-5" dirty="0">
                <a:latin typeface="Garamond"/>
                <a:cs typeface="Garamond"/>
              </a:rPr>
              <a:t>logistics </a:t>
            </a:r>
            <a:r>
              <a:rPr sz="1167" dirty="0">
                <a:latin typeface="Garamond"/>
                <a:cs typeface="Garamond"/>
              </a:rPr>
              <a:t>environments. This can </a:t>
            </a:r>
            <a:r>
              <a:rPr sz="1167" spc="-5" dirty="0">
                <a:latin typeface="Garamond"/>
                <a:cs typeface="Garamond"/>
              </a:rPr>
              <a:t>be  </a:t>
            </a:r>
            <a:r>
              <a:rPr sz="1167" dirty="0">
                <a:latin typeface="Garamond"/>
                <a:cs typeface="Garamond"/>
              </a:rPr>
              <a:t>especially </a:t>
            </a:r>
            <a:r>
              <a:rPr sz="1167" spc="-5" dirty="0">
                <a:latin typeface="Garamond"/>
                <a:cs typeface="Garamond"/>
              </a:rPr>
              <a:t>helpful </a:t>
            </a:r>
            <a:r>
              <a:rPr sz="1167" dirty="0">
                <a:latin typeface="Garamond"/>
                <a:cs typeface="Garamond"/>
              </a:rPr>
              <a:t>to companies </a:t>
            </a:r>
            <a:r>
              <a:rPr sz="1167" spc="-5" dirty="0">
                <a:latin typeface="Garamond"/>
                <a:cs typeface="Garamond"/>
              </a:rPr>
              <a:t>attempting </a:t>
            </a:r>
            <a:r>
              <a:rPr sz="1167" dirty="0">
                <a:latin typeface="Garamond"/>
                <a:cs typeface="Garamond"/>
              </a:rPr>
              <a:t>to expand their global </a:t>
            </a:r>
            <a:r>
              <a:rPr sz="1167" spc="-5" dirty="0">
                <a:latin typeface="Garamond"/>
                <a:cs typeface="Garamond"/>
              </a:rPr>
              <a:t>market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coverage.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u="sng" spc="-5" dirty="0">
                <a:latin typeface="Garamond"/>
                <a:cs typeface="Garamond"/>
              </a:rPr>
              <a:t>KEY </a:t>
            </a:r>
            <a:r>
              <a:rPr sz="1167" b="1" u="sng" dirty="0">
                <a:latin typeface="Garamond"/>
                <a:cs typeface="Garamond"/>
              </a:rPr>
              <a:t>TERMS (Lesson #</a:t>
            </a:r>
            <a:r>
              <a:rPr sz="1167" b="1" u="sng" spc="-92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28-29)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distribution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channel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set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interdependent </a:t>
            </a:r>
            <a:r>
              <a:rPr sz="1167" spc="-5" dirty="0">
                <a:latin typeface="Garamond"/>
                <a:cs typeface="Garamond"/>
              </a:rPr>
              <a:t>organizations </a:t>
            </a:r>
            <a:r>
              <a:rPr sz="1167" dirty="0">
                <a:latin typeface="Garamond"/>
                <a:cs typeface="Garamond"/>
              </a:rPr>
              <a:t>involved in the </a:t>
            </a:r>
            <a:r>
              <a:rPr sz="1167" spc="-5" dirty="0">
                <a:latin typeface="Garamond"/>
                <a:cs typeface="Garamond"/>
              </a:rPr>
              <a:t>process of </a:t>
            </a:r>
            <a:r>
              <a:rPr sz="1167" dirty="0">
                <a:latin typeface="Garamond"/>
                <a:cs typeface="Garamond"/>
              </a:rPr>
              <a:t>making 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  </a:t>
            </a:r>
            <a:r>
              <a:rPr sz="1167" spc="-5" dirty="0">
                <a:latin typeface="Garamond"/>
                <a:cs typeface="Garamond"/>
              </a:rPr>
              <a:t>available </a:t>
            </a:r>
            <a:r>
              <a:rPr sz="1167" dirty="0">
                <a:latin typeface="Garamond"/>
                <a:cs typeface="Garamond"/>
              </a:rPr>
              <a:t>for use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consumption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consumer </a:t>
            </a:r>
            <a:r>
              <a:rPr sz="1167" spc="-5" dirty="0">
                <a:latin typeface="Garamond"/>
                <a:cs typeface="Garamond"/>
              </a:rPr>
              <a:t>or business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user.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Channel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level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layer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intermediaries that </a:t>
            </a:r>
            <a:r>
              <a:rPr sz="1167" spc="-5" dirty="0">
                <a:latin typeface="Garamond"/>
                <a:cs typeface="Garamond"/>
              </a:rPr>
              <a:t>performs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work in bringing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and its ownership  </a:t>
            </a:r>
            <a:r>
              <a:rPr sz="1167" dirty="0">
                <a:latin typeface="Garamond"/>
                <a:cs typeface="Garamond"/>
              </a:rPr>
              <a:t>closer to the final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645584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146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6147" cy="8204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Direct </a:t>
            </a:r>
            <a:r>
              <a:rPr sz="1167" b="1" spc="-5" dirty="0">
                <a:latin typeface="Garamond"/>
                <a:cs typeface="Garamond"/>
              </a:rPr>
              <a:t>marketing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channel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channel that </a:t>
            </a:r>
            <a:r>
              <a:rPr sz="1167" spc="-5" dirty="0">
                <a:latin typeface="Garamond"/>
                <a:cs typeface="Garamond"/>
              </a:rPr>
              <a:t>has no intermediary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levels.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Indirect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channel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Channel </a:t>
            </a:r>
            <a:r>
              <a:rPr sz="1167" dirty="0">
                <a:latin typeface="Garamond"/>
                <a:cs typeface="Garamond"/>
              </a:rPr>
              <a:t>containing </a:t>
            </a:r>
            <a:r>
              <a:rPr sz="1167" spc="-5" dirty="0">
                <a:latin typeface="Garamond"/>
                <a:cs typeface="Garamond"/>
              </a:rPr>
              <a:t>one or </a:t>
            </a:r>
            <a:r>
              <a:rPr sz="1167" dirty="0">
                <a:latin typeface="Garamond"/>
                <a:cs typeface="Garamond"/>
              </a:rPr>
              <a:t>more intermediary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levels.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Channel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conflict</a:t>
            </a:r>
            <a:endParaRPr sz="1167">
              <a:latin typeface="Garamond"/>
              <a:cs typeface="Garamond"/>
            </a:endParaRPr>
          </a:p>
          <a:p>
            <a:pPr marL="12347" marR="6791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Disagreement among marketing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members on </a:t>
            </a:r>
            <a:r>
              <a:rPr sz="1167" dirty="0">
                <a:latin typeface="Garamond"/>
                <a:cs typeface="Garamond"/>
              </a:rPr>
              <a:t>goals </a:t>
            </a:r>
            <a:r>
              <a:rPr sz="1167" spc="-5" dirty="0">
                <a:latin typeface="Garamond"/>
                <a:cs typeface="Garamond"/>
              </a:rPr>
              <a:t>and roles—who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for what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rewards.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Conventional distribution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channel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channel consisting </a:t>
            </a:r>
            <a:r>
              <a:rPr sz="1167" spc="-5" dirty="0">
                <a:latin typeface="Garamond"/>
                <a:cs typeface="Garamond"/>
              </a:rPr>
              <a:t>of one or </a:t>
            </a:r>
            <a:r>
              <a:rPr sz="1167" dirty="0">
                <a:latin typeface="Garamond"/>
                <a:cs typeface="Garamond"/>
              </a:rPr>
              <a:t>more </a:t>
            </a:r>
            <a:r>
              <a:rPr sz="1167" spc="-5" dirty="0">
                <a:latin typeface="Garamond"/>
                <a:cs typeface="Garamond"/>
              </a:rPr>
              <a:t>independent producers, </a:t>
            </a:r>
            <a:r>
              <a:rPr sz="1167" dirty="0">
                <a:latin typeface="Garamond"/>
                <a:cs typeface="Garamond"/>
              </a:rPr>
              <a:t>wholesalers, </a:t>
            </a:r>
            <a:r>
              <a:rPr sz="1167" spc="-5" dirty="0">
                <a:latin typeface="Garamond"/>
                <a:cs typeface="Garamond"/>
              </a:rPr>
              <a:t>and retailers, </a:t>
            </a:r>
            <a:r>
              <a:rPr sz="1167" dirty="0">
                <a:latin typeface="Garamond"/>
                <a:cs typeface="Garamond"/>
              </a:rPr>
              <a:t>each a  separate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seeking to </a:t>
            </a:r>
            <a:r>
              <a:rPr sz="1167" spc="-5" dirty="0">
                <a:latin typeface="Garamond"/>
                <a:cs typeface="Garamond"/>
              </a:rPr>
              <a:t>maximize its own profits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expense </a:t>
            </a:r>
            <a:r>
              <a:rPr sz="1167" spc="-5" dirty="0">
                <a:latin typeface="Garamond"/>
                <a:cs typeface="Garamond"/>
              </a:rPr>
              <a:t>of profits for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system  as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whole.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Vertical Marketing </a:t>
            </a:r>
            <a:r>
              <a:rPr sz="1167" b="1" spc="-5" dirty="0">
                <a:latin typeface="Garamond"/>
                <a:cs typeface="Garamond"/>
              </a:rPr>
              <a:t>System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(VMS)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distribution </a:t>
            </a:r>
            <a:r>
              <a:rPr sz="1167" dirty="0">
                <a:latin typeface="Garamond"/>
                <a:cs typeface="Garamond"/>
              </a:rPr>
              <a:t>channel structure </a:t>
            </a:r>
            <a:r>
              <a:rPr sz="1167" spc="-5" dirty="0">
                <a:latin typeface="Garamond"/>
                <a:cs typeface="Garamond"/>
              </a:rPr>
              <a:t>in which producers, </a:t>
            </a:r>
            <a:r>
              <a:rPr sz="1167" dirty="0">
                <a:latin typeface="Garamond"/>
                <a:cs typeface="Garamond"/>
              </a:rPr>
              <a:t>wholesales, </a:t>
            </a:r>
            <a:r>
              <a:rPr sz="1167" spc="-5" dirty="0">
                <a:latin typeface="Garamond"/>
                <a:cs typeface="Garamond"/>
              </a:rPr>
              <a:t>and retailers act as </a:t>
            </a:r>
            <a:r>
              <a:rPr sz="1167" dirty="0">
                <a:latin typeface="Garamond"/>
                <a:cs typeface="Garamond"/>
              </a:rPr>
              <a:t>a unified  system.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member owns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others, has </a:t>
            </a:r>
            <a:r>
              <a:rPr sz="1167" dirty="0">
                <a:latin typeface="Garamond"/>
                <a:cs typeface="Garamond"/>
              </a:rPr>
              <a:t>contracts with them, </a:t>
            </a:r>
            <a:r>
              <a:rPr sz="1167" spc="-5" dirty="0">
                <a:latin typeface="Garamond"/>
                <a:cs typeface="Garamond"/>
              </a:rPr>
              <a:t>or has </a:t>
            </a:r>
            <a:r>
              <a:rPr sz="1167" dirty="0">
                <a:latin typeface="Garamond"/>
                <a:cs typeface="Garamond"/>
              </a:rPr>
              <a:t>so </a:t>
            </a:r>
            <a:r>
              <a:rPr sz="1167" spc="-5" dirty="0">
                <a:latin typeface="Garamond"/>
                <a:cs typeface="Garamond"/>
              </a:rPr>
              <a:t>much power  </a:t>
            </a:r>
            <a:r>
              <a:rPr sz="1167" dirty="0">
                <a:latin typeface="Garamond"/>
                <a:cs typeface="Garamond"/>
              </a:rPr>
              <a:t>that they </a:t>
            </a:r>
            <a:r>
              <a:rPr sz="1167" spc="-5" dirty="0">
                <a:latin typeface="Garamond"/>
                <a:cs typeface="Garamond"/>
              </a:rPr>
              <a:t>all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cooperate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Corporate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VMS</a:t>
            </a:r>
            <a:endParaRPr sz="1167">
              <a:latin typeface="Garamond"/>
              <a:cs typeface="Garamond"/>
            </a:endParaRPr>
          </a:p>
          <a:p>
            <a:pPr marL="12347" marR="6791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vertical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system that </a:t>
            </a:r>
            <a:r>
              <a:rPr sz="1167" spc="-5" dirty="0">
                <a:latin typeface="Garamond"/>
                <a:cs typeface="Garamond"/>
              </a:rPr>
              <a:t>combines successive </a:t>
            </a:r>
            <a:r>
              <a:rPr sz="1167" dirty="0">
                <a:latin typeface="Garamond"/>
                <a:cs typeface="Garamond"/>
              </a:rPr>
              <a:t>stages of </a:t>
            </a:r>
            <a:r>
              <a:rPr sz="1167" spc="-5" dirty="0">
                <a:latin typeface="Garamond"/>
                <a:cs typeface="Garamond"/>
              </a:rPr>
              <a:t>production and </a:t>
            </a:r>
            <a:r>
              <a:rPr sz="1167" dirty="0">
                <a:latin typeface="Garamond"/>
                <a:cs typeface="Garamond"/>
              </a:rPr>
              <a:t>distribution under  single </a:t>
            </a:r>
            <a:r>
              <a:rPr sz="1167" spc="-5" dirty="0">
                <a:latin typeface="Garamond"/>
                <a:cs typeface="Garamond"/>
              </a:rPr>
              <a:t>ownership—channel </a:t>
            </a:r>
            <a:r>
              <a:rPr sz="1167" dirty="0">
                <a:latin typeface="Garamond"/>
                <a:cs typeface="Garamond"/>
              </a:rPr>
              <a:t>leadership is established through common</a:t>
            </a:r>
            <a:r>
              <a:rPr sz="1167" spc="-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ownership.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Contractual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VMS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vertical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system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independent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different levels </a:t>
            </a:r>
            <a:r>
              <a:rPr sz="1167" spc="-5" dirty="0">
                <a:latin typeface="Garamond"/>
                <a:cs typeface="Garamond"/>
              </a:rPr>
              <a:t>of production </a:t>
            </a:r>
            <a:r>
              <a:rPr sz="1167" dirty="0">
                <a:latin typeface="Garamond"/>
                <a:cs typeface="Garamond"/>
              </a:rPr>
              <a:t>and  </a:t>
            </a:r>
            <a:r>
              <a:rPr sz="1167" spc="-5" dirty="0">
                <a:latin typeface="Garamond"/>
                <a:cs typeface="Garamond"/>
              </a:rPr>
              <a:t>distribution join </a:t>
            </a:r>
            <a:r>
              <a:rPr sz="1167" dirty="0">
                <a:latin typeface="Garamond"/>
                <a:cs typeface="Garamond"/>
              </a:rPr>
              <a:t>together through contracts to </a:t>
            </a:r>
            <a:r>
              <a:rPr sz="1167" spc="-5" dirty="0">
                <a:latin typeface="Garamond"/>
                <a:cs typeface="Garamond"/>
              </a:rPr>
              <a:t>obtain more </a:t>
            </a:r>
            <a:r>
              <a:rPr sz="1167" dirty="0">
                <a:latin typeface="Garamond"/>
                <a:cs typeface="Garamond"/>
              </a:rPr>
              <a:t>economies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impact </a:t>
            </a:r>
            <a:r>
              <a:rPr sz="1167" dirty="0">
                <a:latin typeface="Garamond"/>
                <a:cs typeface="Garamond"/>
              </a:rPr>
              <a:t>than they  could </a:t>
            </a:r>
            <a:r>
              <a:rPr sz="1167" spc="-5" dirty="0">
                <a:latin typeface="Garamond"/>
                <a:cs typeface="Garamond"/>
              </a:rPr>
              <a:t>achieve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alone.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Franchise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organization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contractual </a:t>
            </a:r>
            <a:r>
              <a:rPr sz="1167" dirty="0">
                <a:latin typeface="Garamond"/>
                <a:cs typeface="Garamond"/>
              </a:rPr>
              <a:t>vertical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system </a:t>
            </a:r>
            <a:r>
              <a:rPr sz="1167" spc="-5" dirty="0">
                <a:latin typeface="Garamond"/>
                <a:cs typeface="Garamond"/>
              </a:rPr>
              <a:t>in which </a:t>
            </a:r>
            <a:r>
              <a:rPr sz="1167" dirty="0">
                <a:latin typeface="Garamond"/>
                <a:cs typeface="Garamond"/>
              </a:rPr>
              <a:t>a channel member, called a franchiser, links  several stages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production-distribution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Administered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VMS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vertical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system that </a:t>
            </a:r>
            <a:r>
              <a:rPr sz="1167" spc="-5" dirty="0">
                <a:latin typeface="Garamond"/>
                <a:cs typeface="Garamond"/>
              </a:rPr>
              <a:t>coordinates successive </a:t>
            </a:r>
            <a:r>
              <a:rPr sz="1167" dirty="0">
                <a:latin typeface="Garamond"/>
                <a:cs typeface="Garamond"/>
              </a:rPr>
              <a:t>stages </a:t>
            </a:r>
            <a:r>
              <a:rPr sz="1167" spc="-5" dirty="0">
                <a:latin typeface="Garamond"/>
                <a:cs typeface="Garamond"/>
              </a:rPr>
              <a:t>of production and distribution, not  </a:t>
            </a:r>
            <a:r>
              <a:rPr sz="1167" dirty="0">
                <a:latin typeface="Garamond"/>
                <a:cs typeface="Garamond"/>
              </a:rPr>
              <a:t>through common </a:t>
            </a:r>
            <a:r>
              <a:rPr sz="1167" spc="-5" dirty="0">
                <a:latin typeface="Garamond"/>
                <a:cs typeface="Garamond"/>
              </a:rPr>
              <a:t>ownership or </a:t>
            </a:r>
            <a:r>
              <a:rPr sz="1167" dirty="0">
                <a:latin typeface="Garamond"/>
                <a:cs typeface="Garamond"/>
              </a:rPr>
              <a:t>contractual ties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through the size and </a:t>
            </a:r>
            <a:r>
              <a:rPr sz="1167" spc="-5" dirty="0">
                <a:latin typeface="Garamond"/>
                <a:cs typeface="Garamond"/>
              </a:rPr>
              <a:t>power of one 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parties.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Horizontal 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system</a:t>
            </a:r>
            <a:endParaRPr sz="1167">
              <a:latin typeface="Garamond"/>
              <a:cs typeface="Garamond"/>
            </a:endParaRPr>
          </a:p>
          <a:p>
            <a:pPr marL="12347" marR="5556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channel </a:t>
            </a:r>
            <a:r>
              <a:rPr sz="1167" spc="-5" dirty="0">
                <a:latin typeface="Garamond"/>
                <a:cs typeface="Garamond"/>
              </a:rPr>
              <a:t>arrangement in </a:t>
            </a:r>
            <a:r>
              <a:rPr sz="1167" dirty="0">
                <a:latin typeface="Garamond"/>
                <a:cs typeface="Garamond"/>
              </a:rPr>
              <a:t>which two </a:t>
            </a:r>
            <a:r>
              <a:rPr sz="1167" spc="-5" dirty="0">
                <a:latin typeface="Garamond"/>
                <a:cs typeface="Garamond"/>
              </a:rPr>
              <a:t>or more companies at one level join </a:t>
            </a:r>
            <a:r>
              <a:rPr sz="1167" dirty="0">
                <a:latin typeface="Garamond"/>
                <a:cs typeface="Garamond"/>
              </a:rPr>
              <a:t>together to </a:t>
            </a:r>
            <a:r>
              <a:rPr sz="1167" spc="-5" dirty="0">
                <a:latin typeface="Garamond"/>
                <a:cs typeface="Garamond"/>
              </a:rPr>
              <a:t>follow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 marketing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opportunity.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Hybrid 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channel</a:t>
            </a:r>
            <a:endParaRPr sz="1167">
              <a:latin typeface="Garamond"/>
              <a:cs typeface="Garamond"/>
            </a:endParaRPr>
          </a:p>
          <a:p>
            <a:pPr marL="12347" marR="6173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Multi </a:t>
            </a:r>
            <a:r>
              <a:rPr sz="1167" dirty="0">
                <a:latin typeface="Garamond"/>
                <a:cs typeface="Garamond"/>
              </a:rPr>
              <a:t>channel distribution system in which a single firm sets up two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more marketing channels to  </a:t>
            </a:r>
            <a:r>
              <a:rPr sz="1167" spc="-5" dirty="0">
                <a:latin typeface="Garamond"/>
                <a:cs typeface="Garamond"/>
              </a:rPr>
              <a:t>reach one or </a:t>
            </a:r>
            <a:r>
              <a:rPr sz="1167" dirty="0">
                <a:latin typeface="Garamond"/>
                <a:cs typeface="Garamond"/>
              </a:rPr>
              <a:t>more customer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Intensive</a:t>
            </a:r>
            <a:r>
              <a:rPr sz="1167" b="1" spc="-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distribution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Stocking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in as many outlets as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possible.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69967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147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4374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  <a:spcBef>
                <a:spcPts val="796"/>
              </a:spcBef>
            </a:pPr>
            <a:r>
              <a:rPr sz="1167" b="1" spc="-5" dirty="0">
                <a:latin typeface="Garamond"/>
                <a:cs typeface="Garamond"/>
              </a:rPr>
              <a:t>Exclusive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distribution</a:t>
            </a:r>
            <a:endParaRPr sz="1167">
              <a:latin typeface="Garamond"/>
              <a:cs typeface="Garamond"/>
            </a:endParaRPr>
          </a:p>
          <a:p>
            <a:pPr marL="12347" marR="19138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Giving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limited number of dealers </a:t>
            </a:r>
            <a:r>
              <a:rPr sz="1167" dirty="0">
                <a:latin typeface="Garamond"/>
                <a:cs typeface="Garamond"/>
              </a:rPr>
              <a:t>the exclusive </a:t>
            </a: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distribute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company's products in </a:t>
            </a:r>
            <a:r>
              <a:rPr sz="1167" dirty="0">
                <a:latin typeface="Garamond"/>
                <a:cs typeface="Garamond"/>
              </a:rPr>
              <a:t>their  territories.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Selective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distribution</a:t>
            </a:r>
            <a:endParaRPr sz="1167">
              <a:latin typeface="Garamond"/>
              <a:cs typeface="Garamond"/>
            </a:endParaRPr>
          </a:p>
          <a:p>
            <a:pPr marL="12347" marR="18520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more than </a:t>
            </a:r>
            <a:r>
              <a:rPr sz="1167" spc="-5" dirty="0">
                <a:latin typeface="Garamond"/>
                <a:cs typeface="Garamond"/>
              </a:rPr>
              <a:t>one, but </a:t>
            </a:r>
            <a:r>
              <a:rPr sz="1167" dirty="0">
                <a:latin typeface="Garamond"/>
                <a:cs typeface="Garamond"/>
              </a:rPr>
              <a:t>fewer than </a:t>
            </a:r>
            <a:r>
              <a:rPr sz="1167" spc="-5" dirty="0">
                <a:latin typeface="Garamond"/>
                <a:cs typeface="Garamond"/>
              </a:rPr>
              <a:t>all, of </a:t>
            </a:r>
            <a:r>
              <a:rPr sz="1167" dirty="0">
                <a:latin typeface="Garamond"/>
                <a:cs typeface="Garamond"/>
              </a:rPr>
              <a:t>the intermediaries who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willing </a:t>
            </a:r>
            <a:r>
              <a:rPr sz="1167" spc="-5" dirty="0">
                <a:latin typeface="Garamond"/>
                <a:cs typeface="Garamond"/>
              </a:rPr>
              <a:t>to </a:t>
            </a:r>
            <a:r>
              <a:rPr sz="1167" dirty="0">
                <a:latin typeface="Garamond"/>
                <a:cs typeface="Garamond"/>
              </a:rPr>
              <a:t>carry the  company's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Physical </a:t>
            </a:r>
            <a:r>
              <a:rPr sz="1167" b="1" spc="-5" dirty="0">
                <a:latin typeface="Garamond"/>
                <a:cs typeface="Garamond"/>
              </a:rPr>
              <a:t>distribution (or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logistics)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tasks involved in </a:t>
            </a:r>
            <a:r>
              <a:rPr sz="1167" spc="-5" dirty="0">
                <a:latin typeface="Garamond"/>
                <a:cs typeface="Garamond"/>
              </a:rPr>
              <a:t>planning, implementing, and </a:t>
            </a:r>
            <a:r>
              <a:rPr sz="1167" dirty="0">
                <a:latin typeface="Garamond"/>
                <a:cs typeface="Garamond"/>
              </a:rPr>
              <a:t>controlling the </a:t>
            </a:r>
            <a:r>
              <a:rPr sz="1167" spc="-5" dirty="0">
                <a:latin typeface="Garamond"/>
                <a:cs typeface="Garamond"/>
              </a:rPr>
              <a:t>physical </a:t>
            </a:r>
            <a:r>
              <a:rPr sz="1167" dirty="0">
                <a:latin typeface="Garamond"/>
                <a:cs typeface="Garamond"/>
              </a:rPr>
              <a:t>flow </a:t>
            </a:r>
            <a:r>
              <a:rPr sz="1167" spc="-5" dirty="0">
                <a:latin typeface="Garamond"/>
                <a:cs typeface="Garamond"/>
              </a:rPr>
              <a:t>of materials, </a:t>
            </a:r>
            <a:r>
              <a:rPr sz="1167" dirty="0">
                <a:latin typeface="Garamond"/>
                <a:cs typeface="Garamond"/>
              </a:rPr>
              <a:t>final  goods, </a:t>
            </a:r>
            <a:r>
              <a:rPr sz="1167" spc="-5" dirty="0">
                <a:latin typeface="Garamond"/>
                <a:cs typeface="Garamond"/>
              </a:rPr>
              <a:t>and related information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points of origin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points of consumption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customer  </a:t>
            </a:r>
            <a:r>
              <a:rPr sz="1167" spc="-5" dirty="0">
                <a:latin typeface="Garamond"/>
                <a:cs typeface="Garamond"/>
              </a:rPr>
              <a:t>requirements at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Distribution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center</a:t>
            </a:r>
            <a:endParaRPr sz="1167">
              <a:latin typeface="Garamond"/>
              <a:cs typeface="Garamond"/>
            </a:endParaRPr>
          </a:p>
          <a:p>
            <a:pPr marL="12347" marR="19138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large, highly automated </a:t>
            </a:r>
            <a:r>
              <a:rPr sz="1167" dirty="0">
                <a:latin typeface="Garamond"/>
                <a:cs typeface="Garamond"/>
              </a:rPr>
              <a:t>warehouse </a:t>
            </a:r>
            <a:r>
              <a:rPr sz="1167" spc="-5" dirty="0">
                <a:latin typeface="Garamond"/>
                <a:cs typeface="Garamond"/>
              </a:rPr>
              <a:t>designed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receive </a:t>
            </a:r>
            <a:r>
              <a:rPr sz="1167" dirty="0">
                <a:latin typeface="Garamond"/>
                <a:cs typeface="Garamond"/>
              </a:rPr>
              <a:t>goods from various </a:t>
            </a:r>
            <a:r>
              <a:rPr sz="1167" spc="-5" dirty="0">
                <a:latin typeface="Garamond"/>
                <a:cs typeface="Garamond"/>
              </a:rPr>
              <a:t>plants and </a:t>
            </a:r>
            <a:r>
              <a:rPr sz="1167" dirty="0">
                <a:latin typeface="Garamond"/>
                <a:cs typeface="Garamond"/>
              </a:rPr>
              <a:t>suppliers,  take </a:t>
            </a:r>
            <a:r>
              <a:rPr sz="1167" spc="-5" dirty="0">
                <a:latin typeface="Garamond"/>
                <a:cs typeface="Garamond"/>
              </a:rPr>
              <a:t>orders, </a:t>
            </a:r>
            <a:r>
              <a:rPr sz="1167" dirty="0">
                <a:latin typeface="Garamond"/>
                <a:cs typeface="Garamond"/>
              </a:rPr>
              <a:t>fill them efficiently,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deliver goods </a:t>
            </a:r>
            <a:r>
              <a:rPr sz="1167" spc="-5" dirty="0">
                <a:latin typeface="Garamond"/>
                <a:cs typeface="Garamond"/>
              </a:rPr>
              <a:t>to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quickly </a:t>
            </a: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possible.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Integrated logistics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management</a:t>
            </a:r>
            <a:endParaRPr sz="1167">
              <a:latin typeface="Garamond"/>
              <a:cs typeface="Garamond"/>
            </a:endParaRPr>
          </a:p>
          <a:p>
            <a:pPr marL="12347" marR="19138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logistics </a:t>
            </a:r>
            <a:r>
              <a:rPr sz="1167" dirty="0">
                <a:latin typeface="Garamond"/>
                <a:cs typeface="Garamond"/>
              </a:rPr>
              <a:t>concept that </a:t>
            </a:r>
            <a:r>
              <a:rPr sz="1167" spc="-5" dirty="0">
                <a:latin typeface="Garamond"/>
                <a:cs typeface="Garamond"/>
              </a:rPr>
              <a:t>emphasizes teamwork, both inside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and among all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organizations,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maximize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performance of </a:t>
            </a:r>
            <a:r>
              <a:rPr sz="1167" dirty="0">
                <a:latin typeface="Garamond"/>
                <a:cs typeface="Garamond"/>
              </a:rPr>
              <a:t>the entire </a:t>
            </a:r>
            <a:r>
              <a:rPr sz="1167" spc="-5" dirty="0">
                <a:latin typeface="Garamond"/>
                <a:cs typeface="Garamond"/>
              </a:rPr>
              <a:t>distribution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system.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Third-party </a:t>
            </a:r>
            <a:r>
              <a:rPr sz="1167" b="1" spc="-5" dirty="0">
                <a:latin typeface="Garamond"/>
                <a:cs typeface="Garamond"/>
              </a:rPr>
              <a:t>logistics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provider</a:t>
            </a:r>
            <a:endParaRPr sz="1167">
              <a:latin typeface="Garamond"/>
              <a:cs typeface="Garamond"/>
            </a:endParaRPr>
          </a:p>
          <a:p>
            <a:pPr marL="12347" marR="20990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independent logistics </a:t>
            </a:r>
            <a:r>
              <a:rPr sz="1167" spc="-5" dirty="0">
                <a:latin typeface="Garamond"/>
                <a:cs typeface="Garamond"/>
              </a:rPr>
              <a:t>provider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performs any or all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functions required </a:t>
            </a:r>
            <a:r>
              <a:rPr sz="1167" dirty="0">
                <a:latin typeface="Garamond"/>
                <a:cs typeface="Garamond"/>
              </a:rPr>
              <a:t>to get their  clients'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42948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148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7999" cy="8530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30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Today’s Lesson will cover the </a:t>
            </a:r>
            <a:r>
              <a:rPr sz="1167" spc="-5" dirty="0">
                <a:latin typeface="Garamond"/>
                <a:cs typeface="Garamond"/>
              </a:rPr>
              <a:t>roles of retailers and </a:t>
            </a:r>
            <a:r>
              <a:rPr sz="1167" dirty="0">
                <a:latin typeface="Garamond"/>
                <a:cs typeface="Garamond"/>
              </a:rPr>
              <a:t>wholesalers in the distribution channel, the 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retailers, Identify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wholesalers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decisions </a:t>
            </a:r>
            <a:r>
              <a:rPr sz="1167" dirty="0">
                <a:latin typeface="Garamond"/>
                <a:cs typeface="Garamond"/>
              </a:rPr>
              <a:t>facing  </a:t>
            </a:r>
            <a:r>
              <a:rPr sz="1167" spc="-5" dirty="0">
                <a:latin typeface="Garamond"/>
                <a:cs typeface="Garamond"/>
              </a:rPr>
              <a:t>retailers and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wholesalers.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1167" b="1" dirty="0">
                <a:latin typeface="Garamond"/>
                <a:cs typeface="Garamond"/>
              </a:rPr>
              <a:t>RETAILING </a:t>
            </a:r>
            <a:r>
              <a:rPr sz="1167" b="1" spc="-5" dirty="0">
                <a:latin typeface="Garamond"/>
                <a:cs typeface="Garamond"/>
              </a:rPr>
              <a:t>AND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WHOLESALING.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Retailing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What is retailing? Retailing includes all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activities </a:t>
            </a:r>
            <a:r>
              <a:rPr sz="1167" dirty="0">
                <a:latin typeface="Garamond"/>
                <a:cs typeface="Garamond"/>
              </a:rPr>
              <a:t>involved in selling goods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services directly to  final consumers for their </a:t>
            </a:r>
            <a:r>
              <a:rPr sz="1167" spc="-5" dirty="0">
                <a:latin typeface="Garamond"/>
                <a:cs typeface="Garamond"/>
              </a:rPr>
              <a:t>personal, nonbusiness </a:t>
            </a:r>
            <a:r>
              <a:rPr sz="1167" dirty="0">
                <a:latin typeface="Garamond"/>
                <a:cs typeface="Garamond"/>
              </a:rPr>
              <a:t>use. </a:t>
            </a:r>
            <a:r>
              <a:rPr sz="1167" spc="-5" dirty="0">
                <a:latin typeface="Garamond"/>
                <a:cs typeface="Garamond"/>
              </a:rPr>
              <a:t>Many institutions—manufacturers,  </a:t>
            </a:r>
            <a:r>
              <a:rPr sz="1167" dirty="0">
                <a:latin typeface="Garamond"/>
                <a:cs typeface="Garamond"/>
              </a:rPr>
              <a:t>wholesalers, </a:t>
            </a:r>
            <a:r>
              <a:rPr sz="1167" spc="-5" dirty="0">
                <a:latin typeface="Garamond"/>
                <a:cs typeface="Garamond"/>
              </a:rPr>
              <a:t>and retailers—do retailing. </a:t>
            </a:r>
            <a:r>
              <a:rPr sz="1167" dirty="0">
                <a:latin typeface="Garamond"/>
                <a:cs typeface="Garamond"/>
              </a:rPr>
              <a:t>But </a:t>
            </a:r>
            <a:r>
              <a:rPr sz="1167" spc="-5" dirty="0">
                <a:latin typeface="Garamond"/>
                <a:cs typeface="Garamond"/>
              </a:rPr>
              <a:t>most retailing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done by retailers: businesses </a:t>
            </a:r>
            <a:r>
              <a:rPr sz="1167" dirty="0">
                <a:latin typeface="Garamond"/>
                <a:cs typeface="Garamond"/>
              </a:rPr>
              <a:t>whose  sales come </a:t>
            </a:r>
            <a:r>
              <a:rPr sz="1167" i="1" dirty="0">
                <a:latin typeface="Garamond"/>
                <a:cs typeface="Garamond"/>
              </a:rPr>
              <a:t>primarily </a:t>
            </a:r>
            <a:r>
              <a:rPr sz="1167" dirty="0">
                <a:latin typeface="Garamond"/>
                <a:cs typeface="Garamond"/>
              </a:rPr>
              <a:t>from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retailing.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Although most retailing is done in retail </a:t>
            </a:r>
            <a:r>
              <a:rPr sz="1167" dirty="0">
                <a:latin typeface="Garamond"/>
                <a:cs typeface="Garamond"/>
              </a:rPr>
              <a:t>stores, </a:t>
            </a:r>
            <a:r>
              <a:rPr sz="1167" spc="-5" dirty="0">
                <a:latin typeface="Garamond"/>
                <a:cs typeface="Garamond"/>
              </a:rPr>
              <a:t>in recent </a:t>
            </a:r>
            <a:r>
              <a:rPr sz="1167" dirty="0">
                <a:latin typeface="Garamond"/>
                <a:cs typeface="Garamond"/>
              </a:rPr>
              <a:t>years </a:t>
            </a:r>
            <a:r>
              <a:rPr sz="1167" i="1" spc="-5" dirty="0">
                <a:latin typeface="Garamond"/>
                <a:cs typeface="Garamond"/>
              </a:rPr>
              <a:t>nonstarter retailing </a:t>
            </a:r>
            <a:r>
              <a:rPr sz="1167" spc="-5" dirty="0">
                <a:latin typeface="Garamond"/>
                <a:cs typeface="Garamond"/>
              </a:rPr>
              <a:t>has been </a:t>
            </a:r>
            <a:r>
              <a:rPr sz="1167" dirty="0">
                <a:latin typeface="Garamond"/>
                <a:cs typeface="Garamond"/>
              </a:rPr>
              <a:t>growing  </a:t>
            </a:r>
            <a:r>
              <a:rPr sz="1167" spc="-5" dirty="0">
                <a:latin typeface="Garamond"/>
                <a:cs typeface="Garamond"/>
              </a:rPr>
              <a:t>much </a:t>
            </a:r>
            <a:r>
              <a:rPr sz="1167" dirty="0">
                <a:latin typeface="Garamond"/>
                <a:cs typeface="Garamond"/>
              </a:rPr>
              <a:t>faster than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store </a:t>
            </a:r>
            <a:r>
              <a:rPr sz="1167" spc="-5" dirty="0">
                <a:latin typeface="Garamond"/>
                <a:cs typeface="Garamond"/>
              </a:rPr>
              <a:t>retailing. Nonstore retailing </a:t>
            </a:r>
            <a:r>
              <a:rPr sz="1167" dirty="0">
                <a:latin typeface="Garamond"/>
                <a:cs typeface="Garamond"/>
              </a:rPr>
              <a:t>includes selling to final consumers through  direct mail, catalogs, </a:t>
            </a:r>
            <a:r>
              <a:rPr sz="1167" spc="-5" dirty="0">
                <a:latin typeface="Garamond"/>
                <a:cs typeface="Garamond"/>
              </a:rPr>
              <a:t>telephone, home </a:t>
            </a:r>
            <a:r>
              <a:rPr sz="1167" dirty="0">
                <a:latin typeface="Garamond"/>
                <a:cs typeface="Garamond"/>
              </a:rPr>
              <a:t>TV shopping shows, </a:t>
            </a:r>
            <a:r>
              <a:rPr sz="1167" spc="-5" dirty="0">
                <a:latin typeface="Garamond"/>
                <a:cs typeface="Garamond"/>
              </a:rPr>
              <a:t>home and office parties, door-to-door  </a:t>
            </a:r>
            <a:r>
              <a:rPr sz="1167" dirty="0">
                <a:latin typeface="Garamond"/>
                <a:cs typeface="Garamond"/>
              </a:rPr>
              <a:t>contact, vending </a:t>
            </a:r>
            <a:r>
              <a:rPr sz="1167" spc="-5" dirty="0">
                <a:latin typeface="Garamond"/>
                <a:cs typeface="Garamond"/>
              </a:rPr>
              <a:t>machines, online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and the </a:t>
            </a:r>
            <a:r>
              <a:rPr sz="1167" dirty="0">
                <a:latin typeface="Garamond"/>
                <a:cs typeface="Garamond"/>
              </a:rPr>
              <a:t>Internet, </a:t>
            </a:r>
            <a:r>
              <a:rPr sz="1167" spc="-5" dirty="0">
                <a:latin typeface="Garamond"/>
                <a:cs typeface="Garamond"/>
              </a:rPr>
              <a:t>and other </a:t>
            </a:r>
            <a:r>
              <a:rPr sz="1167" dirty="0">
                <a:latin typeface="Garamond"/>
                <a:cs typeface="Garamond"/>
              </a:rPr>
              <a:t>direct </a:t>
            </a:r>
            <a:r>
              <a:rPr sz="1167" spc="-5" dirty="0">
                <a:latin typeface="Garamond"/>
                <a:cs typeface="Garamond"/>
              </a:rPr>
              <a:t>retailing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approaches.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240"/>
              </a:lnSpc>
              <a:buAutoNum type="alphaL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Types of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Retailers: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Retail </a:t>
            </a:r>
            <a:r>
              <a:rPr sz="1167" dirty="0">
                <a:latin typeface="Garamond"/>
                <a:cs typeface="Garamond"/>
              </a:rPr>
              <a:t>stores come </a:t>
            </a:r>
            <a:r>
              <a:rPr sz="1167" spc="-5" dirty="0">
                <a:latin typeface="Garamond"/>
                <a:cs typeface="Garamond"/>
              </a:rPr>
              <a:t>in all </a:t>
            </a:r>
            <a:r>
              <a:rPr sz="1167" dirty="0">
                <a:latin typeface="Garamond"/>
                <a:cs typeface="Garamond"/>
              </a:rPr>
              <a:t>shapes </a:t>
            </a:r>
            <a:r>
              <a:rPr sz="1167" spc="-5" dirty="0">
                <a:latin typeface="Garamond"/>
                <a:cs typeface="Garamond"/>
              </a:rPr>
              <a:t>and sizes, and </a:t>
            </a:r>
            <a:r>
              <a:rPr sz="1167" dirty="0">
                <a:latin typeface="Garamond"/>
                <a:cs typeface="Garamond"/>
              </a:rPr>
              <a:t>new </a:t>
            </a:r>
            <a:r>
              <a:rPr sz="1167" spc="-5" dirty="0">
                <a:latin typeface="Garamond"/>
                <a:cs typeface="Garamond"/>
              </a:rPr>
              <a:t>retail </a:t>
            </a:r>
            <a:r>
              <a:rPr sz="1167" dirty="0">
                <a:latin typeface="Garamond"/>
                <a:cs typeface="Garamond"/>
              </a:rPr>
              <a:t>types keep </a:t>
            </a:r>
            <a:r>
              <a:rPr sz="1167" spc="-5" dirty="0">
                <a:latin typeface="Garamond"/>
                <a:cs typeface="Garamond"/>
              </a:rPr>
              <a:t>emerging. </a:t>
            </a:r>
            <a:r>
              <a:rPr sz="1167" dirty="0">
                <a:latin typeface="Garamond"/>
                <a:cs typeface="Garamond"/>
              </a:rPr>
              <a:t>The most important  types </a:t>
            </a:r>
            <a:r>
              <a:rPr sz="1167" spc="-5" dirty="0">
                <a:latin typeface="Garamond"/>
                <a:cs typeface="Garamond"/>
              </a:rPr>
              <a:t>of retail </a:t>
            </a:r>
            <a:r>
              <a:rPr sz="1167" dirty="0">
                <a:latin typeface="Garamond"/>
                <a:cs typeface="Garamond"/>
              </a:rPr>
              <a:t>stores </a:t>
            </a:r>
            <a:r>
              <a:rPr sz="1167" spc="-5" dirty="0">
                <a:latin typeface="Garamond"/>
                <a:cs typeface="Garamond"/>
              </a:rPr>
              <a:t>are described in </a:t>
            </a:r>
            <a:r>
              <a:rPr sz="1167" dirty="0">
                <a:latin typeface="Garamond"/>
                <a:cs typeface="Garamond"/>
              </a:rPr>
              <a:t>Table </a:t>
            </a:r>
            <a:r>
              <a:rPr sz="1167" spc="-5" dirty="0">
                <a:latin typeface="Garamond"/>
                <a:cs typeface="Garamond"/>
              </a:rPr>
              <a:t>13.1 and discussed in </a:t>
            </a:r>
            <a:r>
              <a:rPr sz="1167" dirty="0">
                <a:latin typeface="Garamond"/>
                <a:cs typeface="Garamond"/>
              </a:rPr>
              <a:t>the following sections. They can 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classified in terms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several characteristics, including the </a:t>
            </a:r>
            <a:r>
              <a:rPr sz="1167" i="1" spc="-5" dirty="0">
                <a:latin typeface="Garamond"/>
                <a:cs typeface="Garamond"/>
              </a:rPr>
              <a:t>amount of service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offer,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breadth  and depth of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i="1" spc="-5" dirty="0">
                <a:latin typeface="Garamond"/>
                <a:cs typeface="Garamond"/>
              </a:rPr>
              <a:t>product lines,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relative prices </a:t>
            </a:r>
            <a:r>
              <a:rPr sz="1167" dirty="0">
                <a:latin typeface="Garamond"/>
                <a:cs typeface="Garamond"/>
              </a:rPr>
              <a:t>they charge, </a:t>
            </a:r>
            <a:r>
              <a:rPr sz="1167" spc="-5" dirty="0">
                <a:latin typeface="Garamond"/>
                <a:cs typeface="Garamond"/>
              </a:rPr>
              <a:t>and how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organized.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Amount </a:t>
            </a:r>
            <a:r>
              <a:rPr sz="1167" b="1" dirty="0">
                <a:latin typeface="Garamond"/>
                <a:cs typeface="Garamond"/>
              </a:rPr>
              <a:t>of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Service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Different products require different amounts of </a:t>
            </a:r>
            <a:r>
              <a:rPr sz="1167" dirty="0">
                <a:latin typeface="Garamond"/>
                <a:cs typeface="Garamond"/>
              </a:rPr>
              <a:t>service,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customer service </a:t>
            </a:r>
            <a:r>
              <a:rPr sz="1167" spc="-5" dirty="0">
                <a:latin typeface="Garamond"/>
                <a:cs typeface="Garamond"/>
              </a:rPr>
              <a:t>preferences </a:t>
            </a:r>
            <a:r>
              <a:rPr sz="1167" dirty="0">
                <a:latin typeface="Garamond"/>
                <a:cs typeface="Garamond"/>
              </a:rPr>
              <a:t>vary.  Retailers may </a:t>
            </a:r>
            <a:r>
              <a:rPr sz="1167" spc="-5" dirty="0">
                <a:latin typeface="Garamond"/>
                <a:cs typeface="Garamond"/>
              </a:rPr>
              <a:t>offer one of </a:t>
            </a:r>
            <a:r>
              <a:rPr sz="1167" dirty="0">
                <a:latin typeface="Garamond"/>
                <a:cs typeface="Garamond"/>
              </a:rPr>
              <a:t>three levels </a:t>
            </a:r>
            <a:r>
              <a:rPr sz="1167" spc="-5" dirty="0">
                <a:latin typeface="Garamond"/>
                <a:cs typeface="Garamond"/>
              </a:rPr>
              <a:t>of service—self-service, </a:t>
            </a:r>
            <a:r>
              <a:rPr sz="1167" dirty="0">
                <a:latin typeface="Garamond"/>
                <a:cs typeface="Garamond"/>
              </a:rPr>
              <a:t>limited service,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full</a:t>
            </a:r>
            <a:r>
              <a:rPr sz="1167" spc="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i="1" spc="-5" dirty="0">
                <a:latin typeface="Garamond"/>
                <a:cs typeface="Garamond"/>
              </a:rPr>
              <a:t>Self-service retailers </a:t>
            </a:r>
            <a:r>
              <a:rPr sz="1167" dirty="0">
                <a:latin typeface="Garamond"/>
                <a:cs typeface="Garamond"/>
              </a:rPr>
              <a:t>serve customers who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willing to </a:t>
            </a:r>
            <a:r>
              <a:rPr sz="1167" spc="-5" dirty="0">
                <a:latin typeface="Garamond"/>
                <a:cs typeface="Garamond"/>
              </a:rPr>
              <a:t>perform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 "locate-compare-select"  process </a:t>
            </a:r>
            <a:r>
              <a:rPr sz="1167" dirty="0">
                <a:latin typeface="Garamond"/>
                <a:cs typeface="Garamond"/>
              </a:rPr>
              <a:t>to save </a:t>
            </a:r>
            <a:r>
              <a:rPr sz="1167" spc="-5" dirty="0">
                <a:latin typeface="Garamond"/>
                <a:cs typeface="Garamond"/>
              </a:rPr>
              <a:t>money. Self-service is </a:t>
            </a:r>
            <a:r>
              <a:rPr sz="1167" dirty="0">
                <a:latin typeface="Garamond"/>
                <a:cs typeface="Garamond"/>
              </a:rPr>
              <a:t>the basis of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discount </a:t>
            </a:r>
            <a:r>
              <a:rPr sz="1167" spc="-5" dirty="0">
                <a:latin typeface="Garamond"/>
                <a:cs typeface="Garamond"/>
              </a:rPr>
              <a:t>operations and </a:t>
            </a:r>
            <a:r>
              <a:rPr sz="1167" dirty="0">
                <a:latin typeface="Garamond"/>
                <a:cs typeface="Garamond"/>
              </a:rPr>
              <a:t>is typically used </a:t>
            </a:r>
            <a:r>
              <a:rPr sz="1167" spc="-5" dirty="0">
                <a:latin typeface="Garamond"/>
                <a:cs typeface="Garamond"/>
              </a:rPr>
              <a:t>by  </a:t>
            </a:r>
            <a:r>
              <a:rPr sz="1167" dirty="0">
                <a:latin typeface="Garamond"/>
                <a:cs typeface="Garamond"/>
              </a:rPr>
              <a:t>sellers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convenience </a:t>
            </a:r>
            <a:r>
              <a:rPr sz="1167" spc="-5" dirty="0">
                <a:latin typeface="Garamond"/>
                <a:cs typeface="Garamond"/>
              </a:rPr>
              <a:t>goods </a:t>
            </a:r>
            <a:r>
              <a:rPr sz="1167" dirty="0">
                <a:latin typeface="Garamond"/>
                <a:cs typeface="Garamond"/>
              </a:rPr>
              <a:t>(such </a:t>
            </a:r>
            <a:r>
              <a:rPr sz="1167" spc="-5" dirty="0">
                <a:latin typeface="Garamond"/>
                <a:cs typeface="Garamond"/>
              </a:rPr>
              <a:t>as supermarkets) and nationally branded, </a:t>
            </a:r>
            <a:r>
              <a:rPr sz="1167" dirty="0">
                <a:latin typeface="Garamond"/>
                <a:cs typeface="Garamond"/>
              </a:rPr>
              <a:t>fast-moving shopping  goods (such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Best Buy </a:t>
            </a:r>
            <a:r>
              <a:rPr sz="1167" spc="-5" dirty="0">
                <a:latin typeface="Garamond"/>
                <a:cs typeface="Garamond"/>
              </a:rPr>
              <a:t>or Service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Merchandise).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i="1" spc="-5" dirty="0">
                <a:latin typeface="Garamond"/>
                <a:cs typeface="Garamond"/>
              </a:rPr>
              <a:t>Limited-service retailers provide </a:t>
            </a:r>
            <a:r>
              <a:rPr sz="1167" dirty="0">
                <a:latin typeface="Garamond"/>
                <a:cs typeface="Garamond"/>
              </a:rPr>
              <a:t>more sales </a:t>
            </a:r>
            <a:r>
              <a:rPr sz="1167" spc="-5" dirty="0">
                <a:latin typeface="Garamond"/>
                <a:cs typeface="Garamond"/>
              </a:rPr>
              <a:t>assistance because they </a:t>
            </a:r>
            <a:r>
              <a:rPr sz="1167" dirty="0">
                <a:latin typeface="Garamond"/>
                <a:cs typeface="Garamond"/>
              </a:rPr>
              <a:t>carry more shopping goods about  which </a:t>
            </a:r>
            <a:r>
              <a:rPr sz="1167" spc="-5" dirty="0">
                <a:latin typeface="Garamond"/>
                <a:cs typeface="Garamond"/>
              </a:rPr>
              <a:t>customers need </a:t>
            </a:r>
            <a:r>
              <a:rPr sz="1167" dirty="0">
                <a:latin typeface="Garamond"/>
                <a:cs typeface="Garamond"/>
              </a:rPr>
              <a:t>information. Their </a:t>
            </a:r>
            <a:r>
              <a:rPr sz="1167" spc="-5" dirty="0">
                <a:latin typeface="Garamond"/>
                <a:cs typeface="Garamond"/>
              </a:rPr>
              <a:t>increased operating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result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higher prices.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i="1" dirty="0">
                <a:latin typeface="Garamond"/>
                <a:cs typeface="Garamond"/>
              </a:rPr>
              <a:t>full-  service </a:t>
            </a:r>
            <a:r>
              <a:rPr sz="1167" i="1" spc="-5" dirty="0">
                <a:latin typeface="Garamond"/>
                <a:cs typeface="Garamond"/>
              </a:rPr>
              <a:t>retailers,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specialty stores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first-class </a:t>
            </a:r>
            <a:r>
              <a:rPr sz="1167" spc="-5" dirty="0">
                <a:latin typeface="Garamond"/>
                <a:cs typeface="Garamond"/>
              </a:rPr>
              <a:t>department </a:t>
            </a:r>
            <a:r>
              <a:rPr sz="1167" dirty="0">
                <a:latin typeface="Garamond"/>
                <a:cs typeface="Garamond"/>
              </a:rPr>
              <a:t>stores, salespeople </a:t>
            </a:r>
            <a:r>
              <a:rPr sz="1167" spc="-5" dirty="0">
                <a:latin typeface="Garamond"/>
                <a:cs typeface="Garamond"/>
              </a:rPr>
              <a:t>assist </a:t>
            </a:r>
            <a:r>
              <a:rPr sz="1167" dirty="0">
                <a:latin typeface="Garamond"/>
                <a:cs typeface="Garamond"/>
              </a:rPr>
              <a:t>customers 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every </a:t>
            </a:r>
            <a:r>
              <a:rPr sz="1167" spc="-5" dirty="0">
                <a:latin typeface="Garamond"/>
                <a:cs typeface="Garamond"/>
              </a:rPr>
              <a:t>phase of </a:t>
            </a:r>
            <a:r>
              <a:rPr sz="1167" dirty="0">
                <a:latin typeface="Garamond"/>
                <a:cs typeface="Garamond"/>
              </a:rPr>
              <a:t>the shopping </a:t>
            </a:r>
            <a:r>
              <a:rPr sz="1167" spc="-5" dirty="0">
                <a:latin typeface="Garamond"/>
                <a:cs typeface="Garamond"/>
              </a:rPr>
              <a:t>process. Full-service </a:t>
            </a:r>
            <a:r>
              <a:rPr sz="1167" dirty="0">
                <a:latin typeface="Garamond"/>
                <a:cs typeface="Garamond"/>
              </a:rPr>
              <a:t>stores usually carry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specialty goods </a:t>
            </a:r>
            <a:r>
              <a:rPr sz="1167" spc="-5" dirty="0">
                <a:latin typeface="Garamond"/>
                <a:cs typeface="Garamond"/>
              </a:rPr>
              <a:t>for 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customers like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"waited on." They provide more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resulting in much higher  operating </a:t>
            </a:r>
            <a:r>
              <a:rPr sz="1167" dirty="0">
                <a:latin typeface="Garamond"/>
                <a:cs typeface="Garamond"/>
              </a:rPr>
              <a:t>costs, which </a:t>
            </a:r>
            <a:r>
              <a:rPr sz="1167" spc="-5" dirty="0">
                <a:latin typeface="Garamond"/>
                <a:cs typeface="Garamond"/>
              </a:rPr>
              <a:t>are passed along </a:t>
            </a:r>
            <a:r>
              <a:rPr sz="1167" dirty="0">
                <a:latin typeface="Garamond"/>
                <a:cs typeface="Garamond"/>
              </a:rPr>
              <a:t>to customers </a:t>
            </a:r>
            <a:r>
              <a:rPr sz="1167" spc="-5" dirty="0">
                <a:latin typeface="Garamond"/>
                <a:cs typeface="Garamond"/>
              </a:rPr>
              <a:t>as higher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prices.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Customer Service: Why is it Becoming</a:t>
            </a:r>
            <a:r>
              <a:rPr sz="1167" b="1" spc="-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Scarce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Increasingly, customers complain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poor state </a:t>
            </a:r>
            <a:r>
              <a:rPr sz="1167" dirty="0">
                <a:latin typeface="Garamond"/>
                <a:cs typeface="Garamond"/>
              </a:rPr>
              <a:t>of retail customer </a:t>
            </a:r>
            <a:r>
              <a:rPr sz="1167" spc="-5" dirty="0">
                <a:latin typeface="Garamond"/>
                <a:cs typeface="Garamond"/>
              </a:rPr>
              <a:t>service. </a:t>
            </a:r>
            <a:r>
              <a:rPr sz="1167" dirty="0">
                <a:latin typeface="Garamond"/>
                <a:cs typeface="Garamond"/>
              </a:rPr>
              <a:t>What we expect  from </a:t>
            </a:r>
            <a:r>
              <a:rPr sz="1167" spc="-5" dirty="0">
                <a:latin typeface="Garamond"/>
                <a:cs typeface="Garamond"/>
              </a:rPr>
              <a:t>retail </a:t>
            </a:r>
            <a:r>
              <a:rPr sz="1167" dirty="0">
                <a:latin typeface="Garamond"/>
                <a:cs typeface="Garamond"/>
              </a:rPr>
              <a:t>stores is to get the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we want when we want them, where we want them,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them </a:t>
            </a:r>
            <a:r>
              <a:rPr sz="1167" spc="-5" dirty="0">
                <a:latin typeface="Garamond"/>
                <a:cs typeface="Garamond"/>
              </a:rPr>
              <a:t>delivered 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pleasingly professional manner 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reasonable price.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ideal may </a:t>
            </a:r>
            <a:r>
              <a:rPr sz="1167" dirty="0">
                <a:latin typeface="Garamond"/>
                <a:cs typeface="Garamond"/>
              </a:rPr>
              <a:t>be  slipping further from </a:t>
            </a:r>
            <a:r>
              <a:rPr sz="1167" spc="-5" dirty="0">
                <a:latin typeface="Garamond"/>
                <a:cs typeface="Garamond"/>
              </a:rPr>
              <a:t>our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reach.</a:t>
            </a:r>
            <a:endParaRPr sz="1167">
              <a:latin typeface="Garamond"/>
              <a:cs typeface="Garamond"/>
            </a:endParaRPr>
          </a:p>
          <a:p>
            <a:pPr marL="12347" marR="740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Unfortunately, 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economy </a:t>
            </a:r>
            <a:r>
              <a:rPr sz="1167" dirty="0">
                <a:latin typeface="Garamond"/>
                <a:cs typeface="Garamond"/>
              </a:rPr>
              <a:t>improved,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found </a:t>
            </a:r>
            <a:r>
              <a:rPr sz="1167" spc="-5" dirty="0">
                <a:latin typeface="Garamond"/>
                <a:cs typeface="Garamond"/>
              </a:rPr>
              <a:t>customers balking at paying higher prices 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improved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Experts have pointed </a:t>
            </a:r>
            <a:r>
              <a:rPr sz="1167" dirty="0">
                <a:latin typeface="Garamond"/>
                <a:cs typeface="Garamond"/>
              </a:rPr>
              <a:t>to a </a:t>
            </a:r>
            <a:r>
              <a:rPr sz="1167" spc="-5" dirty="0">
                <a:latin typeface="Garamond"/>
                <a:cs typeface="Garamond"/>
              </a:rPr>
              <a:t>host of other reasons for </a:t>
            </a:r>
            <a:r>
              <a:rPr sz="1167" dirty="0">
                <a:latin typeface="Garamond"/>
                <a:cs typeface="Garamond"/>
              </a:rPr>
              <a:t>the drop in </a:t>
            </a:r>
            <a:r>
              <a:rPr sz="1167" spc="-5" dirty="0">
                <a:latin typeface="Garamond"/>
                <a:cs typeface="Garamond"/>
              </a:rPr>
              <a:t>retail </a:t>
            </a:r>
            <a:r>
              <a:rPr sz="1167" dirty="0">
                <a:latin typeface="Garamond"/>
                <a:cs typeface="Garamond"/>
              </a:rPr>
              <a:t>service levels. Some </a:t>
            </a:r>
            <a:r>
              <a:rPr sz="1167" spc="-5" dirty="0">
                <a:latin typeface="Garamond"/>
                <a:cs typeface="Garamond"/>
              </a:rPr>
              <a:t>argue  </a:t>
            </a:r>
            <a:r>
              <a:rPr sz="1167" dirty="0">
                <a:latin typeface="Garamond"/>
                <a:cs typeface="Garamond"/>
              </a:rPr>
              <a:t>that such </a:t>
            </a:r>
            <a:r>
              <a:rPr sz="1167" spc="-5" dirty="0">
                <a:latin typeface="Garamond"/>
                <a:cs typeface="Garamond"/>
              </a:rPr>
              <a:t>problems begin at </a:t>
            </a:r>
            <a:r>
              <a:rPr sz="1167" dirty="0">
                <a:latin typeface="Garamond"/>
                <a:cs typeface="Garamond"/>
              </a:rPr>
              <a:t>the top. They </a:t>
            </a:r>
            <a:r>
              <a:rPr sz="1167" spc="-5" dirty="0">
                <a:latin typeface="Garamond"/>
                <a:cs typeface="Garamond"/>
              </a:rPr>
              <a:t>argue </a:t>
            </a:r>
            <a:r>
              <a:rPr sz="1167" dirty="0">
                <a:latin typeface="Garamond"/>
                <a:cs typeface="Garamond"/>
              </a:rPr>
              <a:t>that top executives </a:t>
            </a:r>
            <a:r>
              <a:rPr sz="1167" spc="-5" dirty="0">
                <a:latin typeface="Garamond"/>
                <a:cs typeface="Garamond"/>
              </a:rPr>
              <a:t>responsible </a:t>
            </a:r>
            <a:r>
              <a:rPr sz="1167" dirty="0">
                <a:latin typeface="Garamond"/>
                <a:cs typeface="Garamond"/>
              </a:rPr>
              <a:t>for fostering a  culture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customer service </a:t>
            </a:r>
            <a:r>
              <a:rPr sz="1167" spc="-5" dirty="0">
                <a:latin typeface="Garamond"/>
                <a:cs typeface="Garamond"/>
              </a:rPr>
              <a:t>often do not understand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business or </a:t>
            </a:r>
            <a:r>
              <a:rPr sz="1167" dirty="0">
                <a:latin typeface="Garamond"/>
                <a:cs typeface="Garamond"/>
              </a:rPr>
              <a:t>their customers, nor do they  </a:t>
            </a:r>
            <a:r>
              <a:rPr sz="1167" spc="-5" dirty="0">
                <a:latin typeface="Garamond"/>
                <a:cs typeface="Garamond"/>
              </a:rPr>
              <a:t>have proper ordering procedures or </a:t>
            </a:r>
            <a:r>
              <a:rPr sz="1167" dirty="0">
                <a:latin typeface="Garamond"/>
                <a:cs typeface="Garamond"/>
              </a:rPr>
              <a:t>effective </a:t>
            </a:r>
            <a:r>
              <a:rPr sz="1167" spc="-5" dirty="0">
                <a:latin typeface="Garamond"/>
                <a:cs typeface="Garamond"/>
              </a:rPr>
              <a:t>employee </a:t>
            </a:r>
            <a:r>
              <a:rPr sz="1167" dirty="0">
                <a:latin typeface="Garamond"/>
                <a:cs typeface="Garamond"/>
              </a:rPr>
              <a:t>training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programs.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Product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Line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Retailers also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classified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length and breadth of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 assortments. Some  retailers,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such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specialty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stores,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carry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narrow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lines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with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deep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assortments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within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those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0074" y="2342620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600074" y="2653770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576345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149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8627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lines. Today, specialty stores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flourishing. </a:t>
            </a:r>
            <a:r>
              <a:rPr sz="1167" spc="-5" dirty="0">
                <a:latin typeface="Garamond"/>
                <a:cs typeface="Garamond"/>
              </a:rPr>
              <a:t>The increasing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of market segmentation, market  </a:t>
            </a:r>
            <a:r>
              <a:rPr sz="1167" dirty="0">
                <a:latin typeface="Garamond"/>
                <a:cs typeface="Garamond"/>
              </a:rPr>
              <a:t>targeting, </a:t>
            </a:r>
            <a:r>
              <a:rPr sz="1167" spc="-5" dirty="0">
                <a:latin typeface="Garamond"/>
                <a:cs typeface="Garamond"/>
              </a:rPr>
              <a:t>and product </a:t>
            </a:r>
            <a:r>
              <a:rPr sz="1167" dirty="0">
                <a:latin typeface="Garamond"/>
                <a:cs typeface="Garamond"/>
              </a:rPr>
              <a:t>specialization has </a:t>
            </a:r>
            <a:r>
              <a:rPr sz="1167" spc="-5" dirty="0">
                <a:latin typeface="Garamond"/>
                <a:cs typeface="Garamond"/>
              </a:rPr>
              <a:t>resulted in </a:t>
            </a:r>
            <a:r>
              <a:rPr sz="1167" dirty="0">
                <a:latin typeface="Garamond"/>
                <a:cs typeface="Garamond"/>
              </a:rPr>
              <a:t>a greater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for stores that focus on specific  </a:t>
            </a:r>
            <a:r>
              <a:rPr sz="1167" spc="-5" dirty="0">
                <a:latin typeface="Garamond"/>
                <a:cs typeface="Garamond"/>
              </a:rPr>
              <a:t>products and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contrast, </a:t>
            </a:r>
            <a:r>
              <a:rPr sz="1167" b="1" spc="-5" dirty="0">
                <a:latin typeface="Garamond"/>
                <a:cs typeface="Garamond"/>
              </a:rPr>
              <a:t>department </a:t>
            </a:r>
            <a:r>
              <a:rPr sz="1167" b="1" dirty="0">
                <a:latin typeface="Garamond"/>
                <a:cs typeface="Garamond"/>
              </a:rPr>
              <a:t>stores </a:t>
            </a:r>
            <a:r>
              <a:rPr sz="1167" dirty="0">
                <a:latin typeface="Garamond"/>
                <a:cs typeface="Garamond"/>
              </a:rPr>
              <a:t>carry a wide variety </a:t>
            </a:r>
            <a:r>
              <a:rPr sz="1167" spc="-5" dirty="0">
                <a:latin typeface="Garamond"/>
                <a:cs typeface="Garamond"/>
              </a:rPr>
              <a:t>of product </a:t>
            </a:r>
            <a:r>
              <a:rPr sz="1167" dirty="0">
                <a:latin typeface="Garamond"/>
                <a:cs typeface="Garamond"/>
              </a:rPr>
              <a:t>lines. In </a:t>
            </a:r>
            <a:r>
              <a:rPr sz="1167" spc="-5" dirty="0">
                <a:latin typeface="Garamond"/>
                <a:cs typeface="Garamond"/>
              </a:rPr>
              <a:t>recent </a:t>
            </a:r>
            <a:r>
              <a:rPr sz="1167" dirty="0">
                <a:latin typeface="Garamond"/>
                <a:cs typeface="Garamond"/>
              </a:rPr>
              <a:t>years, </a:t>
            </a:r>
            <a:r>
              <a:rPr sz="1167" spc="-5" dirty="0">
                <a:latin typeface="Garamond"/>
                <a:cs typeface="Garamond"/>
              </a:rPr>
              <a:t>department  </a:t>
            </a:r>
            <a:r>
              <a:rPr sz="1167" dirty="0">
                <a:latin typeface="Garamond"/>
                <a:cs typeface="Garamond"/>
              </a:rPr>
              <a:t>stores </a:t>
            </a:r>
            <a:r>
              <a:rPr sz="1167" spc="-5" dirty="0">
                <a:latin typeface="Garamond"/>
                <a:cs typeface="Garamond"/>
              </a:rPr>
              <a:t>have been </a:t>
            </a:r>
            <a:r>
              <a:rPr sz="1167" dirty="0">
                <a:latin typeface="Garamond"/>
                <a:cs typeface="Garamond"/>
              </a:rPr>
              <a:t>squeezed </a:t>
            </a:r>
            <a:r>
              <a:rPr sz="1167" spc="-5" dirty="0">
                <a:latin typeface="Garamond"/>
                <a:cs typeface="Garamond"/>
              </a:rPr>
              <a:t>between more </a:t>
            </a:r>
            <a:r>
              <a:rPr sz="1167" dirty="0">
                <a:latin typeface="Garamond"/>
                <a:cs typeface="Garamond"/>
              </a:rPr>
              <a:t>focused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flexible specialty stores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one hand,  and more </a:t>
            </a:r>
            <a:r>
              <a:rPr sz="1167" dirty="0">
                <a:latin typeface="Garamond"/>
                <a:cs typeface="Garamond"/>
              </a:rPr>
              <a:t>efficient, </a:t>
            </a:r>
            <a:r>
              <a:rPr sz="1167" spc="-5" dirty="0">
                <a:latin typeface="Garamond"/>
                <a:cs typeface="Garamond"/>
              </a:rPr>
              <a:t>lower-priced discounters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other. In response, many have added "bargain  basements" and promotional </a:t>
            </a:r>
            <a:r>
              <a:rPr sz="1167" dirty="0">
                <a:latin typeface="Garamond"/>
                <a:cs typeface="Garamond"/>
              </a:rPr>
              <a:t>events to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discount </a:t>
            </a:r>
            <a:r>
              <a:rPr sz="1167" dirty="0">
                <a:latin typeface="Garamond"/>
                <a:cs typeface="Garamond"/>
              </a:rPr>
              <a:t>threat. </a:t>
            </a:r>
            <a:r>
              <a:rPr sz="1167" spc="-5" dirty="0">
                <a:latin typeface="Garamond"/>
                <a:cs typeface="Garamond"/>
              </a:rPr>
              <a:t>Others have </a:t>
            </a:r>
            <a:r>
              <a:rPr sz="1167" dirty="0">
                <a:latin typeface="Garamond"/>
                <a:cs typeface="Garamond"/>
              </a:rPr>
              <a:t>set up store </a:t>
            </a:r>
            <a:r>
              <a:rPr sz="1167" spc="-5" dirty="0">
                <a:latin typeface="Garamond"/>
                <a:cs typeface="Garamond"/>
              </a:rPr>
              <a:t>brand  programs, "boutiques" and "designer </a:t>
            </a:r>
            <a:r>
              <a:rPr sz="1167" dirty="0">
                <a:latin typeface="Garamond"/>
                <a:cs typeface="Garamond"/>
              </a:rPr>
              <a:t>shops" within </a:t>
            </a:r>
            <a:r>
              <a:rPr sz="1167" spc="-5" dirty="0">
                <a:latin typeface="Garamond"/>
                <a:cs typeface="Garamond"/>
              </a:rPr>
              <a:t>department </a:t>
            </a:r>
            <a:r>
              <a:rPr sz="1167" dirty="0">
                <a:latin typeface="Garamond"/>
                <a:cs typeface="Garamond"/>
              </a:rPr>
              <a:t>stores), </a:t>
            </a:r>
            <a:r>
              <a:rPr sz="1167" spc="-5" dirty="0">
                <a:latin typeface="Garamond"/>
                <a:cs typeface="Garamond"/>
              </a:rPr>
              <a:t>and other </a:t>
            </a:r>
            <a:r>
              <a:rPr sz="1167" dirty="0">
                <a:latin typeface="Garamond"/>
                <a:cs typeface="Garamond"/>
              </a:rPr>
              <a:t>store formats  that compete with </a:t>
            </a:r>
            <a:r>
              <a:rPr sz="1167" spc="-5" dirty="0">
                <a:latin typeface="Garamond"/>
                <a:cs typeface="Garamond"/>
              </a:rPr>
              <a:t>specialty </a:t>
            </a:r>
            <a:r>
              <a:rPr sz="1167" dirty="0">
                <a:latin typeface="Garamond"/>
                <a:cs typeface="Garamond"/>
              </a:rPr>
              <a:t>stores. </a:t>
            </a:r>
            <a:r>
              <a:rPr sz="1167" spc="-5" dirty="0">
                <a:latin typeface="Garamond"/>
                <a:cs typeface="Garamond"/>
              </a:rPr>
              <a:t>Still others </a:t>
            </a:r>
            <a:r>
              <a:rPr sz="1167" dirty="0">
                <a:latin typeface="Garamond"/>
                <a:cs typeface="Garamond"/>
              </a:rPr>
              <a:t>are trying mail-order, telephone, and Web site  selling. </a:t>
            </a:r>
            <a:r>
              <a:rPr sz="1167" spc="-5" dirty="0">
                <a:latin typeface="Garamond"/>
                <a:cs typeface="Garamond"/>
              </a:rPr>
              <a:t>Service remains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key </a:t>
            </a:r>
            <a:r>
              <a:rPr sz="1167" dirty="0">
                <a:latin typeface="Garamond"/>
                <a:cs typeface="Garamond"/>
              </a:rPr>
              <a:t>differentiating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factor.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Supermarkets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frequently shopped type </a:t>
            </a:r>
            <a:r>
              <a:rPr sz="1167" spc="-5" dirty="0">
                <a:latin typeface="Garamond"/>
                <a:cs typeface="Garamond"/>
              </a:rPr>
              <a:t>of retail </a:t>
            </a:r>
            <a:r>
              <a:rPr sz="1167" dirty="0">
                <a:latin typeface="Garamond"/>
                <a:cs typeface="Garamond"/>
              </a:rPr>
              <a:t>store. Today,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 </a:t>
            </a:r>
            <a:r>
              <a:rPr sz="1167" dirty="0">
                <a:latin typeface="Garamond"/>
                <a:cs typeface="Garamond"/>
              </a:rPr>
              <a:t>facing slow sales growth </a:t>
            </a:r>
            <a:r>
              <a:rPr sz="1167" spc="-5" dirty="0">
                <a:latin typeface="Garamond"/>
                <a:cs typeface="Garamond"/>
              </a:rPr>
              <a:t>because of </a:t>
            </a:r>
            <a:r>
              <a:rPr sz="1167" dirty="0">
                <a:latin typeface="Garamond"/>
                <a:cs typeface="Garamond"/>
              </a:rPr>
              <a:t>slower </a:t>
            </a:r>
            <a:r>
              <a:rPr sz="1167" spc="-5" dirty="0">
                <a:latin typeface="Garamond"/>
                <a:cs typeface="Garamond"/>
              </a:rPr>
              <a:t>population </a:t>
            </a:r>
            <a:r>
              <a:rPr sz="1167" dirty="0">
                <a:latin typeface="Garamond"/>
                <a:cs typeface="Garamond"/>
              </a:rPr>
              <a:t>growth </a:t>
            </a:r>
            <a:r>
              <a:rPr sz="1167" spc="-5" dirty="0">
                <a:latin typeface="Garamond"/>
                <a:cs typeface="Garamond"/>
              </a:rPr>
              <a:t>and an </a:t>
            </a:r>
            <a:r>
              <a:rPr sz="1167" dirty="0">
                <a:latin typeface="Garamond"/>
                <a:cs typeface="Garamond"/>
              </a:rPr>
              <a:t>increase in competition from  convenience stores, discount food stores, </a:t>
            </a:r>
            <a:r>
              <a:rPr sz="1167" spc="-5" dirty="0">
                <a:latin typeface="Garamond"/>
                <a:cs typeface="Garamond"/>
              </a:rPr>
              <a:t>and superstores. </a:t>
            </a:r>
            <a:r>
              <a:rPr sz="1167" dirty="0">
                <a:latin typeface="Garamond"/>
                <a:cs typeface="Garamond"/>
              </a:rPr>
              <a:t>Supermarkets </a:t>
            </a:r>
            <a:r>
              <a:rPr sz="1167" spc="-5" dirty="0">
                <a:latin typeface="Garamond"/>
                <a:cs typeface="Garamond"/>
              </a:rPr>
              <a:t>also have been hit </a:t>
            </a:r>
            <a:r>
              <a:rPr sz="1167" dirty="0">
                <a:latin typeface="Garamond"/>
                <a:cs typeface="Garamond"/>
              </a:rPr>
              <a:t>hard 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rapid </a:t>
            </a:r>
            <a:r>
              <a:rPr sz="1167" dirty="0">
                <a:latin typeface="Garamond"/>
                <a:cs typeface="Garamond"/>
              </a:rPr>
              <a:t>growth </a:t>
            </a:r>
            <a:r>
              <a:rPr sz="1167" spc="-5" dirty="0">
                <a:latin typeface="Garamond"/>
                <a:cs typeface="Garamond"/>
              </a:rPr>
              <a:t>of out-of-home </a:t>
            </a:r>
            <a:r>
              <a:rPr sz="1167" dirty="0">
                <a:latin typeface="Garamond"/>
                <a:cs typeface="Garamond"/>
              </a:rPr>
              <a:t>eating. Thus, </a:t>
            </a:r>
            <a:r>
              <a:rPr sz="1167" spc="-5" dirty="0">
                <a:latin typeface="Garamond"/>
                <a:cs typeface="Garamond"/>
              </a:rPr>
              <a:t>most supermarkets are making improvements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attract more </a:t>
            </a:r>
            <a:r>
              <a:rPr sz="1167" dirty="0">
                <a:latin typeface="Garamond"/>
                <a:cs typeface="Garamond"/>
              </a:rPr>
              <a:t>customers.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battle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"share of </a:t>
            </a:r>
            <a:r>
              <a:rPr sz="1167" dirty="0">
                <a:latin typeface="Garamond"/>
                <a:cs typeface="Garamond"/>
              </a:rPr>
              <a:t>stomachs," </a:t>
            </a:r>
            <a:r>
              <a:rPr sz="1167" spc="-5" dirty="0">
                <a:latin typeface="Garamond"/>
                <a:cs typeface="Garamond"/>
              </a:rPr>
              <a:t>most large </a:t>
            </a:r>
            <a:r>
              <a:rPr sz="1167" dirty="0">
                <a:latin typeface="Garamond"/>
                <a:cs typeface="Garamond"/>
              </a:rPr>
              <a:t>supermarkets </a:t>
            </a:r>
            <a:r>
              <a:rPr sz="1167" spc="-5" dirty="0">
                <a:latin typeface="Garamond"/>
                <a:cs typeface="Garamond"/>
              </a:rPr>
              <a:t>have  </a:t>
            </a:r>
            <a:r>
              <a:rPr sz="1167" dirty="0">
                <a:latin typeface="Garamond"/>
                <a:cs typeface="Garamond"/>
              </a:rPr>
              <a:t>moved upscale, </a:t>
            </a:r>
            <a:r>
              <a:rPr sz="1167" spc="-5" dirty="0">
                <a:latin typeface="Garamond"/>
                <a:cs typeface="Garamond"/>
              </a:rPr>
              <a:t>providing </a:t>
            </a:r>
            <a:r>
              <a:rPr sz="1167" dirty="0">
                <a:latin typeface="Garamond"/>
                <a:cs typeface="Garamond"/>
              </a:rPr>
              <a:t>from-scratch </a:t>
            </a:r>
            <a:r>
              <a:rPr sz="1167" spc="-5" dirty="0">
                <a:latin typeface="Garamond"/>
                <a:cs typeface="Garamond"/>
              </a:rPr>
              <a:t>bakeries, </a:t>
            </a:r>
            <a:r>
              <a:rPr sz="1167" dirty="0">
                <a:latin typeface="Garamond"/>
                <a:cs typeface="Garamond"/>
              </a:rPr>
              <a:t>gourmet deli counters,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fresh seafood  </a:t>
            </a:r>
            <a:r>
              <a:rPr sz="1167" spc="-5" dirty="0">
                <a:latin typeface="Garamond"/>
                <a:cs typeface="Garamond"/>
              </a:rPr>
              <a:t>departments. Others are </a:t>
            </a:r>
            <a:r>
              <a:rPr sz="1167" dirty="0">
                <a:latin typeface="Garamond"/>
                <a:cs typeface="Garamond"/>
              </a:rPr>
              <a:t>cutting costs, </a:t>
            </a:r>
            <a:r>
              <a:rPr sz="1167" spc="-5" dirty="0">
                <a:latin typeface="Garamond"/>
                <a:cs typeface="Garamond"/>
              </a:rPr>
              <a:t>establishing </a:t>
            </a:r>
            <a:r>
              <a:rPr sz="1167" dirty="0">
                <a:latin typeface="Garamond"/>
                <a:cs typeface="Garamond"/>
              </a:rPr>
              <a:t>more efficient </a:t>
            </a:r>
            <a:r>
              <a:rPr sz="1167" spc="-5" dirty="0">
                <a:latin typeface="Garamond"/>
                <a:cs typeface="Garamond"/>
              </a:rPr>
              <a:t>operations, and </a:t>
            </a:r>
            <a:r>
              <a:rPr sz="1167" dirty="0">
                <a:latin typeface="Garamond"/>
                <a:cs typeface="Garamond"/>
              </a:rPr>
              <a:t>lowering </a:t>
            </a:r>
            <a:r>
              <a:rPr sz="1167" spc="-5" dirty="0">
                <a:latin typeface="Garamond"/>
                <a:cs typeface="Garamond"/>
              </a:rPr>
              <a:t>prices  in order </a:t>
            </a:r>
            <a:r>
              <a:rPr sz="1167" dirty="0">
                <a:latin typeface="Garamond"/>
                <a:cs typeface="Garamond"/>
              </a:rPr>
              <a:t>to compete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effectively with food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discounters.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Convenience </a:t>
            </a:r>
            <a:r>
              <a:rPr sz="1167" b="1" dirty="0">
                <a:latin typeface="Garamond"/>
                <a:cs typeface="Garamond"/>
              </a:rPr>
              <a:t>stores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small stores that carry a </a:t>
            </a:r>
            <a:r>
              <a:rPr sz="1167" spc="-5" dirty="0">
                <a:latin typeface="Garamond"/>
                <a:cs typeface="Garamond"/>
              </a:rPr>
              <a:t>limited line of high-turnover </a:t>
            </a:r>
            <a:r>
              <a:rPr sz="1167" dirty="0">
                <a:latin typeface="Garamond"/>
                <a:cs typeface="Garamond"/>
              </a:rPr>
              <a:t>convenience goods. 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1990s, the convenience store </a:t>
            </a:r>
            <a:r>
              <a:rPr sz="1167" spc="-5" dirty="0">
                <a:latin typeface="Garamond"/>
                <a:cs typeface="Garamond"/>
              </a:rPr>
              <a:t>industry suffered from overcapacity </a:t>
            </a:r>
            <a:r>
              <a:rPr sz="1167" dirty="0">
                <a:latin typeface="Garamond"/>
                <a:cs typeface="Garamond"/>
              </a:rPr>
              <a:t>as </a:t>
            </a:r>
            <a:r>
              <a:rPr sz="1167" spc="-5" dirty="0">
                <a:latin typeface="Garamond"/>
                <a:cs typeface="Garamond"/>
              </a:rPr>
              <a:t>its primary market of  </a:t>
            </a:r>
            <a:r>
              <a:rPr sz="1167" dirty="0">
                <a:latin typeface="Garamond"/>
                <a:cs typeface="Garamond"/>
              </a:rPr>
              <a:t>young, </a:t>
            </a:r>
            <a:r>
              <a:rPr sz="1167" spc="-5" dirty="0">
                <a:latin typeface="Garamond"/>
                <a:cs typeface="Garamond"/>
              </a:rPr>
              <a:t>blue-collar men </a:t>
            </a:r>
            <a:r>
              <a:rPr sz="1167" dirty="0">
                <a:latin typeface="Garamond"/>
                <a:cs typeface="Garamond"/>
              </a:rPr>
              <a:t>shrunk.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result, many chains have redesigned </a:t>
            </a:r>
            <a:r>
              <a:rPr sz="1167" dirty="0">
                <a:latin typeface="Garamond"/>
                <a:cs typeface="Garamond"/>
              </a:rPr>
              <a:t>their stores with female  customers in mind. 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dropping the image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"truck </a:t>
            </a:r>
            <a:r>
              <a:rPr sz="1167" dirty="0">
                <a:latin typeface="Garamond"/>
                <a:cs typeface="Garamond"/>
              </a:rPr>
              <a:t>stop" where </a:t>
            </a:r>
            <a:r>
              <a:rPr sz="1167" spc="-5" dirty="0">
                <a:latin typeface="Garamond"/>
                <a:cs typeface="Garamond"/>
              </a:rPr>
              <a:t>men </a:t>
            </a:r>
            <a:r>
              <a:rPr sz="1167" dirty="0">
                <a:latin typeface="Garamond"/>
                <a:cs typeface="Garamond"/>
              </a:rPr>
              <a:t>go to </a:t>
            </a:r>
            <a:r>
              <a:rPr sz="1167" spc="-5" dirty="0">
                <a:latin typeface="Garamond"/>
                <a:cs typeface="Garamond"/>
              </a:rPr>
              <a:t>buy beer,  </a:t>
            </a:r>
            <a:r>
              <a:rPr sz="1167" dirty="0">
                <a:latin typeface="Garamond"/>
                <a:cs typeface="Garamond"/>
              </a:rPr>
              <a:t>cigarettes, and </a:t>
            </a:r>
            <a:r>
              <a:rPr sz="1167" spc="-5" dirty="0">
                <a:latin typeface="Garamond"/>
                <a:cs typeface="Garamond"/>
              </a:rPr>
              <a:t>magazines, and instead offer </a:t>
            </a:r>
            <a:r>
              <a:rPr sz="1167" dirty="0">
                <a:latin typeface="Garamond"/>
                <a:cs typeface="Garamond"/>
              </a:rPr>
              <a:t>fresh, </a:t>
            </a:r>
            <a:r>
              <a:rPr sz="1167" spc="-5" dirty="0">
                <a:latin typeface="Garamond"/>
                <a:cs typeface="Garamond"/>
              </a:rPr>
              <a:t>prepared </a:t>
            </a:r>
            <a:r>
              <a:rPr sz="1167" dirty="0">
                <a:latin typeface="Garamond"/>
                <a:cs typeface="Garamond"/>
              </a:rPr>
              <a:t>foods </a:t>
            </a:r>
            <a:r>
              <a:rPr sz="1167" spc="-5" dirty="0">
                <a:latin typeface="Garamond"/>
                <a:cs typeface="Garamond"/>
              </a:rPr>
              <a:t>and cleaner, </a:t>
            </a:r>
            <a:r>
              <a:rPr sz="1167" dirty="0">
                <a:latin typeface="Garamond"/>
                <a:cs typeface="Garamond"/>
              </a:rPr>
              <a:t>safer environments. 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convenience chains </a:t>
            </a:r>
            <a:r>
              <a:rPr sz="1167" spc="-5" dirty="0">
                <a:latin typeface="Garamond"/>
                <a:cs typeface="Garamond"/>
              </a:rPr>
              <a:t>also are experimenting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micromarketing—tailoring </a:t>
            </a:r>
            <a:r>
              <a:rPr sz="1167" dirty="0">
                <a:latin typeface="Garamond"/>
                <a:cs typeface="Garamond"/>
              </a:rPr>
              <a:t>each store's  </a:t>
            </a:r>
            <a:r>
              <a:rPr sz="1167" spc="-5" dirty="0">
                <a:latin typeface="Garamond"/>
                <a:cs typeface="Garamond"/>
              </a:rPr>
              <a:t>merchandise </a:t>
            </a:r>
            <a:r>
              <a:rPr sz="1167" dirty="0">
                <a:latin typeface="Garamond"/>
                <a:cs typeface="Garamond"/>
              </a:rPr>
              <a:t>to the specific </a:t>
            </a:r>
            <a:r>
              <a:rPr sz="1167" spc="-5" dirty="0">
                <a:latin typeface="Garamond"/>
                <a:cs typeface="Garamond"/>
              </a:rPr>
              <a:t>needs of its </a:t>
            </a:r>
            <a:r>
              <a:rPr sz="1167" dirty="0">
                <a:latin typeface="Garamond"/>
                <a:cs typeface="Garamond"/>
              </a:rPr>
              <a:t>surrounding </a:t>
            </a:r>
            <a:r>
              <a:rPr sz="1167" spc="-5" dirty="0">
                <a:latin typeface="Garamond"/>
                <a:cs typeface="Garamond"/>
              </a:rPr>
              <a:t>neighborhood. </a:t>
            </a:r>
            <a:r>
              <a:rPr sz="1167" b="1" spc="-5" dirty="0">
                <a:latin typeface="Garamond"/>
                <a:cs typeface="Garamond"/>
              </a:rPr>
              <a:t>Superstores </a:t>
            </a:r>
            <a:r>
              <a:rPr sz="1167" spc="-5" dirty="0">
                <a:latin typeface="Garamond"/>
                <a:cs typeface="Garamond"/>
              </a:rPr>
              <a:t>are much larger 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regular </a:t>
            </a:r>
            <a:r>
              <a:rPr sz="1167" dirty="0">
                <a:latin typeface="Garamond"/>
                <a:cs typeface="Garamond"/>
              </a:rPr>
              <a:t>supermarkets </a:t>
            </a:r>
            <a:r>
              <a:rPr sz="1167" spc="-5" dirty="0">
                <a:latin typeface="Garamond"/>
                <a:cs typeface="Garamond"/>
              </a:rPr>
              <a:t>and offer </a:t>
            </a:r>
            <a:r>
              <a:rPr sz="1167" dirty="0">
                <a:latin typeface="Garamond"/>
                <a:cs typeface="Garamond"/>
              </a:rPr>
              <a:t>a large </a:t>
            </a:r>
            <a:r>
              <a:rPr sz="1167" spc="-5" dirty="0">
                <a:latin typeface="Garamond"/>
                <a:cs typeface="Garamond"/>
              </a:rPr>
              <a:t>assortment of routinely purchased </a:t>
            </a:r>
            <a:r>
              <a:rPr sz="1167" dirty="0">
                <a:latin typeface="Garamond"/>
                <a:cs typeface="Garamond"/>
              </a:rPr>
              <a:t>food </a:t>
            </a:r>
            <a:r>
              <a:rPr sz="1167" spc="-5" dirty="0">
                <a:latin typeface="Garamond"/>
                <a:cs typeface="Garamond"/>
              </a:rPr>
              <a:t>products,  nonfood items, and </a:t>
            </a:r>
            <a:r>
              <a:rPr sz="1167" dirty="0">
                <a:latin typeface="Garamond"/>
                <a:cs typeface="Garamond"/>
              </a:rPr>
              <a:t>services. </a:t>
            </a:r>
            <a:r>
              <a:rPr sz="1167" spc="-5" dirty="0">
                <a:latin typeface="Garamond"/>
                <a:cs typeface="Garamond"/>
              </a:rPr>
              <a:t>Stores, </a:t>
            </a:r>
            <a:r>
              <a:rPr sz="1167" dirty="0">
                <a:latin typeface="Garamond"/>
                <a:cs typeface="Garamond"/>
              </a:rPr>
              <a:t>the so-called </a:t>
            </a:r>
            <a:r>
              <a:rPr sz="1167" b="1" dirty="0">
                <a:latin typeface="Garamond"/>
                <a:cs typeface="Garamond"/>
              </a:rPr>
              <a:t>category </a:t>
            </a:r>
            <a:r>
              <a:rPr sz="1167" b="1" spc="-5" dirty="0">
                <a:latin typeface="Garamond"/>
                <a:cs typeface="Garamond"/>
              </a:rPr>
              <a:t>killers. </a:t>
            </a:r>
            <a:r>
              <a:rPr sz="1167" spc="-5" dirty="0">
                <a:latin typeface="Garamond"/>
                <a:cs typeface="Garamond"/>
              </a:rPr>
              <a:t>They feature stores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size of  airplane hangers </a:t>
            </a:r>
            <a:r>
              <a:rPr sz="1167" dirty="0">
                <a:latin typeface="Garamond"/>
                <a:cs typeface="Garamond"/>
              </a:rPr>
              <a:t>that carry a very </a:t>
            </a:r>
            <a:r>
              <a:rPr sz="1167" spc="-5" dirty="0">
                <a:latin typeface="Garamond"/>
                <a:cs typeface="Garamond"/>
              </a:rPr>
              <a:t>deep assortment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particular line </a:t>
            </a:r>
            <a:r>
              <a:rPr sz="1167" dirty="0">
                <a:latin typeface="Garamond"/>
                <a:cs typeface="Garamond"/>
              </a:rPr>
              <a:t>with a knowledgeable staff.  </a:t>
            </a:r>
            <a:r>
              <a:rPr sz="1167" spc="-5" dirty="0">
                <a:latin typeface="Garamond"/>
                <a:cs typeface="Garamond"/>
              </a:rPr>
              <a:t>Category </a:t>
            </a:r>
            <a:r>
              <a:rPr sz="1167" dirty="0">
                <a:latin typeface="Garamond"/>
                <a:cs typeface="Garamond"/>
              </a:rPr>
              <a:t>killers </a:t>
            </a:r>
            <a:r>
              <a:rPr sz="1167" spc="-5" dirty="0">
                <a:latin typeface="Garamond"/>
                <a:cs typeface="Garamond"/>
              </a:rPr>
              <a:t>are prevalent in </a:t>
            </a:r>
            <a:r>
              <a:rPr sz="1167" dirty="0">
                <a:latin typeface="Garamond"/>
                <a:cs typeface="Garamond"/>
              </a:rPr>
              <a:t>a wide </a:t>
            </a:r>
            <a:r>
              <a:rPr sz="1167" spc="-5" dirty="0">
                <a:latin typeface="Garamond"/>
                <a:cs typeface="Garamond"/>
              </a:rPr>
              <a:t>range of </a:t>
            </a:r>
            <a:r>
              <a:rPr sz="1167" dirty="0">
                <a:latin typeface="Garamond"/>
                <a:cs typeface="Garamond"/>
              </a:rPr>
              <a:t>categories, including </a:t>
            </a:r>
            <a:r>
              <a:rPr sz="1167" spc="-5" dirty="0">
                <a:latin typeface="Garamond"/>
                <a:cs typeface="Garamond"/>
              </a:rPr>
              <a:t>books, baby </a:t>
            </a:r>
            <a:r>
              <a:rPr sz="1167" dirty="0">
                <a:latin typeface="Garamond"/>
                <a:cs typeface="Garamond"/>
              </a:rPr>
              <a:t>gear, toys,  electronics, </a:t>
            </a:r>
            <a:r>
              <a:rPr sz="1167" spc="-5" dirty="0">
                <a:latin typeface="Garamond"/>
                <a:cs typeface="Garamond"/>
              </a:rPr>
              <a:t>home improvement products, linens and towels, party </a:t>
            </a:r>
            <a:r>
              <a:rPr sz="1167" dirty="0">
                <a:latin typeface="Garamond"/>
                <a:cs typeface="Garamond"/>
              </a:rPr>
              <a:t>goods, sporting goods, even </a:t>
            </a:r>
            <a:r>
              <a:rPr sz="1167" spc="-5" dirty="0">
                <a:latin typeface="Garamond"/>
                <a:cs typeface="Garamond"/>
              </a:rPr>
              <a:t>pet  </a:t>
            </a:r>
            <a:r>
              <a:rPr sz="1167" dirty="0">
                <a:latin typeface="Garamond"/>
                <a:cs typeface="Garamond"/>
              </a:rPr>
              <a:t>supplies. </a:t>
            </a:r>
            <a:r>
              <a:rPr sz="1167" spc="-5" dirty="0">
                <a:latin typeface="Garamond"/>
                <a:cs typeface="Garamond"/>
              </a:rPr>
              <a:t>Another </a:t>
            </a:r>
            <a:r>
              <a:rPr sz="1167" dirty="0">
                <a:latin typeface="Garamond"/>
                <a:cs typeface="Garamond"/>
              </a:rPr>
              <a:t>superstore variation, </a:t>
            </a:r>
            <a:r>
              <a:rPr sz="1167" i="1" dirty="0">
                <a:latin typeface="Garamond"/>
                <a:cs typeface="Garamond"/>
              </a:rPr>
              <a:t>hypermarkets, </a:t>
            </a:r>
            <a:r>
              <a:rPr sz="1167" spc="-5" dirty="0">
                <a:latin typeface="Garamond"/>
                <a:cs typeface="Garamond"/>
              </a:rPr>
              <a:t>are huge </a:t>
            </a:r>
            <a:r>
              <a:rPr sz="1167" dirty="0">
                <a:latin typeface="Garamond"/>
                <a:cs typeface="Garamond"/>
              </a:rPr>
              <a:t>superstores, </a:t>
            </a:r>
            <a:r>
              <a:rPr sz="1167" spc="-5" dirty="0">
                <a:latin typeface="Garamond"/>
                <a:cs typeface="Garamond"/>
              </a:rPr>
              <a:t>perhaps as large as </a:t>
            </a:r>
            <a:r>
              <a:rPr sz="1167" i="1" dirty="0">
                <a:latin typeface="Garamond"/>
                <a:cs typeface="Garamond"/>
              </a:rPr>
              <a:t>six  </a:t>
            </a:r>
            <a:r>
              <a:rPr sz="1167" dirty="0">
                <a:latin typeface="Garamond"/>
                <a:cs typeface="Garamond"/>
              </a:rPr>
              <a:t>football fields. Finally, for some </a:t>
            </a:r>
            <a:r>
              <a:rPr sz="1167" spc="-5" dirty="0">
                <a:latin typeface="Garamond"/>
                <a:cs typeface="Garamond"/>
              </a:rPr>
              <a:t>retailers,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line is actually </a:t>
            </a:r>
            <a:r>
              <a:rPr sz="1167" dirty="0">
                <a:latin typeface="Garamond"/>
                <a:cs typeface="Garamond"/>
              </a:rPr>
              <a:t>a service. </a:t>
            </a:r>
            <a:r>
              <a:rPr sz="1167" spc="-5" dirty="0">
                <a:latin typeface="Garamond"/>
                <a:cs typeface="Garamond"/>
              </a:rPr>
              <a:t>Service retailers  include hotels and motels, banks, airlines, colleges, hospitals, movie </a:t>
            </a:r>
            <a:r>
              <a:rPr sz="1167" dirty="0">
                <a:latin typeface="Garamond"/>
                <a:cs typeface="Garamond"/>
              </a:rPr>
              <a:t>theaters, tennis clubs, </a:t>
            </a:r>
            <a:r>
              <a:rPr sz="1167" spc="-5" dirty="0">
                <a:latin typeface="Garamond"/>
                <a:cs typeface="Garamond"/>
              </a:rPr>
              <a:t>bowling  alleys, restaurants, repair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hair </a:t>
            </a:r>
            <a:r>
              <a:rPr sz="1167" dirty="0">
                <a:latin typeface="Garamond"/>
                <a:cs typeface="Garamond"/>
              </a:rPr>
              <a:t>care shops,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dry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cleaners.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Relative</a:t>
            </a:r>
            <a:r>
              <a:rPr sz="1167" b="1" spc="-4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Prices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also be </a:t>
            </a:r>
            <a:r>
              <a:rPr sz="1167" dirty="0">
                <a:latin typeface="Garamond"/>
                <a:cs typeface="Garamond"/>
              </a:rPr>
              <a:t>classified </a:t>
            </a:r>
            <a:r>
              <a:rPr sz="1167" spc="-5" dirty="0">
                <a:latin typeface="Garamond"/>
                <a:cs typeface="Garamond"/>
              </a:rPr>
              <a:t>according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charge. Most retailers </a:t>
            </a:r>
            <a:r>
              <a:rPr sz="1167" dirty="0">
                <a:latin typeface="Garamond"/>
                <a:cs typeface="Garamond"/>
              </a:rPr>
              <a:t>charge </a:t>
            </a:r>
            <a:r>
              <a:rPr sz="1167" spc="-5" dirty="0">
                <a:latin typeface="Garamond"/>
                <a:cs typeface="Garamond"/>
              </a:rPr>
              <a:t>regular  prices and offer normal-quality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customer service. </a:t>
            </a:r>
            <a:r>
              <a:rPr sz="1167" spc="-5" dirty="0">
                <a:latin typeface="Garamond"/>
                <a:cs typeface="Garamond"/>
              </a:rPr>
              <a:t>Others offer higher-quality </a:t>
            </a:r>
            <a:r>
              <a:rPr sz="1167" dirty="0">
                <a:latin typeface="Garamond"/>
                <a:cs typeface="Garamond"/>
              </a:rPr>
              <a:t>goods and  service </a:t>
            </a:r>
            <a:r>
              <a:rPr sz="1167" spc="-5" dirty="0">
                <a:latin typeface="Garamond"/>
                <a:cs typeface="Garamond"/>
              </a:rPr>
              <a:t>at higher prices.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feature low prices are discount </a:t>
            </a:r>
            <a:r>
              <a:rPr sz="1167" dirty="0">
                <a:latin typeface="Garamond"/>
                <a:cs typeface="Garamond"/>
              </a:rPr>
              <a:t>stores, </a:t>
            </a:r>
            <a:r>
              <a:rPr sz="1167" spc="-5" dirty="0">
                <a:latin typeface="Garamond"/>
                <a:cs typeface="Garamond"/>
              </a:rPr>
              <a:t>"off-price"  retailers, and </a:t>
            </a:r>
            <a:r>
              <a:rPr sz="1167" dirty="0">
                <a:latin typeface="Garamond"/>
                <a:cs typeface="Garamond"/>
              </a:rPr>
              <a:t>catalog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showrooms: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Discount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Stores: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b="1" spc="-5" dirty="0">
                <a:latin typeface="Garamond"/>
                <a:cs typeface="Garamond"/>
              </a:rPr>
              <a:t>discount </a:t>
            </a:r>
            <a:r>
              <a:rPr sz="1167" b="1" dirty="0">
                <a:latin typeface="Garamond"/>
                <a:cs typeface="Garamond"/>
              </a:rPr>
              <a:t>store </a:t>
            </a:r>
            <a:r>
              <a:rPr sz="1167" dirty="0">
                <a:latin typeface="Garamond"/>
                <a:cs typeface="Garamond"/>
              </a:rPr>
              <a:t>sells standard merchandise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lower </a:t>
            </a:r>
            <a:r>
              <a:rPr sz="1167" spc="-5" dirty="0">
                <a:latin typeface="Garamond"/>
                <a:cs typeface="Garamond"/>
              </a:rPr>
              <a:t>prices by accepting lower margins and  </a:t>
            </a:r>
            <a:r>
              <a:rPr sz="1167" dirty="0">
                <a:latin typeface="Garamond"/>
                <a:cs typeface="Garamond"/>
              </a:rPr>
              <a:t>selling </a:t>
            </a:r>
            <a:r>
              <a:rPr sz="1167" spc="-5" dirty="0">
                <a:latin typeface="Garamond"/>
                <a:cs typeface="Garamond"/>
              </a:rPr>
              <a:t>higher </a:t>
            </a:r>
            <a:r>
              <a:rPr sz="1167" dirty="0">
                <a:latin typeface="Garamond"/>
                <a:cs typeface="Garamond"/>
              </a:rPr>
              <a:t>volume. The early discount stores cut expenses </a:t>
            </a:r>
            <a:r>
              <a:rPr sz="1167" spc="-5" dirty="0">
                <a:latin typeface="Garamond"/>
                <a:cs typeface="Garamond"/>
              </a:rPr>
              <a:t>by offering </a:t>
            </a:r>
            <a:r>
              <a:rPr sz="1167" dirty="0">
                <a:latin typeface="Garamond"/>
                <a:cs typeface="Garamond"/>
              </a:rPr>
              <a:t>few services </a:t>
            </a:r>
            <a:r>
              <a:rPr sz="1167" spc="-5" dirty="0">
                <a:latin typeface="Garamond"/>
                <a:cs typeface="Garamond"/>
              </a:rPr>
              <a:t>and  operating </a:t>
            </a:r>
            <a:r>
              <a:rPr sz="1167" dirty="0">
                <a:latin typeface="Garamond"/>
                <a:cs typeface="Garamond"/>
              </a:rPr>
              <a:t>in warehouse like </a:t>
            </a:r>
            <a:r>
              <a:rPr sz="1167" spc="-5" dirty="0">
                <a:latin typeface="Garamond"/>
                <a:cs typeface="Garamond"/>
              </a:rPr>
              <a:t>facilities in low-rent, heavily </a:t>
            </a:r>
            <a:r>
              <a:rPr sz="1167" dirty="0">
                <a:latin typeface="Garamond"/>
                <a:cs typeface="Garamond"/>
              </a:rPr>
              <a:t>traveled </a:t>
            </a:r>
            <a:r>
              <a:rPr sz="1167" spc="-5" dirty="0">
                <a:latin typeface="Garamond"/>
                <a:cs typeface="Garamond"/>
              </a:rPr>
              <a:t>districts.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recent </a:t>
            </a:r>
            <a:r>
              <a:rPr sz="1167" dirty="0">
                <a:latin typeface="Garamond"/>
                <a:cs typeface="Garamond"/>
              </a:rPr>
              <a:t>years, facing  </a:t>
            </a:r>
            <a:r>
              <a:rPr sz="1167" spc="-5" dirty="0">
                <a:latin typeface="Garamond"/>
                <a:cs typeface="Garamond"/>
              </a:rPr>
              <a:t>intense </a:t>
            </a:r>
            <a:r>
              <a:rPr sz="1167" dirty="0">
                <a:latin typeface="Garamond"/>
                <a:cs typeface="Garamond"/>
              </a:rPr>
              <a:t>competition from </a:t>
            </a:r>
            <a:r>
              <a:rPr sz="1167" spc="-5" dirty="0">
                <a:latin typeface="Garamond"/>
                <a:cs typeface="Garamond"/>
              </a:rPr>
              <a:t>other discounters and department </a:t>
            </a:r>
            <a:r>
              <a:rPr sz="1167" dirty="0">
                <a:latin typeface="Garamond"/>
                <a:cs typeface="Garamond"/>
              </a:rPr>
              <a:t>stores, </a:t>
            </a:r>
            <a:r>
              <a:rPr sz="1167" spc="-5" dirty="0">
                <a:latin typeface="Garamond"/>
                <a:cs typeface="Garamond"/>
              </a:rPr>
              <a:t>many discount retailers have  "traded </a:t>
            </a:r>
            <a:r>
              <a:rPr sz="1167" dirty="0">
                <a:latin typeface="Garamond"/>
                <a:cs typeface="Garamond"/>
              </a:rPr>
              <a:t>up." They </a:t>
            </a:r>
            <a:r>
              <a:rPr sz="1167" spc="-5" dirty="0">
                <a:latin typeface="Garamond"/>
                <a:cs typeface="Garamond"/>
              </a:rPr>
              <a:t>have improved decor, added new lines and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and opened </a:t>
            </a:r>
            <a:r>
              <a:rPr sz="1167" dirty="0">
                <a:latin typeface="Garamond"/>
                <a:cs typeface="Garamond"/>
              </a:rPr>
              <a:t>suburban  </a:t>
            </a:r>
            <a:r>
              <a:rPr sz="1167" spc="-5" dirty="0">
                <a:latin typeface="Garamond"/>
                <a:cs typeface="Garamond"/>
              </a:rPr>
              <a:t>branches, which have led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higher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prices.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Off-Price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Retailers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When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discount </a:t>
            </a:r>
            <a:r>
              <a:rPr sz="1167" dirty="0">
                <a:latin typeface="Garamond"/>
                <a:cs typeface="Garamond"/>
              </a:rPr>
              <a:t>stores traded up, a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wave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b="1" spc="-5" dirty="0">
                <a:latin typeface="Garamond"/>
                <a:cs typeface="Garamond"/>
              </a:rPr>
              <a:t>off-price </a:t>
            </a:r>
            <a:r>
              <a:rPr sz="1167" b="1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moved in to fill the  low-price, </a:t>
            </a:r>
            <a:r>
              <a:rPr sz="1167" spc="-5" dirty="0">
                <a:latin typeface="Garamond"/>
                <a:cs typeface="Garamond"/>
              </a:rPr>
              <a:t>high-volume </a:t>
            </a:r>
            <a:r>
              <a:rPr sz="1167" dirty="0">
                <a:latin typeface="Garamond"/>
                <a:cs typeface="Garamond"/>
              </a:rPr>
              <a:t>gap. </a:t>
            </a:r>
            <a:r>
              <a:rPr sz="1167" spc="-5" dirty="0">
                <a:latin typeface="Garamond"/>
                <a:cs typeface="Garamond"/>
              </a:rPr>
              <a:t>Ordinary </a:t>
            </a:r>
            <a:r>
              <a:rPr sz="1167" dirty="0">
                <a:latin typeface="Garamond"/>
                <a:cs typeface="Garamond"/>
              </a:rPr>
              <a:t>discounters </a:t>
            </a:r>
            <a:r>
              <a:rPr sz="1167" spc="-5" dirty="0">
                <a:latin typeface="Garamond"/>
                <a:cs typeface="Garamond"/>
              </a:rPr>
              <a:t>buy at regular </a:t>
            </a:r>
            <a:r>
              <a:rPr sz="1167" dirty="0">
                <a:latin typeface="Garamond"/>
                <a:cs typeface="Garamond"/>
              </a:rPr>
              <a:t>wholesale </a:t>
            </a:r>
            <a:r>
              <a:rPr sz="1167" spc="-5" dirty="0">
                <a:latin typeface="Garamond"/>
                <a:cs typeface="Garamond"/>
              </a:rPr>
              <a:t>prices and </a:t>
            </a:r>
            <a:r>
              <a:rPr sz="1167" dirty="0">
                <a:latin typeface="Garamond"/>
                <a:cs typeface="Garamond"/>
              </a:rPr>
              <a:t>accept </a:t>
            </a:r>
            <a:r>
              <a:rPr sz="1167" spc="-5" dirty="0">
                <a:latin typeface="Garamond"/>
                <a:cs typeface="Garamond"/>
              </a:rPr>
              <a:t>lower  margins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keep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prices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down.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contrast,</a:t>
            </a:r>
            <a:r>
              <a:rPr sz="1167" spc="19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off-price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retailers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at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less-than-regular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wholesale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1210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150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6127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prices and </a:t>
            </a:r>
            <a:r>
              <a:rPr sz="1167" dirty="0">
                <a:latin typeface="Garamond"/>
                <a:cs typeface="Garamond"/>
              </a:rPr>
              <a:t>charge consumers less than </a:t>
            </a:r>
            <a:r>
              <a:rPr sz="1167" spc="-5" dirty="0">
                <a:latin typeface="Garamond"/>
                <a:cs typeface="Garamond"/>
              </a:rPr>
              <a:t>retail. Off-price retailers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found </a:t>
            </a:r>
            <a:r>
              <a:rPr sz="1167" spc="-5" dirty="0">
                <a:latin typeface="Garamond"/>
                <a:cs typeface="Garamond"/>
              </a:rPr>
              <a:t>in all areas, </a:t>
            </a:r>
            <a:r>
              <a:rPr sz="1167" dirty="0">
                <a:latin typeface="Garamond"/>
                <a:cs typeface="Garamond"/>
              </a:rPr>
              <a:t>from  food, clothing,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electronics to </a:t>
            </a:r>
            <a:r>
              <a:rPr sz="1167" spc="-5" dirty="0">
                <a:latin typeface="Garamond"/>
                <a:cs typeface="Garamond"/>
              </a:rPr>
              <a:t>no-frills banking and </a:t>
            </a:r>
            <a:r>
              <a:rPr sz="1167" dirty="0">
                <a:latin typeface="Garamond"/>
                <a:cs typeface="Garamond"/>
              </a:rPr>
              <a:t>discount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brokerages.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three </a:t>
            </a:r>
            <a:r>
              <a:rPr sz="1167" spc="-5" dirty="0">
                <a:latin typeface="Garamond"/>
                <a:cs typeface="Garamond"/>
              </a:rPr>
              <a:t>main types of off-price retailers are </a:t>
            </a:r>
            <a:r>
              <a:rPr sz="1167" i="1" spc="-5" dirty="0">
                <a:latin typeface="Garamond"/>
                <a:cs typeface="Garamond"/>
              </a:rPr>
              <a:t>independents, </a:t>
            </a:r>
            <a:r>
              <a:rPr sz="1167" i="1" dirty="0">
                <a:latin typeface="Garamond"/>
                <a:cs typeface="Garamond"/>
              </a:rPr>
              <a:t>factory </a:t>
            </a:r>
            <a:r>
              <a:rPr sz="1167" i="1" spc="-5" dirty="0">
                <a:latin typeface="Garamond"/>
                <a:cs typeface="Garamond"/>
              </a:rPr>
              <a:t>outlets,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spc="-5" dirty="0">
                <a:latin typeface="Garamond"/>
                <a:cs typeface="Garamond"/>
              </a:rPr>
              <a:t>warehouse clubs.  </a:t>
            </a:r>
            <a:r>
              <a:rPr sz="1167" b="1" dirty="0">
                <a:latin typeface="Garamond"/>
                <a:cs typeface="Garamond"/>
              </a:rPr>
              <a:t>Independent off-price retailers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either </a:t>
            </a:r>
            <a:r>
              <a:rPr sz="1167" spc="-5" dirty="0">
                <a:latin typeface="Garamond"/>
                <a:cs typeface="Garamond"/>
              </a:rPr>
              <a:t>owned and run by </a:t>
            </a:r>
            <a:r>
              <a:rPr sz="1167" dirty="0">
                <a:latin typeface="Garamond"/>
                <a:cs typeface="Garamond"/>
              </a:rPr>
              <a:t>entrepreneurs </a:t>
            </a:r>
            <a:r>
              <a:rPr sz="1167" spc="-5" dirty="0">
                <a:latin typeface="Garamond"/>
                <a:cs typeface="Garamond"/>
              </a:rPr>
              <a:t>or are </a:t>
            </a:r>
            <a:r>
              <a:rPr sz="1167" dirty="0">
                <a:latin typeface="Garamond"/>
                <a:cs typeface="Garamond"/>
              </a:rPr>
              <a:t>divisions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larger </a:t>
            </a:r>
            <a:r>
              <a:rPr sz="1167" spc="-5" dirty="0">
                <a:latin typeface="Garamond"/>
                <a:cs typeface="Garamond"/>
              </a:rPr>
              <a:t>retail </a:t>
            </a:r>
            <a:r>
              <a:rPr sz="1167" dirty="0">
                <a:latin typeface="Garamond"/>
                <a:cs typeface="Garamond"/>
              </a:rPr>
              <a:t>corporations. </a:t>
            </a:r>
            <a:r>
              <a:rPr sz="1167" spc="-5" dirty="0">
                <a:latin typeface="Garamond"/>
                <a:cs typeface="Garamond"/>
              </a:rPr>
              <a:t>Although </a:t>
            </a:r>
            <a:r>
              <a:rPr sz="1167" dirty="0">
                <a:latin typeface="Garamond"/>
                <a:cs typeface="Garamond"/>
              </a:rPr>
              <a:t>many </a:t>
            </a:r>
            <a:r>
              <a:rPr sz="1167" spc="-5" dirty="0">
                <a:latin typeface="Garamond"/>
                <a:cs typeface="Garamond"/>
              </a:rPr>
              <a:t>off-price operations are run by </a:t>
            </a:r>
            <a:r>
              <a:rPr sz="1167" dirty="0">
                <a:latin typeface="Garamond"/>
                <a:cs typeface="Garamond"/>
              </a:rPr>
              <a:t>smaller </a:t>
            </a:r>
            <a:r>
              <a:rPr sz="1167" spc="-5" dirty="0">
                <a:latin typeface="Garamond"/>
                <a:cs typeface="Garamond"/>
              </a:rPr>
              <a:t>independents,  </a:t>
            </a:r>
            <a:r>
              <a:rPr sz="1167" dirty="0">
                <a:latin typeface="Garamond"/>
                <a:cs typeface="Garamond"/>
              </a:rPr>
              <a:t>most large </a:t>
            </a:r>
            <a:r>
              <a:rPr sz="1167" spc="-5" dirty="0">
                <a:latin typeface="Garamond"/>
                <a:cs typeface="Garamond"/>
              </a:rPr>
              <a:t>off-price retailer operations are owned by bigger retail chains. </a:t>
            </a:r>
            <a:r>
              <a:rPr sz="1167" b="1" spc="-5" dirty="0">
                <a:latin typeface="Garamond"/>
                <a:cs typeface="Garamond"/>
              </a:rPr>
              <a:t>Factory outlets</a:t>
            </a:r>
            <a:r>
              <a:rPr sz="1167" spc="-5" dirty="0">
                <a:latin typeface="Garamond"/>
                <a:cs typeface="Garamond"/>
              </a:rPr>
              <a:t>—  </a:t>
            </a:r>
            <a:r>
              <a:rPr sz="1167" dirty="0">
                <a:latin typeface="Garamond"/>
                <a:cs typeface="Garamond"/>
              </a:rPr>
              <a:t>sometimes </a:t>
            </a:r>
            <a:r>
              <a:rPr sz="1167" spc="-5" dirty="0">
                <a:latin typeface="Garamond"/>
                <a:cs typeface="Garamond"/>
              </a:rPr>
              <a:t>group </a:t>
            </a:r>
            <a:r>
              <a:rPr sz="1167" dirty="0">
                <a:latin typeface="Garamond"/>
                <a:cs typeface="Garamond"/>
              </a:rPr>
              <a:t>together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i="1" dirty="0">
                <a:latin typeface="Garamond"/>
                <a:cs typeface="Garamond"/>
              </a:rPr>
              <a:t>factory outlet malls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dirty="0">
                <a:latin typeface="Garamond"/>
                <a:cs typeface="Garamond"/>
              </a:rPr>
              <a:t>value-retail </a:t>
            </a:r>
            <a:r>
              <a:rPr sz="1167" i="1" spc="-5" dirty="0">
                <a:latin typeface="Garamond"/>
                <a:cs typeface="Garamond"/>
              </a:rPr>
              <a:t>centers, </a:t>
            </a:r>
            <a:r>
              <a:rPr sz="1167" dirty="0">
                <a:latin typeface="Garamond"/>
                <a:cs typeface="Garamond"/>
              </a:rPr>
              <a:t>where dozens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outlet stores  </a:t>
            </a:r>
            <a:r>
              <a:rPr sz="1167" spc="-5" dirty="0">
                <a:latin typeface="Garamond"/>
                <a:cs typeface="Garamond"/>
              </a:rPr>
              <a:t>offer prices as low as </a:t>
            </a:r>
            <a:r>
              <a:rPr sz="1167" dirty="0">
                <a:latin typeface="Garamond"/>
                <a:cs typeface="Garamond"/>
              </a:rPr>
              <a:t>50 </a:t>
            </a:r>
            <a:r>
              <a:rPr sz="1167" spc="-5" dirty="0">
                <a:latin typeface="Garamond"/>
                <a:cs typeface="Garamond"/>
              </a:rPr>
              <a:t>percent below retail </a:t>
            </a:r>
            <a:r>
              <a:rPr sz="1167" dirty="0">
                <a:latin typeface="Garamond"/>
                <a:cs typeface="Garamond"/>
              </a:rPr>
              <a:t>on a wide </a:t>
            </a:r>
            <a:r>
              <a:rPr sz="1167" spc="-5" dirty="0">
                <a:latin typeface="Garamond"/>
                <a:cs typeface="Garamond"/>
              </a:rPr>
              <a:t>range of items. Whereas outlet malls  </a:t>
            </a:r>
            <a:r>
              <a:rPr sz="1167" dirty="0">
                <a:latin typeface="Garamond"/>
                <a:cs typeface="Garamond"/>
              </a:rPr>
              <a:t>consist </a:t>
            </a:r>
            <a:r>
              <a:rPr sz="1167" spc="-5" dirty="0">
                <a:latin typeface="Garamond"/>
                <a:cs typeface="Garamond"/>
              </a:rPr>
              <a:t>primarily of manufacturers' </a:t>
            </a:r>
            <a:r>
              <a:rPr sz="1167" dirty="0">
                <a:latin typeface="Garamond"/>
                <a:cs typeface="Garamond"/>
              </a:rPr>
              <a:t>outlets, </a:t>
            </a:r>
            <a:r>
              <a:rPr sz="1167" spc="-5" dirty="0">
                <a:latin typeface="Garamond"/>
                <a:cs typeface="Garamond"/>
              </a:rPr>
              <a:t>value-retail </a:t>
            </a:r>
            <a:r>
              <a:rPr sz="1167" dirty="0">
                <a:latin typeface="Garamond"/>
                <a:cs typeface="Garamond"/>
              </a:rPr>
              <a:t>centers combine </a:t>
            </a:r>
            <a:r>
              <a:rPr sz="1167" spc="-5" dirty="0">
                <a:latin typeface="Garamond"/>
                <a:cs typeface="Garamond"/>
              </a:rPr>
              <a:t>manufacturers' outlets </a:t>
            </a:r>
            <a:r>
              <a:rPr sz="1167" dirty="0">
                <a:latin typeface="Garamond"/>
                <a:cs typeface="Garamond"/>
              </a:rPr>
              <a:t>with  </a:t>
            </a:r>
            <a:r>
              <a:rPr sz="1167" spc="-5" dirty="0">
                <a:latin typeface="Garamond"/>
                <a:cs typeface="Garamond"/>
              </a:rPr>
              <a:t>off-price retail </a:t>
            </a:r>
            <a:r>
              <a:rPr sz="1167" dirty="0">
                <a:latin typeface="Garamond"/>
                <a:cs typeface="Garamond"/>
              </a:rPr>
              <a:t>stores </a:t>
            </a:r>
            <a:r>
              <a:rPr sz="1167" spc="-5" dirty="0">
                <a:latin typeface="Garamond"/>
                <a:cs typeface="Garamond"/>
              </a:rPr>
              <a:t>and department store clearance outlets. </a:t>
            </a:r>
            <a:r>
              <a:rPr sz="1167" dirty="0">
                <a:latin typeface="Garamond"/>
                <a:cs typeface="Garamond"/>
              </a:rPr>
              <a:t>Factory </a:t>
            </a:r>
            <a:r>
              <a:rPr sz="1167" spc="-5" dirty="0">
                <a:latin typeface="Garamond"/>
                <a:cs typeface="Garamond"/>
              </a:rPr>
              <a:t>outlet malls have become </a:t>
            </a:r>
            <a:r>
              <a:rPr sz="1167" dirty="0">
                <a:latin typeface="Garamond"/>
                <a:cs typeface="Garamond"/>
              </a:rPr>
              <a:t>one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hottest </a:t>
            </a:r>
            <a:r>
              <a:rPr sz="1167" dirty="0">
                <a:latin typeface="Garamond"/>
                <a:cs typeface="Garamond"/>
              </a:rPr>
              <a:t>growth </a:t>
            </a:r>
            <a:r>
              <a:rPr sz="1167" spc="-5" dirty="0">
                <a:latin typeface="Garamond"/>
                <a:cs typeface="Garamond"/>
              </a:rPr>
              <a:t>areas in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retailing.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malls </a:t>
            </a:r>
            <a:r>
              <a:rPr sz="1167" dirty="0">
                <a:latin typeface="Garamond"/>
                <a:cs typeface="Garamond"/>
              </a:rPr>
              <a:t>now </a:t>
            </a:r>
            <a:r>
              <a:rPr sz="1167" spc="-5" dirty="0">
                <a:latin typeface="Garamond"/>
                <a:cs typeface="Garamond"/>
              </a:rPr>
              <a:t>are moving </a:t>
            </a:r>
            <a:r>
              <a:rPr sz="1167" dirty="0">
                <a:latin typeface="Garamond"/>
                <a:cs typeface="Garamond"/>
              </a:rPr>
              <a:t>upscale, </a:t>
            </a:r>
            <a:r>
              <a:rPr sz="1167" spc="-5" dirty="0">
                <a:latin typeface="Garamond"/>
                <a:cs typeface="Garamond"/>
              </a:rPr>
              <a:t>narrowing </a:t>
            </a:r>
            <a:r>
              <a:rPr sz="1167" dirty="0">
                <a:latin typeface="Garamond"/>
                <a:cs typeface="Garamond"/>
              </a:rPr>
              <a:t>the gap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factory </a:t>
            </a:r>
            <a:r>
              <a:rPr sz="1167" spc="-5" dirty="0">
                <a:latin typeface="Garamond"/>
                <a:cs typeface="Garamond"/>
              </a:rPr>
              <a:t>outlets and more </a:t>
            </a:r>
            <a:r>
              <a:rPr sz="1167" dirty="0">
                <a:latin typeface="Garamond"/>
                <a:cs typeface="Garamond"/>
              </a:rPr>
              <a:t>traditional  forms </a:t>
            </a:r>
            <a:r>
              <a:rPr sz="1167" spc="-5" dirty="0">
                <a:latin typeface="Garamond"/>
                <a:cs typeface="Garamond"/>
              </a:rPr>
              <a:t>of retailers. As </a:t>
            </a:r>
            <a:r>
              <a:rPr sz="1167" dirty="0">
                <a:latin typeface="Garamond"/>
                <a:cs typeface="Garamond"/>
              </a:rPr>
              <a:t>the gap </a:t>
            </a:r>
            <a:r>
              <a:rPr sz="1167" spc="-5" dirty="0">
                <a:latin typeface="Garamond"/>
                <a:cs typeface="Garamond"/>
              </a:rPr>
              <a:t>narrows,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discounts offered by outlets are </a:t>
            </a:r>
            <a:r>
              <a:rPr sz="1167" dirty="0">
                <a:latin typeface="Garamond"/>
                <a:cs typeface="Garamond"/>
              </a:rPr>
              <a:t>getting smaller.  </a:t>
            </a:r>
            <a:r>
              <a:rPr sz="1167" spc="-5" dirty="0">
                <a:latin typeface="Garamond"/>
                <a:cs typeface="Garamond"/>
              </a:rPr>
              <a:t>Manufacturers </a:t>
            </a:r>
            <a:r>
              <a:rPr sz="1167" dirty="0">
                <a:latin typeface="Garamond"/>
                <a:cs typeface="Garamond"/>
              </a:rPr>
              <a:t>counter that they send </a:t>
            </a:r>
            <a:r>
              <a:rPr sz="1167" spc="-5" dirty="0">
                <a:latin typeface="Garamond"/>
                <a:cs typeface="Garamond"/>
              </a:rPr>
              <a:t>last </a:t>
            </a:r>
            <a:r>
              <a:rPr sz="1167" dirty="0">
                <a:latin typeface="Garamond"/>
                <a:cs typeface="Garamond"/>
              </a:rPr>
              <a:t>year's merchandise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seconds to the factory </a:t>
            </a:r>
            <a:r>
              <a:rPr sz="1167" spc="-5" dirty="0">
                <a:latin typeface="Garamond"/>
                <a:cs typeface="Garamond"/>
              </a:rPr>
              <a:t>outlet  malls, not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merchandise that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supply to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department </a:t>
            </a:r>
            <a:r>
              <a:rPr sz="1167" dirty="0">
                <a:latin typeface="Garamond"/>
                <a:cs typeface="Garamond"/>
              </a:rPr>
              <a:t>stores. The </a:t>
            </a:r>
            <a:r>
              <a:rPr sz="1167" spc="-5" dirty="0">
                <a:latin typeface="Garamond"/>
                <a:cs typeface="Garamond"/>
              </a:rPr>
              <a:t>malls are also  located </a:t>
            </a:r>
            <a:r>
              <a:rPr sz="1167" dirty="0">
                <a:latin typeface="Garamond"/>
                <a:cs typeface="Garamond"/>
              </a:rPr>
              <a:t>far from urban </a:t>
            </a:r>
            <a:r>
              <a:rPr sz="1167" spc="-5" dirty="0">
                <a:latin typeface="Garamond"/>
                <a:cs typeface="Garamond"/>
              </a:rPr>
              <a:t>areas, making </a:t>
            </a:r>
            <a:r>
              <a:rPr sz="1167" dirty="0">
                <a:latin typeface="Garamond"/>
                <a:cs typeface="Garamond"/>
              </a:rPr>
              <a:t>travel to them </a:t>
            </a:r>
            <a:r>
              <a:rPr sz="1167" spc="-5" dirty="0">
                <a:latin typeface="Garamond"/>
                <a:cs typeface="Garamond"/>
              </a:rPr>
              <a:t>more difficult. Still, the department </a:t>
            </a:r>
            <a:r>
              <a:rPr sz="1167" dirty="0">
                <a:latin typeface="Garamond"/>
                <a:cs typeface="Garamond"/>
              </a:rPr>
              <a:t>stores </a:t>
            </a:r>
            <a:r>
              <a:rPr sz="1167" spc="-5" dirty="0">
                <a:latin typeface="Garamond"/>
                <a:cs typeface="Garamond"/>
              </a:rPr>
              <a:t>are  </a:t>
            </a:r>
            <a:r>
              <a:rPr sz="1167" dirty="0">
                <a:latin typeface="Garamond"/>
                <a:cs typeface="Garamond"/>
              </a:rPr>
              <a:t>concerned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growing </a:t>
            </a:r>
            <a:r>
              <a:rPr sz="1167" spc="-5" dirty="0">
                <a:latin typeface="Garamond"/>
                <a:cs typeface="Garamond"/>
              </a:rPr>
              <a:t>number of </a:t>
            </a:r>
            <a:r>
              <a:rPr sz="1167" dirty="0">
                <a:latin typeface="Garamond"/>
                <a:cs typeface="Garamond"/>
              </a:rPr>
              <a:t>shoppers willing to make weekend trips to stock up </a:t>
            </a:r>
            <a:r>
              <a:rPr sz="1167" spc="-5" dirty="0">
                <a:latin typeface="Garamond"/>
                <a:cs typeface="Garamond"/>
              </a:rPr>
              <a:t>on  branded merchandise at substantial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savings.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Warehouse clubs </a:t>
            </a:r>
            <a:r>
              <a:rPr sz="1167" dirty="0">
                <a:latin typeface="Garamond"/>
                <a:cs typeface="Garamond"/>
              </a:rPr>
              <a:t>(or </a:t>
            </a:r>
            <a:r>
              <a:rPr sz="1167" i="1" spc="-5" dirty="0">
                <a:latin typeface="Garamond"/>
                <a:cs typeface="Garamond"/>
              </a:rPr>
              <a:t>wholesale clubs, </a:t>
            </a:r>
            <a:r>
              <a:rPr sz="1167" dirty="0">
                <a:latin typeface="Garamond"/>
                <a:cs typeface="Garamond"/>
              </a:rPr>
              <a:t>or </a:t>
            </a:r>
            <a:r>
              <a:rPr sz="1167" i="1" spc="-5" dirty="0">
                <a:latin typeface="Garamond"/>
                <a:cs typeface="Garamond"/>
              </a:rPr>
              <a:t>membership warehouses</a:t>
            </a:r>
            <a:r>
              <a:rPr sz="1167" spc="-5" dirty="0">
                <a:latin typeface="Garamond"/>
                <a:cs typeface="Garamond"/>
              </a:rPr>
              <a:t>), operate in huge, drafty, </a:t>
            </a:r>
            <a:r>
              <a:rPr sz="1167" dirty="0">
                <a:latin typeface="Garamond"/>
                <a:cs typeface="Garamond"/>
              </a:rPr>
              <a:t>warehouse  like facilities </a:t>
            </a:r>
            <a:r>
              <a:rPr sz="1167" spc="-5" dirty="0">
                <a:latin typeface="Garamond"/>
                <a:cs typeface="Garamond"/>
              </a:rPr>
              <a:t>and offer few </a:t>
            </a:r>
            <a:r>
              <a:rPr sz="1167" dirty="0">
                <a:latin typeface="Garamond"/>
                <a:cs typeface="Garamond"/>
              </a:rPr>
              <a:t>frills. </a:t>
            </a:r>
            <a:r>
              <a:rPr sz="1167" spc="-5" dirty="0">
                <a:latin typeface="Garamond"/>
                <a:cs typeface="Garamond"/>
              </a:rPr>
              <a:t>Customers themselves must </a:t>
            </a:r>
            <a:r>
              <a:rPr sz="1167" dirty="0">
                <a:latin typeface="Garamond"/>
                <a:cs typeface="Garamond"/>
              </a:rPr>
              <a:t>wrestle furniture, </a:t>
            </a:r>
            <a:r>
              <a:rPr sz="1167" spc="-5" dirty="0">
                <a:latin typeface="Garamond"/>
                <a:cs typeface="Garamond"/>
              </a:rPr>
              <a:t>heavy appliances,  and other large items </a:t>
            </a:r>
            <a:r>
              <a:rPr sz="1167" dirty="0">
                <a:latin typeface="Garamond"/>
                <a:cs typeface="Garamond"/>
              </a:rPr>
              <a:t>to the checkout </a:t>
            </a:r>
            <a:r>
              <a:rPr sz="1167" spc="-5" dirty="0">
                <a:latin typeface="Garamond"/>
                <a:cs typeface="Garamond"/>
              </a:rPr>
              <a:t>line. Such </a:t>
            </a:r>
            <a:r>
              <a:rPr sz="1167" dirty="0">
                <a:latin typeface="Garamond"/>
                <a:cs typeface="Garamond"/>
              </a:rPr>
              <a:t>clubs </a:t>
            </a:r>
            <a:r>
              <a:rPr sz="1167" spc="-5" dirty="0">
                <a:latin typeface="Garamond"/>
                <a:cs typeface="Garamond"/>
              </a:rPr>
              <a:t>make no home deliveries and accept </a:t>
            </a:r>
            <a:r>
              <a:rPr sz="1167" dirty="0">
                <a:latin typeface="Garamond"/>
                <a:cs typeface="Garamond"/>
              </a:rPr>
              <a:t>no  credit cards,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do offer rock-bottom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b.   </a:t>
            </a:r>
            <a:r>
              <a:rPr sz="1167" b="1" dirty="0">
                <a:latin typeface="Garamond"/>
                <a:cs typeface="Garamond"/>
              </a:rPr>
              <a:t>Retailer Marketing</a:t>
            </a:r>
            <a:r>
              <a:rPr sz="1167" b="1" spc="-165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Decisions</a:t>
            </a:r>
            <a:endParaRPr sz="1167">
              <a:latin typeface="Garamond"/>
              <a:cs typeface="Garamond"/>
            </a:endParaRPr>
          </a:p>
          <a:p>
            <a:pPr marL="12347" marR="1666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Retailers are </a:t>
            </a:r>
            <a:r>
              <a:rPr sz="1167" dirty="0">
                <a:latin typeface="Garamond"/>
                <a:cs typeface="Garamond"/>
              </a:rPr>
              <a:t>searching for </a:t>
            </a:r>
            <a:r>
              <a:rPr sz="1167" spc="-5" dirty="0">
                <a:latin typeface="Garamond"/>
                <a:cs typeface="Garamond"/>
              </a:rPr>
              <a:t>new marketing </a:t>
            </a:r>
            <a:r>
              <a:rPr sz="1167" dirty="0">
                <a:latin typeface="Garamond"/>
                <a:cs typeface="Garamond"/>
              </a:rPr>
              <a:t>strategies to </a:t>
            </a:r>
            <a:r>
              <a:rPr sz="1167" spc="-5" dirty="0">
                <a:latin typeface="Garamond"/>
                <a:cs typeface="Garamond"/>
              </a:rPr>
              <a:t>attract and hold </a:t>
            </a:r>
            <a:r>
              <a:rPr sz="1167" dirty="0">
                <a:latin typeface="Garamond"/>
                <a:cs typeface="Garamond"/>
              </a:rPr>
              <a:t>customers.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past,  retailers attracted </a:t>
            </a:r>
            <a:r>
              <a:rPr sz="1167" dirty="0">
                <a:latin typeface="Garamond"/>
                <a:cs typeface="Garamond"/>
              </a:rPr>
              <a:t>customers with unique </a:t>
            </a:r>
            <a:r>
              <a:rPr sz="1167" spc="-5" dirty="0">
                <a:latin typeface="Garamond"/>
                <a:cs typeface="Garamond"/>
              </a:rPr>
              <a:t>products, more or better </a:t>
            </a:r>
            <a:r>
              <a:rPr sz="1167" dirty="0">
                <a:latin typeface="Garamond"/>
                <a:cs typeface="Garamond"/>
              </a:rPr>
              <a:t>services than their competitors  </a:t>
            </a:r>
            <a:r>
              <a:rPr sz="1167" spc="-5" dirty="0">
                <a:latin typeface="Garamond"/>
                <a:cs typeface="Garamond"/>
              </a:rPr>
              <a:t>offered, or </a:t>
            </a:r>
            <a:r>
              <a:rPr sz="1167" dirty="0">
                <a:latin typeface="Garamond"/>
                <a:cs typeface="Garamond"/>
              </a:rPr>
              <a:t>credit cards. Today, </a:t>
            </a:r>
            <a:r>
              <a:rPr sz="1167" spc="-5" dirty="0">
                <a:latin typeface="Garamond"/>
                <a:cs typeface="Garamond"/>
              </a:rPr>
              <a:t>national-brand </a:t>
            </a:r>
            <a:r>
              <a:rPr sz="1167" dirty="0">
                <a:latin typeface="Garamond"/>
                <a:cs typeface="Garamond"/>
              </a:rPr>
              <a:t>manufacturers, in their drive for volume, </a:t>
            </a:r>
            <a:r>
              <a:rPr sz="1167" spc="-5" dirty="0">
                <a:latin typeface="Garamond"/>
                <a:cs typeface="Garamond"/>
              </a:rPr>
              <a:t>have  placed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branded goods </a:t>
            </a:r>
            <a:r>
              <a:rPr sz="1167" dirty="0">
                <a:latin typeface="Garamond"/>
                <a:cs typeface="Garamond"/>
              </a:rPr>
              <a:t>everywhere. Thus, stores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more similar </a:t>
            </a:r>
            <a:r>
              <a:rPr sz="1167" spc="-5" dirty="0">
                <a:latin typeface="Garamond"/>
                <a:cs typeface="Garamond"/>
              </a:rPr>
              <a:t>assortments—national  brands are </a:t>
            </a:r>
            <a:r>
              <a:rPr sz="1167" dirty="0">
                <a:latin typeface="Garamond"/>
                <a:cs typeface="Garamond"/>
              </a:rPr>
              <a:t>found </a:t>
            </a:r>
            <a:r>
              <a:rPr sz="1167" spc="-5" dirty="0">
                <a:latin typeface="Garamond"/>
                <a:cs typeface="Garamond"/>
              </a:rPr>
              <a:t>not only in department stores but also in mass-merchandise and off-price  </a:t>
            </a:r>
            <a:r>
              <a:rPr sz="1167" dirty="0">
                <a:latin typeface="Garamond"/>
                <a:cs typeface="Garamond"/>
              </a:rPr>
              <a:t>discount stores.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result, </a:t>
            </a:r>
            <a:r>
              <a:rPr sz="1167" dirty="0">
                <a:latin typeface="Garamond"/>
                <a:cs typeface="Garamond"/>
              </a:rPr>
              <a:t>stores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looking more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more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alike.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Service differentiation among retailers has also </a:t>
            </a:r>
            <a:r>
              <a:rPr sz="1167" dirty="0">
                <a:latin typeface="Garamond"/>
                <a:cs typeface="Garamond"/>
              </a:rPr>
              <a:t>eroded. </a:t>
            </a:r>
            <a:r>
              <a:rPr sz="1167" spc="-5" dirty="0">
                <a:latin typeface="Garamond"/>
                <a:cs typeface="Garamond"/>
              </a:rPr>
              <a:t>Many department </a:t>
            </a:r>
            <a:r>
              <a:rPr sz="1167" dirty="0">
                <a:latin typeface="Garamond"/>
                <a:cs typeface="Garamond"/>
              </a:rPr>
              <a:t>stores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trimmed  their services, whereas discounters </a:t>
            </a:r>
            <a:r>
              <a:rPr sz="1167" spc="-5" dirty="0">
                <a:latin typeface="Garamond"/>
                <a:cs typeface="Garamond"/>
              </a:rPr>
              <a:t>have increased </a:t>
            </a:r>
            <a:r>
              <a:rPr sz="1167" dirty="0">
                <a:latin typeface="Garamond"/>
                <a:cs typeface="Garamond"/>
              </a:rPr>
              <a:t>theirs. </a:t>
            </a:r>
            <a:r>
              <a:rPr sz="1167" spc="-5" dirty="0">
                <a:latin typeface="Garamond"/>
                <a:cs typeface="Garamond"/>
              </a:rPr>
              <a:t>Customers have become smarter and  </a:t>
            </a:r>
            <a:r>
              <a:rPr sz="1167" dirty="0">
                <a:latin typeface="Garamond"/>
                <a:cs typeface="Garamond"/>
              </a:rPr>
              <a:t>more </a:t>
            </a:r>
            <a:r>
              <a:rPr sz="1167" spc="-5" dirty="0">
                <a:latin typeface="Garamond"/>
                <a:cs typeface="Garamond"/>
              </a:rPr>
              <a:t>price sensitive. </a:t>
            </a:r>
            <a:r>
              <a:rPr sz="1167" dirty="0">
                <a:latin typeface="Garamond"/>
                <a:cs typeface="Garamond"/>
              </a:rPr>
              <a:t>They see no </a:t>
            </a:r>
            <a:r>
              <a:rPr sz="1167" spc="-5" dirty="0">
                <a:latin typeface="Garamond"/>
                <a:cs typeface="Garamond"/>
              </a:rPr>
              <a:t>reason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pay more </a:t>
            </a:r>
            <a:r>
              <a:rPr sz="1167" dirty="0">
                <a:latin typeface="Garamond"/>
                <a:cs typeface="Garamond"/>
              </a:rPr>
              <a:t>for identical </a:t>
            </a:r>
            <a:r>
              <a:rPr sz="1167" spc="-5" dirty="0">
                <a:latin typeface="Garamond"/>
                <a:cs typeface="Garamond"/>
              </a:rPr>
              <a:t>brands, </a:t>
            </a:r>
            <a:r>
              <a:rPr sz="1167" dirty="0">
                <a:latin typeface="Garamond"/>
                <a:cs typeface="Garamond"/>
              </a:rPr>
              <a:t>especially when  </a:t>
            </a:r>
            <a:r>
              <a:rPr sz="1167" spc="17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</a:t>
            </a:r>
            <a:endParaRPr sz="1167">
              <a:latin typeface="Garamond"/>
              <a:cs typeface="Garamond"/>
            </a:endParaRPr>
          </a:p>
          <a:p>
            <a:pPr marL="4494286" marR="19138" algn="r">
              <a:lnSpc>
                <a:spcPts val="1312"/>
              </a:lnSpc>
              <a:tabLst>
                <a:tab pos="5213495" algn="l"/>
                <a:tab pos="5530194" algn="l"/>
                <a:tab pos="5574026" algn="l"/>
              </a:tabLst>
            </a:pPr>
            <a:r>
              <a:rPr sz="1167" spc="-5" dirty="0">
                <a:latin typeface="Garamond"/>
                <a:cs typeface="Garamond"/>
              </a:rPr>
              <a:t>difference</a:t>
            </a:r>
            <a:r>
              <a:rPr sz="1167" dirty="0">
                <a:latin typeface="Garamond"/>
                <a:cs typeface="Garamond"/>
              </a:rPr>
              <a:t>s		</a:t>
            </a:r>
            <a:r>
              <a:rPr sz="1167" spc="-5" dirty="0">
                <a:latin typeface="Garamond"/>
                <a:cs typeface="Garamond"/>
              </a:rPr>
              <a:t>are  </a:t>
            </a:r>
            <a:r>
              <a:rPr sz="1167" dirty="0">
                <a:latin typeface="Garamond"/>
                <a:cs typeface="Garamond"/>
              </a:rPr>
              <a:t>shrinking.	For		all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0895" y="6907635"/>
            <a:ext cx="123287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596357" algn="l"/>
                <a:tab pos="1048255" algn="l"/>
              </a:tabLst>
            </a:pP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reasons, many  retailer</a:t>
            </a:r>
            <a:r>
              <a:rPr sz="1167" dirty="0">
                <a:latin typeface="Garamond"/>
                <a:cs typeface="Garamond"/>
              </a:rPr>
              <a:t>s	today	</a:t>
            </a:r>
            <a:r>
              <a:rPr sz="1167" spc="-5" dirty="0">
                <a:latin typeface="Garamond"/>
                <a:cs typeface="Garamond"/>
              </a:rPr>
              <a:t>are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0895" y="7226194"/>
            <a:ext cx="123163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955035" algn="l"/>
              </a:tabLst>
            </a:pPr>
            <a:r>
              <a:rPr sz="1167" spc="-5" dirty="0">
                <a:latin typeface="Garamond"/>
                <a:cs typeface="Garamond"/>
              </a:rPr>
              <a:t>rethinkin</a:t>
            </a:r>
            <a:r>
              <a:rPr sz="1167" dirty="0">
                <a:latin typeface="Garamond"/>
                <a:cs typeface="Garamond"/>
              </a:rPr>
              <a:t>g	their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0894" y="7407698"/>
            <a:ext cx="1233488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marketing strategies. 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shown in Figure, 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face </a:t>
            </a:r>
            <a:r>
              <a:rPr sz="1167" spc="-5" dirty="0">
                <a:latin typeface="Garamond"/>
                <a:cs typeface="Garamond"/>
              </a:rPr>
              <a:t>major 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decisions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0894" y="8074448"/>
            <a:ext cx="730956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about their  </a:t>
            </a:r>
            <a:r>
              <a:rPr sz="1167" i="1" dirty="0">
                <a:latin typeface="Garamond"/>
                <a:cs typeface="Garamond"/>
              </a:rPr>
              <a:t>markets  positioning,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0630" y="8074448"/>
            <a:ext cx="382764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87663" algn="r">
              <a:lnSpc>
                <a:spcPts val="1312"/>
              </a:lnSpc>
            </a:pPr>
            <a:r>
              <a:rPr sz="1167" i="1" spc="-5" dirty="0">
                <a:latin typeface="Garamond"/>
                <a:cs typeface="Garamond"/>
              </a:rPr>
              <a:t>target 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i="1" spc="-5" dirty="0">
                <a:latin typeface="Garamond"/>
                <a:cs typeface="Garamond"/>
              </a:rPr>
              <a:t>product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0895" y="8574511"/>
            <a:ext cx="1232870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i="1" spc="-5" dirty="0">
                <a:latin typeface="Garamond"/>
                <a:cs typeface="Garamond"/>
              </a:rPr>
              <a:t>assortment </a:t>
            </a:r>
            <a:r>
              <a:rPr sz="1167" i="1" dirty="0">
                <a:latin typeface="Garamond"/>
                <a:cs typeface="Garamond"/>
              </a:rPr>
              <a:t>and services,  </a:t>
            </a:r>
            <a:r>
              <a:rPr sz="1167" i="1" spc="-5" dirty="0">
                <a:latin typeface="Garamond"/>
                <a:cs typeface="Garamond"/>
              </a:rPr>
              <a:t>price, promotion,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i="1" spc="-5" dirty="0">
                <a:latin typeface="Garamond"/>
                <a:cs typeface="Garamond"/>
              </a:rPr>
              <a:t>place.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199" y="6675013"/>
            <a:ext cx="4365731" cy="250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074458" y="6978756"/>
            <a:ext cx="1821215" cy="370204"/>
          </a:xfrm>
          <a:prstGeom prst="rect">
            <a:avLst/>
          </a:prstGeom>
        </p:spPr>
        <p:txBody>
          <a:bodyPr vert="horz" wrap="square" lIns="0" tIns="36424" rIns="0" bIns="0" rtlCol="0">
            <a:spAutoFit/>
          </a:bodyPr>
          <a:lstStyle/>
          <a:p>
            <a:pPr marL="741434" indent="-719827">
              <a:lnSpc>
                <a:spcPts val="1322"/>
              </a:lnSpc>
              <a:spcBef>
                <a:spcPts val="287"/>
              </a:spcBef>
            </a:pPr>
            <a:r>
              <a:rPr sz="1264" b="1" spc="165" dirty="0">
                <a:latin typeface="Arial"/>
                <a:cs typeface="Arial"/>
              </a:rPr>
              <a:t>Retailer</a:t>
            </a:r>
            <a:r>
              <a:rPr sz="1264" b="1" spc="49" dirty="0">
                <a:latin typeface="Arial"/>
                <a:cs typeface="Arial"/>
              </a:rPr>
              <a:t> </a:t>
            </a:r>
            <a:r>
              <a:rPr sz="1264" b="1" spc="190" dirty="0">
                <a:latin typeface="Arial"/>
                <a:cs typeface="Arial"/>
              </a:rPr>
              <a:t>Marketing  </a:t>
            </a:r>
            <a:r>
              <a:rPr sz="1264" b="1" spc="209" dirty="0">
                <a:latin typeface="Arial"/>
                <a:cs typeface="Arial"/>
              </a:rPr>
              <a:t>Mix</a:t>
            </a:r>
            <a:endParaRPr sz="1264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74458" y="6978755"/>
            <a:ext cx="1821215" cy="404988"/>
          </a:xfrm>
          <a:custGeom>
            <a:avLst/>
            <a:gdLst/>
            <a:ahLst/>
            <a:cxnLst/>
            <a:rect l="l" t="t" r="r" b="b"/>
            <a:pathLst>
              <a:path w="1873250" h="416559">
                <a:moveTo>
                  <a:pt x="0" y="416051"/>
                </a:moveTo>
                <a:lnTo>
                  <a:pt x="1872996" y="416051"/>
                </a:lnTo>
                <a:lnTo>
                  <a:pt x="1872996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037417" y="6951345"/>
            <a:ext cx="1821215" cy="403754"/>
          </a:xfrm>
          <a:custGeom>
            <a:avLst/>
            <a:gdLst/>
            <a:ahLst/>
            <a:cxnLst/>
            <a:rect l="l" t="t" r="r" b="b"/>
            <a:pathLst>
              <a:path w="1873250" h="415290">
                <a:moveTo>
                  <a:pt x="0" y="415289"/>
                </a:moveTo>
                <a:lnTo>
                  <a:pt x="1872996" y="415289"/>
                </a:lnTo>
                <a:lnTo>
                  <a:pt x="1872996" y="0"/>
                </a:lnTo>
                <a:lnTo>
                  <a:pt x="0" y="0"/>
                </a:lnTo>
                <a:lnTo>
                  <a:pt x="0" y="41528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3055938" y="6987399"/>
            <a:ext cx="182121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531" marR="9878" indent="-719827">
              <a:lnSpc>
                <a:spcPts val="1322"/>
              </a:lnSpc>
            </a:pPr>
            <a:r>
              <a:rPr sz="1264" b="1" spc="165" dirty="0">
                <a:latin typeface="Arial"/>
                <a:cs typeface="Arial"/>
              </a:rPr>
              <a:t>Retailer</a:t>
            </a:r>
            <a:r>
              <a:rPr sz="1264" b="1" spc="44" dirty="0">
                <a:latin typeface="Arial"/>
                <a:cs typeface="Arial"/>
              </a:rPr>
              <a:t> </a:t>
            </a:r>
            <a:r>
              <a:rPr sz="1264" b="1" spc="190" dirty="0">
                <a:latin typeface="Arial"/>
                <a:cs typeface="Arial"/>
              </a:rPr>
              <a:t>Marketing  </a:t>
            </a:r>
            <a:r>
              <a:rPr sz="1264" b="1" spc="209" dirty="0">
                <a:latin typeface="Arial"/>
                <a:cs typeface="Arial"/>
              </a:rPr>
              <a:t>Mix</a:t>
            </a:r>
            <a:endParaRPr sz="1264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76881" y="7426219"/>
            <a:ext cx="36424" cy="1761948"/>
          </a:xfrm>
          <a:custGeom>
            <a:avLst/>
            <a:gdLst/>
            <a:ahLst/>
            <a:cxnLst/>
            <a:rect l="l" t="t" r="r" b="b"/>
            <a:pathLst>
              <a:path w="37464" h="1812290">
                <a:moveTo>
                  <a:pt x="0" y="1812036"/>
                </a:moveTo>
                <a:lnTo>
                  <a:pt x="37338" y="1812036"/>
                </a:lnTo>
                <a:lnTo>
                  <a:pt x="37338" y="0"/>
                </a:lnTo>
                <a:lnTo>
                  <a:pt x="0" y="0"/>
                </a:lnTo>
                <a:lnTo>
                  <a:pt x="0" y="1812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147060" y="7398068"/>
            <a:ext cx="1529821" cy="1786642"/>
          </a:xfrm>
          <a:custGeom>
            <a:avLst/>
            <a:gdLst/>
            <a:ahLst/>
            <a:cxnLst/>
            <a:rect l="l" t="t" r="r" b="b"/>
            <a:pathLst>
              <a:path w="1573529" h="1837690">
                <a:moveTo>
                  <a:pt x="0" y="1837182"/>
                </a:moveTo>
                <a:lnTo>
                  <a:pt x="1573529" y="1837182"/>
                </a:lnTo>
                <a:lnTo>
                  <a:pt x="1573529" y="0"/>
                </a:lnTo>
                <a:lnTo>
                  <a:pt x="0" y="0"/>
                </a:lnTo>
                <a:lnTo>
                  <a:pt x="0" y="1837182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034943" y="7090621"/>
            <a:ext cx="1821215" cy="218230"/>
          </a:xfrm>
          <a:prstGeom prst="rect">
            <a:avLst/>
          </a:prstGeom>
        </p:spPr>
        <p:txBody>
          <a:bodyPr vert="horz" wrap="square" lIns="0" tIns="23460" rIns="0" bIns="0" rtlCol="0">
            <a:spAutoFit/>
          </a:bodyPr>
          <a:lstStyle/>
          <a:p>
            <a:pPr marL="94454">
              <a:spcBef>
                <a:spcPts val="185"/>
              </a:spcBef>
            </a:pPr>
            <a:r>
              <a:rPr sz="1264" b="1" spc="165" dirty="0">
                <a:latin typeface="Arial"/>
                <a:cs typeface="Arial"/>
              </a:rPr>
              <a:t>Retailer</a:t>
            </a:r>
            <a:r>
              <a:rPr sz="1264" b="1" spc="34" dirty="0">
                <a:latin typeface="Arial"/>
                <a:cs typeface="Arial"/>
              </a:rPr>
              <a:t> </a:t>
            </a:r>
            <a:r>
              <a:rPr sz="1264" b="1" spc="185" dirty="0">
                <a:latin typeface="Arial"/>
                <a:cs typeface="Arial"/>
              </a:rPr>
              <a:t>Strategy</a:t>
            </a:r>
            <a:endParaRPr sz="1264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34943" y="7090621"/>
            <a:ext cx="1821215" cy="258057"/>
          </a:xfrm>
          <a:custGeom>
            <a:avLst/>
            <a:gdLst/>
            <a:ahLst/>
            <a:cxnLst/>
            <a:rect l="l" t="t" r="r" b="b"/>
            <a:pathLst>
              <a:path w="1873250" h="265429">
                <a:moveTo>
                  <a:pt x="0" y="265175"/>
                </a:moveTo>
                <a:lnTo>
                  <a:pt x="1872995" y="265175"/>
                </a:lnTo>
                <a:lnTo>
                  <a:pt x="1872995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998643" y="7062471"/>
            <a:ext cx="1821215" cy="258674"/>
          </a:xfrm>
          <a:custGeom>
            <a:avLst/>
            <a:gdLst/>
            <a:ahLst/>
            <a:cxnLst/>
            <a:rect l="l" t="t" r="r" b="b"/>
            <a:pathLst>
              <a:path w="1873250" h="266065">
                <a:moveTo>
                  <a:pt x="0" y="265937"/>
                </a:moveTo>
                <a:lnTo>
                  <a:pt x="1872995" y="265937"/>
                </a:lnTo>
                <a:lnTo>
                  <a:pt x="1872995" y="0"/>
                </a:lnTo>
                <a:lnTo>
                  <a:pt x="0" y="0"/>
                </a:lnTo>
                <a:lnTo>
                  <a:pt x="0" y="265937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016793" y="7086424"/>
            <a:ext cx="1821215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551"/>
            <a:r>
              <a:rPr sz="1264" b="1" spc="165" dirty="0">
                <a:latin typeface="Arial"/>
                <a:cs typeface="Arial"/>
              </a:rPr>
              <a:t>Retailer</a:t>
            </a:r>
            <a:r>
              <a:rPr sz="1264" b="1" spc="34" dirty="0">
                <a:latin typeface="Arial"/>
                <a:cs typeface="Arial"/>
              </a:rPr>
              <a:t> </a:t>
            </a:r>
            <a:r>
              <a:rPr sz="1264" b="1" spc="185" dirty="0">
                <a:latin typeface="Arial"/>
                <a:cs typeface="Arial"/>
              </a:rPr>
              <a:t>Strategy</a:t>
            </a:r>
            <a:endParaRPr sz="1264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89790" y="7509192"/>
            <a:ext cx="1420548" cy="1440921"/>
          </a:xfrm>
          <a:custGeom>
            <a:avLst/>
            <a:gdLst/>
            <a:ahLst/>
            <a:cxnLst/>
            <a:rect l="l" t="t" r="r" b="b"/>
            <a:pathLst>
              <a:path w="1461135" h="1482090">
                <a:moveTo>
                  <a:pt x="0" y="1482090"/>
                </a:moveTo>
                <a:lnTo>
                  <a:pt x="1460754" y="1482090"/>
                </a:lnTo>
                <a:lnTo>
                  <a:pt x="1460754" y="0"/>
                </a:lnTo>
                <a:lnTo>
                  <a:pt x="0" y="0"/>
                </a:lnTo>
                <a:lnTo>
                  <a:pt x="0" y="1482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253489" y="7481040"/>
            <a:ext cx="1420548" cy="1442156"/>
          </a:xfrm>
          <a:custGeom>
            <a:avLst/>
            <a:gdLst/>
            <a:ahLst/>
            <a:cxnLst/>
            <a:rect l="l" t="t" r="r" b="b"/>
            <a:pathLst>
              <a:path w="1461135" h="1483359">
                <a:moveTo>
                  <a:pt x="0" y="1482852"/>
                </a:moveTo>
                <a:lnTo>
                  <a:pt x="1460754" y="1482852"/>
                </a:lnTo>
                <a:lnTo>
                  <a:pt x="1460754" y="0"/>
                </a:lnTo>
                <a:lnTo>
                  <a:pt x="0" y="0"/>
                </a:lnTo>
                <a:lnTo>
                  <a:pt x="0" y="1482852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326092" y="7686992"/>
            <a:ext cx="1275468" cy="799483"/>
          </a:xfrm>
          <a:custGeom>
            <a:avLst/>
            <a:gdLst/>
            <a:ahLst/>
            <a:cxnLst/>
            <a:rect l="l" t="t" r="r" b="b"/>
            <a:pathLst>
              <a:path w="1311910" h="822325">
                <a:moveTo>
                  <a:pt x="0" y="822198"/>
                </a:moveTo>
                <a:lnTo>
                  <a:pt x="1311402" y="822198"/>
                </a:lnTo>
                <a:lnTo>
                  <a:pt x="1311402" y="0"/>
                </a:lnTo>
                <a:lnTo>
                  <a:pt x="0" y="0"/>
                </a:lnTo>
                <a:lnTo>
                  <a:pt x="0" y="822198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1271640" y="7690450"/>
            <a:ext cx="1420548" cy="801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459" algn="ctr"/>
            <a:r>
              <a:rPr sz="1069" b="1" spc="185" dirty="0">
                <a:latin typeface="Arial"/>
                <a:cs typeface="Arial"/>
              </a:rPr>
              <a:t>Target</a:t>
            </a:r>
            <a:r>
              <a:rPr sz="1069" b="1" spc="39" dirty="0">
                <a:latin typeface="Arial"/>
                <a:cs typeface="Arial"/>
              </a:rPr>
              <a:t> </a:t>
            </a:r>
            <a:r>
              <a:rPr sz="1069" b="1" spc="190" dirty="0">
                <a:latin typeface="Arial"/>
                <a:cs typeface="Arial"/>
              </a:rPr>
              <a:t>Market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95082" marR="217306" algn="ctr">
              <a:lnSpc>
                <a:spcPts val="1215"/>
              </a:lnSpc>
            </a:pPr>
            <a:r>
              <a:rPr sz="1069" b="1" spc="146" dirty="0">
                <a:latin typeface="Arial"/>
                <a:cs typeface="Arial"/>
              </a:rPr>
              <a:t>Retail</a:t>
            </a:r>
            <a:r>
              <a:rPr sz="1069" b="1" spc="49" dirty="0">
                <a:latin typeface="Arial"/>
                <a:cs typeface="Arial"/>
              </a:rPr>
              <a:t> </a:t>
            </a:r>
            <a:r>
              <a:rPr sz="1069" b="1" spc="175" dirty="0">
                <a:latin typeface="Arial"/>
                <a:cs typeface="Arial"/>
              </a:rPr>
              <a:t>Store  </a:t>
            </a:r>
            <a:r>
              <a:rPr sz="1069" b="1" spc="219" dirty="0">
                <a:latin typeface="Arial"/>
                <a:cs typeface="Arial"/>
              </a:rPr>
              <a:t>P</a:t>
            </a:r>
            <a:r>
              <a:rPr sz="1069" b="1" spc="204" dirty="0">
                <a:latin typeface="Arial"/>
                <a:cs typeface="Arial"/>
              </a:rPr>
              <a:t>o</a:t>
            </a:r>
            <a:r>
              <a:rPr sz="1069" b="1" spc="185" dirty="0">
                <a:latin typeface="Arial"/>
                <a:cs typeface="Arial"/>
              </a:rPr>
              <a:t>s</a:t>
            </a:r>
            <a:r>
              <a:rPr sz="1069" b="1" spc="53" dirty="0">
                <a:latin typeface="Arial"/>
                <a:cs typeface="Arial"/>
              </a:rPr>
              <a:t>i</a:t>
            </a:r>
            <a:r>
              <a:rPr sz="1069" b="1" spc="214" dirty="0">
                <a:latin typeface="Arial"/>
                <a:cs typeface="Arial"/>
              </a:rPr>
              <a:t>t</a:t>
            </a:r>
            <a:r>
              <a:rPr sz="1069" b="1" spc="53" dirty="0">
                <a:latin typeface="Arial"/>
                <a:cs typeface="Arial"/>
              </a:rPr>
              <a:t>i</a:t>
            </a:r>
            <a:r>
              <a:rPr sz="1069" b="1" spc="198" dirty="0">
                <a:latin typeface="Arial"/>
                <a:cs typeface="Arial"/>
              </a:rPr>
              <a:t>o</a:t>
            </a:r>
            <a:r>
              <a:rPr sz="1069" b="1" spc="277" dirty="0">
                <a:latin typeface="Arial"/>
                <a:cs typeface="Arial"/>
              </a:rPr>
              <a:t>n</a:t>
            </a:r>
            <a:r>
              <a:rPr sz="1069" b="1" spc="58" dirty="0">
                <a:latin typeface="Arial"/>
                <a:cs typeface="Arial"/>
              </a:rPr>
              <a:t>i</a:t>
            </a:r>
            <a:r>
              <a:rPr sz="1069" b="1" spc="198" dirty="0">
                <a:latin typeface="Arial"/>
                <a:cs typeface="Arial"/>
              </a:rPr>
              <a:t>n</a:t>
            </a:r>
            <a:r>
              <a:rPr sz="1069" b="1" spc="194" dirty="0">
                <a:latin typeface="Arial"/>
                <a:cs typeface="Arial"/>
              </a:rPr>
              <a:t>g</a:t>
            </a:r>
            <a:endParaRPr sz="1069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12266" y="7494376"/>
            <a:ext cx="1121745" cy="1522413"/>
          </a:xfrm>
          <a:custGeom>
            <a:avLst/>
            <a:gdLst/>
            <a:ahLst/>
            <a:cxnLst/>
            <a:rect l="l" t="t" r="r" b="b"/>
            <a:pathLst>
              <a:path w="1153795" h="1565909">
                <a:moveTo>
                  <a:pt x="0" y="1565909"/>
                </a:moveTo>
                <a:lnTo>
                  <a:pt x="1153668" y="1565909"/>
                </a:lnTo>
                <a:lnTo>
                  <a:pt x="1153668" y="0"/>
                </a:lnTo>
                <a:lnTo>
                  <a:pt x="0" y="0"/>
                </a:lnTo>
                <a:lnTo>
                  <a:pt x="0" y="156590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3147060" y="7515316"/>
            <a:ext cx="1548342" cy="1514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862" marR="308056" indent="-3704" algn="ctr">
              <a:lnSpc>
                <a:spcPct val="92000"/>
              </a:lnSpc>
            </a:pPr>
            <a:r>
              <a:rPr sz="1069" b="1" spc="180" dirty="0">
                <a:latin typeface="Arial"/>
                <a:cs typeface="Arial"/>
              </a:rPr>
              <a:t>Product  </a:t>
            </a:r>
            <a:r>
              <a:rPr sz="1069" b="1" spc="194" dirty="0">
                <a:latin typeface="Arial"/>
                <a:cs typeface="Arial"/>
              </a:rPr>
              <a:t>and</a:t>
            </a:r>
            <a:r>
              <a:rPr sz="1069" b="1" spc="78" dirty="0">
                <a:latin typeface="Arial"/>
                <a:cs typeface="Arial"/>
              </a:rPr>
              <a:t> </a:t>
            </a:r>
            <a:r>
              <a:rPr sz="1069" b="1" spc="165" dirty="0">
                <a:latin typeface="Arial"/>
                <a:cs typeface="Arial"/>
              </a:rPr>
              <a:t>Service  </a:t>
            </a:r>
            <a:r>
              <a:rPr sz="1069" b="1" spc="223" dirty="0">
                <a:latin typeface="Arial"/>
                <a:cs typeface="Arial"/>
              </a:rPr>
              <a:t>A</a:t>
            </a:r>
            <a:r>
              <a:rPr sz="1069" b="1" spc="190" dirty="0">
                <a:latin typeface="Arial"/>
                <a:cs typeface="Arial"/>
              </a:rPr>
              <a:t>sso</a:t>
            </a:r>
            <a:r>
              <a:rPr sz="1069" b="1" spc="156" dirty="0">
                <a:latin typeface="Arial"/>
                <a:cs typeface="Arial"/>
              </a:rPr>
              <a:t>r</a:t>
            </a:r>
            <a:r>
              <a:rPr sz="1069" b="1" spc="136" dirty="0">
                <a:latin typeface="Arial"/>
                <a:cs typeface="Arial"/>
              </a:rPr>
              <a:t>t</a:t>
            </a:r>
            <a:r>
              <a:rPr sz="1069" b="1" spc="262" dirty="0">
                <a:latin typeface="Arial"/>
                <a:cs typeface="Arial"/>
              </a:rPr>
              <a:t>m</a:t>
            </a:r>
            <a:r>
              <a:rPr sz="1069" b="1" spc="185" dirty="0">
                <a:latin typeface="Arial"/>
                <a:cs typeface="Arial"/>
              </a:rPr>
              <a:t>e</a:t>
            </a:r>
            <a:r>
              <a:rPr sz="1069" b="1" spc="160" dirty="0">
                <a:latin typeface="Arial"/>
                <a:cs typeface="Arial"/>
              </a:rPr>
              <a:t>nt</a:t>
            </a:r>
            <a:endParaRPr sz="1069">
              <a:latin typeface="Arial"/>
              <a:cs typeface="Arial"/>
            </a:endParaRPr>
          </a:p>
          <a:p>
            <a:pPr marR="85194" algn="ctr">
              <a:spcBef>
                <a:spcPts val="530"/>
              </a:spcBef>
            </a:pPr>
            <a:r>
              <a:rPr sz="1069" b="1" spc="165" dirty="0">
                <a:latin typeface="Arial"/>
                <a:cs typeface="Arial"/>
              </a:rPr>
              <a:t>Prices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R="85194" algn="ctr"/>
            <a:r>
              <a:rPr sz="1069" b="1" spc="190" dirty="0">
                <a:latin typeface="Arial"/>
                <a:cs typeface="Arial"/>
              </a:rPr>
              <a:t>Promotion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12">
              <a:latin typeface="Times New Roman"/>
              <a:cs typeface="Times New Roman"/>
            </a:endParaRPr>
          </a:p>
          <a:p>
            <a:pPr marL="295092" marR="387077" indent="6791" algn="ctr">
              <a:lnSpc>
                <a:spcPts val="1206"/>
              </a:lnSpc>
            </a:pPr>
            <a:r>
              <a:rPr sz="1069" b="1" spc="170" dirty="0">
                <a:latin typeface="Arial"/>
                <a:cs typeface="Arial"/>
              </a:rPr>
              <a:t>Place  </a:t>
            </a:r>
            <a:r>
              <a:rPr sz="1069" b="1" spc="136" dirty="0">
                <a:latin typeface="Arial"/>
                <a:cs typeface="Arial"/>
              </a:rPr>
              <a:t>(</a:t>
            </a:r>
            <a:r>
              <a:rPr sz="1069" b="1" spc="198" dirty="0">
                <a:latin typeface="Arial"/>
                <a:cs typeface="Arial"/>
              </a:rPr>
              <a:t>L</a:t>
            </a:r>
            <a:r>
              <a:rPr sz="1069" b="1" spc="190" dirty="0">
                <a:latin typeface="Arial"/>
                <a:cs typeface="Arial"/>
              </a:rPr>
              <a:t>oca</a:t>
            </a:r>
            <a:r>
              <a:rPr sz="1069" b="1" spc="136" dirty="0">
                <a:latin typeface="Arial"/>
                <a:cs typeface="Arial"/>
              </a:rPr>
              <a:t>t</a:t>
            </a:r>
            <a:r>
              <a:rPr sz="1069" b="1" spc="58" dirty="0">
                <a:latin typeface="Arial"/>
                <a:cs typeface="Arial"/>
              </a:rPr>
              <a:t>i</a:t>
            </a:r>
            <a:r>
              <a:rPr sz="1069" b="1" spc="198" dirty="0">
                <a:latin typeface="Arial"/>
                <a:cs typeface="Arial"/>
              </a:rPr>
              <a:t>o</a:t>
            </a:r>
            <a:r>
              <a:rPr sz="1069" b="1" spc="204" dirty="0">
                <a:latin typeface="Arial"/>
                <a:cs typeface="Arial"/>
              </a:rPr>
              <a:t>n</a:t>
            </a:r>
            <a:r>
              <a:rPr sz="875" b="1" spc="78" dirty="0">
                <a:latin typeface="Arial"/>
                <a:cs typeface="Arial"/>
              </a:rPr>
              <a:t>)</a:t>
            </a:r>
            <a:endParaRPr sz="875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82571" y="8001105"/>
            <a:ext cx="364860" cy="234597"/>
          </a:xfrm>
          <a:custGeom>
            <a:avLst/>
            <a:gdLst/>
            <a:ahLst/>
            <a:cxnLst/>
            <a:rect l="l" t="t" r="r" b="b"/>
            <a:pathLst>
              <a:path w="375285" h="241300">
                <a:moveTo>
                  <a:pt x="187451" y="0"/>
                </a:moveTo>
                <a:lnTo>
                  <a:pt x="187451" y="30479"/>
                </a:lnTo>
                <a:lnTo>
                  <a:pt x="0" y="30479"/>
                </a:lnTo>
                <a:lnTo>
                  <a:pt x="0" y="210311"/>
                </a:lnTo>
                <a:lnTo>
                  <a:pt x="187451" y="210311"/>
                </a:lnTo>
                <a:lnTo>
                  <a:pt x="187451" y="240791"/>
                </a:lnTo>
                <a:lnTo>
                  <a:pt x="374903" y="120395"/>
                </a:lnTo>
                <a:lnTo>
                  <a:pt x="187451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746269" y="7972954"/>
            <a:ext cx="364860" cy="234597"/>
          </a:xfrm>
          <a:custGeom>
            <a:avLst/>
            <a:gdLst/>
            <a:ahLst/>
            <a:cxnLst/>
            <a:rect l="l" t="t" r="r" b="b"/>
            <a:pathLst>
              <a:path w="375285" h="241300">
                <a:moveTo>
                  <a:pt x="187452" y="0"/>
                </a:moveTo>
                <a:lnTo>
                  <a:pt x="187452" y="30479"/>
                </a:lnTo>
                <a:lnTo>
                  <a:pt x="0" y="30479"/>
                </a:lnTo>
                <a:lnTo>
                  <a:pt x="0" y="211073"/>
                </a:lnTo>
                <a:lnTo>
                  <a:pt x="187452" y="211073"/>
                </a:lnTo>
                <a:lnTo>
                  <a:pt x="187452" y="240791"/>
                </a:lnTo>
                <a:lnTo>
                  <a:pt x="374904" y="120395"/>
                </a:lnTo>
                <a:lnTo>
                  <a:pt x="187452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746269" y="7972954"/>
            <a:ext cx="364860" cy="234597"/>
          </a:xfrm>
          <a:custGeom>
            <a:avLst/>
            <a:gdLst/>
            <a:ahLst/>
            <a:cxnLst/>
            <a:rect l="l" t="t" r="r" b="b"/>
            <a:pathLst>
              <a:path w="375285" h="241300">
                <a:moveTo>
                  <a:pt x="187452" y="0"/>
                </a:moveTo>
                <a:lnTo>
                  <a:pt x="187452" y="30479"/>
                </a:lnTo>
                <a:lnTo>
                  <a:pt x="0" y="30479"/>
                </a:lnTo>
                <a:lnTo>
                  <a:pt x="0" y="211073"/>
                </a:lnTo>
                <a:lnTo>
                  <a:pt x="187452" y="211073"/>
                </a:lnTo>
                <a:lnTo>
                  <a:pt x="187452" y="240791"/>
                </a:lnTo>
                <a:lnTo>
                  <a:pt x="374904" y="120395"/>
                </a:lnTo>
                <a:lnTo>
                  <a:pt x="187452" y="0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20294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151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6764" cy="8210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indent="-302500">
              <a:lnSpc>
                <a:spcPts val="1356"/>
              </a:lnSpc>
              <a:buAutoNum type="romanLcPeriod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Target </a:t>
            </a:r>
            <a:r>
              <a:rPr sz="1167" b="1" spc="-5" dirty="0">
                <a:latin typeface="Garamond"/>
                <a:cs typeface="Garamond"/>
              </a:rPr>
              <a:t>Market and </a:t>
            </a:r>
            <a:r>
              <a:rPr sz="1167" b="1" dirty="0">
                <a:latin typeface="Garamond"/>
                <a:cs typeface="Garamond"/>
              </a:rPr>
              <a:t>Positioning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Decision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first </a:t>
            </a:r>
            <a:r>
              <a:rPr sz="1167" spc="-5" dirty="0">
                <a:latin typeface="Garamond"/>
                <a:cs typeface="Garamond"/>
              </a:rPr>
              <a:t>must define </a:t>
            </a:r>
            <a:r>
              <a:rPr sz="1167" dirty="0">
                <a:latin typeface="Garamond"/>
                <a:cs typeface="Garamond"/>
              </a:rPr>
              <a:t>their target </a:t>
            </a:r>
            <a:r>
              <a:rPr sz="1167" spc="-5" dirty="0">
                <a:latin typeface="Garamond"/>
                <a:cs typeface="Garamond"/>
              </a:rPr>
              <a:t>markets and </a:t>
            </a:r>
            <a:r>
              <a:rPr sz="1167" dirty="0">
                <a:latin typeface="Garamond"/>
                <a:cs typeface="Garamond"/>
              </a:rPr>
              <a:t>then </a:t>
            </a:r>
            <a:r>
              <a:rPr sz="1167" spc="-5" dirty="0">
                <a:latin typeface="Garamond"/>
                <a:cs typeface="Garamond"/>
              </a:rPr>
              <a:t>decide how </a:t>
            </a:r>
            <a:r>
              <a:rPr sz="1167" dirty="0">
                <a:latin typeface="Garamond"/>
                <a:cs typeface="Garamond"/>
              </a:rPr>
              <a:t>they will </a:t>
            </a:r>
            <a:r>
              <a:rPr sz="1167" spc="-5" dirty="0">
                <a:latin typeface="Garamond"/>
                <a:cs typeface="Garamond"/>
              </a:rPr>
              <a:t>position </a:t>
            </a:r>
            <a:r>
              <a:rPr sz="1167" dirty="0">
                <a:latin typeface="Garamond"/>
                <a:cs typeface="Garamond"/>
              </a:rPr>
              <a:t>themselves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these markets. Should the store focus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upscale, </a:t>
            </a:r>
            <a:r>
              <a:rPr sz="1167" spc="-5" dirty="0">
                <a:latin typeface="Garamond"/>
                <a:cs typeface="Garamond"/>
              </a:rPr>
              <a:t>miscalled, or downscale </a:t>
            </a:r>
            <a:r>
              <a:rPr sz="1167" dirty="0">
                <a:latin typeface="Garamond"/>
                <a:cs typeface="Garamond"/>
              </a:rPr>
              <a:t>shoppers? </a:t>
            </a: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target  shoppers want variety, </a:t>
            </a:r>
            <a:r>
              <a:rPr sz="1167" spc="-5" dirty="0">
                <a:latin typeface="Garamond"/>
                <a:cs typeface="Garamond"/>
              </a:rPr>
              <a:t>depth of assortment, convenience, or low prices? Until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define and  profile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markets, retailers cannot make </a:t>
            </a:r>
            <a:r>
              <a:rPr sz="1167" dirty="0">
                <a:latin typeface="Garamond"/>
                <a:cs typeface="Garamond"/>
              </a:rPr>
              <a:t>consistent </a:t>
            </a:r>
            <a:r>
              <a:rPr sz="1167" spc="-5" dirty="0">
                <a:latin typeface="Garamond"/>
                <a:cs typeface="Garamond"/>
              </a:rPr>
              <a:t>decisions about product assortment, 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pricing, advertising, </a:t>
            </a:r>
            <a:r>
              <a:rPr sz="1167" dirty="0">
                <a:latin typeface="Garamond"/>
                <a:cs typeface="Garamond"/>
              </a:rPr>
              <a:t>store </a:t>
            </a:r>
            <a:r>
              <a:rPr sz="1167" spc="-5" dirty="0">
                <a:latin typeface="Garamond"/>
                <a:cs typeface="Garamond"/>
              </a:rPr>
              <a:t>decor, or any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 decisions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support their  </a:t>
            </a:r>
            <a:r>
              <a:rPr sz="1167" spc="-5" dirty="0">
                <a:latin typeface="Garamond"/>
                <a:cs typeface="Garamond"/>
              </a:rPr>
              <a:t>positions.</a:t>
            </a:r>
            <a:endParaRPr sz="1167">
              <a:latin typeface="Garamond"/>
              <a:cs typeface="Garamond"/>
            </a:endParaRPr>
          </a:p>
          <a:p>
            <a:pPr marL="12347" marR="740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many retailers </a:t>
            </a:r>
            <a:r>
              <a:rPr sz="1167" dirty="0">
                <a:latin typeface="Garamond"/>
                <a:cs typeface="Garamond"/>
              </a:rPr>
              <a:t>fail to </a:t>
            </a:r>
            <a:r>
              <a:rPr sz="1167" spc="-5" dirty="0">
                <a:latin typeface="Garamond"/>
                <a:cs typeface="Garamond"/>
              </a:rPr>
              <a:t>define </a:t>
            </a:r>
            <a:r>
              <a:rPr sz="1167" dirty="0">
                <a:latin typeface="Garamond"/>
                <a:cs typeface="Garamond"/>
              </a:rPr>
              <a:t>their target </a:t>
            </a:r>
            <a:r>
              <a:rPr sz="1167" spc="-5" dirty="0">
                <a:latin typeface="Garamond"/>
                <a:cs typeface="Garamond"/>
              </a:rPr>
              <a:t>markets and positions </a:t>
            </a:r>
            <a:r>
              <a:rPr sz="1167" dirty="0">
                <a:latin typeface="Garamond"/>
                <a:cs typeface="Garamond"/>
              </a:rPr>
              <a:t>clearly. They try to </a:t>
            </a:r>
            <a:r>
              <a:rPr sz="1167" spc="-5" dirty="0">
                <a:latin typeface="Garamond"/>
                <a:cs typeface="Garamond"/>
              </a:rPr>
              <a:t>have  "something </a:t>
            </a:r>
            <a:r>
              <a:rPr sz="1167" dirty="0">
                <a:latin typeface="Garamond"/>
                <a:cs typeface="Garamond"/>
              </a:rPr>
              <a:t>for everyone"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end up satisfying </a:t>
            </a:r>
            <a:r>
              <a:rPr sz="1167" spc="-5" dirty="0">
                <a:latin typeface="Garamond"/>
                <a:cs typeface="Garamond"/>
              </a:rPr>
              <a:t>no market </a:t>
            </a:r>
            <a:r>
              <a:rPr sz="1167" dirty="0">
                <a:latin typeface="Garamond"/>
                <a:cs typeface="Garamond"/>
              </a:rPr>
              <a:t>well.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contrast, successful </a:t>
            </a:r>
            <a:r>
              <a:rPr sz="1167" spc="-5" dirty="0">
                <a:latin typeface="Garamond"/>
                <a:cs typeface="Garamond"/>
              </a:rPr>
              <a:t>retailers  define </a:t>
            </a:r>
            <a:r>
              <a:rPr sz="1167" dirty="0">
                <a:latin typeface="Garamond"/>
                <a:cs typeface="Garamond"/>
              </a:rPr>
              <a:t>their target </a:t>
            </a:r>
            <a:r>
              <a:rPr sz="1167" spc="-5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position </a:t>
            </a:r>
            <a:r>
              <a:rPr sz="1167" spc="-5" dirty="0">
                <a:latin typeface="Garamond"/>
                <a:cs typeface="Garamond"/>
              </a:rPr>
              <a:t>themselves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strongly.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344480">
              <a:lnSpc>
                <a:spcPts val="1356"/>
              </a:lnSpc>
              <a:buAutoNum type="romanLcPeriod" startAt="2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Product </a:t>
            </a:r>
            <a:r>
              <a:rPr sz="1167" b="1" spc="-5" dirty="0">
                <a:latin typeface="Garamond"/>
                <a:cs typeface="Garamond"/>
              </a:rPr>
              <a:t>Assortment and Services</a:t>
            </a:r>
            <a:r>
              <a:rPr sz="1167" b="1" spc="-5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Decision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Retailers must decide on </a:t>
            </a:r>
            <a:r>
              <a:rPr sz="1167" dirty="0">
                <a:latin typeface="Garamond"/>
                <a:cs typeface="Garamond"/>
              </a:rPr>
              <a:t>three </a:t>
            </a:r>
            <a:r>
              <a:rPr sz="1167" spc="-5" dirty="0">
                <a:latin typeface="Garamond"/>
                <a:cs typeface="Garamond"/>
              </a:rPr>
              <a:t>major product </a:t>
            </a:r>
            <a:r>
              <a:rPr sz="1167" dirty="0">
                <a:latin typeface="Garamond"/>
                <a:cs typeface="Garamond"/>
              </a:rPr>
              <a:t>variables: </a:t>
            </a:r>
            <a:r>
              <a:rPr sz="1167" i="1" spc="-5" dirty="0">
                <a:latin typeface="Garamond"/>
                <a:cs typeface="Garamond"/>
              </a:rPr>
              <a:t>product assortment, </a:t>
            </a:r>
            <a:r>
              <a:rPr sz="1167" i="1" dirty="0">
                <a:latin typeface="Garamond"/>
                <a:cs typeface="Garamond"/>
              </a:rPr>
              <a:t>services </a:t>
            </a:r>
            <a:r>
              <a:rPr sz="1167" i="1" spc="-5" dirty="0">
                <a:latin typeface="Garamond"/>
                <a:cs typeface="Garamond"/>
              </a:rPr>
              <a:t>mix,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dirty="0">
                <a:latin typeface="Garamond"/>
                <a:cs typeface="Garamond"/>
              </a:rPr>
              <a:t>store  </a:t>
            </a:r>
            <a:r>
              <a:rPr sz="1167" i="1" spc="-5" dirty="0">
                <a:latin typeface="Garamond"/>
                <a:cs typeface="Garamond"/>
              </a:rPr>
              <a:t>atmosphere.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retailer's </a:t>
            </a:r>
            <a:r>
              <a:rPr sz="1167" i="1" spc="-5" dirty="0">
                <a:latin typeface="Garamond"/>
                <a:cs typeface="Garamond"/>
              </a:rPr>
              <a:t>product assortment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match </a:t>
            </a:r>
            <a:r>
              <a:rPr sz="1167" dirty="0">
                <a:latin typeface="Garamond"/>
                <a:cs typeface="Garamond"/>
              </a:rPr>
              <a:t>target shoppers' </a:t>
            </a:r>
            <a:r>
              <a:rPr sz="1167" spc="-5" dirty="0">
                <a:latin typeface="Garamond"/>
                <a:cs typeface="Garamond"/>
              </a:rPr>
              <a:t>expectations. </a:t>
            </a:r>
            <a:r>
              <a:rPr sz="1167" dirty="0">
                <a:latin typeface="Garamond"/>
                <a:cs typeface="Garamond"/>
              </a:rPr>
              <a:t>In its quest to  </a:t>
            </a:r>
            <a:r>
              <a:rPr sz="1167" spc="-5" dirty="0">
                <a:latin typeface="Garamond"/>
                <a:cs typeface="Garamond"/>
              </a:rPr>
              <a:t>differentiate itself </a:t>
            </a:r>
            <a:r>
              <a:rPr sz="1167" dirty="0">
                <a:latin typeface="Garamond"/>
                <a:cs typeface="Garamond"/>
              </a:rPr>
              <a:t>from competitors, a </a:t>
            </a:r>
            <a:r>
              <a:rPr sz="1167" spc="-5" dirty="0">
                <a:latin typeface="Garamond"/>
                <a:cs typeface="Garamond"/>
              </a:rPr>
              <a:t>retailer </a:t>
            </a:r>
            <a:r>
              <a:rPr sz="1167" dirty="0">
                <a:latin typeface="Garamond"/>
                <a:cs typeface="Garamond"/>
              </a:rPr>
              <a:t>can use </a:t>
            </a:r>
            <a:r>
              <a:rPr sz="1167" spc="-5" dirty="0">
                <a:latin typeface="Garamond"/>
                <a:cs typeface="Garamond"/>
              </a:rPr>
              <a:t>any of </a:t>
            </a:r>
            <a:r>
              <a:rPr sz="1167" dirty="0">
                <a:latin typeface="Garamond"/>
                <a:cs typeface="Garamond"/>
              </a:rPr>
              <a:t>several </a:t>
            </a:r>
            <a:r>
              <a:rPr sz="1167" spc="-5" dirty="0">
                <a:latin typeface="Garamond"/>
                <a:cs typeface="Garamond"/>
              </a:rPr>
              <a:t>product-differentiation  </a:t>
            </a:r>
            <a:r>
              <a:rPr sz="1167" dirty="0">
                <a:latin typeface="Garamond"/>
                <a:cs typeface="Garamond"/>
              </a:rPr>
              <a:t>strategies. For </a:t>
            </a:r>
            <a:r>
              <a:rPr sz="1167" spc="-5" dirty="0">
                <a:latin typeface="Garamond"/>
                <a:cs typeface="Garamond"/>
              </a:rPr>
              <a:t>one, it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offer merchandise that no other </a:t>
            </a:r>
            <a:r>
              <a:rPr sz="1167" dirty="0">
                <a:latin typeface="Garamond"/>
                <a:cs typeface="Garamond"/>
              </a:rPr>
              <a:t>competitor carries—its </a:t>
            </a:r>
            <a:r>
              <a:rPr sz="1167" spc="-5" dirty="0">
                <a:latin typeface="Garamond"/>
                <a:cs typeface="Garamond"/>
              </a:rPr>
              <a:t>own private  brands or national brands on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it holds </a:t>
            </a:r>
            <a:r>
              <a:rPr sz="1167" dirty="0">
                <a:latin typeface="Garamond"/>
                <a:cs typeface="Garamond"/>
              </a:rPr>
              <a:t>exclusives. </a:t>
            </a:r>
            <a:r>
              <a:rPr sz="1167" spc="-5" dirty="0">
                <a:latin typeface="Garamond"/>
                <a:cs typeface="Garamond"/>
              </a:rPr>
              <a:t>Retailers also must decide 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i="1" dirty="0">
                <a:latin typeface="Garamond"/>
                <a:cs typeface="Garamond"/>
              </a:rPr>
              <a:t>services </a:t>
            </a:r>
            <a:r>
              <a:rPr sz="1167" i="1" spc="-5" dirty="0">
                <a:latin typeface="Garamond"/>
                <a:cs typeface="Garamond"/>
              </a:rPr>
              <a:t>mix 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customers. The </a:t>
            </a:r>
            <a:r>
              <a:rPr sz="1167" spc="-5" dirty="0">
                <a:latin typeface="Garamond"/>
                <a:cs typeface="Garamond"/>
              </a:rPr>
              <a:t>old mom-and-pop grocery </a:t>
            </a:r>
            <a:r>
              <a:rPr sz="1167" dirty="0">
                <a:latin typeface="Garamond"/>
                <a:cs typeface="Garamond"/>
              </a:rPr>
              <a:t>stores </a:t>
            </a:r>
            <a:r>
              <a:rPr sz="1167" spc="-5" dirty="0">
                <a:latin typeface="Garamond"/>
                <a:cs typeface="Garamond"/>
              </a:rPr>
              <a:t>offered home delivery, </a:t>
            </a:r>
            <a:r>
              <a:rPr sz="1167" dirty="0">
                <a:latin typeface="Garamond"/>
                <a:cs typeface="Garamond"/>
              </a:rPr>
              <a:t>credit, </a:t>
            </a:r>
            <a:r>
              <a:rPr sz="1167" spc="-5" dirty="0">
                <a:latin typeface="Garamond"/>
                <a:cs typeface="Garamond"/>
              </a:rPr>
              <a:t>and  conversation—services </a:t>
            </a:r>
            <a:r>
              <a:rPr sz="1167" dirty="0">
                <a:latin typeface="Garamond"/>
                <a:cs typeface="Garamond"/>
              </a:rPr>
              <a:t>that today's </a:t>
            </a:r>
            <a:r>
              <a:rPr sz="1167" spc="-5" dirty="0">
                <a:latin typeface="Garamond"/>
                <a:cs typeface="Garamond"/>
              </a:rPr>
              <a:t>supermarkets ignore. </a:t>
            </a:r>
            <a:r>
              <a:rPr sz="1167" dirty="0">
                <a:latin typeface="Garamond"/>
                <a:cs typeface="Garamond"/>
              </a:rPr>
              <a:t>The services mix is </a:t>
            </a:r>
            <a:r>
              <a:rPr sz="1167" spc="-5" dirty="0">
                <a:latin typeface="Garamond"/>
                <a:cs typeface="Garamond"/>
              </a:rPr>
              <a:t>one of </a:t>
            </a:r>
            <a:r>
              <a:rPr sz="1167" dirty="0">
                <a:latin typeface="Garamond"/>
                <a:cs typeface="Garamond"/>
              </a:rPr>
              <a:t>the key tools  </a:t>
            </a:r>
            <a:r>
              <a:rPr sz="1167" spc="-5" dirty="0">
                <a:latin typeface="Garamond"/>
                <a:cs typeface="Garamond"/>
              </a:rPr>
              <a:t>of nonprime </a:t>
            </a:r>
            <a:r>
              <a:rPr sz="1167" dirty="0">
                <a:latin typeface="Garamond"/>
                <a:cs typeface="Garamond"/>
              </a:rPr>
              <a:t>competition for setting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store </a:t>
            </a:r>
            <a:r>
              <a:rPr sz="1167" spc="-5" dirty="0">
                <a:latin typeface="Garamond"/>
                <a:cs typeface="Garamond"/>
              </a:rPr>
              <a:t>apart </a:t>
            </a:r>
            <a:r>
              <a:rPr sz="1167" dirty="0">
                <a:latin typeface="Garamond"/>
                <a:cs typeface="Garamond"/>
              </a:rPr>
              <a:t>from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another.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i="1" dirty="0">
                <a:latin typeface="Garamond"/>
                <a:cs typeface="Garamond"/>
              </a:rPr>
              <a:t>store's </a:t>
            </a:r>
            <a:r>
              <a:rPr sz="1167" i="1" spc="-5" dirty="0">
                <a:latin typeface="Garamond"/>
                <a:cs typeface="Garamond"/>
              </a:rPr>
              <a:t>atmosphere </a:t>
            </a:r>
            <a:r>
              <a:rPr sz="1167" spc="-5" dirty="0">
                <a:latin typeface="Garamond"/>
                <a:cs typeface="Garamond"/>
              </a:rPr>
              <a:t>is another </a:t>
            </a:r>
            <a:r>
              <a:rPr sz="1167" dirty="0">
                <a:latin typeface="Garamond"/>
                <a:cs typeface="Garamond"/>
              </a:rPr>
              <a:t>element </a:t>
            </a:r>
            <a:r>
              <a:rPr sz="1167" spc="-5" dirty="0">
                <a:latin typeface="Garamond"/>
                <a:cs typeface="Garamond"/>
              </a:rPr>
              <a:t>in its product arsenal. Every </a:t>
            </a:r>
            <a:r>
              <a:rPr sz="1167" dirty="0">
                <a:latin typeface="Garamond"/>
                <a:cs typeface="Garamond"/>
              </a:rPr>
              <a:t>store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physical layout </a:t>
            </a:r>
            <a:r>
              <a:rPr sz="1167" dirty="0">
                <a:latin typeface="Garamond"/>
                <a:cs typeface="Garamond"/>
              </a:rPr>
              <a:t>that  </a:t>
            </a:r>
            <a:r>
              <a:rPr sz="1167" spc="-5" dirty="0">
                <a:latin typeface="Garamond"/>
                <a:cs typeface="Garamond"/>
              </a:rPr>
              <a:t>makes moving around in it </a:t>
            </a:r>
            <a:r>
              <a:rPr sz="1167" dirty="0">
                <a:latin typeface="Garamond"/>
                <a:cs typeface="Garamond"/>
              </a:rPr>
              <a:t>either </a:t>
            </a:r>
            <a:r>
              <a:rPr sz="1167" spc="-5" dirty="0">
                <a:latin typeface="Garamond"/>
                <a:cs typeface="Garamond"/>
              </a:rPr>
              <a:t>hard or easy. Each </a:t>
            </a:r>
            <a:r>
              <a:rPr sz="1167" dirty="0">
                <a:latin typeface="Garamond"/>
                <a:cs typeface="Garamond"/>
              </a:rPr>
              <a:t>store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"feel"; one store is cluttered,  another </a:t>
            </a:r>
            <a:r>
              <a:rPr sz="1167" dirty="0">
                <a:latin typeface="Garamond"/>
                <a:cs typeface="Garamond"/>
              </a:rPr>
              <a:t>charming, a third </a:t>
            </a:r>
            <a:r>
              <a:rPr sz="1167" spc="-5" dirty="0">
                <a:latin typeface="Garamond"/>
                <a:cs typeface="Garamond"/>
              </a:rPr>
              <a:t>plush, </a:t>
            </a:r>
            <a:r>
              <a:rPr sz="1167" dirty="0">
                <a:latin typeface="Garamond"/>
                <a:cs typeface="Garamond"/>
              </a:rPr>
              <a:t>a fourth somber. The store must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planned atmosphere </a:t>
            </a:r>
            <a:r>
              <a:rPr sz="1167" dirty="0">
                <a:latin typeface="Garamond"/>
                <a:cs typeface="Garamond"/>
              </a:rPr>
              <a:t>that  suits the target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moves </a:t>
            </a:r>
            <a:r>
              <a:rPr sz="1167" dirty="0">
                <a:latin typeface="Garamond"/>
                <a:cs typeface="Garamond"/>
              </a:rPr>
              <a:t>customers to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Increasingly, </a:t>
            </a:r>
            <a:r>
              <a:rPr sz="1167" spc="-5" dirty="0">
                <a:latin typeface="Garamond"/>
                <a:cs typeface="Garamond"/>
              </a:rPr>
              <a:t>retailers are </a:t>
            </a:r>
            <a:r>
              <a:rPr sz="1167" dirty="0">
                <a:latin typeface="Garamond"/>
                <a:cs typeface="Garamond"/>
              </a:rPr>
              <a:t>turning their stores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theaters that transport customers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unusual,  exciting shopping environments. </a:t>
            </a:r>
            <a:r>
              <a:rPr sz="1167" spc="-5" dirty="0">
                <a:latin typeface="Garamond"/>
                <a:cs typeface="Garamond"/>
              </a:rPr>
              <a:t>All of </a:t>
            </a:r>
            <a:r>
              <a:rPr sz="1167" dirty="0">
                <a:latin typeface="Garamond"/>
                <a:cs typeface="Garamond"/>
              </a:rPr>
              <a:t>this confirms that </a:t>
            </a:r>
            <a:r>
              <a:rPr sz="1167" spc="-5" dirty="0">
                <a:latin typeface="Garamond"/>
                <a:cs typeface="Garamond"/>
              </a:rPr>
              <a:t>retail </a:t>
            </a:r>
            <a:r>
              <a:rPr sz="1167" dirty="0">
                <a:latin typeface="Garamond"/>
                <a:cs typeface="Garamond"/>
              </a:rPr>
              <a:t>stores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much more than simply  </a:t>
            </a:r>
            <a:r>
              <a:rPr sz="1167" spc="-5" dirty="0">
                <a:latin typeface="Garamond"/>
                <a:cs typeface="Garamond"/>
              </a:rPr>
              <a:t>assortments of </a:t>
            </a:r>
            <a:r>
              <a:rPr sz="1167" dirty="0">
                <a:latin typeface="Garamond"/>
                <a:cs typeface="Garamond"/>
              </a:rPr>
              <a:t>goods. 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environments 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experienced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who shop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them.  </a:t>
            </a:r>
            <a:r>
              <a:rPr sz="1167" spc="-5" dirty="0">
                <a:latin typeface="Garamond"/>
                <a:cs typeface="Garamond"/>
              </a:rPr>
              <a:t>Store atmospheres offer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powerful tool by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differentiate </a:t>
            </a:r>
            <a:r>
              <a:rPr sz="1167" dirty="0">
                <a:latin typeface="Garamond"/>
                <a:cs typeface="Garamond"/>
              </a:rPr>
              <a:t>their stores from those 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competitors.</a:t>
            </a:r>
            <a:endParaRPr sz="1167">
              <a:latin typeface="Garamond"/>
              <a:cs typeface="Garamond"/>
            </a:endParaRPr>
          </a:p>
          <a:p>
            <a:pPr marL="456837" indent="-386459" algn="just">
              <a:lnSpc>
                <a:spcPts val="1240"/>
              </a:lnSpc>
              <a:buAutoNum type="romanLcPeriod" startAt="3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Price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Decision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retailer's price policy </a:t>
            </a:r>
            <a:r>
              <a:rPr sz="1167" dirty="0">
                <a:latin typeface="Garamond"/>
                <a:cs typeface="Garamond"/>
              </a:rPr>
              <a:t>is a crucial </a:t>
            </a:r>
            <a:r>
              <a:rPr sz="1167" spc="-5" dirty="0">
                <a:latin typeface="Garamond"/>
                <a:cs typeface="Garamond"/>
              </a:rPr>
              <a:t>positioning </a:t>
            </a:r>
            <a:r>
              <a:rPr sz="1167" dirty="0">
                <a:latin typeface="Garamond"/>
                <a:cs typeface="Garamond"/>
              </a:rPr>
              <a:t>factor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decided in </a:t>
            </a:r>
            <a:r>
              <a:rPr sz="1167" spc="-5" dirty="0">
                <a:latin typeface="Garamond"/>
                <a:cs typeface="Garamond"/>
              </a:rPr>
              <a:t>relation </a:t>
            </a:r>
            <a:r>
              <a:rPr sz="1167" dirty="0">
                <a:latin typeface="Garamond"/>
                <a:cs typeface="Garamond"/>
              </a:rPr>
              <a:t>to its target  market, its </a:t>
            </a:r>
            <a:r>
              <a:rPr sz="1167" spc="-5" dirty="0">
                <a:latin typeface="Garamond"/>
                <a:cs typeface="Garamond"/>
              </a:rPr>
              <a:t>product and service assortment, and </a:t>
            </a:r>
            <a:r>
              <a:rPr sz="1167" dirty="0">
                <a:latin typeface="Garamond"/>
                <a:cs typeface="Garamond"/>
              </a:rPr>
              <a:t>its competition. </a:t>
            </a:r>
            <a:r>
              <a:rPr sz="1167" spc="-5" dirty="0">
                <a:latin typeface="Garamond"/>
                <a:cs typeface="Garamond"/>
              </a:rPr>
              <a:t>All retailers </a:t>
            </a:r>
            <a:r>
              <a:rPr sz="1167" dirty="0">
                <a:latin typeface="Garamond"/>
                <a:cs typeface="Garamond"/>
              </a:rPr>
              <a:t>would like to charge  </a:t>
            </a:r>
            <a:r>
              <a:rPr sz="1167" spc="-5" dirty="0">
                <a:latin typeface="Garamond"/>
                <a:cs typeface="Garamond"/>
              </a:rPr>
              <a:t>high markups and achieve high </a:t>
            </a:r>
            <a:r>
              <a:rPr sz="1167" dirty="0">
                <a:latin typeface="Garamond"/>
                <a:cs typeface="Garamond"/>
              </a:rPr>
              <a:t>volume,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the two seldom go together. </a:t>
            </a:r>
            <a:r>
              <a:rPr sz="1167" spc="-5" dirty="0">
                <a:latin typeface="Garamond"/>
                <a:cs typeface="Garamond"/>
              </a:rPr>
              <a:t>Most retailers </a:t>
            </a:r>
            <a:r>
              <a:rPr sz="1167" dirty="0">
                <a:latin typeface="Garamond"/>
                <a:cs typeface="Garamond"/>
              </a:rPr>
              <a:t>seek </a:t>
            </a:r>
            <a:r>
              <a:rPr sz="1167" i="1" spc="-5" dirty="0">
                <a:latin typeface="Garamond"/>
                <a:cs typeface="Garamond"/>
              </a:rPr>
              <a:t>either  </a:t>
            </a:r>
            <a:r>
              <a:rPr sz="1167" spc="-5" dirty="0">
                <a:latin typeface="Garamond"/>
                <a:cs typeface="Garamond"/>
              </a:rPr>
              <a:t>high markups on lower </a:t>
            </a:r>
            <a:r>
              <a:rPr sz="1167" dirty="0">
                <a:latin typeface="Garamond"/>
                <a:cs typeface="Garamond"/>
              </a:rPr>
              <a:t>volume (most specialty </a:t>
            </a:r>
            <a:r>
              <a:rPr sz="1167" spc="-5" dirty="0">
                <a:latin typeface="Garamond"/>
                <a:cs typeface="Garamond"/>
              </a:rPr>
              <a:t>stores) </a:t>
            </a:r>
            <a:r>
              <a:rPr sz="1167" i="1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low markups </a:t>
            </a:r>
            <a:r>
              <a:rPr sz="1167" spc="-5" dirty="0">
                <a:latin typeface="Garamond"/>
                <a:cs typeface="Garamond"/>
              </a:rPr>
              <a:t>on higher </a:t>
            </a:r>
            <a:r>
              <a:rPr sz="1167" dirty="0">
                <a:latin typeface="Garamond"/>
                <a:cs typeface="Garamond"/>
              </a:rPr>
              <a:t>volume (mass  </a:t>
            </a:r>
            <a:r>
              <a:rPr sz="1167" spc="-5" dirty="0">
                <a:latin typeface="Garamond"/>
                <a:cs typeface="Garamond"/>
              </a:rPr>
              <a:t>merchandisers and discount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stores).</a:t>
            </a:r>
            <a:endParaRPr sz="1167">
              <a:latin typeface="Garamond"/>
              <a:cs typeface="Garamond"/>
            </a:endParaRPr>
          </a:p>
          <a:p>
            <a:pPr marL="456837" indent="-370408">
              <a:lnSpc>
                <a:spcPts val="1240"/>
              </a:lnSpc>
              <a:buAutoNum type="romanLcPeriod" startAt="4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Promotion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Decision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Retailers use the </a:t>
            </a:r>
            <a:r>
              <a:rPr sz="1167" spc="-5" dirty="0">
                <a:latin typeface="Garamond"/>
                <a:cs typeface="Garamond"/>
              </a:rPr>
              <a:t>normal promotion tools—advertising, personal </a:t>
            </a:r>
            <a:r>
              <a:rPr sz="1167" dirty="0">
                <a:latin typeface="Garamond"/>
                <a:cs typeface="Garamond"/>
              </a:rPr>
              <a:t>selling, </a:t>
            </a:r>
            <a:r>
              <a:rPr sz="1167" spc="-5" dirty="0">
                <a:latin typeface="Garamond"/>
                <a:cs typeface="Garamond"/>
              </a:rPr>
              <a:t>sales promotion, public  relations, and direct marketing—to reach consumers.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advertise in newspapers, magazines,  radio, and television. Advertising may be </a:t>
            </a:r>
            <a:r>
              <a:rPr sz="1167" dirty="0">
                <a:latin typeface="Garamond"/>
                <a:cs typeface="Garamond"/>
              </a:rPr>
              <a:t>supported </a:t>
            </a:r>
            <a:r>
              <a:rPr sz="1167" spc="-5" dirty="0">
                <a:latin typeface="Garamond"/>
                <a:cs typeface="Garamond"/>
              </a:rPr>
              <a:t>by newspaper inserts and direct-mail pieces.  </a:t>
            </a:r>
            <a:r>
              <a:rPr sz="1167" dirty="0">
                <a:latin typeface="Garamond"/>
                <a:cs typeface="Garamond"/>
              </a:rPr>
              <a:t>Personal selling </a:t>
            </a:r>
            <a:r>
              <a:rPr sz="1167" spc="-5" dirty="0">
                <a:latin typeface="Garamond"/>
                <a:cs typeface="Garamond"/>
              </a:rPr>
              <a:t>requires </a:t>
            </a:r>
            <a:r>
              <a:rPr sz="1167" dirty="0">
                <a:latin typeface="Garamond"/>
                <a:cs typeface="Garamond"/>
              </a:rPr>
              <a:t>careful training </a:t>
            </a:r>
            <a:r>
              <a:rPr sz="1167" spc="-5" dirty="0">
                <a:latin typeface="Garamond"/>
                <a:cs typeface="Garamond"/>
              </a:rPr>
              <a:t>of salespeople in how </a:t>
            </a:r>
            <a:r>
              <a:rPr sz="1167" dirty="0">
                <a:latin typeface="Garamond"/>
                <a:cs typeface="Garamond"/>
              </a:rPr>
              <a:t>to greet customers,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their  </a:t>
            </a:r>
            <a:r>
              <a:rPr sz="1167" spc="-5" dirty="0">
                <a:latin typeface="Garamond"/>
                <a:cs typeface="Garamond"/>
              </a:rPr>
              <a:t>needs, and handle </a:t>
            </a:r>
            <a:r>
              <a:rPr sz="1167" dirty="0">
                <a:latin typeface="Garamond"/>
                <a:cs typeface="Garamond"/>
              </a:rPr>
              <a:t>their complaints. </a:t>
            </a:r>
            <a:r>
              <a:rPr sz="1167" spc="-5" dirty="0">
                <a:latin typeface="Garamond"/>
                <a:cs typeface="Garamond"/>
              </a:rPr>
              <a:t>Sales promotions may include in-store demonstrations,  displays, </a:t>
            </a:r>
            <a:r>
              <a:rPr sz="1167" dirty="0">
                <a:latin typeface="Garamond"/>
                <a:cs typeface="Garamond"/>
              </a:rPr>
              <a:t>contests,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visiting celebrities. Public </a:t>
            </a:r>
            <a:r>
              <a:rPr sz="1167" spc="-5" dirty="0">
                <a:latin typeface="Garamond"/>
                <a:cs typeface="Garamond"/>
              </a:rPr>
              <a:t>relations activities,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press </a:t>
            </a:r>
            <a:r>
              <a:rPr sz="1167" dirty="0">
                <a:latin typeface="Garamond"/>
                <a:cs typeface="Garamond"/>
              </a:rPr>
              <a:t>conferences and  speeches, store </a:t>
            </a:r>
            <a:r>
              <a:rPr sz="1167" spc="-5" dirty="0">
                <a:latin typeface="Garamond"/>
                <a:cs typeface="Garamond"/>
              </a:rPr>
              <a:t>openings, </a:t>
            </a:r>
            <a:r>
              <a:rPr sz="1167" dirty="0">
                <a:latin typeface="Garamond"/>
                <a:cs typeface="Garamond"/>
              </a:rPr>
              <a:t>special events, </a:t>
            </a:r>
            <a:r>
              <a:rPr sz="1167" spc="-5" dirty="0">
                <a:latin typeface="Garamond"/>
                <a:cs typeface="Garamond"/>
              </a:rPr>
              <a:t>newsletters, magazines, and public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activities, are  always available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retailers. Many retailers have also </a:t>
            </a:r>
            <a:r>
              <a:rPr sz="1167" dirty="0">
                <a:latin typeface="Garamond"/>
                <a:cs typeface="Garamond"/>
              </a:rPr>
              <a:t>set up </a:t>
            </a:r>
            <a:r>
              <a:rPr sz="1167" spc="-5" dirty="0">
                <a:latin typeface="Garamond"/>
                <a:cs typeface="Garamond"/>
              </a:rPr>
              <a:t>Web sites, offering </a:t>
            </a:r>
            <a:r>
              <a:rPr sz="1167" dirty="0">
                <a:latin typeface="Garamond"/>
                <a:cs typeface="Garamond"/>
              </a:rPr>
              <a:t>customers  </a:t>
            </a:r>
            <a:r>
              <a:rPr sz="1167" spc="-5" dirty="0">
                <a:latin typeface="Garamond"/>
                <a:cs typeface="Garamond"/>
              </a:rPr>
              <a:t>information and other </a:t>
            </a:r>
            <a:r>
              <a:rPr sz="1167" dirty="0">
                <a:latin typeface="Garamond"/>
                <a:cs typeface="Garamond"/>
              </a:rPr>
              <a:t>features </a:t>
            </a:r>
            <a:r>
              <a:rPr sz="1167" spc="-5" dirty="0">
                <a:latin typeface="Garamond"/>
                <a:cs typeface="Garamond"/>
              </a:rPr>
              <a:t>and sometimes </a:t>
            </a:r>
            <a:r>
              <a:rPr sz="1167" dirty="0">
                <a:latin typeface="Garamond"/>
                <a:cs typeface="Garamond"/>
              </a:rPr>
              <a:t>selling </a:t>
            </a:r>
            <a:r>
              <a:rPr sz="1167" spc="-5" dirty="0">
                <a:latin typeface="Garamond"/>
                <a:cs typeface="Garamond"/>
              </a:rPr>
              <a:t>merchandise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directly.</a:t>
            </a:r>
            <a:endParaRPr sz="1167">
              <a:latin typeface="Garamond"/>
              <a:cs typeface="Garamond"/>
            </a:endParaRPr>
          </a:p>
          <a:p>
            <a:pPr marL="456837" indent="-329046">
              <a:lnSpc>
                <a:spcPts val="1240"/>
              </a:lnSpc>
              <a:buAutoNum type="romanLcPeriod" startAt="5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Place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Decision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Retailers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cite three critical factors in </a:t>
            </a:r>
            <a:r>
              <a:rPr sz="1167" spc="-5" dirty="0">
                <a:latin typeface="Garamond"/>
                <a:cs typeface="Garamond"/>
              </a:rPr>
              <a:t>retailing </a:t>
            </a:r>
            <a:r>
              <a:rPr sz="1167" dirty="0">
                <a:latin typeface="Garamond"/>
                <a:cs typeface="Garamond"/>
              </a:rPr>
              <a:t>success: </a:t>
            </a:r>
            <a:r>
              <a:rPr sz="1167" i="1" dirty="0">
                <a:latin typeface="Garamond"/>
                <a:cs typeface="Garamond"/>
              </a:rPr>
              <a:t>location, location,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spc="-5" dirty="0">
                <a:latin typeface="Garamond"/>
                <a:cs typeface="Garamond"/>
              </a:rPr>
              <a:t>location</a:t>
            </a:r>
            <a:r>
              <a:rPr sz="1167" spc="-5" dirty="0">
                <a:latin typeface="Garamond"/>
                <a:cs typeface="Garamond"/>
              </a:rPr>
              <a:t>!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retailer's  </a:t>
            </a:r>
            <a:r>
              <a:rPr sz="1167" dirty="0">
                <a:latin typeface="Garamond"/>
                <a:cs typeface="Garamond"/>
              </a:rPr>
              <a:t>location is key to its </a:t>
            </a:r>
            <a:r>
              <a:rPr sz="1167" spc="-5" dirty="0">
                <a:latin typeface="Garamond"/>
                <a:cs typeface="Garamond"/>
              </a:rPr>
              <a:t>ability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attract </a:t>
            </a:r>
            <a:r>
              <a:rPr sz="1167" dirty="0">
                <a:latin typeface="Garamond"/>
                <a:cs typeface="Garamond"/>
              </a:rPr>
              <a:t>customers. The costs of building or leasing facilities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 major impact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retailer's profits.   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Thus, </a:t>
            </a:r>
            <a:r>
              <a:rPr sz="1167" spc="-5" dirty="0">
                <a:latin typeface="Garamond"/>
                <a:cs typeface="Garamond"/>
              </a:rPr>
              <a:t>site-location decisions are among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important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192552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152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8692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retailer </a:t>
            </a:r>
            <a:r>
              <a:rPr sz="1167" dirty="0">
                <a:latin typeface="Garamond"/>
                <a:cs typeface="Garamond"/>
              </a:rPr>
              <a:t>makes. Small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may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settle </a:t>
            </a:r>
            <a:r>
              <a:rPr sz="1167" dirty="0">
                <a:latin typeface="Garamond"/>
                <a:cs typeface="Garamond"/>
              </a:rPr>
              <a:t>for whatever locations they can find </a:t>
            </a:r>
            <a:r>
              <a:rPr sz="1167" spc="-5" dirty="0">
                <a:latin typeface="Garamond"/>
                <a:cs typeface="Garamond"/>
              </a:rPr>
              <a:t>or afford.  </a:t>
            </a:r>
            <a:r>
              <a:rPr sz="1167" dirty="0">
                <a:latin typeface="Garamond"/>
                <a:cs typeface="Garamond"/>
              </a:rPr>
              <a:t>Large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usually employ specialists who select </a:t>
            </a:r>
            <a:r>
              <a:rPr sz="1167" spc="-5" dirty="0">
                <a:latin typeface="Garamond"/>
                <a:cs typeface="Garamond"/>
              </a:rPr>
              <a:t>locations </a:t>
            </a:r>
            <a:r>
              <a:rPr sz="1167" dirty="0">
                <a:latin typeface="Garamond"/>
                <a:cs typeface="Garamond"/>
              </a:rPr>
              <a:t>using </a:t>
            </a:r>
            <a:r>
              <a:rPr sz="1167" spc="-5" dirty="0">
                <a:latin typeface="Garamond"/>
                <a:cs typeface="Garamond"/>
              </a:rPr>
              <a:t>advanced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methods.</a:t>
            </a:r>
            <a:endParaRPr sz="1167">
              <a:latin typeface="Garamond"/>
              <a:cs typeface="Garamond"/>
            </a:endParaRPr>
          </a:p>
          <a:p>
            <a:pPr marL="456837" indent="-370408">
              <a:lnSpc>
                <a:spcPts val="1240"/>
              </a:lnSpc>
              <a:buAutoNum type="romanLcPeriod" startAt="6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Site Selection for </a:t>
            </a:r>
            <a:r>
              <a:rPr sz="1167" b="1" dirty="0">
                <a:latin typeface="Garamond"/>
                <a:cs typeface="Garamond"/>
              </a:rPr>
              <a:t>Retail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Location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Site </a:t>
            </a:r>
            <a:r>
              <a:rPr sz="1167" dirty="0">
                <a:latin typeface="Garamond"/>
                <a:cs typeface="Garamond"/>
              </a:rPr>
              <a:t>selection </a:t>
            </a:r>
            <a:r>
              <a:rPr sz="1167" spc="-5" dirty="0">
                <a:latin typeface="Garamond"/>
                <a:cs typeface="Garamond"/>
              </a:rPr>
              <a:t>is an important decision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retailers planning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open new stores. Not only do </a:t>
            </a:r>
            <a:r>
              <a:rPr sz="1167" dirty="0">
                <a:latin typeface="Garamond"/>
                <a:cs typeface="Garamond"/>
              </a:rPr>
              <a:t>they 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decide whether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want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locate 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mall or as </a:t>
            </a:r>
            <a:r>
              <a:rPr sz="1167" dirty="0">
                <a:latin typeface="Garamond"/>
                <a:cs typeface="Garamond"/>
              </a:rPr>
              <a:t>a standalone </a:t>
            </a:r>
            <a:r>
              <a:rPr sz="1167" spc="-5" dirty="0">
                <a:latin typeface="Garamond"/>
                <a:cs typeface="Garamond"/>
              </a:rPr>
              <a:t>store,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also have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assess </a:t>
            </a:r>
            <a:r>
              <a:rPr sz="1167" dirty="0">
                <a:latin typeface="Garamond"/>
                <a:cs typeface="Garamond"/>
              </a:rPr>
              <a:t>the site's </a:t>
            </a:r>
            <a:r>
              <a:rPr sz="1167" spc="-5" dirty="0">
                <a:latin typeface="Garamond"/>
                <a:cs typeface="Garamond"/>
              </a:rPr>
              <a:t>potential in </a:t>
            </a:r>
            <a:r>
              <a:rPr sz="1167" dirty="0">
                <a:latin typeface="Garamond"/>
                <a:cs typeface="Garamond"/>
              </a:rPr>
              <a:t>terms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likely sales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profitability.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stores today cluster together to </a:t>
            </a: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their customer </a:t>
            </a:r>
            <a:r>
              <a:rPr sz="1167" spc="-5" dirty="0">
                <a:latin typeface="Garamond"/>
                <a:cs typeface="Garamond"/>
              </a:rPr>
              <a:t>pulling power and </a:t>
            </a:r>
            <a:r>
              <a:rPr sz="1167" dirty="0">
                <a:latin typeface="Garamond"/>
                <a:cs typeface="Garamond"/>
              </a:rPr>
              <a:t>to give consumers  the convenience </a:t>
            </a:r>
            <a:r>
              <a:rPr sz="1167" spc="-5" dirty="0">
                <a:latin typeface="Garamond"/>
                <a:cs typeface="Garamond"/>
              </a:rPr>
              <a:t>of one-stop </a:t>
            </a:r>
            <a:r>
              <a:rPr sz="1167" dirty="0">
                <a:latin typeface="Garamond"/>
                <a:cs typeface="Garamond"/>
              </a:rPr>
              <a:t>shopping. A shopping center is a group </a:t>
            </a:r>
            <a:r>
              <a:rPr sz="1167" spc="-5" dirty="0">
                <a:latin typeface="Garamond"/>
                <a:cs typeface="Garamond"/>
              </a:rPr>
              <a:t>of retail businesses planned,  developed, owned, and managed as </a:t>
            </a:r>
            <a:r>
              <a:rPr sz="1167" dirty="0">
                <a:latin typeface="Garamond"/>
                <a:cs typeface="Garamond"/>
              </a:rPr>
              <a:t>a unit.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spc="-10" dirty="0">
                <a:latin typeface="Garamond"/>
                <a:cs typeface="Garamond"/>
              </a:rPr>
              <a:t>normally </a:t>
            </a:r>
            <a:r>
              <a:rPr sz="1167" dirty="0">
                <a:latin typeface="Garamond"/>
                <a:cs typeface="Garamond"/>
              </a:rPr>
              <a:t>contains a </a:t>
            </a:r>
            <a:r>
              <a:rPr sz="1167" spc="-5" dirty="0">
                <a:latin typeface="Garamond"/>
                <a:cs typeface="Garamond"/>
              </a:rPr>
              <a:t>branch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department </a:t>
            </a:r>
            <a:r>
              <a:rPr sz="1167" dirty="0">
                <a:latin typeface="Garamond"/>
                <a:cs typeface="Garamond"/>
              </a:rPr>
              <a:t>store </a:t>
            </a:r>
            <a:r>
              <a:rPr sz="1167" spc="-5" dirty="0">
                <a:latin typeface="Garamond"/>
                <a:cs typeface="Garamond"/>
              </a:rPr>
              <a:t>or  </a:t>
            </a:r>
            <a:r>
              <a:rPr sz="1167" dirty="0">
                <a:latin typeface="Garamond"/>
                <a:cs typeface="Garamond"/>
              </a:rPr>
              <a:t>variety store, a supermarket, specialty stores, </a:t>
            </a:r>
            <a:r>
              <a:rPr sz="1167" spc="-5" dirty="0">
                <a:latin typeface="Garamond"/>
                <a:cs typeface="Garamond"/>
              </a:rPr>
              <a:t>professional offices, and </a:t>
            </a:r>
            <a:r>
              <a:rPr sz="1167" dirty="0">
                <a:latin typeface="Garamond"/>
                <a:cs typeface="Garamond"/>
              </a:rPr>
              <a:t>sometimes a </a:t>
            </a:r>
            <a:r>
              <a:rPr sz="1167" spc="-5" dirty="0">
                <a:latin typeface="Garamond"/>
                <a:cs typeface="Garamond"/>
              </a:rPr>
              <a:t>bank. Most  </a:t>
            </a:r>
            <a:r>
              <a:rPr sz="1167" dirty="0">
                <a:latin typeface="Garamond"/>
                <a:cs typeface="Garamond"/>
              </a:rPr>
              <a:t>shopping centers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i="1" spc="-5" dirty="0">
                <a:latin typeface="Garamond"/>
                <a:cs typeface="Garamond"/>
              </a:rPr>
              <a:t>neighborhood </a:t>
            </a:r>
            <a:r>
              <a:rPr sz="1167" i="1" dirty="0">
                <a:latin typeface="Garamond"/>
                <a:cs typeface="Garamond"/>
              </a:rPr>
              <a:t>shopping </a:t>
            </a:r>
            <a:r>
              <a:rPr sz="1167" i="1" spc="-5" dirty="0">
                <a:latin typeface="Garamond"/>
                <a:cs typeface="Garamond"/>
              </a:rPr>
              <a:t>centers </a:t>
            </a:r>
            <a:r>
              <a:rPr sz="1167" dirty="0">
                <a:latin typeface="Garamond"/>
                <a:cs typeface="Garamond"/>
              </a:rPr>
              <a:t>or </a:t>
            </a:r>
            <a:r>
              <a:rPr sz="1167" i="1" dirty="0">
                <a:latin typeface="Garamond"/>
                <a:cs typeface="Garamond"/>
              </a:rPr>
              <a:t>strip </a:t>
            </a:r>
            <a:r>
              <a:rPr sz="1167" i="1" spc="-5" dirty="0">
                <a:latin typeface="Garamond"/>
                <a:cs typeface="Garamond"/>
              </a:rPr>
              <a:t>malls </a:t>
            </a:r>
            <a:r>
              <a:rPr sz="1167" dirty="0">
                <a:latin typeface="Garamond"/>
                <a:cs typeface="Garamond"/>
              </a:rPr>
              <a:t>that generally contain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5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15 stores. 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close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convenient for consumers. They usually contain a </a:t>
            </a:r>
            <a:r>
              <a:rPr sz="1167" spc="-5" dirty="0">
                <a:latin typeface="Garamond"/>
                <a:cs typeface="Garamond"/>
              </a:rPr>
              <a:t>supermarket,  perhaps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discount store, and </a:t>
            </a:r>
            <a:r>
              <a:rPr sz="1167" dirty="0">
                <a:latin typeface="Garamond"/>
                <a:cs typeface="Garamond"/>
              </a:rPr>
              <a:t>several service </a:t>
            </a:r>
            <a:r>
              <a:rPr sz="1167" spc="-5" dirty="0">
                <a:latin typeface="Garamond"/>
                <a:cs typeface="Garamond"/>
              </a:rPr>
              <a:t>stores—dry cleaner, </a:t>
            </a:r>
            <a:r>
              <a:rPr sz="1167" dirty="0">
                <a:latin typeface="Garamond"/>
                <a:cs typeface="Garamond"/>
              </a:rPr>
              <a:t>self-service </a:t>
            </a:r>
            <a:r>
              <a:rPr sz="1167" spc="-5" dirty="0">
                <a:latin typeface="Garamond"/>
                <a:cs typeface="Garamond"/>
              </a:rPr>
              <a:t>laundry, drugstore,  </a:t>
            </a:r>
            <a:r>
              <a:rPr sz="1167" dirty="0">
                <a:latin typeface="Garamond"/>
                <a:cs typeface="Garamond"/>
              </a:rPr>
              <a:t>video-rental </a:t>
            </a:r>
            <a:r>
              <a:rPr sz="1167" spc="-5" dirty="0">
                <a:latin typeface="Garamond"/>
                <a:cs typeface="Garamond"/>
              </a:rPr>
              <a:t>outlet, barber or beauty shop, hardware </a:t>
            </a:r>
            <a:r>
              <a:rPr sz="1167" dirty="0">
                <a:latin typeface="Garamond"/>
                <a:cs typeface="Garamond"/>
              </a:rPr>
              <a:t>store, </a:t>
            </a:r>
            <a:r>
              <a:rPr sz="1167" spc="-5" dirty="0">
                <a:latin typeface="Garamond"/>
                <a:cs typeface="Garamond"/>
              </a:rPr>
              <a:t>or other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stores.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240"/>
              </a:lnSpc>
              <a:buAutoNum type="alphaLcPeriod" startAt="3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The Future of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Retailing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Retailers operate in a </a:t>
            </a:r>
            <a:r>
              <a:rPr sz="1167" spc="-5" dirty="0">
                <a:latin typeface="Garamond"/>
                <a:cs typeface="Garamond"/>
              </a:rPr>
              <a:t>harsh and </a:t>
            </a:r>
            <a:r>
              <a:rPr sz="1167" dirty="0">
                <a:latin typeface="Garamond"/>
                <a:cs typeface="Garamond"/>
              </a:rPr>
              <a:t>fast-changing environment, which </a:t>
            </a:r>
            <a:r>
              <a:rPr sz="1167" spc="-5" dirty="0">
                <a:latin typeface="Garamond"/>
                <a:cs typeface="Garamond"/>
              </a:rPr>
              <a:t>offers </a:t>
            </a:r>
            <a:r>
              <a:rPr sz="1167" dirty="0">
                <a:latin typeface="Garamond"/>
                <a:cs typeface="Garamond"/>
              </a:rPr>
              <a:t>threats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 opportunities. Consumer </a:t>
            </a:r>
            <a:r>
              <a:rPr sz="1167" dirty="0">
                <a:latin typeface="Garamond"/>
                <a:cs typeface="Garamond"/>
              </a:rPr>
              <a:t>demographics, lifestyles,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shopping </a:t>
            </a:r>
            <a:r>
              <a:rPr sz="1167" spc="-5" dirty="0">
                <a:latin typeface="Garamond"/>
                <a:cs typeface="Garamond"/>
              </a:rPr>
              <a:t>patterns are </a:t>
            </a:r>
            <a:r>
              <a:rPr sz="1167" dirty="0">
                <a:latin typeface="Garamond"/>
                <a:cs typeface="Garamond"/>
              </a:rPr>
              <a:t>changing </a:t>
            </a:r>
            <a:r>
              <a:rPr sz="1167" spc="-5" dirty="0">
                <a:latin typeface="Garamond"/>
                <a:cs typeface="Garamond"/>
              </a:rPr>
              <a:t>rapidly, as  are retailing </a:t>
            </a:r>
            <a:r>
              <a:rPr sz="1167" dirty="0">
                <a:latin typeface="Garamond"/>
                <a:cs typeface="Garamond"/>
              </a:rPr>
              <a:t>technologies. 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successful, then,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choose target segments  carefully </a:t>
            </a:r>
            <a:r>
              <a:rPr sz="1167" spc="-5" dirty="0">
                <a:latin typeface="Garamond"/>
                <a:cs typeface="Garamond"/>
              </a:rPr>
              <a:t>and position </a:t>
            </a:r>
            <a:r>
              <a:rPr sz="1167" dirty="0">
                <a:latin typeface="Garamond"/>
                <a:cs typeface="Garamond"/>
              </a:rPr>
              <a:t>themselves strongly. </a:t>
            </a:r>
            <a:r>
              <a:rPr sz="1167" spc="-5" dirty="0">
                <a:latin typeface="Garamond"/>
                <a:cs typeface="Garamond"/>
              </a:rPr>
              <a:t>They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take the </a:t>
            </a:r>
            <a:r>
              <a:rPr sz="1167" spc="-5" dirty="0">
                <a:latin typeface="Garamond"/>
                <a:cs typeface="Garamond"/>
              </a:rPr>
              <a:t>following retailing  developments into account as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plan and </a:t>
            </a:r>
            <a:r>
              <a:rPr sz="1167" dirty="0">
                <a:latin typeface="Garamond"/>
                <a:cs typeface="Garamond"/>
              </a:rPr>
              <a:t>execute their competitive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strategies.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New </a:t>
            </a:r>
            <a:r>
              <a:rPr sz="1167" b="1" spc="-5" dirty="0">
                <a:latin typeface="Garamond"/>
                <a:cs typeface="Garamond"/>
              </a:rPr>
              <a:t>Retail </a:t>
            </a:r>
            <a:r>
              <a:rPr sz="1167" b="1" dirty="0">
                <a:latin typeface="Garamond"/>
                <a:cs typeface="Garamond"/>
              </a:rPr>
              <a:t>Forms and </a:t>
            </a:r>
            <a:r>
              <a:rPr sz="1167" b="1" spc="-5" dirty="0">
                <a:latin typeface="Garamond"/>
                <a:cs typeface="Garamond"/>
              </a:rPr>
              <a:t>Shortening </a:t>
            </a:r>
            <a:r>
              <a:rPr sz="1167" b="1" dirty="0">
                <a:latin typeface="Garamond"/>
                <a:cs typeface="Garamond"/>
              </a:rPr>
              <a:t>Retail </a:t>
            </a:r>
            <a:r>
              <a:rPr sz="1167" b="1" spc="-5" dirty="0">
                <a:latin typeface="Garamond"/>
                <a:cs typeface="Garamond"/>
              </a:rPr>
              <a:t>Life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Cycles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New retail </a:t>
            </a:r>
            <a:r>
              <a:rPr sz="1167" dirty="0">
                <a:latin typeface="Garamond"/>
                <a:cs typeface="Garamond"/>
              </a:rPr>
              <a:t>forms continue to emerge to </a:t>
            </a:r>
            <a:r>
              <a:rPr sz="1167" spc="-5" dirty="0">
                <a:latin typeface="Garamond"/>
                <a:cs typeface="Garamond"/>
              </a:rPr>
              <a:t>meet new </a:t>
            </a:r>
            <a:r>
              <a:rPr sz="1167" dirty="0">
                <a:latin typeface="Garamond"/>
                <a:cs typeface="Garamond"/>
              </a:rPr>
              <a:t>situations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needs, but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life </a:t>
            </a:r>
            <a:r>
              <a:rPr sz="1167" dirty="0">
                <a:latin typeface="Garamond"/>
                <a:cs typeface="Garamond"/>
              </a:rPr>
              <a:t>cycle  </a:t>
            </a:r>
            <a:r>
              <a:rPr sz="1167" spc="-5" dirty="0">
                <a:latin typeface="Garamond"/>
                <a:cs typeface="Garamond"/>
              </a:rPr>
              <a:t>of new retail </a:t>
            </a:r>
            <a:r>
              <a:rPr sz="1167" dirty="0">
                <a:latin typeface="Garamond"/>
                <a:cs typeface="Garamond"/>
              </a:rPr>
              <a:t>forms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getting shorter. </a:t>
            </a:r>
            <a:r>
              <a:rPr sz="1167" spc="-5" dirty="0">
                <a:latin typeface="Garamond"/>
                <a:cs typeface="Garamond"/>
              </a:rPr>
              <a:t>Department </a:t>
            </a:r>
            <a:r>
              <a:rPr sz="1167" dirty="0">
                <a:latin typeface="Garamond"/>
                <a:cs typeface="Garamond"/>
              </a:rPr>
              <a:t>stores took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100 </a:t>
            </a:r>
            <a:r>
              <a:rPr sz="1167" spc="-5" dirty="0">
                <a:latin typeface="Garamond"/>
                <a:cs typeface="Garamond"/>
              </a:rPr>
              <a:t>years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reach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mature 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life </a:t>
            </a:r>
            <a:r>
              <a:rPr sz="1167" dirty="0">
                <a:latin typeface="Garamond"/>
                <a:cs typeface="Garamond"/>
              </a:rPr>
              <a:t>cycle; </a:t>
            </a:r>
            <a:r>
              <a:rPr sz="1167" spc="-5" dirty="0">
                <a:latin typeface="Garamond"/>
                <a:cs typeface="Garamond"/>
              </a:rPr>
              <a:t>more recent forms,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warehouse </a:t>
            </a:r>
            <a:r>
              <a:rPr sz="1167" spc="-5" dirty="0">
                <a:latin typeface="Garamond"/>
                <a:cs typeface="Garamond"/>
              </a:rPr>
              <a:t>stores, reached maturity in about </a:t>
            </a:r>
            <a:r>
              <a:rPr sz="1167" dirty="0">
                <a:latin typeface="Garamond"/>
                <a:cs typeface="Garamond"/>
              </a:rPr>
              <a:t>10  years. To </a:t>
            </a:r>
            <a:r>
              <a:rPr sz="1167" spc="-5" dirty="0">
                <a:latin typeface="Garamond"/>
                <a:cs typeface="Garamond"/>
              </a:rPr>
              <a:t>remain </a:t>
            </a:r>
            <a:r>
              <a:rPr sz="1167" dirty="0">
                <a:latin typeface="Garamond"/>
                <a:cs typeface="Garamond"/>
              </a:rPr>
              <a:t>successful, they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keep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adapting.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Many retailing innovations are partially </a:t>
            </a:r>
            <a:r>
              <a:rPr sz="1167" dirty="0">
                <a:latin typeface="Garamond"/>
                <a:cs typeface="Garamond"/>
              </a:rPr>
              <a:t>explained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wheel </a:t>
            </a:r>
            <a:r>
              <a:rPr sz="1167" b="1" dirty="0">
                <a:latin typeface="Garamond"/>
                <a:cs typeface="Garamond"/>
              </a:rPr>
              <a:t>of retailing concept </a:t>
            </a:r>
            <a:r>
              <a:rPr sz="1167" spc="-5" dirty="0">
                <a:latin typeface="Garamond"/>
                <a:cs typeface="Garamond"/>
              </a:rPr>
              <a:t>According </a:t>
            </a:r>
            <a:r>
              <a:rPr sz="1167" dirty="0">
                <a:latin typeface="Garamond"/>
                <a:cs typeface="Garamond"/>
              </a:rPr>
              <a:t>to  this concept; many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retailing forms </a:t>
            </a:r>
            <a:r>
              <a:rPr sz="1167" dirty="0">
                <a:latin typeface="Garamond"/>
                <a:cs typeface="Garamond"/>
              </a:rPr>
              <a:t>begin as </a:t>
            </a:r>
            <a:r>
              <a:rPr sz="1167" spc="-5" dirty="0">
                <a:latin typeface="Garamond"/>
                <a:cs typeface="Garamond"/>
              </a:rPr>
              <a:t>low-margin, </a:t>
            </a:r>
            <a:r>
              <a:rPr sz="1167" dirty="0">
                <a:latin typeface="Garamond"/>
                <a:cs typeface="Garamond"/>
              </a:rPr>
              <a:t>low-price, low-status  </a:t>
            </a:r>
            <a:r>
              <a:rPr sz="1167" spc="-5" dirty="0">
                <a:latin typeface="Garamond"/>
                <a:cs typeface="Garamond"/>
              </a:rPr>
              <a:t>operations.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challenge </a:t>
            </a:r>
            <a:r>
              <a:rPr sz="1167" dirty="0">
                <a:latin typeface="Garamond"/>
                <a:cs typeface="Garamond"/>
              </a:rPr>
              <a:t>established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have become "fat" by letting </a:t>
            </a:r>
            <a:r>
              <a:rPr sz="1167" dirty="0">
                <a:latin typeface="Garamond"/>
                <a:cs typeface="Garamond"/>
              </a:rPr>
              <a:t>their costs and  margins increase. The </a:t>
            </a:r>
            <a:r>
              <a:rPr sz="1167" spc="-5" dirty="0">
                <a:latin typeface="Garamond"/>
                <a:cs typeface="Garamond"/>
              </a:rPr>
              <a:t>new retailers' </a:t>
            </a:r>
            <a:r>
              <a:rPr sz="1167" dirty="0">
                <a:latin typeface="Garamond"/>
                <a:cs typeface="Garamond"/>
              </a:rPr>
              <a:t>success leads </a:t>
            </a:r>
            <a:r>
              <a:rPr sz="1167" spc="-5" dirty="0">
                <a:latin typeface="Garamond"/>
                <a:cs typeface="Garamond"/>
              </a:rPr>
              <a:t>them </a:t>
            </a:r>
            <a:r>
              <a:rPr sz="1167" dirty="0">
                <a:latin typeface="Garamond"/>
                <a:cs typeface="Garamond"/>
              </a:rPr>
              <a:t>to upgrade their facilities </a:t>
            </a:r>
            <a:r>
              <a:rPr sz="1167" spc="-5" dirty="0">
                <a:latin typeface="Garamond"/>
                <a:cs typeface="Garamond"/>
              </a:rPr>
              <a:t>and offer </a:t>
            </a:r>
            <a:r>
              <a:rPr sz="1167" dirty="0">
                <a:latin typeface="Garamond"/>
                <a:cs typeface="Garamond"/>
              </a:rPr>
              <a:t>more  services. In turn, their costs increase, forcing </a:t>
            </a:r>
            <a:r>
              <a:rPr sz="1167" spc="-5" dirty="0">
                <a:latin typeface="Garamond"/>
                <a:cs typeface="Garamond"/>
              </a:rPr>
              <a:t>them </a:t>
            </a:r>
            <a:r>
              <a:rPr sz="1167" dirty="0">
                <a:latin typeface="Garamond"/>
                <a:cs typeface="Garamond"/>
              </a:rPr>
              <a:t>to increase their </a:t>
            </a:r>
            <a:r>
              <a:rPr sz="1167" spc="-5" dirty="0">
                <a:latin typeface="Garamond"/>
                <a:cs typeface="Garamond"/>
              </a:rPr>
              <a:t>prices. Eventually, </a:t>
            </a:r>
            <a:r>
              <a:rPr sz="1167" dirty="0">
                <a:latin typeface="Garamond"/>
                <a:cs typeface="Garamond"/>
              </a:rPr>
              <a:t>the new  </a:t>
            </a:r>
            <a:r>
              <a:rPr sz="1167" spc="-5" dirty="0">
                <a:latin typeface="Garamond"/>
                <a:cs typeface="Garamond"/>
              </a:rPr>
              <a:t>retailers become like </a:t>
            </a:r>
            <a:r>
              <a:rPr sz="1167" dirty="0">
                <a:latin typeface="Garamond"/>
                <a:cs typeface="Garamond"/>
              </a:rPr>
              <a:t>the conventional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replaced. </a:t>
            </a:r>
            <a:r>
              <a:rPr sz="1167" dirty="0">
                <a:latin typeface="Garamond"/>
                <a:cs typeface="Garamond"/>
              </a:rPr>
              <a:t>The cycle </a:t>
            </a:r>
            <a:r>
              <a:rPr sz="1167" spc="-5" dirty="0">
                <a:latin typeface="Garamond"/>
                <a:cs typeface="Garamond"/>
              </a:rPr>
              <a:t>begins again </a:t>
            </a:r>
            <a:r>
              <a:rPr sz="1167" dirty="0">
                <a:latin typeface="Garamond"/>
                <a:cs typeface="Garamond"/>
              </a:rPr>
              <a:t>when still  </a:t>
            </a:r>
            <a:r>
              <a:rPr sz="1167" spc="-5" dirty="0">
                <a:latin typeface="Garamond"/>
                <a:cs typeface="Garamond"/>
              </a:rPr>
              <a:t>newer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retailers </a:t>
            </a:r>
            <a:r>
              <a:rPr sz="1167" dirty="0">
                <a:latin typeface="Garamond"/>
                <a:cs typeface="Garamond"/>
              </a:rPr>
              <a:t>evolve with </a:t>
            </a:r>
            <a:r>
              <a:rPr sz="1167" spc="-5" dirty="0">
                <a:latin typeface="Garamond"/>
                <a:cs typeface="Garamond"/>
              </a:rPr>
              <a:t>lower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and prices. </a:t>
            </a:r>
            <a:r>
              <a:rPr sz="1167" dirty="0">
                <a:latin typeface="Garamond"/>
                <a:cs typeface="Garamond"/>
              </a:rPr>
              <a:t>The wheel </a:t>
            </a:r>
            <a:r>
              <a:rPr sz="1167" spc="-5" dirty="0">
                <a:latin typeface="Garamond"/>
                <a:cs typeface="Garamond"/>
              </a:rPr>
              <a:t>of retailing </a:t>
            </a:r>
            <a:r>
              <a:rPr sz="1167" dirty="0">
                <a:latin typeface="Garamond"/>
                <a:cs typeface="Garamond"/>
              </a:rPr>
              <a:t>concept seems to  explain the </a:t>
            </a:r>
            <a:r>
              <a:rPr sz="1167" spc="-5" dirty="0">
                <a:latin typeface="Garamond"/>
                <a:cs typeface="Garamond"/>
              </a:rPr>
              <a:t>initial </a:t>
            </a:r>
            <a:r>
              <a:rPr sz="1167" dirty="0">
                <a:latin typeface="Garamond"/>
                <a:cs typeface="Garamond"/>
              </a:rPr>
              <a:t>success </a:t>
            </a:r>
            <a:r>
              <a:rPr sz="1167" spc="-5" dirty="0">
                <a:latin typeface="Garamond"/>
                <a:cs typeface="Garamond"/>
              </a:rPr>
              <a:t>and later </a:t>
            </a:r>
            <a:r>
              <a:rPr sz="1167" dirty="0">
                <a:latin typeface="Garamond"/>
                <a:cs typeface="Garamond"/>
              </a:rPr>
              <a:t>troubles </a:t>
            </a:r>
            <a:r>
              <a:rPr sz="1167" spc="-5" dirty="0">
                <a:latin typeface="Garamond"/>
                <a:cs typeface="Garamond"/>
              </a:rPr>
              <a:t>of department stores, </a:t>
            </a:r>
            <a:r>
              <a:rPr sz="1167" dirty="0">
                <a:latin typeface="Garamond"/>
                <a:cs typeface="Garamond"/>
              </a:rPr>
              <a:t>supermarkets, </a:t>
            </a:r>
            <a:r>
              <a:rPr sz="1167" spc="-5" dirty="0">
                <a:latin typeface="Garamond"/>
                <a:cs typeface="Garamond"/>
              </a:rPr>
              <a:t>and discount  </a:t>
            </a:r>
            <a:r>
              <a:rPr sz="1167" dirty="0">
                <a:latin typeface="Garamond"/>
                <a:cs typeface="Garamond"/>
              </a:rPr>
              <a:t>stores,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recent </a:t>
            </a:r>
            <a:r>
              <a:rPr sz="1167" dirty="0">
                <a:latin typeface="Garamond"/>
                <a:cs typeface="Garamond"/>
              </a:rPr>
              <a:t>success </a:t>
            </a:r>
            <a:r>
              <a:rPr sz="1167" spc="-5" dirty="0">
                <a:latin typeface="Garamond"/>
                <a:cs typeface="Garamond"/>
              </a:rPr>
              <a:t>of off-price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retailers.</a:t>
            </a:r>
            <a:endParaRPr sz="1167">
              <a:latin typeface="Garamond"/>
              <a:cs typeface="Garamond"/>
            </a:endParaRPr>
          </a:p>
          <a:p>
            <a:pPr marL="901327" lvl="2" indent="-222245">
              <a:lnSpc>
                <a:spcPts val="1361"/>
              </a:lnSpc>
              <a:spcBef>
                <a:spcPts val="44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Growth of </a:t>
            </a:r>
            <a:r>
              <a:rPr sz="1167" b="1" dirty="0">
                <a:latin typeface="Garamond"/>
                <a:cs typeface="Garamond"/>
              </a:rPr>
              <a:t>Nonstore</a:t>
            </a:r>
            <a:r>
              <a:rPr sz="1167" b="1" spc="-5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Retailing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Although most retailing </a:t>
            </a:r>
            <a:r>
              <a:rPr sz="1167" dirty="0">
                <a:latin typeface="Garamond"/>
                <a:cs typeface="Garamond"/>
              </a:rPr>
              <a:t>still takes </a:t>
            </a:r>
            <a:r>
              <a:rPr sz="1167" spc="-5" dirty="0">
                <a:latin typeface="Garamond"/>
                <a:cs typeface="Garamond"/>
              </a:rPr>
              <a:t>place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old-fashioned </a:t>
            </a:r>
            <a:r>
              <a:rPr sz="1167" dirty="0">
                <a:latin typeface="Garamond"/>
                <a:cs typeface="Garamond"/>
              </a:rPr>
              <a:t>way </a:t>
            </a:r>
            <a:r>
              <a:rPr sz="1167" spc="-5" dirty="0">
                <a:latin typeface="Garamond"/>
                <a:cs typeface="Garamond"/>
              </a:rPr>
              <a:t>across </a:t>
            </a:r>
            <a:r>
              <a:rPr sz="1167" dirty="0">
                <a:latin typeface="Garamond"/>
                <a:cs typeface="Garamond"/>
              </a:rPr>
              <a:t>countertops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stores,  consumers </a:t>
            </a:r>
            <a:r>
              <a:rPr sz="1167" spc="-5" dirty="0">
                <a:latin typeface="Garamond"/>
                <a:cs typeface="Garamond"/>
              </a:rPr>
              <a:t>now have an array of alternatives, </a:t>
            </a:r>
            <a:r>
              <a:rPr sz="1167" dirty="0">
                <a:latin typeface="Garamond"/>
                <a:cs typeface="Garamond"/>
              </a:rPr>
              <a:t>including mail </a:t>
            </a:r>
            <a:r>
              <a:rPr sz="1167" spc="-5" dirty="0">
                <a:latin typeface="Garamond"/>
                <a:cs typeface="Garamond"/>
              </a:rPr>
              <a:t>order, </a:t>
            </a:r>
            <a:r>
              <a:rPr sz="1167" dirty="0">
                <a:latin typeface="Garamond"/>
                <a:cs typeface="Garamond"/>
              </a:rPr>
              <a:t>television, </a:t>
            </a:r>
            <a:r>
              <a:rPr sz="1167" spc="-5" dirty="0">
                <a:latin typeface="Garamond"/>
                <a:cs typeface="Garamond"/>
              </a:rPr>
              <a:t>phone, and online  </a:t>
            </a:r>
            <a:r>
              <a:rPr sz="1167" dirty="0">
                <a:latin typeface="Garamond"/>
                <a:cs typeface="Garamond"/>
              </a:rPr>
              <a:t>shopping.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"</a:t>
            </a:r>
            <a:endParaRPr sz="1167">
              <a:latin typeface="Garamond"/>
              <a:cs typeface="Garamond"/>
            </a:endParaRPr>
          </a:p>
          <a:p>
            <a:pPr marL="901327" lvl="2" indent="-222245">
              <a:lnSpc>
                <a:spcPts val="1356"/>
              </a:lnSpc>
              <a:spcBef>
                <a:spcPts val="44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Increasing Intertype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Competition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Today's </a:t>
            </a:r>
            <a:r>
              <a:rPr sz="1167" spc="-5" dirty="0">
                <a:latin typeface="Garamond"/>
                <a:cs typeface="Garamond"/>
              </a:rPr>
              <a:t>retailers increasingly </a:t>
            </a:r>
            <a:r>
              <a:rPr sz="1167" dirty="0">
                <a:latin typeface="Garamond"/>
                <a:cs typeface="Garamond"/>
              </a:rPr>
              <a:t>face competition from </a:t>
            </a:r>
            <a:r>
              <a:rPr sz="1167" spc="-5" dirty="0">
                <a:latin typeface="Garamond"/>
                <a:cs typeface="Garamond"/>
              </a:rPr>
              <a:t>many different </a:t>
            </a:r>
            <a:r>
              <a:rPr sz="1167" dirty="0">
                <a:latin typeface="Garamond"/>
                <a:cs typeface="Garamond"/>
              </a:rPr>
              <a:t>forms </a:t>
            </a:r>
            <a:r>
              <a:rPr sz="1167" spc="-5" dirty="0">
                <a:latin typeface="Garamond"/>
                <a:cs typeface="Garamond"/>
              </a:rPr>
              <a:t>of retailers. </a:t>
            </a:r>
            <a:r>
              <a:rPr sz="1167" dirty="0">
                <a:latin typeface="Garamond"/>
                <a:cs typeface="Garamond"/>
              </a:rPr>
              <a:t>For example,  a consumer can </a:t>
            </a:r>
            <a:r>
              <a:rPr sz="1167" spc="-5" dirty="0">
                <a:latin typeface="Garamond"/>
                <a:cs typeface="Garamond"/>
              </a:rPr>
              <a:t>buy CDs at </a:t>
            </a:r>
            <a:r>
              <a:rPr sz="1167" dirty="0">
                <a:latin typeface="Garamond"/>
                <a:cs typeface="Garamond"/>
              </a:rPr>
              <a:t>specialty </a:t>
            </a:r>
            <a:r>
              <a:rPr sz="1167" spc="-5" dirty="0">
                <a:latin typeface="Garamond"/>
                <a:cs typeface="Garamond"/>
              </a:rPr>
              <a:t>music stores, discount music </a:t>
            </a:r>
            <a:r>
              <a:rPr sz="1167" dirty="0">
                <a:latin typeface="Garamond"/>
                <a:cs typeface="Garamond"/>
              </a:rPr>
              <a:t>stores, electronics superstores,  general merchandise discount stores, video-rental </a:t>
            </a:r>
            <a:r>
              <a:rPr sz="1167" spc="-5" dirty="0">
                <a:latin typeface="Garamond"/>
                <a:cs typeface="Garamond"/>
              </a:rPr>
              <a:t>outlets, and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dozens of Web </a:t>
            </a:r>
            <a:r>
              <a:rPr sz="1167" dirty="0">
                <a:latin typeface="Garamond"/>
                <a:cs typeface="Garamond"/>
              </a:rPr>
              <a:t>sites. They  can </a:t>
            </a:r>
            <a:r>
              <a:rPr sz="1167" spc="-5" dirty="0">
                <a:latin typeface="Garamond"/>
                <a:cs typeface="Garamond"/>
              </a:rPr>
              <a:t>buy books at </a:t>
            </a:r>
            <a:r>
              <a:rPr sz="1167" dirty="0">
                <a:latin typeface="Garamond"/>
                <a:cs typeface="Garamond"/>
              </a:rPr>
              <a:t>stores </a:t>
            </a:r>
            <a:r>
              <a:rPr sz="1167" spc="-5" dirty="0">
                <a:latin typeface="Garamond"/>
                <a:cs typeface="Garamond"/>
              </a:rPr>
              <a:t>ranging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independent local bookstores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discount </a:t>
            </a:r>
            <a:r>
              <a:rPr sz="1167" dirty="0">
                <a:latin typeface="Garamond"/>
                <a:cs typeface="Garamond"/>
              </a:rPr>
              <a:t>stores The  competition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chain superstores </a:t>
            </a:r>
            <a:r>
              <a:rPr sz="1167" spc="-5" dirty="0">
                <a:latin typeface="Garamond"/>
                <a:cs typeface="Garamond"/>
              </a:rPr>
              <a:t>and smaller, </a:t>
            </a:r>
            <a:r>
              <a:rPr sz="1167" dirty="0">
                <a:latin typeface="Garamond"/>
                <a:cs typeface="Garamond"/>
              </a:rPr>
              <a:t>independently </a:t>
            </a:r>
            <a:r>
              <a:rPr sz="1167" spc="-5" dirty="0">
                <a:latin typeface="Garamond"/>
                <a:cs typeface="Garamond"/>
              </a:rPr>
              <a:t>owned </a:t>
            </a:r>
            <a:r>
              <a:rPr sz="1167" dirty="0">
                <a:latin typeface="Garamond"/>
                <a:cs typeface="Garamond"/>
              </a:rPr>
              <a:t>stores </a:t>
            </a:r>
            <a:r>
              <a:rPr sz="1167" spc="-5" dirty="0">
                <a:latin typeface="Garamond"/>
                <a:cs typeface="Garamond"/>
              </a:rPr>
              <a:t>has become  particularly heated. Because of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bulk buying power and high </a:t>
            </a:r>
            <a:r>
              <a:rPr sz="1167" dirty="0">
                <a:latin typeface="Garamond"/>
                <a:cs typeface="Garamond"/>
              </a:rPr>
              <a:t>sales volume, chains can </a:t>
            </a:r>
            <a:r>
              <a:rPr sz="1167" spc="-5" dirty="0">
                <a:latin typeface="Garamond"/>
                <a:cs typeface="Garamond"/>
              </a:rPr>
              <a:t>buy at  lower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thrive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smaller </a:t>
            </a:r>
            <a:r>
              <a:rPr sz="1167" spc="-5" dirty="0">
                <a:latin typeface="Garamond"/>
                <a:cs typeface="Garamond"/>
              </a:rPr>
              <a:t>margins.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arrival of </a:t>
            </a:r>
            <a:r>
              <a:rPr sz="1167" dirty="0">
                <a:latin typeface="Garamond"/>
                <a:cs typeface="Garamond"/>
              </a:rPr>
              <a:t>a superstore can quickly force </a:t>
            </a:r>
            <a:r>
              <a:rPr sz="1167" spc="-5" dirty="0">
                <a:latin typeface="Garamond"/>
                <a:cs typeface="Garamond"/>
              </a:rPr>
              <a:t>nearby  </a:t>
            </a:r>
            <a:r>
              <a:rPr sz="1167" dirty="0">
                <a:latin typeface="Garamond"/>
                <a:cs typeface="Garamond"/>
              </a:rPr>
              <a:t>independents </a:t>
            </a:r>
            <a:r>
              <a:rPr sz="1167" spc="-5" dirty="0">
                <a:latin typeface="Garamond"/>
                <a:cs typeface="Garamond"/>
              </a:rPr>
              <a:t>out of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business.</a:t>
            </a:r>
            <a:endParaRPr sz="1167">
              <a:latin typeface="Garamond"/>
              <a:cs typeface="Garamond"/>
            </a:endParaRPr>
          </a:p>
          <a:p>
            <a:pPr marL="901327" lvl="2" indent="-222245">
              <a:lnSpc>
                <a:spcPts val="1361"/>
              </a:lnSpc>
              <a:spcBef>
                <a:spcPts val="44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The Rise </a:t>
            </a:r>
            <a:r>
              <a:rPr sz="1167" b="1" spc="-5" dirty="0">
                <a:latin typeface="Garamond"/>
                <a:cs typeface="Garamond"/>
              </a:rPr>
              <a:t>of </a:t>
            </a:r>
            <a:r>
              <a:rPr sz="1167" b="1" dirty="0">
                <a:latin typeface="Garamond"/>
                <a:cs typeface="Garamond"/>
              </a:rPr>
              <a:t>Mega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retailers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rise of huge mass merchandisers and </a:t>
            </a:r>
            <a:r>
              <a:rPr sz="1167" dirty="0">
                <a:latin typeface="Garamond"/>
                <a:cs typeface="Garamond"/>
              </a:rPr>
              <a:t>specialty superstores, the formation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vertical marketing  systems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buying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alliances,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rash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retail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mergers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acquisitions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have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created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core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85472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153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8482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superpower </a:t>
            </a:r>
            <a:r>
              <a:rPr sz="1167" spc="-5" dirty="0">
                <a:latin typeface="Garamond"/>
                <a:cs typeface="Garamond"/>
              </a:rPr>
              <a:t>mega retailers. </a:t>
            </a:r>
            <a:r>
              <a:rPr sz="1167" dirty="0">
                <a:latin typeface="Garamond"/>
                <a:cs typeface="Garamond"/>
              </a:rPr>
              <a:t>Through their superior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systems </a:t>
            </a:r>
            <a:r>
              <a:rPr sz="1167" spc="-5" dirty="0">
                <a:latin typeface="Garamond"/>
                <a:cs typeface="Garamond"/>
              </a:rPr>
              <a:t>and buying power, </a:t>
            </a:r>
            <a:r>
              <a:rPr sz="1167" dirty="0">
                <a:latin typeface="Garamond"/>
                <a:cs typeface="Garamond"/>
              </a:rPr>
              <a:t>these  giant </a:t>
            </a:r>
            <a:r>
              <a:rPr sz="1167" spc="-5" dirty="0">
                <a:latin typeface="Garamond"/>
                <a:cs typeface="Garamond"/>
              </a:rPr>
              <a:t>retailers are able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offer better merchandise </a:t>
            </a:r>
            <a:r>
              <a:rPr sz="1167" dirty="0">
                <a:latin typeface="Garamond"/>
                <a:cs typeface="Garamond"/>
              </a:rPr>
              <a:t>selections, good service,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strong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savings  to consumers.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result,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grow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larger by </a:t>
            </a:r>
            <a:r>
              <a:rPr sz="1167" dirty="0">
                <a:latin typeface="Garamond"/>
                <a:cs typeface="Garamond"/>
              </a:rPr>
              <a:t>squeezing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their smaller, weaker  competitors. The </a:t>
            </a:r>
            <a:r>
              <a:rPr sz="1167" spc="-5" dirty="0">
                <a:latin typeface="Garamond"/>
                <a:cs typeface="Garamond"/>
              </a:rPr>
              <a:t>mega retailers also are shifting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balance of power between retailers and  producers.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relative handful of retailers now </a:t>
            </a:r>
            <a:r>
              <a:rPr sz="1167" dirty="0">
                <a:latin typeface="Garamond"/>
                <a:cs typeface="Garamond"/>
              </a:rPr>
              <a:t>control </a:t>
            </a:r>
            <a:r>
              <a:rPr sz="1167" spc="-5" dirty="0">
                <a:latin typeface="Garamond"/>
                <a:cs typeface="Garamond"/>
              </a:rPr>
              <a:t>access </a:t>
            </a:r>
            <a:r>
              <a:rPr sz="1167" dirty="0">
                <a:latin typeface="Garamond"/>
                <a:cs typeface="Garamond"/>
              </a:rPr>
              <a:t>to enormous </a:t>
            </a:r>
            <a:r>
              <a:rPr sz="1167" spc="-5" dirty="0">
                <a:latin typeface="Garamond"/>
                <a:cs typeface="Garamond"/>
              </a:rPr>
              <a:t>numbers of </a:t>
            </a:r>
            <a:r>
              <a:rPr sz="1167" spc="-10" dirty="0">
                <a:latin typeface="Garamond"/>
                <a:cs typeface="Garamond"/>
              </a:rPr>
              <a:t>consumers,  </a:t>
            </a:r>
            <a:r>
              <a:rPr sz="1167" dirty="0">
                <a:latin typeface="Garamond"/>
                <a:cs typeface="Garamond"/>
              </a:rPr>
              <a:t>giving them the upper </a:t>
            </a:r>
            <a:r>
              <a:rPr sz="1167" spc="-5" dirty="0">
                <a:latin typeface="Garamond"/>
                <a:cs typeface="Garamond"/>
              </a:rPr>
              <a:t>hand </a:t>
            </a:r>
            <a:r>
              <a:rPr sz="1167" dirty="0">
                <a:latin typeface="Garamond"/>
                <a:cs typeface="Garamond"/>
              </a:rPr>
              <a:t>in their dealings with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manufacturers.</a:t>
            </a:r>
            <a:endParaRPr sz="1167">
              <a:latin typeface="Garamond"/>
              <a:cs typeface="Garamond"/>
            </a:endParaRPr>
          </a:p>
          <a:p>
            <a:pPr marL="1086531" indent="-407449">
              <a:lnSpc>
                <a:spcPts val="1361"/>
              </a:lnSpc>
              <a:spcBef>
                <a:spcPts val="44"/>
              </a:spcBef>
              <a:buFont typeface="Symbol"/>
              <a:buChar char=""/>
              <a:tabLst>
                <a:tab pos="1085913" algn="l"/>
                <a:tab pos="1086531" algn="l"/>
              </a:tabLst>
            </a:pPr>
            <a:r>
              <a:rPr sz="1167" b="1" spc="-5" dirty="0">
                <a:latin typeface="Garamond"/>
                <a:cs typeface="Garamond"/>
              </a:rPr>
              <a:t>Growing Importance of </a:t>
            </a:r>
            <a:r>
              <a:rPr sz="1167" b="1" dirty="0">
                <a:latin typeface="Garamond"/>
                <a:cs typeface="Garamond"/>
              </a:rPr>
              <a:t>Retail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Technology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Retail technologies are becoming </a:t>
            </a:r>
            <a:r>
              <a:rPr sz="1167" dirty="0">
                <a:latin typeface="Garamond"/>
                <a:cs typeface="Garamond"/>
              </a:rPr>
              <a:t>critically </a:t>
            </a:r>
            <a:r>
              <a:rPr sz="1167" spc="-5" dirty="0">
                <a:latin typeface="Garamond"/>
                <a:cs typeface="Garamond"/>
              </a:rPr>
              <a:t>important as </a:t>
            </a:r>
            <a:r>
              <a:rPr sz="1167" dirty="0">
                <a:latin typeface="Garamond"/>
                <a:cs typeface="Garamond"/>
              </a:rPr>
              <a:t>competitive tools. Progressive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are  using computers to </a:t>
            </a:r>
            <a:r>
              <a:rPr sz="1167" spc="-5" dirty="0">
                <a:latin typeface="Garamond"/>
                <a:cs typeface="Garamond"/>
              </a:rPr>
              <a:t>produce better </a:t>
            </a:r>
            <a:r>
              <a:rPr sz="1167" dirty="0">
                <a:latin typeface="Garamond"/>
                <a:cs typeface="Garamond"/>
              </a:rPr>
              <a:t>forecasts, </a:t>
            </a:r>
            <a:r>
              <a:rPr sz="1167" spc="-5" dirty="0">
                <a:latin typeface="Garamond"/>
                <a:cs typeface="Garamond"/>
              </a:rPr>
              <a:t>control inventory </a:t>
            </a:r>
            <a:r>
              <a:rPr sz="1167" dirty="0">
                <a:latin typeface="Garamond"/>
                <a:cs typeface="Garamond"/>
              </a:rPr>
              <a:t>costs,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electronically from  suppliers, send e-mail </a:t>
            </a:r>
            <a:r>
              <a:rPr sz="1167" spc="-5" dirty="0">
                <a:latin typeface="Garamond"/>
                <a:cs typeface="Garamond"/>
              </a:rPr>
              <a:t>between stores, and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10" dirty="0">
                <a:latin typeface="Garamond"/>
                <a:cs typeface="Garamond"/>
              </a:rPr>
              <a:t>sell </a:t>
            </a:r>
            <a:r>
              <a:rPr sz="1167" dirty="0">
                <a:latin typeface="Garamond"/>
                <a:cs typeface="Garamond"/>
              </a:rPr>
              <a:t>to customers within stores. They </a:t>
            </a:r>
            <a:r>
              <a:rPr sz="1167" spc="-5" dirty="0">
                <a:latin typeface="Garamond"/>
                <a:cs typeface="Garamond"/>
              </a:rPr>
              <a:t>are adopting  </a:t>
            </a:r>
            <a:r>
              <a:rPr sz="1167" dirty="0">
                <a:latin typeface="Garamond"/>
                <a:cs typeface="Garamond"/>
              </a:rPr>
              <a:t>checkout </a:t>
            </a:r>
            <a:r>
              <a:rPr sz="1167" spc="-5" dirty="0">
                <a:latin typeface="Garamond"/>
                <a:cs typeface="Garamond"/>
              </a:rPr>
              <a:t>scanning </a:t>
            </a:r>
            <a:r>
              <a:rPr sz="1167" dirty="0">
                <a:latin typeface="Garamond"/>
                <a:cs typeface="Garamond"/>
              </a:rPr>
              <a:t>systems, </a:t>
            </a:r>
            <a:r>
              <a:rPr sz="1167" spc="-5" dirty="0">
                <a:latin typeface="Garamond"/>
                <a:cs typeface="Garamond"/>
              </a:rPr>
              <a:t>online </a:t>
            </a:r>
            <a:r>
              <a:rPr sz="1167" dirty="0">
                <a:latin typeface="Garamond"/>
                <a:cs typeface="Garamond"/>
              </a:rPr>
              <a:t>transaction </a:t>
            </a:r>
            <a:r>
              <a:rPr sz="1167" spc="-5" dirty="0">
                <a:latin typeface="Garamond"/>
                <a:cs typeface="Garamond"/>
              </a:rPr>
              <a:t>processing, </a:t>
            </a:r>
            <a:r>
              <a:rPr sz="1167" dirty="0">
                <a:latin typeface="Garamond"/>
                <a:cs typeface="Garamond"/>
              </a:rPr>
              <a:t>electronic funds transfer, electronic data  interchange, in-store television,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improved merchandise-handling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systems.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innovative scanning </a:t>
            </a:r>
            <a:r>
              <a:rPr sz="1167" spc="-5" dirty="0">
                <a:latin typeface="Garamond"/>
                <a:cs typeface="Garamond"/>
              </a:rPr>
              <a:t>system now </a:t>
            </a:r>
            <a:r>
              <a:rPr sz="1167" dirty="0">
                <a:latin typeface="Garamond"/>
                <a:cs typeface="Garamond"/>
              </a:rPr>
              <a:t>in use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shopper </a:t>
            </a:r>
            <a:r>
              <a:rPr sz="1167" dirty="0">
                <a:latin typeface="Garamond"/>
                <a:cs typeface="Garamond"/>
              </a:rPr>
              <a:t>scanner, a </a:t>
            </a:r>
            <a:r>
              <a:rPr sz="1167" spc="-5" dirty="0">
                <a:latin typeface="Garamond"/>
                <a:cs typeface="Garamond"/>
              </a:rPr>
              <a:t>radar </a:t>
            </a:r>
            <a:r>
              <a:rPr sz="1167" dirty="0">
                <a:latin typeface="Garamond"/>
                <a:cs typeface="Garamond"/>
              </a:rPr>
              <a:t>like system that counts  store traffic. Perhaps the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startling </a:t>
            </a:r>
            <a:r>
              <a:rPr sz="1167" spc="-5" dirty="0">
                <a:latin typeface="Garamond"/>
                <a:cs typeface="Garamond"/>
              </a:rPr>
              <a:t>advances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retailing </a:t>
            </a:r>
            <a:r>
              <a:rPr sz="1167" dirty="0">
                <a:latin typeface="Garamond"/>
                <a:cs typeface="Garamond"/>
              </a:rPr>
              <a:t>technology concern the ways in which  today's </a:t>
            </a:r>
            <a:r>
              <a:rPr sz="1167" spc="-5" dirty="0">
                <a:latin typeface="Garamond"/>
                <a:cs typeface="Garamond"/>
              </a:rPr>
              <a:t>retailers are </a:t>
            </a:r>
            <a:r>
              <a:rPr sz="1167" dirty="0">
                <a:latin typeface="Garamond"/>
                <a:cs typeface="Garamond"/>
              </a:rPr>
              <a:t>connecting with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customers:</a:t>
            </a:r>
            <a:endParaRPr sz="1167">
              <a:latin typeface="Garamond"/>
              <a:cs typeface="Garamond"/>
            </a:endParaRPr>
          </a:p>
          <a:p>
            <a:pPr marL="234592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B.</a:t>
            </a:r>
            <a:r>
              <a:rPr sz="1167" b="1" spc="27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Wholesaling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Wholesaling </a:t>
            </a:r>
            <a:r>
              <a:rPr sz="1167" dirty="0">
                <a:latin typeface="Garamond"/>
                <a:cs typeface="Garamond"/>
              </a:rPr>
              <a:t>includes </a:t>
            </a:r>
            <a:r>
              <a:rPr sz="1167" spc="-5" dirty="0">
                <a:latin typeface="Garamond"/>
                <a:cs typeface="Garamond"/>
              </a:rPr>
              <a:t>all activities </a:t>
            </a:r>
            <a:r>
              <a:rPr sz="1167" dirty="0">
                <a:latin typeface="Garamond"/>
                <a:cs typeface="Garamond"/>
              </a:rPr>
              <a:t>involved in selling 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to those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resale  or business </a:t>
            </a:r>
            <a:r>
              <a:rPr sz="1167" dirty="0">
                <a:latin typeface="Garamond"/>
                <a:cs typeface="Garamond"/>
              </a:rPr>
              <a:t>use. </a:t>
            </a:r>
            <a:r>
              <a:rPr sz="1167" spc="-5" dirty="0">
                <a:latin typeface="Garamond"/>
                <a:cs typeface="Garamond"/>
              </a:rPr>
              <a:t>We </a:t>
            </a:r>
            <a:r>
              <a:rPr sz="1167" dirty="0">
                <a:latin typeface="Garamond"/>
                <a:cs typeface="Garamond"/>
              </a:rPr>
              <a:t>call wholesalers those firms engaged </a:t>
            </a:r>
            <a:r>
              <a:rPr sz="1167" i="1" spc="-5" dirty="0">
                <a:latin typeface="Garamond"/>
                <a:cs typeface="Garamond"/>
              </a:rPr>
              <a:t>primarily </a:t>
            </a:r>
            <a:r>
              <a:rPr sz="1167" dirty="0">
                <a:latin typeface="Garamond"/>
                <a:cs typeface="Garamond"/>
              </a:rPr>
              <a:t>in wholesaling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activity.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Wholesalers buy </a:t>
            </a:r>
            <a:r>
              <a:rPr sz="1167" dirty="0">
                <a:latin typeface="Garamond"/>
                <a:cs typeface="Garamond"/>
              </a:rPr>
              <a:t>mostly from </a:t>
            </a:r>
            <a:r>
              <a:rPr sz="1167" spc="-5" dirty="0">
                <a:latin typeface="Garamond"/>
                <a:cs typeface="Garamond"/>
              </a:rPr>
              <a:t>producers and </a:t>
            </a:r>
            <a:r>
              <a:rPr sz="1167" dirty="0">
                <a:latin typeface="Garamond"/>
                <a:cs typeface="Garamond"/>
              </a:rPr>
              <a:t>sell mostly to retailers, </a:t>
            </a:r>
            <a:r>
              <a:rPr sz="1167" spc="-5" dirty="0">
                <a:latin typeface="Garamond"/>
                <a:cs typeface="Garamond"/>
              </a:rPr>
              <a:t>industrial consumers, and  other </a:t>
            </a:r>
            <a:r>
              <a:rPr sz="1167" dirty="0">
                <a:latin typeface="Garamond"/>
                <a:cs typeface="Garamond"/>
              </a:rPr>
              <a:t>wholesalers. But why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wholesalers used </a:t>
            </a:r>
            <a:r>
              <a:rPr sz="1167" spc="-5" dirty="0">
                <a:latin typeface="Garamond"/>
                <a:cs typeface="Garamond"/>
              </a:rPr>
              <a:t>at all? </a:t>
            </a:r>
            <a:r>
              <a:rPr sz="1167" dirty="0">
                <a:latin typeface="Garamond"/>
                <a:cs typeface="Garamond"/>
              </a:rPr>
              <a:t>For example, why would a </a:t>
            </a:r>
            <a:r>
              <a:rPr sz="1167" spc="-5" dirty="0">
                <a:latin typeface="Garamond"/>
                <a:cs typeface="Garamond"/>
              </a:rPr>
              <a:t>producer </a:t>
            </a:r>
            <a:r>
              <a:rPr sz="1167" dirty="0">
                <a:latin typeface="Garamond"/>
                <a:cs typeface="Garamond"/>
              </a:rPr>
              <a:t>use  wholesalers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selling </a:t>
            </a:r>
            <a:r>
              <a:rPr sz="1167" spc="-5" dirty="0">
                <a:latin typeface="Garamond"/>
                <a:cs typeface="Garamond"/>
              </a:rPr>
              <a:t>directly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retailers or </a:t>
            </a:r>
            <a:r>
              <a:rPr sz="1167" dirty="0">
                <a:latin typeface="Garamond"/>
                <a:cs typeface="Garamond"/>
              </a:rPr>
              <a:t>consumers? Quite simply, wholesalers </a:t>
            </a:r>
            <a:r>
              <a:rPr sz="1167" spc="-5" dirty="0">
                <a:latin typeface="Garamond"/>
                <a:cs typeface="Garamond"/>
              </a:rPr>
              <a:t>are  often better at performing one or more of </a:t>
            </a:r>
            <a:r>
              <a:rPr sz="1167" dirty="0">
                <a:latin typeface="Garamond"/>
                <a:cs typeface="Garamond"/>
              </a:rPr>
              <a:t>the following channel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functions:</a:t>
            </a:r>
            <a:endParaRPr sz="1167">
              <a:latin typeface="Garamond"/>
              <a:cs typeface="Garamond"/>
            </a:endParaRPr>
          </a:p>
          <a:p>
            <a:pPr marL="456837" marR="19755" indent="-222245" algn="just">
              <a:lnSpc>
                <a:spcPts val="1312"/>
              </a:lnSpc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i="1" dirty="0">
                <a:latin typeface="Garamond"/>
                <a:cs typeface="Garamond"/>
              </a:rPr>
              <a:t>Selling </a:t>
            </a:r>
            <a:r>
              <a:rPr sz="1167" i="1" spc="-5" dirty="0">
                <a:latin typeface="Garamond"/>
                <a:cs typeface="Garamond"/>
              </a:rPr>
              <a:t>and </a:t>
            </a:r>
            <a:r>
              <a:rPr sz="1167" i="1" dirty="0">
                <a:latin typeface="Garamond"/>
                <a:cs typeface="Garamond"/>
              </a:rPr>
              <a:t>promoting: </a:t>
            </a:r>
            <a:r>
              <a:rPr sz="1167" spc="-5" dirty="0">
                <a:latin typeface="Garamond"/>
                <a:cs typeface="Garamond"/>
              </a:rPr>
              <a:t>Wholesalers' </a:t>
            </a:r>
            <a:r>
              <a:rPr sz="1167" dirty="0">
                <a:latin typeface="Garamond"/>
                <a:cs typeface="Garamond"/>
              </a:rPr>
              <a:t>sales forces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manufacturers </a:t>
            </a:r>
            <a:r>
              <a:rPr sz="1167" spc="-5" dirty="0">
                <a:latin typeface="Garamond"/>
                <a:cs typeface="Garamond"/>
              </a:rPr>
              <a:t>reach </a:t>
            </a:r>
            <a:r>
              <a:rPr sz="1167" dirty="0">
                <a:latin typeface="Garamond"/>
                <a:cs typeface="Garamond"/>
              </a:rPr>
              <a:t>many small  customers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low </a:t>
            </a:r>
            <a:r>
              <a:rPr sz="1167" dirty="0">
                <a:latin typeface="Garamond"/>
                <a:cs typeface="Garamond"/>
              </a:rPr>
              <a:t>cost. The wholesaler </a:t>
            </a:r>
            <a:r>
              <a:rPr sz="1167" spc="-5" dirty="0">
                <a:latin typeface="Garamond"/>
                <a:cs typeface="Garamond"/>
              </a:rPr>
              <a:t>has more </a:t>
            </a:r>
            <a:r>
              <a:rPr sz="1167" dirty="0">
                <a:latin typeface="Garamond"/>
                <a:cs typeface="Garamond"/>
              </a:rPr>
              <a:t>contacts </a:t>
            </a:r>
            <a:r>
              <a:rPr sz="1167" spc="-5" dirty="0">
                <a:latin typeface="Garamond"/>
                <a:cs typeface="Garamond"/>
              </a:rPr>
              <a:t>and is often more </a:t>
            </a:r>
            <a:r>
              <a:rPr sz="1167" dirty="0">
                <a:latin typeface="Garamond"/>
                <a:cs typeface="Garamond"/>
              </a:rPr>
              <a:t>trusted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buyer </a:t>
            </a:r>
            <a:r>
              <a:rPr sz="1167" dirty="0">
                <a:latin typeface="Garamond"/>
                <a:cs typeface="Garamond"/>
              </a:rPr>
              <a:t>than the </a:t>
            </a:r>
            <a:r>
              <a:rPr sz="1167" spc="-5" dirty="0">
                <a:latin typeface="Garamond"/>
                <a:cs typeface="Garamond"/>
              </a:rPr>
              <a:t>distant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manufacturer.</a:t>
            </a:r>
            <a:endParaRPr sz="1167">
              <a:latin typeface="Garamond"/>
              <a:cs typeface="Garamond"/>
            </a:endParaRPr>
          </a:p>
          <a:p>
            <a:pPr marL="456837" marR="17903" indent="-222245" algn="just">
              <a:lnSpc>
                <a:spcPts val="1312"/>
              </a:lnSpc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i="1" dirty="0">
                <a:latin typeface="Garamond"/>
                <a:cs typeface="Garamond"/>
              </a:rPr>
              <a:t>Buying </a:t>
            </a:r>
            <a:r>
              <a:rPr sz="1167" i="1" spc="-5" dirty="0">
                <a:latin typeface="Garamond"/>
                <a:cs typeface="Garamond"/>
              </a:rPr>
              <a:t>and assortment building: </a:t>
            </a:r>
            <a:r>
              <a:rPr sz="1167" spc="-5" dirty="0">
                <a:latin typeface="Garamond"/>
                <a:cs typeface="Garamond"/>
              </a:rPr>
              <a:t>Wholesalers </a:t>
            </a:r>
            <a:r>
              <a:rPr sz="1167" dirty="0">
                <a:latin typeface="Garamond"/>
                <a:cs typeface="Garamond"/>
              </a:rPr>
              <a:t>can select </a:t>
            </a:r>
            <a:r>
              <a:rPr sz="1167" spc="-5" dirty="0">
                <a:latin typeface="Garamond"/>
                <a:cs typeface="Garamond"/>
              </a:rPr>
              <a:t>items and build assortments needed by  </a:t>
            </a:r>
            <a:r>
              <a:rPr sz="1167" dirty="0">
                <a:latin typeface="Garamond"/>
                <a:cs typeface="Garamond"/>
              </a:rPr>
              <a:t>their customers, thereby saving the consumers </a:t>
            </a:r>
            <a:r>
              <a:rPr sz="1167" spc="-5" dirty="0">
                <a:latin typeface="Garamond"/>
                <a:cs typeface="Garamond"/>
              </a:rPr>
              <a:t>much</a:t>
            </a:r>
            <a:r>
              <a:rPr sz="1167" spc="-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work.</a:t>
            </a:r>
            <a:endParaRPr sz="1167">
              <a:latin typeface="Garamond"/>
              <a:cs typeface="Garamond"/>
            </a:endParaRPr>
          </a:p>
          <a:p>
            <a:pPr marL="456837" marR="19138" indent="-222245" algn="just">
              <a:lnSpc>
                <a:spcPts val="1312"/>
              </a:lnSpc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i="1" dirty="0">
                <a:latin typeface="Garamond"/>
                <a:cs typeface="Garamond"/>
              </a:rPr>
              <a:t>Bulk-breaking: </a:t>
            </a:r>
            <a:r>
              <a:rPr sz="1167" spc="-5" dirty="0">
                <a:latin typeface="Garamond"/>
                <a:cs typeface="Garamond"/>
              </a:rPr>
              <a:t>Wholesalers </a:t>
            </a:r>
            <a:r>
              <a:rPr sz="1167" dirty="0">
                <a:latin typeface="Garamond"/>
                <a:cs typeface="Garamond"/>
              </a:rPr>
              <a:t>save their customers </a:t>
            </a:r>
            <a:r>
              <a:rPr sz="1167" spc="-5" dirty="0">
                <a:latin typeface="Garamond"/>
                <a:cs typeface="Garamond"/>
              </a:rPr>
              <a:t>money by buying in </a:t>
            </a:r>
            <a:r>
              <a:rPr sz="1167" dirty="0">
                <a:latin typeface="Garamond"/>
                <a:cs typeface="Garamond"/>
              </a:rPr>
              <a:t>carload </a:t>
            </a:r>
            <a:r>
              <a:rPr sz="1167" spc="-5" dirty="0">
                <a:latin typeface="Garamond"/>
                <a:cs typeface="Garamond"/>
              </a:rPr>
              <a:t>lots and  breaking bulk </a:t>
            </a:r>
            <a:r>
              <a:rPr sz="1167" dirty="0">
                <a:latin typeface="Garamond"/>
                <a:cs typeface="Garamond"/>
              </a:rPr>
              <a:t>(breaking </a:t>
            </a:r>
            <a:r>
              <a:rPr sz="1167" spc="-5" dirty="0">
                <a:latin typeface="Garamond"/>
                <a:cs typeface="Garamond"/>
              </a:rPr>
              <a:t>large lots into </a:t>
            </a:r>
            <a:r>
              <a:rPr sz="1167" dirty="0">
                <a:latin typeface="Garamond"/>
                <a:cs typeface="Garamond"/>
              </a:rPr>
              <a:t>small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quantities).</a:t>
            </a:r>
            <a:endParaRPr sz="1167">
              <a:latin typeface="Garamond"/>
              <a:cs typeface="Garamond"/>
            </a:endParaRPr>
          </a:p>
          <a:p>
            <a:pPr marL="456837" marR="19755" indent="-222245" algn="just">
              <a:lnSpc>
                <a:spcPts val="1312"/>
              </a:lnSpc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i="1" spc="-5" dirty="0">
                <a:latin typeface="Garamond"/>
                <a:cs typeface="Garamond"/>
              </a:rPr>
              <a:t>Warehousing: </a:t>
            </a:r>
            <a:r>
              <a:rPr sz="1167" spc="-5" dirty="0">
                <a:latin typeface="Garamond"/>
                <a:cs typeface="Garamond"/>
              </a:rPr>
              <a:t>Wholesalers hold inventories, </a:t>
            </a:r>
            <a:r>
              <a:rPr sz="1167" dirty="0">
                <a:latin typeface="Garamond"/>
                <a:cs typeface="Garamond"/>
              </a:rPr>
              <a:t>thereby </a:t>
            </a:r>
            <a:r>
              <a:rPr sz="1167" spc="-5" dirty="0">
                <a:latin typeface="Garamond"/>
                <a:cs typeface="Garamond"/>
              </a:rPr>
              <a:t>reducing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inventory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and risks of  </a:t>
            </a:r>
            <a:r>
              <a:rPr sz="1167" dirty="0">
                <a:latin typeface="Garamond"/>
                <a:cs typeface="Garamond"/>
              </a:rPr>
              <a:t>suppliers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456837" marR="18520" indent="-222245" algn="just">
              <a:lnSpc>
                <a:spcPts val="1312"/>
              </a:lnSpc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i="1" spc="-5" dirty="0">
                <a:latin typeface="Garamond"/>
                <a:cs typeface="Garamond"/>
              </a:rPr>
              <a:t>Transportation: </a:t>
            </a:r>
            <a:r>
              <a:rPr sz="1167" spc="-5" dirty="0">
                <a:latin typeface="Garamond"/>
                <a:cs typeface="Garamond"/>
              </a:rPr>
              <a:t>Wholesalers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quicker </a:t>
            </a:r>
            <a:r>
              <a:rPr sz="1167" spc="-5" dirty="0">
                <a:latin typeface="Garamond"/>
                <a:cs typeface="Garamond"/>
              </a:rPr>
              <a:t>delivery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buyers because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closer  </a:t>
            </a:r>
            <a:r>
              <a:rPr sz="1167" dirty="0">
                <a:latin typeface="Garamond"/>
                <a:cs typeface="Garamond"/>
              </a:rPr>
              <a:t>than the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producers.</a:t>
            </a:r>
            <a:endParaRPr sz="1167">
              <a:latin typeface="Garamond"/>
              <a:cs typeface="Garamond"/>
            </a:endParaRPr>
          </a:p>
          <a:p>
            <a:pPr marL="456837" marR="20372" indent="-222245" algn="just">
              <a:lnSpc>
                <a:spcPts val="1312"/>
              </a:lnSpc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i="1" dirty="0">
                <a:latin typeface="Garamond"/>
                <a:cs typeface="Garamond"/>
              </a:rPr>
              <a:t>Financing: </a:t>
            </a:r>
            <a:r>
              <a:rPr sz="1167" spc="-5" dirty="0">
                <a:latin typeface="Garamond"/>
                <a:cs typeface="Garamond"/>
              </a:rPr>
              <a:t>Wholesalers </a:t>
            </a:r>
            <a:r>
              <a:rPr sz="1167" dirty="0">
                <a:latin typeface="Garamond"/>
                <a:cs typeface="Garamond"/>
              </a:rPr>
              <a:t>finance their customers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giving </a:t>
            </a:r>
            <a:r>
              <a:rPr sz="1167" spc="-5" dirty="0">
                <a:latin typeface="Garamond"/>
                <a:cs typeface="Garamond"/>
              </a:rPr>
              <a:t>credit, and </a:t>
            </a:r>
            <a:r>
              <a:rPr sz="1167" dirty="0">
                <a:latin typeface="Garamond"/>
                <a:cs typeface="Garamond"/>
              </a:rPr>
              <a:t>they finance their  suppliers </a:t>
            </a:r>
            <a:r>
              <a:rPr sz="1167" spc="-5" dirty="0">
                <a:latin typeface="Garamond"/>
                <a:cs typeface="Garamond"/>
              </a:rPr>
              <a:t>by ordering </a:t>
            </a:r>
            <a:r>
              <a:rPr sz="1167" dirty="0">
                <a:latin typeface="Garamond"/>
                <a:cs typeface="Garamond"/>
              </a:rPr>
              <a:t>early </a:t>
            </a:r>
            <a:r>
              <a:rPr sz="1167" spc="-5" dirty="0">
                <a:latin typeface="Garamond"/>
                <a:cs typeface="Garamond"/>
              </a:rPr>
              <a:t>and paying bills on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time.</a:t>
            </a:r>
            <a:endParaRPr sz="1167">
              <a:latin typeface="Garamond"/>
              <a:cs typeface="Garamond"/>
            </a:endParaRPr>
          </a:p>
          <a:p>
            <a:pPr marL="456837" marR="19138" indent="-222245" algn="just">
              <a:lnSpc>
                <a:spcPts val="1312"/>
              </a:lnSpc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i="1" dirty="0">
                <a:latin typeface="Garamond"/>
                <a:cs typeface="Garamond"/>
              </a:rPr>
              <a:t>Risk </a:t>
            </a:r>
            <a:r>
              <a:rPr sz="1167" i="1" spc="-5" dirty="0">
                <a:latin typeface="Garamond"/>
                <a:cs typeface="Garamond"/>
              </a:rPr>
              <a:t>bearing: </a:t>
            </a:r>
            <a:r>
              <a:rPr sz="1167" spc="-5" dirty="0">
                <a:latin typeface="Garamond"/>
                <a:cs typeface="Garamond"/>
              </a:rPr>
              <a:t>Wholesalers absorb risk by </a:t>
            </a:r>
            <a:r>
              <a:rPr sz="1167" dirty="0">
                <a:latin typeface="Garamond"/>
                <a:cs typeface="Garamond"/>
              </a:rPr>
              <a:t>taking title </a:t>
            </a:r>
            <a:r>
              <a:rPr sz="1167" spc="-5" dirty="0">
                <a:latin typeface="Garamond"/>
                <a:cs typeface="Garamond"/>
              </a:rPr>
              <a:t>and bearing </a:t>
            </a:r>
            <a:r>
              <a:rPr sz="1167" dirty="0">
                <a:latin typeface="Garamond"/>
                <a:cs typeface="Garamond"/>
              </a:rPr>
              <a:t>the cost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theft, damage,  spoilage,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obsolescence.</a:t>
            </a:r>
            <a:endParaRPr sz="1167">
              <a:latin typeface="Garamond"/>
              <a:cs typeface="Garamond"/>
            </a:endParaRPr>
          </a:p>
          <a:p>
            <a:pPr marL="456837" marR="19755" indent="-222245" algn="just">
              <a:lnSpc>
                <a:spcPts val="1312"/>
              </a:lnSpc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i="1" dirty="0">
                <a:latin typeface="Garamond"/>
                <a:cs typeface="Garamond"/>
              </a:rPr>
              <a:t>Market </a:t>
            </a:r>
            <a:r>
              <a:rPr sz="1167" i="1" spc="-5" dirty="0">
                <a:latin typeface="Garamond"/>
                <a:cs typeface="Garamond"/>
              </a:rPr>
              <a:t>information: </a:t>
            </a:r>
            <a:r>
              <a:rPr sz="1167" spc="-5" dirty="0">
                <a:latin typeface="Garamond"/>
                <a:cs typeface="Garamond"/>
              </a:rPr>
              <a:t>Wholesalers </a:t>
            </a:r>
            <a:r>
              <a:rPr sz="1167" dirty="0">
                <a:latin typeface="Garamond"/>
                <a:cs typeface="Garamond"/>
              </a:rPr>
              <a:t>give information to suppliers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about  </a:t>
            </a:r>
            <a:r>
              <a:rPr sz="1167" dirty="0">
                <a:latin typeface="Garamond"/>
                <a:cs typeface="Garamond"/>
              </a:rPr>
              <a:t>competitors, </a:t>
            </a:r>
            <a:r>
              <a:rPr sz="1167" spc="-5" dirty="0">
                <a:latin typeface="Garamond"/>
                <a:cs typeface="Garamond"/>
              </a:rPr>
              <a:t>new products, and price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developments.</a:t>
            </a:r>
            <a:endParaRPr sz="1167">
              <a:latin typeface="Garamond"/>
              <a:cs typeface="Garamond"/>
            </a:endParaRPr>
          </a:p>
          <a:p>
            <a:pPr marL="456837" marR="17903" indent="-222245" algn="just">
              <a:lnSpc>
                <a:spcPts val="1312"/>
              </a:lnSpc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i="1" spc="-5" dirty="0">
                <a:latin typeface="Garamond"/>
                <a:cs typeface="Garamond"/>
              </a:rPr>
              <a:t>Management services and advice: </a:t>
            </a:r>
            <a:r>
              <a:rPr sz="1167" spc="-5" dirty="0">
                <a:latin typeface="Garamond"/>
                <a:cs typeface="Garamond"/>
              </a:rPr>
              <a:t>Wholesalers often help retailers </a:t>
            </a:r>
            <a:r>
              <a:rPr sz="1167" dirty="0">
                <a:latin typeface="Garamond"/>
                <a:cs typeface="Garamond"/>
              </a:rPr>
              <a:t>train their salesclerks, improve  store layouts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displays,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set up </a:t>
            </a:r>
            <a:r>
              <a:rPr sz="1167" spc="-5" dirty="0">
                <a:latin typeface="Garamond"/>
                <a:cs typeface="Garamond"/>
              </a:rPr>
              <a:t>accounting and </a:t>
            </a:r>
            <a:r>
              <a:rPr sz="1167" dirty="0">
                <a:latin typeface="Garamond"/>
                <a:cs typeface="Garamond"/>
              </a:rPr>
              <a:t>inventory control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systems.</a:t>
            </a:r>
            <a:endParaRPr sz="1167">
              <a:latin typeface="Garamond"/>
              <a:cs typeface="Garamond"/>
            </a:endParaRPr>
          </a:p>
          <a:p>
            <a:pPr marL="234592">
              <a:lnSpc>
                <a:spcPts val="1240"/>
              </a:lnSpc>
              <a:tabLst>
                <a:tab pos="456219" algn="l"/>
              </a:tabLst>
            </a:pPr>
            <a:r>
              <a:rPr sz="1167" spc="-5" dirty="0">
                <a:latin typeface="Garamond"/>
                <a:cs typeface="Garamond"/>
              </a:rPr>
              <a:t>a.	</a:t>
            </a:r>
            <a:r>
              <a:rPr sz="1167" b="1" dirty="0">
                <a:latin typeface="Garamond"/>
                <a:cs typeface="Garamond"/>
              </a:rPr>
              <a:t>Types of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Wholesalers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Wholesalers </a:t>
            </a:r>
            <a:r>
              <a:rPr sz="1167" dirty="0">
                <a:latin typeface="Garamond"/>
                <a:cs typeface="Garamond"/>
              </a:rPr>
              <a:t>fall into </a:t>
            </a:r>
            <a:r>
              <a:rPr sz="1167" spc="-5" dirty="0">
                <a:latin typeface="Garamond"/>
                <a:cs typeface="Garamond"/>
              </a:rPr>
              <a:t>three </a:t>
            </a:r>
            <a:r>
              <a:rPr sz="1167" dirty="0">
                <a:latin typeface="Garamond"/>
                <a:cs typeface="Garamond"/>
              </a:rPr>
              <a:t>major groups : </a:t>
            </a:r>
            <a:r>
              <a:rPr sz="1167" i="1" spc="-5" dirty="0">
                <a:latin typeface="Garamond"/>
                <a:cs typeface="Garamond"/>
              </a:rPr>
              <a:t>merchant wholesalers, brokers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spc="-5" dirty="0">
                <a:latin typeface="Garamond"/>
                <a:cs typeface="Garamond"/>
              </a:rPr>
              <a:t>agents,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spc="-5" dirty="0">
                <a:latin typeface="Garamond"/>
                <a:cs typeface="Garamond"/>
              </a:rPr>
              <a:t>manufacturers'  </a:t>
            </a:r>
            <a:r>
              <a:rPr sz="1167" i="1" dirty="0">
                <a:latin typeface="Garamond"/>
                <a:cs typeface="Garamond"/>
              </a:rPr>
              <a:t>sales </a:t>
            </a:r>
            <a:r>
              <a:rPr sz="1167" i="1" spc="-5" dirty="0">
                <a:latin typeface="Garamond"/>
                <a:cs typeface="Garamond"/>
              </a:rPr>
              <a:t>branches and offices. </a:t>
            </a:r>
            <a:r>
              <a:rPr sz="1167" spc="-5" dirty="0">
                <a:latin typeface="Garamond"/>
                <a:cs typeface="Garamond"/>
              </a:rPr>
              <a:t>Merchant </a:t>
            </a:r>
            <a:r>
              <a:rPr sz="1167" dirty="0">
                <a:latin typeface="Garamond"/>
                <a:cs typeface="Garamond"/>
              </a:rPr>
              <a:t>wholesalers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largest single </a:t>
            </a:r>
            <a:r>
              <a:rPr sz="1167" dirty="0">
                <a:latin typeface="Garamond"/>
                <a:cs typeface="Garamond"/>
              </a:rPr>
              <a:t>group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wholesalers, </a:t>
            </a:r>
            <a:r>
              <a:rPr sz="1167" spc="-5" dirty="0">
                <a:latin typeface="Garamond"/>
                <a:cs typeface="Garamond"/>
              </a:rPr>
              <a:t>accounting 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roughly </a:t>
            </a:r>
            <a:r>
              <a:rPr sz="1167" dirty="0">
                <a:latin typeface="Garamond"/>
                <a:cs typeface="Garamond"/>
              </a:rPr>
              <a:t>50 </a:t>
            </a:r>
            <a:r>
              <a:rPr sz="1167" spc="-5" dirty="0">
                <a:latin typeface="Garamond"/>
                <a:cs typeface="Garamond"/>
              </a:rPr>
              <a:t>percent of all </a:t>
            </a:r>
            <a:r>
              <a:rPr sz="1167" dirty="0">
                <a:latin typeface="Garamond"/>
                <a:cs typeface="Garamond"/>
              </a:rPr>
              <a:t>wholesaling. </a:t>
            </a:r>
            <a:r>
              <a:rPr sz="1167" spc="-5" dirty="0">
                <a:latin typeface="Garamond"/>
                <a:cs typeface="Garamond"/>
              </a:rPr>
              <a:t>Merchant wholesalers include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broad </a:t>
            </a:r>
            <a:r>
              <a:rPr sz="1167" dirty="0">
                <a:latin typeface="Garamond"/>
                <a:cs typeface="Garamond"/>
              </a:rPr>
              <a:t>types: full-  service wholesalers </a:t>
            </a:r>
            <a:r>
              <a:rPr sz="1167" spc="-5" dirty="0">
                <a:latin typeface="Garamond"/>
                <a:cs typeface="Garamond"/>
              </a:rPr>
              <a:t>and limited-service </a:t>
            </a:r>
            <a:r>
              <a:rPr sz="1167" dirty="0">
                <a:latin typeface="Garamond"/>
                <a:cs typeface="Garamond"/>
              </a:rPr>
              <a:t>wholesalers. </a:t>
            </a:r>
            <a:r>
              <a:rPr sz="1167" i="1" dirty="0">
                <a:latin typeface="Garamond"/>
                <a:cs typeface="Garamond"/>
              </a:rPr>
              <a:t>Full-service </a:t>
            </a:r>
            <a:r>
              <a:rPr sz="1167" i="1" spc="-5" dirty="0">
                <a:latin typeface="Garamond"/>
                <a:cs typeface="Garamond"/>
              </a:rPr>
              <a:t>wholesalers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a full set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services, whereas the various </a:t>
            </a:r>
            <a:r>
              <a:rPr sz="1167" i="1" dirty="0">
                <a:latin typeface="Garamond"/>
                <a:cs typeface="Garamond"/>
              </a:rPr>
              <a:t>limited-service </a:t>
            </a:r>
            <a:r>
              <a:rPr sz="1167" i="1" spc="-5" dirty="0">
                <a:latin typeface="Garamond"/>
                <a:cs typeface="Garamond"/>
              </a:rPr>
              <a:t>wholesalers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fewer services to their suppliers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customers. The several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limited-service </a:t>
            </a:r>
            <a:r>
              <a:rPr sz="1167" dirty="0">
                <a:latin typeface="Garamond"/>
                <a:cs typeface="Garamond"/>
              </a:rPr>
              <a:t>wholesalers </a:t>
            </a:r>
            <a:r>
              <a:rPr sz="1167" spc="-5" dirty="0">
                <a:latin typeface="Garamond"/>
                <a:cs typeface="Garamond"/>
              </a:rPr>
              <a:t>perform </a:t>
            </a:r>
            <a:r>
              <a:rPr sz="1167" dirty="0">
                <a:latin typeface="Garamond"/>
                <a:cs typeface="Garamond"/>
              </a:rPr>
              <a:t>varied specialized  functions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distribution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channel.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5456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127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8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also be </a:t>
            </a:r>
            <a:r>
              <a:rPr sz="1167" dirty="0">
                <a:latin typeface="Garamond"/>
                <a:cs typeface="Garamond"/>
              </a:rPr>
              <a:t>legal.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importantly, </a:t>
            </a:r>
            <a:r>
              <a:rPr sz="1167" spc="-5" dirty="0">
                <a:latin typeface="Garamond"/>
                <a:cs typeface="Garamond"/>
              </a:rPr>
              <a:t>segmented prices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reflect real </a:t>
            </a:r>
            <a:r>
              <a:rPr sz="1167" dirty="0">
                <a:latin typeface="Garamond"/>
                <a:cs typeface="Garamond"/>
              </a:rPr>
              <a:t>differences in  customers' </a:t>
            </a:r>
            <a:r>
              <a:rPr sz="1167" spc="-5" dirty="0">
                <a:latin typeface="Garamond"/>
                <a:cs typeface="Garamond"/>
              </a:rPr>
              <a:t>perceived </a:t>
            </a:r>
            <a:r>
              <a:rPr sz="1167" dirty="0">
                <a:latin typeface="Garamond"/>
                <a:cs typeface="Garamond"/>
              </a:rPr>
              <a:t>value. </a:t>
            </a:r>
            <a:r>
              <a:rPr sz="1167" spc="-5" dirty="0">
                <a:latin typeface="Garamond"/>
                <a:cs typeface="Garamond"/>
              </a:rPr>
              <a:t>Otherwise, in </a:t>
            </a:r>
            <a:r>
              <a:rPr sz="1167" dirty="0">
                <a:latin typeface="Garamond"/>
                <a:cs typeface="Garamond"/>
              </a:rPr>
              <a:t>the long </a:t>
            </a:r>
            <a:r>
              <a:rPr sz="1167" spc="-5" dirty="0">
                <a:latin typeface="Garamond"/>
                <a:cs typeface="Garamond"/>
              </a:rPr>
              <a:t>run,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practice </a:t>
            </a:r>
            <a:r>
              <a:rPr sz="1167" dirty="0">
                <a:latin typeface="Garamond"/>
                <a:cs typeface="Garamond"/>
              </a:rPr>
              <a:t>will lead to customer  </a:t>
            </a:r>
            <a:r>
              <a:rPr sz="1167" spc="-5" dirty="0">
                <a:latin typeface="Garamond"/>
                <a:cs typeface="Garamond"/>
              </a:rPr>
              <a:t>resentment and </a:t>
            </a:r>
            <a:r>
              <a:rPr sz="1167" dirty="0">
                <a:latin typeface="Garamond"/>
                <a:cs typeface="Garamond"/>
              </a:rPr>
              <a:t>ill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will.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LcPeriod" startAt="3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Psychological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Price says something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example, many consumers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judge </a:t>
            </a:r>
            <a:r>
              <a:rPr sz="1167" dirty="0">
                <a:latin typeface="Garamond"/>
                <a:cs typeface="Garamond"/>
              </a:rPr>
              <a:t>quality.  </a:t>
            </a:r>
            <a:r>
              <a:rPr sz="1167" spc="-5" dirty="0">
                <a:latin typeface="Garamond"/>
                <a:cs typeface="Garamond"/>
              </a:rPr>
              <a:t>An Rs1000 bottle of perfume may </a:t>
            </a:r>
            <a:r>
              <a:rPr sz="1167" dirty="0">
                <a:latin typeface="Garamond"/>
                <a:cs typeface="Garamond"/>
              </a:rPr>
              <a:t>contain </a:t>
            </a:r>
            <a:r>
              <a:rPr sz="1167" spc="-5" dirty="0">
                <a:latin typeface="Garamond"/>
                <a:cs typeface="Garamond"/>
              </a:rPr>
              <a:t>only Rs300 </a:t>
            </a:r>
            <a:r>
              <a:rPr sz="1167" dirty="0">
                <a:latin typeface="Garamond"/>
                <a:cs typeface="Garamond"/>
              </a:rPr>
              <a:t>worth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scent,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people are </a:t>
            </a:r>
            <a:r>
              <a:rPr sz="1167" dirty="0">
                <a:latin typeface="Garamond"/>
                <a:cs typeface="Garamond"/>
              </a:rPr>
              <a:t>willing  to </a:t>
            </a:r>
            <a:r>
              <a:rPr sz="1167" spc="-5" dirty="0">
                <a:latin typeface="Garamond"/>
                <a:cs typeface="Garamond"/>
              </a:rPr>
              <a:t>pay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Rs </a:t>
            </a:r>
            <a:r>
              <a:rPr sz="1167" dirty="0">
                <a:latin typeface="Garamond"/>
                <a:cs typeface="Garamond"/>
              </a:rPr>
              <a:t>1000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price indicates </a:t>
            </a:r>
            <a:r>
              <a:rPr sz="1167" dirty="0">
                <a:latin typeface="Garamond"/>
                <a:cs typeface="Garamond"/>
              </a:rPr>
              <a:t>something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special.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In using </a:t>
            </a:r>
            <a:r>
              <a:rPr sz="1167" spc="-5" dirty="0">
                <a:latin typeface="Garamond"/>
                <a:cs typeface="Garamond"/>
              </a:rPr>
              <a:t>psychological pricing, sellers </a:t>
            </a:r>
            <a:r>
              <a:rPr sz="1167" dirty="0">
                <a:latin typeface="Garamond"/>
                <a:cs typeface="Garamond"/>
              </a:rPr>
              <a:t>consider the </a:t>
            </a:r>
            <a:r>
              <a:rPr sz="1167" spc="-5" dirty="0">
                <a:latin typeface="Garamond"/>
                <a:cs typeface="Garamond"/>
              </a:rPr>
              <a:t>psychology of prices and not </a:t>
            </a:r>
            <a:r>
              <a:rPr sz="1167" dirty="0">
                <a:latin typeface="Garamond"/>
                <a:cs typeface="Garamond"/>
              </a:rPr>
              <a:t>simply the  economics. For example,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study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relationship between price and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perceptions of  </a:t>
            </a:r>
            <a:r>
              <a:rPr sz="1167" dirty="0">
                <a:latin typeface="Garamond"/>
                <a:cs typeface="Garamond"/>
              </a:rPr>
              <a:t>cars found that consumers </a:t>
            </a:r>
            <a:r>
              <a:rPr sz="1167" spc="-5" dirty="0">
                <a:latin typeface="Garamond"/>
                <a:cs typeface="Garamond"/>
              </a:rPr>
              <a:t>perceive higher-priced </a:t>
            </a:r>
            <a:r>
              <a:rPr sz="1167" dirty="0">
                <a:latin typeface="Garamond"/>
                <a:cs typeface="Garamond"/>
              </a:rPr>
              <a:t>cars </a:t>
            </a:r>
            <a:r>
              <a:rPr sz="1167" spc="-5" dirty="0">
                <a:latin typeface="Garamond"/>
                <a:cs typeface="Garamond"/>
              </a:rPr>
              <a:t>as having higher </a:t>
            </a:r>
            <a:r>
              <a:rPr sz="1167" dirty="0">
                <a:latin typeface="Garamond"/>
                <a:cs typeface="Garamond"/>
              </a:rPr>
              <a:t>quality. By the same token,  </a:t>
            </a:r>
            <a:r>
              <a:rPr sz="1167" spc="-5" dirty="0">
                <a:latin typeface="Garamond"/>
                <a:cs typeface="Garamond"/>
              </a:rPr>
              <a:t>higher-quality </a:t>
            </a:r>
            <a:r>
              <a:rPr sz="1167" dirty="0">
                <a:latin typeface="Garamond"/>
                <a:cs typeface="Garamond"/>
              </a:rPr>
              <a:t>cars </a:t>
            </a:r>
            <a:r>
              <a:rPr sz="1167" spc="-5" dirty="0">
                <a:latin typeface="Garamond"/>
                <a:cs typeface="Garamond"/>
              </a:rPr>
              <a:t>are perceived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higher priced </a:t>
            </a:r>
            <a:r>
              <a:rPr sz="1167" dirty="0">
                <a:latin typeface="Garamond"/>
                <a:cs typeface="Garamond"/>
              </a:rPr>
              <a:t>than they </a:t>
            </a:r>
            <a:r>
              <a:rPr sz="1167" spc="-5" dirty="0">
                <a:latin typeface="Garamond"/>
                <a:cs typeface="Garamond"/>
              </a:rPr>
              <a:t>actually are. When </a:t>
            </a:r>
            <a:r>
              <a:rPr sz="1167" dirty="0">
                <a:latin typeface="Garamond"/>
                <a:cs typeface="Garamond"/>
              </a:rPr>
              <a:t>consumers  can </a:t>
            </a:r>
            <a:r>
              <a:rPr sz="1167" spc="-5" dirty="0">
                <a:latin typeface="Garamond"/>
                <a:cs typeface="Garamond"/>
              </a:rPr>
              <a:t>judge </a:t>
            </a:r>
            <a:r>
              <a:rPr sz="1167" dirty="0">
                <a:latin typeface="Garamond"/>
                <a:cs typeface="Garamond"/>
              </a:rPr>
              <a:t>the quality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by </a:t>
            </a:r>
            <a:r>
              <a:rPr sz="1167" dirty="0">
                <a:latin typeface="Garamond"/>
                <a:cs typeface="Garamond"/>
              </a:rPr>
              <a:t>examining </a:t>
            </a:r>
            <a:r>
              <a:rPr sz="1167" spc="-5" dirty="0">
                <a:latin typeface="Garamond"/>
                <a:cs typeface="Garamond"/>
              </a:rPr>
              <a:t>it or by </a:t>
            </a:r>
            <a:r>
              <a:rPr sz="1167" dirty="0">
                <a:latin typeface="Garamond"/>
                <a:cs typeface="Garamond"/>
              </a:rPr>
              <a:t>calling </a:t>
            </a:r>
            <a:r>
              <a:rPr sz="1167" spc="-5" dirty="0">
                <a:latin typeface="Garamond"/>
                <a:cs typeface="Garamond"/>
              </a:rPr>
              <a:t>on past </a:t>
            </a:r>
            <a:r>
              <a:rPr sz="1167" dirty="0">
                <a:latin typeface="Garamond"/>
                <a:cs typeface="Garamond"/>
              </a:rPr>
              <a:t>experience with </a:t>
            </a:r>
            <a:r>
              <a:rPr sz="1167" spc="-5" dirty="0">
                <a:latin typeface="Garamond"/>
                <a:cs typeface="Garamond"/>
              </a:rPr>
              <a:t>it, </a:t>
            </a:r>
            <a:r>
              <a:rPr sz="1167" dirty="0">
                <a:latin typeface="Garamond"/>
                <a:cs typeface="Garamond"/>
              </a:rPr>
              <a:t>they use  </a:t>
            </a:r>
            <a:r>
              <a:rPr sz="1167" spc="-5" dirty="0">
                <a:latin typeface="Garamond"/>
                <a:cs typeface="Garamond"/>
              </a:rPr>
              <a:t>price less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judge </a:t>
            </a:r>
            <a:r>
              <a:rPr sz="1167" dirty="0">
                <a:latin typeface="Garamond"/>
                <a:cs typeface="Garamond"/>
              </a:rPr>
              <a:t>quality. </a:t>
            </a:r>
            <a:r>
              <a:rPr sz="1167" spc="-5" dirty="0">
                <a:latin typeface="Garamond"/>
                <a:cs typeface="Garamond"/>
              </a:rPr>
              <a:t>When </a:t>
            </a:r>
            <a:r>
              <a:rPr sz="1167" dirty="0">
                <a:latin typeface="Garamond"/>
                <a:cs typeface="Garamond"/>
              </a:rPr>
              <a:t>consumers cannot </a:t>
            </a:r>
            <a:r>
              <a:rPr sz="1167" spc="-5" dirty="0">
                <a:latin typeface="Garamond"/>
                <a:cs typeface="Garamond"/>
              </a:rPr>
              <a:t>judge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lack </a:t>
            </a:r>
            <a:r>
              <a:rPr sz="1167" dirty="0">
                <a:latin typeface="Garamond"/>
                <a:cs typeface="Garamond"/>
              </a:rPr>
              <a:t>the information 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skill, </a:t>
            </a:r>
            <a:r>
              <a:rPr sz="1167" spc="-5" dirty="0">
                <a:latin typeface="Garamond"/>
                <a:cs typeface="Garamond"/>
              </a:rPr>
              <a:t>price becomes an </a:t>
            </a:r>
            <a:r>
              <a:rPr sz="1167" dirty="0">
                <a:latin typeface="Garamond"/>
                <a:cs typeface="Garamond"/>
              </a:rPr>
              <a:t>important quality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signal: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Another aspect of psychological pricing is reference pricing—prices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buyers </a:t>
            </a:r>
            <a:r>
              <a:rPr sz="1167" dirty="0">
                <a:latin typeface="Garamond"/>
                <a:cs typeface="Garamond"/>
              </a:rPr>
              <a:t>carry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their  </a:t>
            </a:r>
            <a:r>
              <a:rPr sz="1167" spc="-5" dirty="0">
                <a:latin typeface="Garamond"/>
                <a:cs typeface="Garamond"/>
              </a:rPr>
              <a:t>minds and refer </a:t>
            </a:r>
            <a:r>
              <a:rPr sz="1167" dirty="0">
                <a:latin typeface="Garamond"/>
                <a:cs typeface="Garamond"/>
              </a:rPr>
              <a:t>to when </a:t>
            </a:r>
            <a:r>
              <a:rPr sz="1167" spc="-5" dirty="0">
                <a:latin typeface="Garamond"/>
                <a:cs typeface="Garamond"/>
              </a:rPr>
              <a:t>looking at </a:t>
            </a:r>
            <a:r>
              <a:rPr sz="1167" dirty="0">
                <a:latin typeface="Garamond"/>
                <a:cs typeface="Garamond"/>
              </a:rPr>
              <a:t>a given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reference price might be </a:t>
            </a:r>
            <a:r>
              <a:rPr sz="1167" dirty="0">
                <a:latin typeface="Garamond"/>
                <a:cs typeface="Garamond"/>
              </a:rPr>
              <a:t>formed </a:t>
            </a:r>
            <a:r>
              <a:rPr sz="1167" spc="-5" dirty="0">
                <a:latin typeface="Garamond"/>
                <a:cs typeface="Garamond"/>
              </a:rPr>
              <a:t>by  noting current prices, remembering past prices, or assessing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situation. </a:t>
            </a:r>
            <a:r>
              <a:rPr sz="1167" spc="-5" dirty="0">
                <a:latin typeface="Garamond"/>
                <a:cs typeface="Garamond"/>
              </a:rPr>
              <a:t>Sellers </a:t>
            </a:r>
            <a:r>
              <a:rPr sz="1167" dirty="0">
                <a:latin typeface="Garamond"/>
                <a:cs typeface="Garamond"/>
              </a:rPr>
              <a:t>can  </a:t>
            </a:r>
            <a:r>
              <a:rPr sz="1167" spc="-5" dirty="0">
                <a:latin typeface="Garamond"/>
                <a:cs typeface="Garamond"/>
              </a:rPr>
              <a:t>influence or </a:t>
            </a:r>
            <a:r>
              <a:rPr sz="1167" dirty="0">
                <a:latin typeface="Garamond"/>
                <a:cs typeface="Garamond"/>
              </a:rPr>
              <a:t>use these consumers' </a:t>
            </a:r>
            <a:r>
              <a:rPr sz="1167" spc="-5" dirty="0">
                <a:latin typeface="Garamond"/>
                <a:cs typeface="Garamond"/>
              </a:rPr>
              <a:t>reference prices </a:t>
            </a:r>
            <a:r>
              <a:rPr sz="1167" dirty="0">
                <a:latin typeface="Garamond"/>
                <a:cs typeface="Garamond"/>
              </a:rPr>
              <a:t>when setting </a:t>
            </a:r>
            <a:r>
              <a:rPr sz="1167" spc="-5" dirty="0">
                <a:latin typeface="Garamond"/>
                <a:cs typeface="Garamond"/>
              </a:rPr>
              <a:t>price. </a:t>
            </a:r>
            <a:r>
              <a:rPr sz="1167" dirty="0">
                <a:latin typeface="Garamond"/>
                <a:cs typeface="Garamond"/>
              </a:rPr>
              <a:t>For example, a company  could </a:t>
            </a:r>
            <a:r>
              <a:rPr sz="1167" spc="-5" dirty="0">
                <a:latin typeface="Garamond"/>
                <a:cs typeface="Garamond"/>
              </a:rPr>
              <a:t>display its product next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expensive </a:t>
            </a:r>
            <a:r>
              <a:rPr sz="1167" spc="-5" dirty="0">
                <a:latin typeface="Garamond"/>
                <a:cs typeface="Garamond"/>
              </a:rPr>
              <a:t>ones in 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imply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it belongs in </a:t>
            </a:r>
            <a:r>
              <a:rPr sz="1167" dirty="0">
                <a:latin typeface="Garamond"/>
                <a:cs typeface="Garamond"/>
              </a:rPr>
              <a:t>the same  class. </a:t>
            </a:r>
            <a:r>
              <a:rPr sz="1167" spc="-5" dirty="0">
                <a:latin typeface="Garamond"/>
                <a:cs typeface="Garamond"/>
              </a:rPr>
              <a:t>Department stores often </a:t>
            </a:r>
            <a:r>
              <a:rPr sz="1167" dirty="0">
                <a:latin typeface="Garamond"/>
                <a:cs typeface="Garamond"/>
              </a:rPr>
              <a:t>sell women's </a:t>
            </a:r>
            <a:r>
              <a:rPr sz="1167" spc="-5" dirty="0">
                <a:latin typeface="Garamond"/>
                <a:cs typeface="Garamond"/>
              </a:rPr>
              <a:t>clothing in </a:t>
            </a:r>
            <a:r>
              <a:rPr sz="1167" dirty="0">
                <a:latin typeface="Garamond"/>
                <a:cs typeface="Garamond"/>
              </a:rPr>
              <a:t>separate </a:t>
            </a:r>
            <a:r>
              <a:rPr sz="1167" spc="-5" dirty="0">
                <a:latin typeface="Garamond"/>
                <a:cs typeface="Garamond"/>
              </a:rPr>
              <a:t>departments differentiated </a:t>
            </a:r>
            <a:r>
              <a:rPr sz="1167" dirty="0">
                <a:latin typeface="Garamond"/>
                <a:cs typeface="Garamond"/>
              </a:rPr>
              <a:t>by  </a:t>
            </a:r>
            <a:r>
              <a:rPr sz="1167" spc="-5" dirty="0">
                <a:latin typeface="Garamond"/>
                <a:cs typeface="Garamond"/>
              </a:rPr>
              <a:t>price: Clothing </a:t>
            </a:r>
            <a:r>
              <a:rPr sz="1167" dirty="0">
                <a:latin typeface="Garamond"/>
                <a:cs typeface="Garamond"/>
              </a:rPr>
              <a:t>found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expensive </a:t>
            </a:r>
            <a:r>
              <a:rPr sz="1167" spc="-5" dirty="0">
                <a:latin typeface="Garamond"/>
                <a:cs typeface="Garamond"/>
              </a:rPr>
              <a:t>department is assumed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of better </a:t>
            </a:r>
            <a:r>
              <a:rPr sz="1167" dirty="0">
                <a:latin typeface="Garamond"/>
                <a:cs typeface="Garamond"/>
              </a:rPr>
              <a:t>quality. 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also influence </a:t>
            </a:r>
            <a:r>
              <a:rPr sz="1167" dirty="0">
                <a:latin typeface="Garamond"/>
                <a:cs typeface="Garamond"/>
              </a:rPr>
              <a:t>consumers' </a:t>
            </a:r>
            <a:r>
              <a:rPr sz="1167" spc="-5" dirty="0">
                <a:latin typeface="Garamond"/>
                <a:cs typeface="Garamond"/>
              </a:rPr>
              <a:t>reference prices by </a:t>
            </a:r>
            <a:r>
              <a:rPr sz="1167" dirty="0">
                <a:latin typeface="Garamond"/>
                <a:cs typeface="Garamond"/>
              </a:rPr>
              <a:t>stating </a:t>
            </a:r>
            <a:r>
              <a:rPr sz="1167" spc="-5" dirty="0">
                <a:latin typeface="Garamond"/>
                <a:cs typeface="Garamond"/>
              </a:rPr>
              <a:t>high </a:t>
            </a:r>
            <a:r>
              <a:rPr sz="1167" dirty="0">
                <a:latin typeface="Garamond"/>
                <a:cs typeface="Garamond"/>
              </a:rPr>
              <a:t>manufacturer's suggested  </a:t>
            </a:r>
            <a:r>
              <a:rPr sz="1167" spc="-5" dirty="0">
                <a:latin typeface="Garamond"/>
                <a:cs typeface="Garamond"/>
              </a:rPr>
              <a:t>prices, by </a:t>
            </a:r>
            <a:r>
              <a:rPr sz="1167" dirty="0">
                <a:latin typeface="Garamond"/>
                <a:cs typeface="Garamond"/>
              </a:rPr>
              <a:t>indicating that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was </a:t>
            </a:r>
            <a:r>
              <a:rPr sz="1167" spc="-5" dirty="0">
                <a:latin typeface="Garamond"/>
                <a:cs typeface="Garamond"/>
              </a:rPr>
              <a:t>originally priced </a:t>
            </a:r>
            <a:r>
              <a:rPr sz="1167" dirty="0">
                <a:latin typeface="Garamond"/>
                <a:cs typeface="Garamond"/>
              </a:rPr>
              <a:t>much </a:t>
            </a:r>
            <a:r>
              <a:rPr sz="1167" spc="-5" dirty="0">
                <a:latin typeface="Garamond"/>
                <a:cs typeface="Garamond"/>
              </a:rPr>
              <a:t>higher, or by pointing </a:t>
            </a:r>
            <a:r>
              <a:rPr sz="1167" dirty="0">
                <a:latin typeface="Garamond"/>
                <a:cs typeface="Garamond"/>
              </a:rPr>
              <a:t>to a  competitor's </a:t>
            </a:r>
            <a:r>
              <a:rPr sz="1167" spc="-5" dirty="0">
                <a:latin typeface="Garamond"/>
                <a:cs typeface="Garamond"/>
              </a:rPr>
              <a:t>higher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buAutoNum type="alphaLcPeriod" startAt="4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Promotional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pricing,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Font typeface="Garamond"/>
              <a:buAutoNum type="alphaLcPeriod" startAt="4"/>
            </a:pPr>
            <a:endParaRPr sz="1167">
              <a:latin typeface="Times New Roman"/>
              <a:cs typeface="Times New Roman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will temporarily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products below list price and </a:t>
            </a:r>
            <a:r>
              <a:rPr sz="1167" dirty="0">
                <a:latin typeface="Garamond"/>
                <a:cs typeface="Garamond"/>
              </a:rPr>
              <a:t>sometimes even </a:t>
            </a:r>
            <a:r>
              <a:rPr sz="1167" spc="-5" dirty="0">
                <a:latin typeface="Garamond"/>
                <a:cs typeface="Garamond"/>
              </a:rPr>
              <a:t>below </a:t>
            </a:r>
            <a:r>
              <a:rPr sz="1167" dirty="0">
                <a:latin typeface="Garamond"/>
                <a:cs typeface="Garamond"/>
              </a:rPr>
              <a:t>cost.  Promotional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takes several forms. </a:t>
            </a:r>
            <a:r>
              <a:rPr sz="1167" spc="-5" dirty="0">
                <a:latin typeface="Garamond"/>
                <a:cs typeface="Garamond"/>
              </a:rPr>
              <a:t>Supermarkets and department </a:t>
            </a:r>
            <a:r>
              <a:rPr sz="1167" dirty="0">
                <a:latin typeface="Garamond"/>
                <a:cs typeface="Garamond"/>
              </a:rPr>
              <a:t>stores will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a few  </a:t>
            </a:r>
            <a:r>
              <a:rPr sz="1167" spc="-5" dirty="0">
                <a:latin typeface="Garamond"/>
                <a:cs typeface="Garamond"/>
              </a:rPr>
              <a:t>products as loss leaders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attract </a:t>
            </a:r>
            <a:r>
              <a:rPr sz="1167" dirty="0">
                <a:latin typeface="Garamond"/>
                <a:cs typeface="Garamond"/>
              </a:rPr>
              <a:t>customers to the store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hope </a:t>
            </a:r>
            <a:r>
              <a:rPr sz="1167" dirty="0">
                <a:latin typeface="Garamond"/>
                <a:cs typeface="Garamond"/>
              </a:rPr>
              <a:t>that they will </a:t>
            </a:r>
            <a:r>
              <a:rPr sz="1167" spc="-5" dirty="0">
                <a:latin typeface="Garamond"/>
                <a:cs typeface="Garamond"/>
              </a:rPr>
              <a:t>buy other items  at normal </a:t>
            </a:r>
            <a:r>
              <a:rPr sz="1167" dirty="0">
                <a:latin typeface="Garamond"/>
                <a:cs typeface="Garamond"/>
              </a:rPr>
              <a:t>markups. </a:t>
            </a:r>
            <a:r>
              <a:rPr sz="1167" spc="-5" dirty="0">
                <a:latin typeface="Garamond"/>
                <a:cs typeface="Garamond"/>
              </a:rPr>
              <a:t>Sellers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special-event pricing </a:t>
            </a:r>
            <a:r>
              <a:rPr sz="1167" dirty="0">
                <a:latin typeface="Garamond"/>
                <a:cs typeface="Garamond"/>
              </a:rPr>
              <a:t>in certain seasons to draw more  customers. </a:t>
            </a:r>
            <a:r>
              <a:rPr sz="1167" spc="-5" dirty="0">
                <a:latin typeface="Garamond"/>
                <a:cs typeface="Garamond"/>
              </a:rPr>
              <a:t>Manufacturers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sometimes offer cash rebates </a:t>
            </a:r>
            <a:r>
              <a:rPr sz="1167" dirty="0">
                <a:latin typeface="Garamond"/>
                <a:cs typeface="Garamond"/>
              </a:rPr>
              <a:t>to consumers who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dealers </a:t>
            </a:r>
            <a:r>
              <a:rPr sz="1167" dirty="0">
                <a:latin typeface="Garamond"/>
                <a:cs typeface="Garamond"/>
              </a:rPr>
              <a:t>within a specified time; the </a:t>
            </a:r>
            <a:r>
              <a:rPr sz="1167" spc="-5" dirty="0">
                <a:latin typeface="Garamond"/>
                <a:cs typeface="Garamond"/>
              </a:rPr>
              <a:t>manufacturer sends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rebate directly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customer.  </a:t>
            </a:r>
            <a:r>
              <a:rPr sz="1167" dirty="0">
                <a:latin typeface="Garamond"/>
                <a:cs typeface="Garamond"/>
              </a:rPr>
              <a:t>Rebates </a:t>
            </a:r>
            <a:r>
              <a:rPr sz="1167" spc="-5" dirty="0">
                <a:latin typeface="Garamond"/>
                <a:cs typeface="Garamond"/>
              </a:rPr>
              <a:t>have been popular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automakers and producers of </a:t>
            </a:r>
            <a:r>
              <a:rPr sz="1167" dirty="0">
                <a:latin typeface="Garamond"/>
                <a:cs typeface="Garamond"/>
              </a:rPr>
              <a:t>durable 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small </a:t>
            </a:r>
            <a:r>
              <a:rPr sz="1167" spc="-5" dirty="0">
                <a:latin typeface="Garamond"/>
                <a:cs typeface="Garamond"/>
              </a:rPr>
              <a:t>appliances,  but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also </a:t>
            </a:r>
            <a:r>
              <a:rPr sz="1167" dirty="0">
                <a:latin typeface="Garamond"/>
                <a:cs typeface="Garamond"/>
              </a:rPr>
              <a:t>used with </a:t>
            </a:r>
            <a:r>
              <a:rPr sz="1167" spc="-5" dirty="0">
                <a:latin typeface="Garamond"/>
                <a:cs typeface="Garamond"/>
              </a:rPr>
              <a:t>consumer-packaged </a:t>
            </a:r>
            <a:r>
              <a:rPr sz="1167" dirty="0">
                <a:latin typeface="Garamond"/>
                <a:cs typeface="Garamond"/>
              </a:rPr>
              <a:t>goods. </a:t>
            </a:r>
            <a:r>
              <a:rPr sz="1167" spc="-5" dirty="0">
                <a:latin typeface="Garamond"/>
                <a:cs typeface="Garamond"/>
              </a:rPr>
              <a:t>Some manufacturers offer low-interest  </a:t>
            </a:r>
            <a:r>
              <a:rPr sz="1167" dirty="0">
                <a:latin typeface="Garamond"/>
                <a:cs typeface="Garamond"/>
              </a:rPr>
              <a:t>financing, </a:t>
            </a:r>
            <a:r>
              <a:rPr sz="1167" spc="-5" dirty="0">
                <a:latin typeface="Garamond"/>
                <a:cs typeface="Garamond"/>
              </a:rPr>
              <a:t>longer </a:t>
            </a:r>
            <a:r>
              <a:rPr sz="1167" dirty="0">
                <a:latin typeface="Garamond"/>
                <a:cs typeface="Garamond"/>
              </a:rPr>
              <a:t>warranties,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free </a:t>
            </a:r>
            <a:r>
              <a:rPr sz="1167" spc="-5" dirty="0">
                <a:latin typeface="Garamond"/>
                <a:cs typeface="Garamond"/>
              </a:rPr>
              <a:t>maintenance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reduce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consumer's "price." This practice  has recently become </a:t>
            </a:r>
            <a:r>
              <a:rPr sz="1167" dirty="0">
                <a:latin typeface="Garamond"/>
                <a:cs typeface="Garamond"/>
              </a:rPr>
              <a:t>a favorite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auto industry. Or, </a:t>
            </a:r>
            <a:r>
              <a:rPr sz="1167" dirty="0">
                <a:latin typeface="Garamond"/>
                <a:cs typeface="Garamond"/>
              </a:rPr>
              <a:t>the seller may simply </a:t>
            </a:r>
            <a:r>
              <a:rPr sz="1167" spc="-5" dirty="0">
                <a:latin typeface="Garamond"/>
                <a:cs typeface="Garamond"/>
              </a:rPr>
              <a:t>offer discounts </a:t>
            </a:r>
            <a:r>
              <a:rPr sz="1167" dirty="0">
                <a:latin typeface="Garamond"/>
                <a:cs typeface="Garamond"/>
              </a:rPr>
              <a:t>from  </a:t>
            </a:r>
            <a:r>
              <a:rPr sz="1167" spc="-5" dirty="0">
                <a:latin typeface="Garamond"/>
                <a:cs typeface="Garamond"/>
              </a:rPr>
              <a:t>normal prices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and reduce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inventories.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Promotional </a:t>
            </a:r>
            <a:r>
              <a:rPr sz="1167" spc="-5" dirty="0">
                <a:latin typeface="Garamond"/>
                <a:cs typeface="Garamond"/>
              </a:rPr>
              <a:t>pricing, however,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have adverse </a:t>
            </a:r>
            <a:r>
              <a:rPr sz="1167" dirty="0">
                <a:latin typeface="Garamond"/>
                <a:cs typeface="Garamond"/>
              </a:rPr>
              <a:t>effects. Used too frequently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copied by  competitors, </a:t>
            </a:r>
            <a:r>
              <a:rPr sz="1167" spc="-5" dirty="0">
                <a:latin typeface="Garamond"/>
                <a:cs typeface="Garamond"/>
              </a:rPr>
              <a:t>price promotions </a:t>
            </a:r>
            <a:r>
              <a:rPr sz="1167" dirty="0">
                <a:latin typeface="Garamond"/>
                <a:cs typeface="Garamond"/>
              </a:rPr>
              <a:t>can create </a:t>
            </a:r>
            <a:r>
              <a:rPr sz="1167" spc="-5" dirty="0">
                <a:latin typeface="Garamond"/>
                <a:cs typeface="Garamond"/>
              </a:rPr>
              <a:t>"deal-prone" </a:t>
            </a:r>
            <a:r>
              <a:rPr sz="1167" dirty="0">
                <a:latin typeface="Garamond"/>
                <a:cs typeface="Garamond"/>
              </a:rPr>
              <a:t>customers who wait until </a:t>
            </a:r>
            <a:r>
              <a:rPr sz="1167" spc="-5" dirty="0">
                <a:latin typeface="Garamond"/>
                <a:cs typeface="Garamond"/>
              </a:rPr>
              <a:t>brands </a:t>
            </a:r>
            <a:r>
              <a:rPr sz="1167" dirty="0">
                <a:latin typeface="Garamond"/>
                <a:cs typeface="Garamond"/>
              </a:rPr>
              <a:t>go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sale  </a:t>
            </a:r>
            <a:r>
              <a:rPr sz="1167" spc="-5" dirty="0">
                <a:latin typeface="Garamond"/>
                <a:cs typeface="Garamond"/>
              </a:rPr>
              <a:t>before buying </a:t>
            </a:r>
            <a:r>
              <a:rPr sz="1167" dirty="0">
                <a:latin typeface="Garamond"/>
                <a:cs typeface="Garamond"/>
              </a:rPr>
              <a:t>them. </a:t>
            </a:r>
            <a:r>
              <a:rPr sz="1167" spc="-5" dirty="0">
                <a:latin typeface="Garamond"/>
                <a:cs typeface="Garamond"/>
              </a:rPr>
              <a:t>Or, </a:t>
            </a:r>
            <a:r>
              <a:rPr sz="1167" dirty="0">
                <a:latin typeface="Garamond"/>
                <a:cs typeface="Garamond"/>
              </a:rPr>
              <a:t>constantly </a:t>
            </a:r>
            <a:r>
              <a:rPr sz="1167" spc="-5" dirty="0">
                <a:latin typeface="Garamond"/>
                <a:cs typeface="Garamond"/>
              </a:rPr>
              <a:t>reduced prices </a:t>
            </a:r>
            <a:r>
              <a:rPr sz="1167" dirty="0">
                <a:latin typeface="Garamond"/>
                <a:cs typeface="Garamond"/>
              </a:rPr>
              <a:t>can erode a </a:t>
            </a:r>
            <a:r>
              <a:rPr sz="1167" spc="-5" dirty="0">
                <a:latin typeface="Garamond"/>
                <a:cs typeface="Garamond"/>
              </a:rPr>
              <a:t>brand's value in </a:t>
            </a:r>
            <a:r>
              <a:rPr sz="1167" dirty="0">
                <a:latin typeface="Garamond"/>
                <a:cs typeface="Garamond"/>
              </a:rPr>
              <a:t>the eyes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customers. </a:t>
            </a: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sometimes use </a:t>
            </a:r>
            <a:r>
              <a:rPr sz="1167" spc="-5" dirty="0">
                <a:latin typeface="Garamond"/>
                <a:cs typeface="Garamond"/>
              </a:rPr>
              <a:t>price promotions 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quick </a:t>
            </a:r>
            <a:r>
              <a:rPr sz="1167" dirty="0">
                <a:latin typeface="Garamond"/>
                <a:cs typeface="Garamond"/>
              </a:rPr>
              <a:t>fix </a:t>
            </a:r>
            <a:r>
              <a:rPr sz="1167" spc="-5" dirty="0">
                <a:latin typeface="Garamond"/>
                <a:cs typeface="Garamond"/>
              </a:rPr>
              <a:t>instead of </a:t>
            </a:r>
            <a:r>
              <a:rPr sz="1167" dirty="0">
                <a:latin typeface="Garamond"/>
                <a:cs typeface="Garamond"/>
              </a:rPr>
              <a:t>sweating through  the </a:t>
            </a:r>
            <a:r>
              <a:rPr sz="1167" spc="-5" dirty="0">
                <a:latin typeface="Garamond"/>
                <a:cs typeface="Garamond"/>
              </a:rPr>
              <a:t>difficult process of </a:t>
            </a:r>
            <a:r>
              <a:rPr sz="1167" dirty="0">
                <a:latin typeface="Garamond"/>
                <a:cs typeface="Garamond"/>
              </a:rPr>
              <a:t>developing effective </a:t>
            </a:r>
            <a:r>
              <a:rPr sz="1167" spc="-5" dirty="0">
                <a:latin typeface="Garamond"/>
                <a:cs typeface="Garamond"/>
              </a:rPr>
              <a:t>longer-term </a:t>
            </a:r>
            <a:r>
              <a:rPr sz="1167" dirty="0">
                <a:latin typeface="Garamond"/>
                <a:cs typeface="Garamond"/>
              </a:rPr>
              <a:t>strategies for </a:t>
            </a:r>
            <a:r>
              <a:rPr sz="1167" spc="-5" dirty="0">
                <a:latin typeface="Garamond"/>
                <a:cs typeface="Garamond"/>
              </a:rPr>
              <a:t>building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brands. </a:t>
            </a:r>
            <a:r>
              <a:rPr sz="1167" dirty="0">
                <a:latin typeface="Garamond"/>
                <a:cs typeface="Garamond"/>
              </a:rPr>
              <a:t>In fact,  </a:t>
            </a:r>
            <a:r>
              <a:rPr sz="1167" spc="-5" dirty="0">
                <a:latin typeface="Garamond"/>
                <a:cs typeface="Garamond"/>
              </a:rPr>
              <a:t>one observer notes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price promotions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downright </a:t>
            </a:r>
            <a:r>
              <a:rPr sz="1167" spc="-5" dirty="0">
                <a:latin typeface="Garamond"/>
                <a:cs typeface="Garamond"/>
              </a:rPr>
              <a:t>addicting </a:t>
            </a:r>
            <a:r>
              <a:rPr sz="1167" dirty="0">
                <a:latin typeface="Garamond"/>
                <a:cs typeface="Garamond"/>
              </a:rPr>
              <a:t>to both the </a:t>
            </a:r>
            <a:r>
              <a:rPr sz="1167" spc="-5" dirty="0">
                <a:latin typeface="Garamond"/>
                <a:cs typeface="Garamond"/>
              </a:rPr>
              <a:t>company and </a:t>
            </a:r>
            <a:r>
              <a:rPr sz="1167" dirty="0">
                <a:latin typeface="Garamond"/>
                <a:cs typeface="Garamond"/>
              </a:rPr>
              <a:t>the  customer. The </a:t>
            </a:r>
            <a:r>
              <a:rPr sz="1167" spc="-5" dirty="0">
                <a:latin typeface="Garamond"/>
                <a:cs typeface="Garamond"/>
              </a:rPr>
              <a:t>point is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promotional pricing can be an </a:t>
            </a:r>
            <a:r>
              <a:rPr sz="1167" dirty="0">
                <a:latin typeface="Garamond"/>
                <a:cs typeface="Garamond"/>
              </a:rPr>
              <a:t>effective </a:t>
            </a:r>
            <a:r>
              <a:rPr sz="1167" spc="-5" dirty="0">
                <a:latin typeface="Garamond"/>
                <a:cs typeface="Garamond"/>
              </a:rPr>
              <a:t>means of </a:t>
            </a:r>
            <a:r>
              <a:rPr sz="1167" dirty="0">
                <a:latin typeface="Garamond"/>
                <a:cs typeface="Garamond"/>
              </a:rPr>
              <a:t>generating sales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certain </a:t>
            </a:r>
            <a:r>
              <a:rPr sz="1167" spc="-5" dirty="0">
                <a:latin typeface="Garamond"/>
                <a:cs typeface="Garamond"/>
              </a:rPr>
              <a:t>circumstances </a:t>
            </a:r>
            <a:r>
              <a:rPr sz="1167" dirty="0">
                <a:latin typeface="Garamond"/>
                <a:cs typeface="Garamond"/>
              </a:rPr>
              <a:t>but can </a:t>
            </a:r>
            <a:r>
              <a:rPr sz="1167" spc="-5" dirty="0">
                <a:latin typeface="Garamond"/>
                <a:cs typeface="Garamond"/>
              </a:rPr>
              <a:t>be damaging if </a:t>
            </a:r>
            <a:r>
              <a:rPr sz="1167" dirty="0">
                <a:latin typeface="Garamond"/>
                <a:cs typeface="Garamond"/>
              </a:rPr>
              <a:t>taken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steady</a:t>
            </a:r>
            <a:r>
              <a:rPr sz="1167" spc="-5" dirty="0">
                <a:latin typeface="Garamond"/>
                <a:cs typeface="Garamond"/>
              </a:rPr>
              <a:t> diet.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LcPeriod" startAt="5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Geographical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company </a:t>
            </a:r>
            <a:r>
              <a:rPr sz="1167" spc="-5" dirty="0">
                <a:latin typeface="Garamond"/>
                <a:cs typeface="Garamond"/>
              </a:rPr>
              <a:t>also must decide how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price its products </a:t>
            </a:r>
            <a:r>
              <a:rPr sz="1167" dirty="0">
                <a:latin typeface="Garamond"/>
                <a:cs typeface="Garamond"/>
              </a:rPr>
              <a:t>for customers located in different </a:t>
            </a:r>
            <a:r>
              <a:rPr sz="1167" spc="-5" dirty="0">
                <a:latin typeface="Garamond"/>
                <a:cs typeface="Garamond"/>
              </a:rPr>
              <a:t>parts of  </a:t>
            </a:r>
            <a:r>
              <a:rPr sz="1167" dirty="0">
                <a:latin typeface="Garamond"/>
                <a:cs typeface="Garamond"/>
              </a:rPr>
              <a:t>the country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world. </a:t>
            </a:r>
            <a:r>
              <a:rPr sz="1167" spc="-5" dirty="0">
                <a:latin typeface="Garamond"/>
                <a:cs typeface="Garamond"/>
              </a:rPr>
              <a:t>Should </a:t>
            </a:r>
            <a:r>
              <a:rPr sz="1167" dirty="0">
                <a:latin typeface="Garamond"/>
                <a:cs typeface="Garamond"/>
              </a:rPr>
              <a:t>the company take </a:t>
            </a:r>
            <a:r>
              <a:rPr sz="1167" spc="-5" dirty="0">
                <a:latin typeface="Garamond"/>
                <a:cs typeface="Garamond"/>
              </a:rPr>
              <a:t>risk of losing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 of more distant  </a:t>
            </a:r>
            <a:r>
              <a:rPr sz="1167" dirty="0">
                <a:latin typeface="Garamond"/>
                <a:cs typeface="Garamond"/>
              </a:rPr>
              <a:t>customers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by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charging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higher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prices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cover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higher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shipping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costs?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should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17364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154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6764" cy="84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327" indent="-302500">
              <a:lnSpc>
                <a:spcPts val="1356"/>
              </a:lnSpc>
              <a:buAutoNum type="romanLcPeriod"/>
              <a:tabLst>
                <a:tab pos="900709" algn="l"/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Merchant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wholesalers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Independently owned businesses </a:t>
            </a:r>
            <a:r>
              <a:rPr sz="1167" dirty="0">
                <a:latin typeface="Garamond"/>
                <a:cs typeface="Garamond"/>
              </a:rPr>
              <a:t>that take title to the </a:t>
            </a:r>
            <a:r>
              <a:rPr sz="1167" spc="-5" dirty="0">
                <a:latin typeface="Garamond"/>
                <a:cs typeface="Garamond"/>
              </a:rPr>
              <a:t>merchandise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handle. In different </a:t>
            </a:r>
            <a:r>
              <a:rPr sz="1167" dirty="0">
                <a:latin typeface="Garamond"/>
                <a:cs typeface="Garamond"/>
              </a:rPr>
              <a:t>trades  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called </a:t>
            </a:r>
            <a:r>
              <a:rPr sz="1167" i="1" spc="-5" dirty="0">
                <a:latin typeface="Garamond"/>
                <a:cs typeface="Garamond"/>
              </a:rPr>
              <a:t>jobbers, distributors, </a:t>
            </a:r>
            <a:r>
              <a:rPr sz="1167" dirty="0">
                <a:latin typeface="Garamond"/>
                <a:cs typeface="Garamond"/>
              </a:rPr>
              <a:t>or </a:t>
            </a:r>
            <a:r>
              <a:rPr sz="1167" i="1" spc="-5" dirty="0">
                <a:latin typeface="Garamond"/>
                <a:cs typeface="Garamond"/>
              </a:rPr>
              <a:t>mill </a:t>
            </a:r>
            <a:r>
              <a:rPr sz="1167" i="1" dirty="0">
                <a:latin typeface="Garamond"/>
                <a:cs typeface="Garamond"/>
              </a:rPr>
              <a:t>supply houses. </a:t>
            </a:r>
            <a:r>
              <a:rPr sz="1167" dirty="0">
                <a:latin typeface="Garamond"/>
                <a:cs typeface="Garamond"/>
              </a:rPr>
              <a:t>Include full-service wholesalers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limited-  service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wholesalers: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361"/>
              </a:lnSpc>
              <a:spcBef>
                <a:spcPts val="44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Full-service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wholesalers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Provide a </a:t>
            </a:r>
            <a:r>
              <a:rPr sz="1167" spc="-5" dirty="0">
                <a:latin typeface="Garamond"/>
                <a:cs typeface="Garamond"/>
              </a:rPr>
              <a:t>full </a:t>
            </a:r>
            <a:r>
              <a:rPr sz="1167" dirty="0">
                <a:latin typeface="Garamond"/>
                <a:cs typeface="Garamond"/>
              </a:rPr>
              <a:t>line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services: carrying stock, </a:t>
            </a:r>
            <a:r>
              <a:rPr sz="1167" spc="-5" dirty="0">
                <a:latin typeface="Garamond"/>
                <a:cs typeface="Garamond"/>
              </a:rPr>
              <a:t>maintaining </a:t>
            </a:r>
            <a:r>
              <a:rPr sz="1167" dirty="0">
                <a:latin typeface="Garamond"/>
                <a:cs typeface="Garamond"/>
              </a:rPr>
              <a:t>a sales force, </a:t>
            </a:r>
            <a:r>
              <a:rPr sz="1167" spc="-5" dirty="0">
                <a:latin typeface="Garamond"/>
                <a:cs typeface="Garamond"/>
              </a:rPr>
              <a:t>offering credit, </a:t>
            </a:r>
            <a:r>
              <a:rPr sz="1167" dirty="0">
                <a:latin typeface="Garamond"/>
                <a:cs typeface="Garamond"/>
              </a:rPr>
              <a:t>making  deliveries, </a:t>
            </a:r>
            <a:r>
              <a:rPr sz="1167" spc="-5" dirty="0">
                <a:latin typeface="Garamond"/>
                <a:cs typeface="Garamond"/>
              </a:rPr>
              <a:t>and providing </a:t>
            </a:r>
            <a:r>
              <a:rPr sz="1167" dirty="0">
                <a:latin typeface="Garamond"/>
                <a:cs typeface="Garamond"/>
              </a:rPr>
              <a:t>management </a:t>
            </a:r>
            <a:r>
              <a:rPr sz="1167" spc="-5" dirty="0">
                <a:latin typeface="Garamond"/>
                <a:cs typeface="Garamond"/>
              </a:rPr>
              <a:t>assistance.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two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types: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Wholesale </a:t>
            </a:r>
            <a:r>
              <a:rPr sz="1167" b="1" spc="-5" dirty="0">
                <a:latin typeface="Garamond"/>
                <a:cs typeface="Garamond"/>
              </a:rPr>
              <a:t>merchants</a:t>
            </a:r>
            <a:r>
              <a:rPr sz="1167" spc="-5" dirty="0">
                <a:latin typeface="Garamond"/>
                <a:cs typeface="Garamond"/>
              </a:rPr>
              <a:t>: </a:t>
            </a:r>
            <a:r>
              <a:rPr sz="1167" dirty="0">
                <a:latin typeface="Garamond"/>
                <a:cs typeface="Garamond"/>
              </a:rPr>
              <a:t>Sell </a:t>
            </a:r>
            <a:r>
              <a:rPr sz="1167" spc="-5" dirty="0">
                <a:latin typeface="Garamond"/>
                <a:cs typeface="Garamond"/>
              </a:rPr>
              <a:t>primarily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retailers and provide </a:t>
            </a:r>
            <a:r>
              <a:rPr sz="1167" dirty="0">
                <a:latin typeface="Garamond"/>
                <a:cs typeface="Garamond"/>
              </a:rPr>
              <a:t>a full </a:t>
            </a:r>
            <a:r>
              <a:rPr sz="1167" spc="-5" dirty="0">
                <a:latin typeface="Garamond"/>
                <a:cs typeface="Garamond"/>
              </a:rPr>
              <a:t>range of </a:t>
            </a:r>
            <a:r>
              <a:rPr sz="1167" dirty="0">
                <a:latin typeface="Garamond"/>
                <a:cs typeface="Garamond"/>
              </a:rPr>
              <a:t>services. </a:t>
            </a:r>
            <a:r>
              <a:rPr sz="1167" i="1" spc="-5" dirty="0">
                <a:latin typeface="Garamond"/>
                <a:cs typeface="Garamond"/>
              </a:rPr>
              <a:t>General-  merchandise wholesalers </a:t>
            </a:r>
            <a:r>
              <a:rPr sz="1167" dirty="0">
                <a:latin typeface="Garamond"/>
                <a:cs typeface="Garamond"/>
              </a:rPr>
              <a:t>carry several </a:t>
            </a:r>
            <a:r>
              <a:rPr sz="1167" spc="-5" dirty="0">
                <a:latin typeface="Garamond"/>
                <a:cs typeface="Garamond"/>
              </a:rPr>
              <a:t>merchandise lines, </a:t>
            </a:r>
            <a:r>
              <a:rPr sz="1167" dirty="0">
                <a:latin typeface="Garamond"/>
                <a:cs typeface="Garamond"/>
              </a:rPr>
              <a:t>whereas </a:t>
            </a:r>
            <a:r>
              <a:rPr sz="1167" i="1" spc="-5" dirty="0">
                <a:latin typeface="Garamond"/>
                <a:cs typeface="Garamond"/>
              </a:rPr>
              <a:t>general-line wholesalers </a:t>
            </a:r>
            <a:r>
              <a:rPr sz="1167" dirty="0">
                <a:latin typeface="Garamond"/>
                <a:cs typeface="Garamond"/>
              </a:rPr>
              <a:t>carry one or two  lines in greater depth. </a:t>
            </a:r>
            <a:r>
              <a:rPr sz="1167" i="1" dirty="0">
                <a:latin typeface="Garamond"/>
                <a:cs typeface="Garamond"/>
              </a:rPr>
              <a:t>Specialty wholesalers </a:t>
            </a:r>
            <a:r>
              <a:rPr sz="1167" dirty="0">
                <a:latin typeface="Garamond"/>
                <a:cs typeface="Garamond"/>
              </a:rPr>
              <a:t>specialize in carrying only part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line. (Examples: health  </a:t>
            </a:r>
            <a:r>
              <a:rPr sz="1167" dirty="0">
                <a:latin typeface="Garamond"/>
                <a:cs typeface="Garamond"/>
              </a:rPr>
              <a:t>food wholesalers, seafood</a:t>
            </a:r>
            <a:r>
              <a:rPr sz="1167" spc="-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wholesalers.)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Industrial </a:t>
            </a:r>
            <a:r>
              <a:rPr sz="1167" b="1" spc="-5" dirty="0">
                <a:latin typeface="Garamond"/>
                <a:cs typeface="Garamond"/>
              </a:rPr>
              <a:t>distributors</a:t>
            </a:r>
            <a:r>
              <a:rPr sz="1167" spc="-5" dirty="0">
                <a:latin typeface="Garamond"/>
                <a:cs typeface="Garamond"/>
              </a:rPr>
              <a:t>: Sell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manufacturers rather </a:t>
            </a:r>
            <a:r>
              <a:rPr sz="1167" dirty="0">
                <a:latin typeface="Garamond"/>
                <a:cs typeface="Garamond"/>
              </a:rPr>
              <a:t>than to </a:t>
            </a:r>
            <a:r>
              <a:rPr sz="1167" spc="-5" dirty="0">
                <a:latin typeface="Garamond"/>
                <a:cs typeface="Garamond"/>
              </a:rPr>
              <a:t>retailers. </a:t>
            </a:r>
            <a:r>
              <a:rPr sz="1167" dirty="0">
                <a:latin typeface="Garamond"/>
                <a:cs typeface="Garamond"/>
              </a:rPr>
              <a:t>Provide several services,  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carrying stock, </a:t>
            </a:r>
            <a:r>
              <a:rPr sz="1167" spc="-5" dirty="0">
                <a:latin typeface="Garamond"/>
                <a:cs typeface="Garamond"/>
              </a:rPr>
              <a:t>offering credit, and providing delivery. May carry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broad range of  merchandise, </a:t>
            </a:r>
            <a:r>
              <a:rPr sz="1167" dirty="0">
                <a:latin typeface="Garamond"/>
                <a:cs typeface="Garamond"/>
              </a:rPr>
              <a:t>a general </a:t>
            </a:r>
            <a:r>
              <a:rPr sz="1167" spc="-5" dirty="0">
                <a:latin typeface="Garamond"/>
                <a:cs typeface="Garamond"/>
              </a:rPr>
              <a:t>line, or </a:t>
            </a:r>
            <a:r>
              <a:rPr sz="1167" dirty="0">
                <a:latin typeface="Garamond"/>
                <a:cs typeface="Garamond"/>
              </a:rPr>
              <a:t>a specialty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line.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356"/>
              </a:lnSpc>
              <a:spcBef>
                <a:spcPts val="44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Limited-service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wholesalers:</a:t>
            </a:r>
            <a:endParaRPr sz="1167">
              <a:latin typeface="Garamond"/>
              <a:cs typeface="Garamond"/>
            </a:endParaRPr>
          </a:p>
          <a:p>
            <a:pPr marL="12347" marR="5556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fewer services than </a:t>
            </a:r>
            <a:r>
              <a:rPr sz="1167" spc="-5" dirty="0">
                <a:latin typeface="Garamond"/>
                <a:cs typeface="Garamond"/>
              </a:rPr>
              <a:t>full-service </a:t>
            </a:r>
            <a:r>
              <a:rPr sz="1167" dirty="0">
                <a:latin typeface="Garamond"/>
                <a:cs typeface="Garamond"/>
              </a:rPr>
              <a:t>wholesalers. Limited-service wholesalers </a:t>
            </a:r>
            <a:r>
              <a:rPr sz="1167" spc="-5" dirty="0">
                <a:latin typeface="Garamond"/>
                <a:cs typeface="Garamond"/>
              </a:rPr>
              <a:t>are of </a:t>
            </a:r>
            <a:r>
              <a:rPr sz="1167" dirty="0">
                <a:latin typeface="Garamond"/>
                <a:cs typeface="Garamond"/>
              </a:rPr>
              <a:t>several types:  </a:t>
            </a:r>
            <a:r>
              <a:rPr sz="1167" b="1" spc="-5" dirty="0">
                <a:latin typeface="Garamond"/>
                <a:cs typeface="Garamond"/>
              </a:rPr>
              <a:t>Cash-and-carry wholesalers</a:t>
            </a:r>
            <a:r>
              <a:rPr sz="1167" spc="-5" dirty="0">
                <a:latin typeface="Garamond"/>
                <a:cs typeface="Garamond"/>
              </a:rPr>
              <a:t>: Carry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limited line of </a:t>
            </a:r>
            <a:r>
              <a:rPr sz="1167" dirty="0">
                <a:latin typeface="Garamond"/>
                <a:cs typeface="Garamond"/>
              </a:rPr>
              <a:t>fast-moving 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sell to small </a:t>
            </a:r>
            <a:r>
              <a:rPr sz="1167" spc="-5" dirty="0">
                <a:latin typeface="Garamond"/>
                <a:cs typeface="Garamond"/>
              </a:rPr>
              <a:t>retailers  </a:t>
            </a:r>
            <a:r>
              <a:rPr sz="1167" dirty="0">
                <a:latin typeface="Garamond"/>
                <a:cs typeface="Garamond"/>
              </a:rPr>
              <a:t>for cash. </a:t>
            </a:r>
            <a:r>
              <a:rPr sz="1167" spc="-5" dirty="0">
                <a:latin typeface="Garamond"/>
                <a:cs typeface="Garamond"/>
              </a:rPr>
              <a:t>Normally do not deliver. Example: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small </a:t>
            </a:r>
            <a:r>
              <a:rPr sz="1167" dirty="0">
                <a:latin typeface="Garamond"/>
                <a:cs typeface="Garamond"/>
              </a:rPr>
              <a:t>fish store </a:t>
            </a:r>
            <a:r>
              <a:rPr sz="1167" spc="-5" dirty="0">
                <a:latin typeface="Garamond"/>
                <a:cs typeface="Garamond"/>
              </a:rPr>
              <a:t>retailer may drive </a:t>
            </a:r>
            <a:r>
              <a:rPr sz="1167" dirty="0">
                <a:latin typeface="Garamond"/>
                <a:cs typeface="Garamond"/>
              </a:rPr>
              <a:t>to a cash-and-  carry fish wholesaler,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fish for cash, </a:t>
            </a:r>
            <a:r>
              <a:rPr sz="1167" spc="-5" dirty="0">
                <a:latin typeface="Garamond"/>
                <a:cs typeface="Garamond"/>
              </a:rPr>
              <a:t>and bring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merchandise back </a:t>
            </a:r>
            <a:r>
              <a:rPr sz="1167" dirty="0">
                <a:latin typeface="Garamond"/>
                <a:cs typeface="Garamond"/>
              </a:rPr>
              <a:t>to the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store.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Truck </a:t>
            </a:r>
            <a:r>
              <a:rPr sz="1167" b="1" spc="-5" dirty="0">
                <a:latin typeface="Garamond"/>
                <a:cs typeface="Garamond"/>
              </a:rPr>
              <a:t>wholesalers </a:t>
            </a:r>
            <a:r>
              <a:rPr sz="1167" dirty="0">
                <a:latin typeface="Garamond"/>
                <a:cs typeface="Garamond"/>
              </a:rPr>
              <a:t>(or truck </a:t>
            </a:r>
            <a:r>
              <a:rPr sz="1167" spc="-5" dirty="0">
                <a:latin typeface="Garamond"/>
                <a:cs typeface="Garamond"/>
              </a:rPr>
              <a:t>jobbers): </a:t>
            </a:r>
            <a:r>
              <a:rPr sz="1167" dirty="0">
                <a:latin typeface="Garamond"/>
                <a:cs typeface="Garamond"/>
              </a:rPr>
              <a:t>Perform </a:t>
            </a:r>
            <a:r>
              <a:rPr sz="1167" spc="-5" dirty="0">
                <a:latin typeface="Garamond"/>
                <a:cs typeface="Garamond"/>
              </a:rPr>
              <a:t>primarily </a:t>
            </a:r>
            <a:r>
              <a:rPr sz="1167" dirty="0">
                <a:latin typeface="Garamond"/>
                <a:cs typeface="Garamond"/>
              </a:rPr>
              <a:t>a selling </a:t>
            </a:r>
            <a:r>
              <a:rPr sz="1167" spc="-5" dirty="0">
                <a:latin typeface="Garamond"/>
                <a:cs typeface="Garamond"/>
              </a:rPr>
              <a:t>and delivery </a:t>
            </a:r>
            <a:r>
              <a:rPr sz="1167" dirty="0">
                <a:latin typeface="Garamond"/>
                <a:cs typeface="Garamond"/>
              </a:rPr>
              <a:t>function. </a:t>
            </a:r>
            <a:r>
              <a:rPr sz="1167" spc="-5" dirty="0">
                <a:latin typeface="Garamond"/>
                <a:cs typeface="Garamond"/>
              </a:rPr>
              <a:t>Carry </a:t>
            </a:r>
            <a:r>
              <a:rPr sz="1167" dirty="0">
                <a:latin typeface="Garamond"/>
                <a:cs typeface="Garamond"/>
              </a:rPr>
              <a:t>a  limited line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semi </a:t>
            </a:r>
            <a:r>
              <a:rPr sz="1167" spc="-5" dirty="0">
                <a:latin typeface="Garamond"/>
                <a:cs typeface="Garamond"/>
              </a:rPr>
              <a:t>perishable </a:t>
            </a:r>
            <a:r>
              <a:rPr sz="1167" dirty="0">
                <a:latin typeface="Garamond"/>
                <a:cs typeface="Garamond"/>
              </a:rPr>
              <a:t>merchandise (such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milk, </a:t>
            </a:r>
            <a:r>
              <a:rPr sz="1167" spc="-5" dirty="0">
                <a:latin typeface="Garamond"/>
                <a:cs typeface="Garamond"/>
              </a:rPr>
              <a:t>bread, </a:t>
            </a:r>
            <a:r>
              <a:rPr sz="1167" dirty="0">
                <a:latin typeface="Garamond"/>
                <a:cs typeface="Garamond"/>
              </a:rPr>
              <a:t>snack foods), which they sell for  cash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rounds </a:t>
            </a:r>
            <a:r>
              <a:rPr sz="1167" dirty="0">
                <a:latin typeface="Garamond"/>
                <a:cs typeface="Garamond"/>
              </a:rPr>
              <a:t>to supermarkets, small </a:t>
            </a:r>
            <a:r>
              <a:rPr sz="1167" spc="-5" dirty="0">
                <a:latin typeface="Garamond"/>
                <a:cs typeface="Garamond"/>
              </a:rPr>
              <a:t>groceries, hospitals, restaurants, </a:t>
            </a:r>
            <a:r>
              <a:rPr sz="1167" dirty="0">
                <a:latin typeface="Garamond"/>
                <a:cs typeface="Garamond"/>
              </a:rPr>
              <a:t>factory  cafeterias, and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hotels.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Drop shippers</a:t>
            </a:r>
            <a:r>
              <a:rPr sz="1167" spc="-5" dirty="0">
                <a:latin typeface="Garamond"/>
                <a:cs typeface="Garamond"/>
              </a:rPr>
              <a:t>: Do not </a:t>
            </a:r>
            <a:r>
              <a:rPr sz="1167" dirty="0">
                <a:latin typeface="Garamond"/>
                <a:cs typeface="Garamond"/>
              </a:rPr>
              <a:t>carry </a:t>
            </a:r>
            <a:r>
              <a:rPr sz="1167" spc="-5" dirty="0">
                <a:latin typeface="Garamond"/>
                <a:cs typeface="Garamond"/>
              </a:rPr>
              <a:t>inventory or handle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product. On receiving an order, </a:t>
            </a:r>
            <a:r>
              <a:rPr sz="1167" dirty="0">
                <a:latin typeface="Garamond"/>
                <a:cs typeface="Garamond"/>
              </a:rPr>
              <a:t>they select a  </a:t>
            </a:r>
            <a:r>
              <a:rPr sz="1167" spc="-5" dirty="0">
                <a:latin typeface="Garamond"/>
                <a:cs typeface="Garamond"/>
              </a:rPr>
              <a:t>manufacturer, </a:t>
            </a:r>
            <a:r>
              <a:rPr sz="1167" dirty="0">
                <a:latin typeface="Garamond"/>
                <a:cs typeface="Garamond"/>
              </a:rPr>
              <a:t>who ships the </a:t>
            </a:r>
            <a:r>
              <a:rPr sz="1167" spc="-5" dirty="0">
                <a:latin typeface="Garamond"/>
                <a:cs typeface="Garamond"/>
              </a:rPr>
              <a:t>merchandise directly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customer. </a:t>
            </a:r>
            <a:r>
              <a:rPr sz="1167" dirty="0">
                <a:latin typeface="Garamond"/>
                <a:cs typeface="Garamond"/>
              </a:rPr>
              <a:t>The drop shipper </a:t>
            </a:r>
            <a:r>
              <a:rPr sz="1167" spc="-5" dirty="0">
                <a:latin typeface="Garamond"/>
                <a:cs typeface="Garamond"/>
              </a:rPr>
              <a:t>assumes </a:t>
            </a:r>
            <a:r>
              <a:rPr sz="1167" dirty="0">
                <a:latin typeface="Garamond"/>
                <a:cs typeface="Garamond"/>
              </a:rPr>
              <a:t>title  </a:t>
            </a:r>
            <a:r>
              <a:rPr sz="1167" spc="-5" dirty="0">
                <a:latin typeface="Garamond"/>
                <a:cs typeface="Garamond"/>
              </a:rPr>
              <a:t>and risk </a:t>
            </a:r>
            <a:r>
              <a:rPr sz="1167" dirty="0">
                <a:latin typeface="Garamond"/>
                <a:cs typeface="Garamond"/>
              </a:rPr>
              <a:t>from the time the </a:t>
            </a:r>
            <a:r>
              <a:rPr sz="1167" spc="-5" dirty="0">
                <a:latin typeface="Garamond"/>
                <a:cs typeface="Garamond"/>
              </a:rPr>
              <a:t>order is accepted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its delivery </a:t>
            </a:r>
            <a:r>
              <a:rPr sz="1167" dirty="0">
                <a:latin typeface="Garamond"/>
                <a:cs typeface="Garamond"/>
              </a:rPr>
              <a:t>to the customer. They </a:t>
            </a:r>
            <a:r>
              <a:rPr sz="1167" spc="-5" dirty="0">
                <a:latin typeface="Garamond"/>
                <a:cs typeface="Garamond"/>
              </a:rPr>
              <a:t>operate in bulk  </a:t>
            </a:r>
            <a:r>
              <a:rPr sz="1167" dirty="0">
                <a:latin typeface="Garamond"/>
                <a:cs typeface="Garamond"/>
              </a:rPr>
              <a:t>industries, 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coal, lumber, </a:t>
            </a:r>
            <a:r>
              <a:rPr sz="1167" spc="-5" dirty="0">
                <a:latin typeface="Garamond"/>
                <a:cs typeface="Garamond"/>
              </a:rPr>
              <a:t>and heavy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equipment.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Rack </a:t>
            </a:r>
            <a:r>
              <a:rPr sz="1167" b="1" spc="-5" dirty="0">
                <a:latin typeface="Garamond"/>
                <a:cs typeface="Garamond"/>
              </a:rPr>
              <a:t>jobbers</a:t>
            </a:r>
            <a:r>
              <a:rPr sz="1167" spc="-5" dirty="0">
                <a:latin typeface="Garamond"/>
                <a:cs typeface="Garamond"/>
              </a:rPr>
              <a:t>: Serve </a:t>
            </a:r>
            <a:r>
              <a:rPr sz="1167" dirty="0">
                <a:latin typeface="Garamond"/>
                <a:cs typeface="Garamond"/>
              </a:rPr>
              <a:t>grocery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drug </a:t>
            </a:r>
            <a:r>
              <a:rPr sz="1167" spc="-5" dirty="0">
                <a:latin typeface="Garamond"/>
                <a:cs typeface="Garamond"/>
              </a:rPr>
              <a:t>retailers, mostly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nonfood </a:t>
            </a:r>
            <a:r>
              <a:rPr sz="1167" dirty="0">
                <a:latin typeface="Garamond"/>
                <a:cs typeface="Garamond"/>
              </a:rPr>
              <a:t>items. They send delivery  trucks to stores, where the </a:t>
            </a:r>
            <a:r>
              <a:rPr sz="1167" spc="-5" dirty="0">
                <a:latin typeface="Garamond"/>
                <a:cs typeface="Garamond"/>
              </a:rPr>
              <a:t>delivery people </a:t>
            </a:r>
            <a:r>
              <a:rPr sz="1167" dirty="0">
                <a:latin typeface="Garamond"/>
                <a:cs typeface="Garamond"/>
              </a:rPr>
              <a:t>set up toys, </a:t>
            </a:r>
            <a:r>
              <a:rPr sz="1167" spc="-5" dirty="0">
                <a:latin typeface="Garamond"/>
                <a:cs typeface="Garamond"/>
              </a:rPr>
              <a:t>paperbacks, hardware </a:t>
            </a:r>
            <a:r>
              <a:rPr sz="1167" dirty="0">
                <a:latin typeface="Garamond"/>
                <a:cs typeface="Garamond"/>
              </a:rPr>
              <a:t>items, </a:t>
            </a:r>
            <a:r>
              <a:rPr sz="1167" spc="-5" dirty="0">
                <a:latin typeface="Garamond"/>
                <a:cs typeface="Garamond"/>
              </a:rPr>
              <a:t>health </a:t>
            </a:r>
            <a:r>
              <a:rPr sz="1167" dirty="0">
                <a:latin typeface="Garamond"/>
                <a:cs typeface="Garamond"/>
              </a:rPr>
              <a:t>and  </a:t>
            </a:r>
            <a:r>
              <a:rPr sz="1167" spc="-5" dirty="0">
                <a:latin typeface="Garamond"/>
                <a:cs typeface="Garamond"/>
              </a:rPr>
              <a:t>beauty aids, or other items.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goods, </a:t>
            </a:r>
            <a:r>
              <a:rPr sz="1167" dirty="0">
                <a:latin typeface="Garamond"/>
                <a:cs typeface="Garamond"/>
              </a:rPr>
              <a:t>keep them fresh, set up </a:t>
            </a:r>
            <a:r>
              <a:rPr sz="1167" spc="-5" dirty="0">
                <a:latin typeface="Garamond"/>
                <a:cs typeface="Garamond"/>
              </a:rPr>
              <a:t>point-of-purchase  </a:t>
            </a:r>
            <a:r>
              <a:rPr sz="1167" dirty="0">
                <a:latin typeface="Garamond"/>
                <a:cs typeface="Garamond"/>
              </a:rPr>
              <a:t>displays,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keep inventory </a:t>
            </a:r>
            <a:r>
              <a:rPr sz="1167" spc="-5" dirty="0">
                <a:latin typeface="Garamond"/>
                <a:cs typeface="Garamond"/>
              </a:rPr>
              <a:t>records. </a:t>
            </a:r>
            <a:r>
              <a:rPr sz="1167" dirty="0">
                <a:latin typeface="Garamond"/>
                <a:cs typeface="Garamond"/>
              </a:rPr>
              <a:t>Rack jobbers </a:t>
            </a:r>
            <a:r>
              <a:rPr sz="1167" spc="-5" dirty="0">
                <a:latin typeface="Garamond"/>
                <a:cs typeface="Garamond"/>
              </a:rPr>
              <a:t>retain </a:t>
            </a:r>
            <a:r>
              <a:rPr sz="1167" dirty="0">
                <a:latin typeface="Garamond"/>
                <a:cs typeface="Garamond"/>
              </a:rPr>
              <a:t>title to the goods and bill the retailers 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for the goods sold to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Producers' cooperatives </a:t>
            </a:r>
            <a:r>
              <a:rPr sz="1167" dirty="0">
                <a:latin typeface="Garamond"/>
                <a:cs typeface="Garamond"/>
              </a:rPr>
              <a:t>:Owned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farmer </a:t>
            </a:r>
            <a:r>
              <a:rPr sz="1167" spc="-5" dirty="0">
                <a:latin typeface="Garamond"/>
                <a:cs typeface="Garamond"/>
              </a:rPr>
              <a:t>members and assemble </a:t>
            </a:r>
            <a:r>
              <a:rPr sz="1167" dirty="0">
                <a:latin typeface="Garamond"/>
                <a:cs typeface="Garamond"/>
              </a:rPr>
              <a:t>farm </a:t>
            </a:r>
            <a:r>
              <a:rPr sz="1167" spc="-5" dirty="0">
                <a:latin typeface="Garamond"/>
                <a:cs typeface="Garamond"/>
              </a:rPr>
              <a:t>produce </a:t>
            </a:r>
            <a:r>
              <a:rPr sz="1167" dirty="0">
                <a:latin typeface="Garamond"/>
                <a:cs typeface="Garamond"/>
              </a:rPr>
              <a:t>to sell </a:t>
            </a:r>
            <a:r>
              <a:rPr sz="1167" spc="-5" dirty="0">
                <a:latin typeface="Garamond"/>
                <a:cs typeface="Garamond"/>
              </a:rPr>
              <a:t>in local  </a:t>
            </a:r>
            <a:r>
              <a:rPr sz="1167" dirty="0">
                <a:latin typeface="Garamond"/>
                <a:cs typeface="Garamond"/>
              </a:rPr>
              <a:t>markets. The co-op's </a:t>
            </a:r>
            <a:r>
              <a:rPr sz="1167" spc="-5" dirty="0">
                <a:latin typeface="Garamond"/>
                <a:cs typeface="Garamond"/>
              </a:rPr>
              <a:t>profits are </a:t>
            </a:r>
            <a:r>
              <a:rPr sz="1167" dirty="0">
                <a:latin typeface="Garamond"/>
                <a:cs typeface="Garamond"/>
              </a:rPr>
              <a:t>distributed to </a:t>
            </a:r>
            <a:r>
              <a:rPr sz="1167" spc="-5" dirty="0">
                <a:latin typeface="Garamond"/>
                <a:cs typeface="Garamond"/>
              </a:rPr>
              <a:t>members at </a:t>
            </a:r>
            <a:r>
              <a:rPr sz="1167" dirty="0">
                <a:latin typeface="Garamond"/>
                <a:cs typeface="Garamond"/>
              </a:rPr>
              <a:t>the end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year.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often attempt 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improve product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and promote </a:t>
            </a:r>
            <a:r>
              <a:rPr sz="1167" dirty="0">
                <a:latin typeface="Garamond"/>
                <a:cs typeface="Garamond"/>
              </a:rPr>
              <a:t>a co-op </a:t>
            </a:r>
            <a:r>
              <a:rPr sz="1167" spc="-5" dirty="0">
                <a:latin typeface="Garamond"/>
                <a:cs typeface="Garamond"/>
              </a:rPr>
              <a:t>brand name,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Sun </a:t>
            </a:r>
            <a:r>
              <a:rPr sz="1167" spc="-5" dirty="0">
                <a:latin typeface="Garamond"/>
                <a:cs typeface="Garamond"/>
              </a:rPr>
              <a:t>Maid raisins, </a:t>
            </a:r>
            <a:r>
              <a:rPr sz="1167" dirty="0">
                <a:latin typeface="Garamond"/>
                <a:cs typeface="Garamond"/>
              </a:rPr>
              <a:t>Sunkist  </a:t>
            </a:r>
            <a:r>
              <a:rPr sz="1167" spc="-5" dirty="0">
                <a:latin typeface="Garamond"/>
                <a:cs typeface="Garamond"/>
              </a:rPr>
              <a:t>oranges, or Diamond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walnuts.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Mail-order </a:t>
            </a:r>
            <a:r>
              <a:rPr sz="1167" b="1" spc="-5" dirty="0">
                <a:latin typeface="Garamond"/>
                <a:cs typeface="Garamond"/>
              </a:rPr>
              <a:t>wholesalers</a:t>
            </a:r>
            <a:r>
              <a:rPr sz="1167" spc="-5" dirty="0">
                <a:latin typeface="Garamond"/>
                <a:cs typeface="Garamond"/>
              </a:rPr>
              <a:t>: Send </a:t>
            </a:r>
            <a:r>
              <a:rPr sz="1167" dirty="0">
                <a:latin typeface="Garamond"/>
                <a:cs typeface="Garamond"/>
              </a:rPr>
              <a:t>catalogs to </a:t>
            </a:r>
            <a:r>
              <a:rPr sz="1167" spc="-5" dirty="0">
                <a:latin typeface="Garamond"/>
                <a:cs typeface="Garamond"/>
              </a:rPr>
              <a:t>retail, industrial, and </a:t>
            </a:r>
            <a:r>
              <a:rPr sz="1167" dirty="0">
                <a:latin typeface="Garamond"/>
                <a:cs typeface="Garamond"/>
              </a:rPr>
              <a:t>institutional customers featuring  </a:t>
            </a:r>
            <a:r>
              <a:rPr sz="1167" spc="-5" dirty="0">
                <a:latin typeface="Garamond"/>
                <a:cs typeface="Garamond"/>
              </a:rPr>
              <a:t>jewelry, </a:t>
            </a:r>
            <a:r>
              <a:rPr sz="1167" dirty="0">
                <a:latin typeface="Garamond"/>
                <a:cs typeface="Garamond"/>
              </a:rPr>
              <a:t>cosmetics, </a:t>
            </a:r>
            <a:r>
              <a:rPr sz="1167" spc="-5" dirty="0">
                <a:latin typeface="Garamond"/>
                <a:cs typeface="Garamond"/>
              </a:rPr>
              <a:t>specialty </a:t>
            </a:r>
            <a:r>
              <a:rPr sz="1167" dirty="0">
                <a:latin typeface="Garamond"/>
                <a:cs typeface="Garamond"/>
              </a:rPr>
              <a:t>foods, </a:t>
            </a:r>
            <a:r>
              <a:rPr sz="1167" spc="-5" dirty="0">
                <a:latin typeface="Garamond"/>
                <a:cs typeface="Garamond"/>
              </a:rPr>
              <a:t>and other </a:t>
            </a:r>
            <a:r>
              <a:rPr sz="1167" dirty="0">
                <a:latin typeface="Garamond"/>
                <a:cs typeface="Garamond"/>
              </a:rPr>
              <a:t>small </a:t>
            </a:r>
            <a:r>
              <a:rPr sz="1167" spc="-5" dirty="0">
                <a:latin typeface="Garamond"/>
                <a:cs typeface="Garamond"/>
              </a:rPr>
              <a:t>items. Maintain no outside </a:t>
            </a:r>
            <a:r>
              <a:rPr sz="1167" dirty="0">
                <a:latin typeface="Garamond"/>
                <a:cs typeface="Garamond"/>
              </a:rPr>
              <a:t>sales force. </a:t>
            </a:r>
            <a:r>
              <a:rPr sz="1167" spc="-5" dirty="0">
                <a:latin typeface="Garamond"/>
                <a:cs typeface="Garamond"/>
              </a:rPr>
              <a:t>Main 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are businesses in </a:t>
            </a:r>
            <a:r>
              <a:rPr sz="1167" dirty="0">
                <a:latin typeface="Garamond"/>
                <a:cs typeface="Garamond"/>
              </a:rPr>
              <a:t>small </a:t>
            </a:r>
            <a:r>
              <a:rPr sz="1167" spc="-5" dirty="0">
                <a:latin typeface="Garamond"/>
                <a:cs typeface="Garamond"/>
              </a:rPr>
              <a:t>outlying areas. Orders are filled and </a:t>
            </a:r>
            <a:r>
              <a:rPr sz="1167" dirty="0">
                <a:latin typeface="Garamond"/>
                <a:cs typeface="Garamond"/>
              </a:rPr>
              <a:t>sent </a:t>
            </a:r>
            <a:r>
              <a:rPr sz="1167" spc="-5" dirty="0">
                <a:latin typeface="Garamond"/>
                <a:cs typeface="Garamond"/>
              </a:rPr>
              <a:t>by mail, </a:t>
            </a:r>
            <a:r>
              <a:rPr sz="1167" dirty="0">
                <a:latin typeface="Garamond"/>
                <a:cs typeface="Garamond"/>
              </a:rPr>
              <a:t>truck, </a:t>
            </a:r>
            <a:r>
              <a:rPr sz="1167" spc="-5" dirty="0">
                <a:latin typeface="Garamond"/>
                <a:cs typeface="Garamond"/>
              </a:rPr>
              <a:t>or other  transportation.</a:t>
            </a:r>
            <a:endParaRPr sz="1167">
              <a:latin typeface="Garamond"/>
              <a:cs typeface="Garamond"/>
            </a:endParaRPr>
          </a:p>
          <a:p>
            <a:pPr marL="901327" indent="-344480">
              <a:lnSpc>
                <a:spcPts val="1240"/>
              </a:lnSpc>
              <a:buAutoNum type="romanLcPeriod" startAt="2"/>
              <a:tabLst>
                <a:tab pos="900709" algn="l"/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Brokers and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agents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Do not </a:t>
            </a:r>
            <a:r>
              <a:rPr sz="1167" dirty="0">
                <a:latin typeface="Garamond"/>
                <a:cs typeface="Garamond"/>
              </a:rPr>
              <a:t>take title to goods. </a:t>
            </a:r>
            <a:r>
              <a:rPr sz="1167" spc="-5" dirty="0">
                <a:latin typeface="Garamond"/>
                <a:cs typeface="Garamond"/>
              </a:rPr>
              <a:t>Main </a:t>
            </a:r>
            <a:r>
              <a:rPr sz="1167" dirty="0">
                <a:latin typeface="Garamond"/>
                <a:cs typeface="Garamond"/>
              </a:rPr>
              <a:t>function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facilitate </a:t>
            </a:r>
            <a:r>
              <a:rPr sz="1167" spc="-5" dirty="0">
                <a:latin typeface="Garamond"/>
                <a:cs typeface="Garamond"/>
              </a:rPr>
              <a:t>buying and </a:t>
            </a:r>
            <a:r>
              <a:rPr sz="1167" dirty="0">
                <a:latin typeface="Garamond"/>
                <a:cs typeface="Garamond"/>
              </a:rPr>
              <a:t>selling, for which they earn a  commission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selling </a:t>
            </a:r>
            <a:r>
              <a:rPr sz="1167" spc="-5" dirty="0">
                <a:latin typeface="Garamond"/>
                <a:cs typeface="Garamond"/>
              </a:rPr>
              <a:t>price. Generally, </a:t>
            </a:r>
            <a:r>
              <a:rPr sz="1167" dirty="0">
                <a:latin typeface="Garamond"/>
                <a:cs typeface="Garamond"/>
              </a:rPr>
              <a:t>specialize </a:t>
            </a:r>
            <a:r>
              <a:rPr sz="1167" spc="-5" dirty="0">
                <a:latin typeface="Garamond"/>
                <a:cs typeface="Garamond"/>
              </a:rPr>
              <a:t>by product line or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types.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361"/>
              </a:lnSpc>
              <a:spcBef>
                <a:spcPts val="44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Brokers: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Chief </a:t>
            </a:r>
            <a:r>
              <a:rPr sz="1167" dirty="0">
                <a:latin typeface="Garamond"/>
                <a:cs typeface="Garamond"/>
              </a:rPr>
              <a:t>function </a:t>
            </a:r>
            <a:r>
              <a:rPr sz="1167" spc="-5" dirty="0">
                <a:latin typeface="Garamond"/>
                <a:cs typeface="Garamond"/>
              </a:rPr>
              <a:t>is bringing buyers and </a:t>
            </a:r>
            <a:r>
              <a:rPr sz="1167" dirty="0">
                <a:latin typeface="Garamond"/>
                <a:cs typeface="Garamond"/>
              </a:rPr>
              <a:t>sellers together </a:t>
            </a:r>
            <a:r>
              <a:rPr sz="1167" spc="-5" dirty="0">
                <a:latin typeface="Garamond"/>
                <a:cs typeface="Garamond"/>
              </a:rPr>
              <a:t>and assisting in negotiation.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paid by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party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hired </a:t>
            </a:r>
            <a:r>
              <a:rPr sz="1167" dirty="0">
                <a:latin typeface="Garamond"/>
                <a:cs typeface="Garamond"/>
              </a:rPr>
              <a:t>them, </a:t>
            </a:r>
            <a:r>
              <a:rPr sz="1167" spc="-5" dirty="0">
                <a:latin typeface="Garamond"/>
                <a:cs typeface="Garamond"/>
              </a:rPr>
              <a:t>and do not </a:t>
            </a:r>
            <a:r>
              <a:rPr sz="1167" dirty="0">
                <a:latin typeface="Garamond"/>
                <a:cs typeface="Garamond"/>
              </a:rPr>
              <a:t>carry </a:t>
            </a:r>
            <a:r>
              <a:rPr sz="1167" spc="-5" dirty="0">
                <a:latin typeface="Garamond"/>
                <a:cs typeface="Garamond"/>
              </a:rPr>
              <a:t>inventory, </a:t>
            </a:r>
            <a:r>
              <a:rPr sz="1167" dirty="0">
                <a:latin typeface="Garamond"/>
                <a:cs typeface="Garamond"/>
              </a:rPr>
              <a:t>get </a:t>
            </a:r>
            <a:r>
              <a:rPr sz="1167" spc="-5" dirty="0">
                <a:latin typeface="Garamond"/>
                <a:cs typeface="Garamond"/>
              </a:rPr>
              <a:t>involved in </a:t>
            </a:r>
            <a:r>
              <a:rPr sz="1167" dirty="0">
                <a:latin typeface="Garamond"/>
                <a:cs typeface="Garamond"/>
              </a:rPr>
              <a:t>financing, </a:t>
            </a:r>
            <a:r>
              <a:rPr sz="1167" spc="-5" dirty="0">
                <a:latin typeface="Garamond"/>
                <a:cs typeface="Garamond"/>
              </a:rPr>
              <a:t>or assume risk.  Examples: </a:t>
            </a:r>
            <a:r>
              <a:rPr sz="1167" dirty="0">
                <a:latin typeface="Garamond"/>
                <a:cs typeface="Garamond"/>
              </a:rPr>
              <a:t>food </a:t>
            </a:r>
            <a:r>
              <a:rPr sz="1167" spc="-5" dirty="0">
                <a:latin typeface="Garamond"/>
                <a:cs typeface="Garamond"/>
              </a:rPr>
              <a:t>brokers, real </a:t>
            </a:r>
            <a:r>
              <a:rPr sz="1167" dirty="0">
                <a:latin typeface="Garamond"/>
                <a:cs typeface="Garamond"/>
              </a:rPr>
              <a:t>estate </a:t>
            </a:r>
            <a:r>
              <a:rPr sz="1167" spc="-5" dirty="0">
                <a:latin typeface="Garamond"/>
                <a:cs typeface="Garamond"/>
              </a:rPr>
              <a:t>brokers, insurance brokers, and </a:t>
            </a:r>
            <a:r>
              <a:rPr sz="1167" dirty="0">
                <a:latin typeface="Garamond"/>
                <a:cs typeface="Garamond"/>
              </a:rPr>
              <a:t>security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brokers.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361"/>
              </a:lnSpc>
              <a:spcBef>
                <a:spcPts val="44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Agents:</a:t>
            </a:r>
            <a:endParaRPr sz="1167">
              <a:latin typeface="Garamond"/>
              <a:cs typeface="Garamond"/>
            </a:endParaRPr>
          </a:p>
          <a:p>
            <a:pPr marL="12347" marR="740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Represent </a:t>
            </a:r>
            <a:r>
              <a:rPr sz="1167" dirty="0">
                <a:latin typeface="Garamond"/>
                <a:cs typeface="Garamond"/>
              </a:rPr>
              <a:t>either </a:t>
            </a:r>
            <a:r>
              <a:rPr sz="1167" spc="-5" dirty="0">
                <a:latin typeface="Garamond"/>
                <a:cs typeface="Garamond"/>
              </a:rPr>
              <a:t>buyers or </a:t>
            </a:r>
            <a:r>
              <a:rPr sz="1167" dirty="0">
                <a:latin typeface="Garamond"/>
                <a:cs typeface="Garamond"/>
              </a:rPr>
              <a:t>sellers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more permanent </a:t>
            </a:r>
            <a:r>
              <a:rPr sz="1167" dirty="0">
                <a:latin typeface="Garamond"/>
                <a:cs typeface="Garamond"/>
              </a:rPr>
              <a:t>basis than </a:t>
            </a:r>
            <a:r>
              <a:rPr sz="1167" spc="-5" dirty="0">
                <a:latin typeface="Garamond"/>
                <a:cs typeface="Garamond"/>
              </a:rPr>
              <a:t>brokers do.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several  types: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71416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155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728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b="1" dirty="0">
                <a:latin typeface="Garamond"/>
                <a:cs typeface="Garamond"/>
              </a:rPr>
              <a:t>Manufacturers' </a:t>
            </a:r>
            <a:r>
              <a:rPr sz="1167" b="1" spc="-5" dirty="0">
                <a:latin typeface="Garamond"/>
                <a:cs typeface="Garamond"/>
              </a:rPr>
              <a:t>agents</a:t>
            </a:r>
            <a:r>
              <a:rPr sz="1167" spc="-5" dirty="0">
                <a:latin typeface="Garamond"/>
                <a:cs typeface="Garamond"/>
              </a:rPr>
              <a:t>: </a:t>
            </a:r>
            <a:r>
              <a:rPr sz="1167" dirty="0">
                <a:latin typeface="Garamond"/>
                <a:cs typeface="Garamond"/>
              </a:rPr>
              <a:t>Represent two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more manufacturers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complementary </a:t>
            </a:r>
            <a:r>
              <a:rPr sz="1167" spc="-5" dirty="0">
                <a:latin typeface="Garamond"/>
                <a:cs typeface="Garamond"/>
              </a:rPr>
              <a:t>lines.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formal  </a:t>
            </a:r>
            <a:r>
              <a:rPr sz="1167" dirty="0">
                <a:latin typeface="Garamond"/>
                <a:cs typeface="Garamond"/>
              </a:rPr>
              <a:t>written </a:t>
            </a:r>
            <a:r>
              <a:rPr sz="1167" spc="-5" dirty="0">
                <a:latin typeface="Garamond"/>
                <a:cs typeface="Garamond"/>
              </a:rPr>
              <a:t>agreement </a:t>
            </a:r>
            <a:r>
              <a:rPr sz="1167" dirty="0">
                <a:latin typeface="Garamond"/>
                <a:cs typeface="Garamond"/>
              </a:rPr>
              <a:t>with each </a:t>
            </a:r>
            <a:r>
              <a:rPr sz="1167" spc="-5" dirty="0">
                <a:latin typeface="Garamond"/>
                <a:cs typeface="Garamond"/>
              </a:rPr>
              <a:t>manufacturer </a:t>
            </a:r>
            <a:r>
              <a:rPr sz="1167" dirty="0">
                <a:latin typeface="Garamond"/>
                <a:cs typeface="Garamond"/>
              </a:rPr>
              <a:t>covers </a:t>
            </a:r>
            <a:r>
              <a:rPr sz="1167" spc="-5" dirty="0">
                <a:latin typeface="Garamond"/>
                <a:cs typeface="Garamond"/>
              </a:rPr>
              <a:t>pricing, </a:t>
            </a:r>
            <a:r>
              <a:rPr sz="1167" dirty="0">
                <a:latin typeface="Garamond"/>
                <a:cs typeface="Garamond"/>
              </a:rPr>
              <a:t>territories, </a:t>
            </a:r>
            <a:r>
              <a:rPr sz="1167" spc="-5" dirty="0">
                <a:latin typeface="Garamond"/>
                <a:cs typeface="Garamond"/>
              </a:rPr>
              <a:t>order handling, delivery 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warranties,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commission </a:t>
            </a:r>
            <a:r>
              <a:rPr sz="1167" spc="-5" dirty="0">
                <a:latin typeface="Garamond"/>
                <a:cs typeface="Garamond"/>
              </a:rPr>
              <a:t>rates. Often </a:t>
            </a:r>
            <a:r>
              <a:rPr sz="1167" dirty="0">
                <a:latin typeface="Garamond"/>
                <a:cs typeface="Garamond"/>
              </a:rPr>
              <a:t>used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lines as apparel, </a:t>
            </a:r>
            <a:r>
              <a:rPr sz="1167" dirty="0">
                <a:latin typeface="Garamond"/>
                <a:cs typeface="Garamond"/>
              </a:rPr>
              <a:t>furniture,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electrical goods.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manufacturers' </a:t>
            </a:r>
            <a:r>
              <a:rPr sz="1167" spc="-5" dirty="0">
                <a:latin typeface="Garamond"/>
                <a:cs typeface="Garamond"/>
              </a:rPr>
              <a:t>agents are </a:t>
            </a:r>
            <a:r>
              <a:rPr sz="1167" dirty="0">
                <a:latin typeface="Garamond"/>
                <a:cs typeface="Garamond"/>
              </a:rPr>
              <a:t>small businesses, with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a few skilled  salespeople as employees. They </a:t>
            </a:r>
            <a:r>
              <a:rPr sz="1167" spc="-5" dirty="0">
                <a:latin typeface="Garamond"/>
                <a:cs typeface="Garamond"/>
              </a:rPr>
              <a:t>are hired by </a:t>
            </a:r>
            <a:r>
              <a:rPr sz="1167" dirty="0">
                <a:latin typeface="Garamond"/>
                <a:cs typeface="Garamond"/>
              </a:rPr>
              <a:t>small manufacturers who </a:t>
            </a:r>
            <a:r>
              <a:rPr sz="1167" spc="-5" dirty="0">
                <a:latin typeface="Garamond"/>
                <a:cs typeface="Garamond"/>
              </a:rPr>
              <a:t>cannot afford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 </a:t>
            </a:r>
            <a:r>
              <a:rPr sz="1167" dirty="0">
                <a:latin typeface="Garamond"/>
                <a:cs typeface="Garamond"/>
              </a:rPr>
              <a:t>field  sales forces, </a:t>
            </a:r>
            <a:r>
              <a:rPr sz="1167" spc="-5" dirty="0">
                <a:latin typeface="Garamond"/>
                <a:cs typeface="Garamond"/>
              </a:rPr>
              <a:t>and by large manufacturers </a:t>
            </a:r>
            <a:r>
              <a:rPr sz="1167" dirty="0">
                <a:latin typeface="Garamond"/>
                <a:cs typeface="Garamond"/>
              </a:rPr>
              <a:t>who use </a:t>
            </a:r>
            <a:r>
              <a:rPr sz="1167" spc="-5" dirty="0">
                <a:latin typeface="Garamond"/>
                <a:cs typeface="Garamond"/>
              </a:rPr>
              <a:t>agents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open new </a:t>
            </a:r>
            <a:r>
              <a:rPr sz="1167" dirty="0">
                <a:latin typeface="Garamond"/>
                <a:cs typeface="Garamond"/>
              </a:rPr>
              <a:t>territories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to cover  territories that cannot support full-time</a:t>
            </a:r>
            <a:r>
              <a:rPr sz="1167" spc="-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salespeople.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Selling agents</a:t>
            </a:r>
            <a:r>
              <a:rPr sz="1167" spc="-5" dirty="0">
                <a:latin typeface="Garamond"/>
                <a:cs typeface="Garamond"/>
              </a:rPr>
              <a:t>: Have </a:t>
            </a:r>
            <a:r>
              <a:rPr sz="1167" dirty="0">
                <a:latin typeface="Garamond"/>
                <a:cs typeface="Garamond"/>
              </a:rPr>
              <a:t>contractual </a:t>
            </a:r>
            <a:r>
              <a:rPr sz="1167" spc="-5" dirty="0">
                <a:latin typeface="Garamond"/>
                <a:cs typeface="Garamond"/>
              </a:rPr>
              <a:t>authority </a:t>
            </a:r>
            <a:r>
              <a:rPr sz="1167" dirty="0">
                <a:latin typeface="Garamond"/>
                <a:cs typeface="Garamond"/>
              </a:rPr>
              <a:t>to sell a </a:t>
            </a:r>
            <a:r>
              <a:rPr sz="1167" spc="-5" dirty="0">
                <a:latin typeface="Garamond"/>
                <a:cs typeface="Garamond"/>
              </a:rPr>
              <a:t>manufacturer's </a:t>
            </a:r>
            <a:r>
              <a:rPr sz="1167" dirty="0">
                <a:latin typeface="Garamond"/>
                <a:cs typeface="Garamond"/>
              </a:rPr>
              <a:t>entire </a:t>
            </a:r>
            <a:r>
              <a:rPr sz="1167" spc="-5" dirty="0">
                <a:latin typeface="Garamond"/>
                <a:cs typeface="Garamond"/>
              </a:rPr>
              <a:t>output. </a:t>
            </a:r>
            <a:r>
              <a:rPr sz="1167" dirty="0">
                <a:latin typeface="Garamond"/>
                <a:cs typeface="Garamond"/>
              </a:rPr>
              <a:t>The  manufacturer either is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interested in the </a:t>
            </a:r>
            <a:r>
              <a:rPr sz="1167" spc="-5" dirty="0">
                <a:latin typeface="Garamond"/>
                <a:cs typeface="Garamond"/>
              </a:rPr>
              <a:t>selling </a:t>
            </a:r>
            <a:r>
              <a:rPr sz="1167" dirty="0">
                <a:latin typeface="Garamond"/>
                <a:cs typeface="Garamond"/>
              </a:rPr>
              <a:t>function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feels unqualified. The selling </a:t>
            </a:r>
            <a:r>
              <a:rPr sz="1167" spc="-5" dirty="0">
                <a:latin typeface="Garamond"/>
                <a:cs typeface="Garamond"/>
              </a:rPr>
              <a:t>agent  </a:t>
            </a:r>
            <a:r>
              <a:rPr sz="1167" dirty="0">
                <a:latin typeface="Garamond"/>
                <a:cs typeface="Garamond"/>
              </a:rPr>
              <a:t>serves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sales department and has </a:t>
            </a:r>
            <a:r>
              <a:rPr sz="1167" dirty="0">
                <a:latin typeface="Garamond"/>
                <a:cs typeface="Garamond"/>
              </a:rPr>
              <a:t>significant </a:t>
            </a:r>
            <a:r>
              <a:rPr sz="1167" spc="-5" dirty="0">
                <a:latin typeface="Garamond"/>
                <a:cs typeface="Garamond"/>
              </a:rPr>
              <a:t>influence over prices, </a:t>
            </a:r>
            <a:r>
              <a:rPr sz="1167" dirty="0">
                <a:latin typeface="Garamond"/>
                <a:cs typeface="Garamond"/>
              </a:rPr>
              <a:t>terms,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conditions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sale.  Found </a:t>
            </a:r>
            <a:r>
              <a:rPr sz="1167" spc="-5" dirty="0">
                <a:latin typeface="Garamond"/>
                <a:cs typeface="Garamond"/>
              </a:rPr>
              <a:t>in product areas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textiles, </a:t>
            </a:r>
            <a:r>
              <a:rPr sz="1167" spc="-5" dirty="0">
                <a:latin typeface="Garamond"/>
                <a:cs typeface="Garamond"/>
              </a:rPr>
              <a:t>industrial machinery and </a:t>
            </a:r>
            <a:r>
              <a:rPr sz="1167" dirty="0">
                <a:latin typeface="Garamond"/>
                <a:cs typeface="Garamond"/>
              </a:rPr>
              <a:t>equipment, coal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coke,  chemicals,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metals.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Purchasing </a:t>
            </a:r>
            <a:r>
              <a:rPr sz="1167" b="1" spc="-5" dirty="0">
                <a:latin typeface="Garamond"/>
                <a:cs typeface="Garamond"/>
              </a:rPr>
              <a:t>agents </a:t>
            </a:r>
            <a:r>
              <a:rPr sz="1167" dirty="0">
                <a:latin typeface="Garamond"/>
                <a:cs typeface="Garamond"/>
              </a:rPr>
              <a:t>:Generally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long-term relationship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buyers and </a:t>
            </a:r>
            <a:r>
              <a:rPr sz="1167" dirty="0">
                <a:latin typeface="Garamond"/>
                <a:cs typeface="Garamond"/>
              </a:rPr>
              <a:t>make </a:t>
            </a:r>
            <a:r>
              <a:rPr sz="1167" spc="-5" dirty="0">
                <a:latin typeface="Garamond"/>
                <a:cs typeface="Garamond"/>
              </a:rPr>
              <a:t>purchases </a:t>
            </a:r>
            <a:r>
              <a:rPr sz="1167" dirty="0">
                <a:latin typeface="Garamond"/>
                <a:cs typeface="Garamond"/>
              </a:rPr>
              <a:t>for  them, </a:t>
            </a:r>
            <a:r>
              <a:rPr sz="1167" spc="-5" dirty="0">
                <a:latin typeface="Garamond"/>
                <a:cs typeface="Garamond"/>
              </a:rPr>
              <a:t>often receiving, </a:t>
            </a:r>
            <a:r>
              <a:rPr sz="1167" dirty="0">
                <a:latin typeface="Garamond"/>
                <a:cs typeface="Garamond"/>
              </a:rPr>
              <a:t>inspecting, warehousing,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shipping the </a:t>
            </a:r>
            <a:r>
              <a:rPr sz="1167" spc="-5" dirty="0">
                <a:latin typeface="Garamond"/>
                <a:cs typeface="Garamond"/>
              </a:rPr>
              <a:t>merchandise </a:t>
            </a:r>
            <a:r>
              <a:rPr sz="1167" dirty="0">
                <a:latin typeface="Garamond"/>
                <a:cs typeface="Garamond"/>
              </a:rPr>
              <a:t>to the buyers. They  </a:t>
            </a:r>
            <a:r>
              <a:rPr sz="1167" spc="-5" dirty="0">
                <a:latin typeface="Garamond"/>
                <a:cs typeface="Garamond"/>
              </a:rPr>
              <a:t>provide helpful market information </a:t>
            </a:r>
            <a:r>
              <a:rPr sz="1167" dirty="0">
                <a:latin typeface="Garamond"/>
                <a:cs typeface="Garamond"/>
              </a:rPr>
              <a:t>to clients </a:t>
            </a:r>
            <a:r>
              <a:rPr sz="1167" spc="-5" dirty="0">
                <a:latin typeface="Garamond"/>
                <a:cs typeface="Garamond"/>
              </a:rPr>
              <a:t>and help </a:t>
            </a:r>
            <a:r>
              <a:rPr sz="1167" dirty="0">
                <a:latin typeface="Garamond"/>
                <a:cs typeface="Garamond"/>
              </a:rPr>
              <a:t>them </a:t>
            </a:r>
            <a:r>
              <a:rPr sz="1167" spc="-5" dirty="0">
                <a:latin typeface="Garamond"/>
                <a:cs typeface="Garamond"/>
              </a:rPr>
              <a:t>obtain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prices  available.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Commission </a:t>
            </a:r>
            <a:r>
              <a:rPr sz="1167" b="1" dirty="0">
                <a:latin typeface="Garamond"/>
                <a:cs typeface="Garamond"/>
              </a:rPr>
              <a:t>merchants: Take </a:t>
            </a:r>
            <a:r>
              <a:rPr sz="1167" spc="-5" dirty="0">
                <a:latin typeface="Garamond"/>
                <a:cs typeface="Garamond"/>
              </a:rPr>
              <a:t>physical possession of products and negotiate </a:t>
            </a:r>
            <a:r>
              <a:rPr sz="1167" dirty="0">
                <a:latin typeface="Garamond"/>
                <a:cs typeface="Garamond"/>
              </a:rPr>
              <a:t>sales. </a:t>
            </a:r>
            <a:r>
              <a:rPr sz="1167" spc="-5" dirty="0">
                <a:latin typeface="Garamond"/>
                <a:cs typeface="Garamond"/>
              </a:rPr>
              <a:t>Normally, 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not </a:t>
            </a:r>
            <a:r>
              <a:rPr sz="1167" dirty="0">
                <a:latin typeface="Garamond"/>
                <a:cs typeface="Garamond"/>
              </a:rPr>
              <a:t>employed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long-term basis. Used most often in agricultural marketing by </a:t>
            </a:r>
            <a:r>
              <a:rPr sz="1167" dirty="0">
                <a:latin typeface="Garamond"/>
                <a:cs typeface="Garamond"/>
              </a:rPr>
              <a:t>farmers  who </a:t>
            </a:r>
            <a:r>
              <a:rPr sz="1167" spc="-5" dirty="0">
                <a:latin typeface="Garamond"/>
                <a:cs typeface="Garamond"/>
              </a:rPr>
              <a:t>do not </a:t>
            </a:r>
            <a:r>
              <a:rPr sz="1167" dirty="0">
                <a:latin typeface="Garamond"/>
                <a:cs typeface="Garamond"/>
              </a:rPr>
              <a:t>want to </a:t>
            </a:r>
            <a:r>
              <a:rPr sz="1167" spc="-5" dirty="0">
                <a:latin typeface="Garamond"/>
                <a:cs typeface="Garamond"/>
              </a:rPr>
              <a:t>sell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 output and </a:t>
            </a:r>
            <a:r>
              <a:rPr sz="1167" dirty="0">
                <a:latin typeface="Garamond"/>
                <a:cs typeface="Garamond"/>
              </a:rPr>
              <a:t>do </a:t>
            </a:r>
            <a:r>
              <a:rPr sz="1167" spc="-5" dirty="0">
                <a:latin typeface="Garamond"/>
                <a:cs typeface="Garamond"/>
              </a:rPr>
              <a:t>not belong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producers' </a:t>
            </a:r>
            <a:r>
              <a:rPr sz="1167" dirty="0">
                <a:latin typeface="Garamond"/>
                <a:cs typeface="Garamond"/>
              </a:rPr>
              <a:t>cooperatives. The  commission </a:t>
            </a:r>
            <a:r>
              <a:rPr sz="1167" spc="-5" dirty="0">
                <a:latin typeface="Garamond"/>
                <a:cs typeface="Garamond"/>
              </a:rPr>
              <a:t>merchant </a:t>
            </a:r>
            <a:r>
              <a:rPr sz="1167" dirty="0">
                <a:latin typeface="Garamond"/>
                <a:cs typeface="Garamond"/>
              </a:rPr>
              <a:t>takes a </a:t>
            </a:r>
            <a:r>
              <a:rPr sz="1167" spc="-5" dirty="0">
                <a:latin typeface="Garamond"/>
                <a:cs typeface="Garamond"/>
              </a:rPr>
              <a:t>truckload of commodities </a:t>
            </a:r>
            <a:r>
              <a:rPr sz="1167" dirty="0">
                <a:latin typeface="Garamond"/>
                <a:cs typeface="Garamond"/>
              </a:rPr>
              <a:t>to a central </a:t>
            </a:r>
            <a:r>
              <a:rPr sz="1167" spc="-5" dirty="0">
                <a:latin typeface="Garamond"/>
                <a:cs typeface="Garamond"/>
              </a:rPr>
              <a:t>market, </a:t>
            </a:r>
            <a:r>
              <a:rPr sz="1167" dirty="0">
                <a:latin typeface="Garamond"/>
                <a:cs typeface="Garamond"/>
              </a:rPr>
              <a:t>sells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best  price, deducts </a:t>
            </a:r>
            <a:r>
              <a:rPr sz="1167" dirty="0">
                <a:latin typeface="Garamond"/>
                <a:cs typeface="Garamond"/>
              </a:rPr>
              <a:t>a commission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expenses, </a:t>
            </a:r>
            <a:r>
              <a:rPr sz="1167" spc="-5" dirty="0">
                <a:latin typeface="Garamond"/>
                <a:cs typeface="Garamond"/>
              </a:rPr>
              <a:t>and remits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balance </a:t>
            </a:r>
            <a:r>
              <a:rPr sz="1167" dirty="0">
                <a:latin typeface="Garamond"/>
                <a:cs typeface="Garamond"/>
              </a:rPr>
              <a:t>to the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producer.</a:t>
            </a:r>
            <a:endParaRPr sz="1167">
              <a:latin typeface="Garamond"/>
              <a:cs typeface="Garamond"/>
            </a:endParaRPr>
          </a:p>
          <a:p>
            <a:pPr marL="514867">
              <a:lnSpc>
                <a:spcPts val="1240"/>
              </a:lnSpc>
              <a:tabLst>
                <a:tab pos="900709" algn="l"/>
              </a:tabLst>
            </a:pPr>
            <a:r>
              <a:rPr sz="1167" b="1" spc="-5" dirty="0">
                <a:latin typeface="Garamond"/>
                <a:cs typeface="Garamond"/>
              </a:rPr>
              <a:t>iii.	</a:t>
            </a:r>
            <a:r>
              <a:rPr sz="1167" b="1" dirty="0">
                <a:latin typeface="Garamond"/>
                <a:cs typeface="Garamond"/>
              </a:rPr>
              <a:t>Manufacturers' </a:t>
            </a:r>
            <a:r>
              <a:rPr sz="1167" b="1" spc="-5" dirty="0">
                <a:latin typeface="Garamond"/>
                <a:cs typeface="Garamond"/>
              </a:rPr>
              <a:t>and </a:t>
            </a:r>
            <a:r>
              <a:rPr sz="1167" b="1" dirty="0">
                <a:latin typeface="Garamond"/>
                <a:cs typeface="Garamond"/>
              </a:rPr>
              <a:t>retailers' </a:t>
            </a:r>
            <a:r>
              <a:rPr sz="1167" b="1" spc="-5" dirty="0">
                <a:latin typeface="Garamond"/>
                <a:cs typeface="Garamond"/>
              </a:rPr>
              <a:t>branches and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offices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Wholesaling operations </a:t>
            </a:r>
            <a:r>
              <a:rPr sz="1167" dirty="0">
                <a:latin typeface="Garamond"/>
                <a:cs typeface="Garamond"/>
              </a:rPr>
              <a:t>conducted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sellers </a:t>
            </a:r>
            <a:r>
              <a:rPr sz="1167" spc="-5" dirty="0">
                <a:latin typeface="Garamond"/>
                <a:cs typeface="Garamond"/>
              </a:rPr>
              <a:t>or buyers </a:t>
            </a:r>
            <a:r>
              <a:rPr sz="1167" dirty="0">
                <a:latin typeface="Garamond"/>
                <a:cs typeface="Garamond"/>
              </a:rPr>
              <a:t>themselves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through  </a:t>
            </a:r>
            <a:r>
              <a:rPr sz="1167" spc="-5" dirty="0">
                <a:latin typeface="Garamond"/>
                <a:cs typeface="Garamond"/>
              </a:rPr>
              <a:t>independent </a:t>
            </a:r>
            <a:r>
              <a:rPr sz="1167" dirty="0">
                <a:latin typeface="Garamond"/>
                <a:cs typeface="Garamond"/>
              </a:rPr>
              <a:t>wholesalers. </a:t>
            </a:r>
            <a:r>
              <a:rPr sz="1167" spc="-5" dirty="0">
                <a:latin typeface="Garamond"/>
                <a:cs typeface="Garamond"/>
              </a:rPr>
              <a:t>Separate branches and offices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dedicated </a:t>
            </a:r>
            <a:r>
              <a:rPr sz="1167" dirty="0">
                <a:latin typeface="Garamond"/>
                <a:cs typeface="Garamond"/>
              </a:rPr>
              <a:t>to either sales </a:t>
            </a:r>
            <a:r>
              <a:rPr sz="1167" spc="-5" dirty="0">
                <a:latin typeface="Garamond"/>
                <a:cs typeface="Garamond"/>
              </a:rPr>
              <a:t>or  purchasing.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</a:pPr>
            <a:r>
              <a:rPr sz="1215" b="1" i="1" spc="-29" dirty="0">
                <a:latin typeface="Garamond"/>
                <a:cs typeface="Garamond"/>
              </a:rPr>
              <a:t>Sales branches and </a:t>
            </a:r>
            <a:r>
              <a:rPr sz="1215" b="1" i="1" spc="-24" dirty="0">
                <a:latin typeface="Garamond"/>
                <a:cs typeface="Garamond"/>
              </a:rPr>
              <a:t>offices</a:t>
            </a:r>
            <a:r>
              <a:rPr sz="1167" spc="-24" dirty="0">
                <a:latin typeface="Garamond"/>
                <a:cs typeface="Garamond"/>
              </a:rPr>
              <a:t>: </a:t>
            </a:r>
            <a:r>
              <a:rPr sz="1167" spc="-5" dirty="0">
                <a:latin typeface="Garamond"/>
                <a:cs typeface="Garamond"/>
              </a:rPr>
              <a:t>Set </a:t>
            </a:r>
            <a:r>
              <a:rPr sz="1167" dirty="0">
                <a:latin typeface="Garamond"/>
                <a:cs typeface="Garamond"/>
              </a:rPr>
              <a:t>up </a:t>
            </a:r>
            <a:r>
              <a:rPr sz="1167" spc="-5" dirty="0">
                <a:latin typeface="Garamond"/>
                <a:cs typeface="Garamond"/>
              </a:rPr>
              <a:t>by manufacturers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improve inventory </a:t>
            </a:r>
            <a:r>
              <a:rPr sz="1167" dirty="0">
                <a:latin typeface="Garamond"/>
                <a:cs typeface="Garamond"/>
              </a:rPr>
              <a:t>control, </a:t>
            </a:r>
            <a:r>
              <a:rPr sz="1167" spc="-5" dirty="0">
                <a:latin typeface="Garamond"/>
                <a:cs typeface="Garamond"/>
              </a:rPr>
              <a:t>selling, and  promotion. Sales branches </a:t>
            </a:r>
            <a:r>
              <a:rPr sz="1167" dirty="0">
                <a:latin typeface="Garamond"/>
                <a:cs typeface="Garamond"/>
              </a:rPr>
              <a:t>carry </a:t>
            </a:r>
            <a:r>
              <a:rPr sz="1167" spc="-5" dirty="0">
                <a:latin typeface="Garamond"/>
                <a:cs typeface="Garamond"/>
              </a:rPr>
              <a:t>inventory and are </a:t>
            </a:r>
            <a:r>
              <a:rPr sz="1167" dirty="0">
                <a:latin typeface="Garamond"/>
                <a:cs typeface="Garamond"/>
              </a:rPr>
              <a:t>found </a:t>
            </a:r>
            <a:r>
              <a:rPr sz="1167" spc="-5" dirty="0">
                <a:latin typeface="Garamond"/>
                <a:cs typeface="Garamond"/>
              </a:rPr>
              <a:t>in industries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lumber and  automotive </a:t>
            </a:r>
            <a:r>
              <a:rPr sz="1167" dirty="0">
                <a:latin typeface="Garamond"/>
                <a:cs typeface="Garamond"/>
              </a:rPr>
              <a:t>equipment </a:t>
            </a:r>
            <a:r>
              <a:rPr sz="1167" spc="-5" dirty="0">
                <a:latin typeface="Garamond"/>
                <a:cs typeface="Garamond"/>
              </a:rPr>
              <a:t>and parts. Sales offices do not </a:t>
            </a:r>
            <a:r>
              <a:rPr sz="1167" dirty="0">
                <a:latin typeface="Garamond"/>
                <a:cs typeface="Garamond"/>
              </a:rPr>
              <a:t>carry inventory </a:t>
            </a:r>
            <a:r>
              <a:rPr sz="1167" spc="-5" dirty="0">
                <a:latin typeface="Garamond"/>
                <a:cs typeface="Garamond"/>
              </a:rPr>
              <a:t>and are most prominent in  </a:t>
            </a:r>
            <a:r>
              <a:rPr sz="1167" dirty="0">
                <a:latin typeface="Garamond"/>
                <a:cs typeface="Garamond"/>
              </a:rPr>
              <a:t>dry-goods </a:t>
            </a:r>
            <a:r>
              <a:rPr sz="1167" spc="-5" dirty="0">
                <a:latin typeface="Garamond"/>
                <a:cs typeface="Garamond"/>
              </a:rPr>
              <a:t>and notions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industries.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</a:pPr>
            <a:r>
              <a:rPr sz="1215" b="1" i="1" spc="-29" dirty="0">
                <a:latin typeface="Garamond"/>
                <a:cs typeface="Garamond"/>
              </a:rPr>
              <a:t>Purchasing </a:t>
            </a:r>
            <a:r>
              <a:rPr sz="1215" b="1" i="1" spc="-24" dirty="0">
                <a:latin typeface="Garamond"/>
                <a:cs typeface="Garamond"/>
              </a:rPr>
              <a:t>offices</a:t>
            </a:r>
            <a:r>
              <a:rPr sz="1167" spc="-24" dirty="0">
                <a:latin typeface="Garamond"/>
                <a:cs typeface="Garamond"/>
              </a:rPr>
              <a:t>: </a:t>
            </a:r>
            <a:r>
              <a:rPr sz="1167" dirty="0">
                <a:latin typeface="Garamond"/>
                <a:cs typeface="Garamond"/>
              </a:rPr>
              <a:t>Perform a </a:t>
            </a:r>
            <a:r>
              <a:rPr sz="1167" spc="-5" dirty="0">
                <a:latin typeface="Garamond"/>
                <a:cs typeface="Garamond"/>
              </a:rPr>
              <a:t>role similar </a:t>
            </a:r>
            <a:r>
              <a:rPr sz="1167" dirty="0">
                <a:latin typeface="Garamond"/>
                <a:cs typeface="Garamond"/>
              </a:rPr>
              <a:t>to that </a:t>
            </a:r>
            <a:r>
              <a:rPr sz="1167" spc="-5" dirty="0">
                <a:latin typeface="Garamond"/>
                <a:cs typeface="Garamond"/>
              </a:rPr>
              <a:t>of brokers or agents but are part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buyer's  organization. Many retailers </a:t>
            </a:r>
            <a:r>
              <a:rPr sz="1167" dirty="0">
                <a:latin typeface="Garamond"/>
                <a:cs typeface="Garamond"/>
              </a:rPr>
              <a:t>set up </a:t>
            </a:r>
            <a:r>
              <a:rPr sz="1167" spc="-5" dirty="0">
                <a:latin typeface="Garamond"/>
                <a:cs typeface="Garamond"/>
              </a:rPr>
              <a:t>purchasing offices </a:t>
            </a:r>
            <a:r>
              <a:rPr sz="1167" dirty="0">
                <a:latin typeface="Garamond"/>
                <a:cs typeface="Garamond"/>
              </a:rPr>
              <a:t>in major market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centers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i="1" spc="-5" dirty="0">
                <a:latin typeface="Garamond"/>
                <a:cs typeface="Garamond"/>
              </a:rPr>
              <a:t>Brokers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spc="-5" dirty="0">
                <a:latin typeface="Garamond"/>
                <a:cs typeface="Garamond"/>
              </a:rPr>
              <a:t>agents </a:t>
            </a:r>
            <a:r>
              <a:rPr sz="1167" spc="-5" dirty="0">
                <a:latin typeface="Garamond"/>
                <a:cs typeface="Garamond"/>
              </a:rPr>
              <a:t>differ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merchant </a:t>
            </a:r>
            <a:r>
              <a:rPr sz="1167" dirty="0">
                <a:latin typeface="Garamond"/>
                <a:cs typeface="Garamond"/>
              </a:rPr>
              <a:t>wholesalers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two ways: </a:t>
            </a:r>
            <a:r>
              <a:rPr sz="1167" spc="-5" dirty="0">
                <a:latin typeface="Garamond"/>
                <a:cs typeface="Garamond"/>
              </a:rPr>
              <a:t>They do not </a:t>
            </a:r>
            <a:r>
              <a:rPr sz="1167" dirty="0">
                <a:latin typeface="Garamond"/>
                <a:cs typeface="Garamond"/>
              </a:rPr>
              <a:t>take title to </a:t>
            </a:r>
            <a:r>
              <a:rPr sz="1167" spc="-5" dirty="0">
                <a:latin typeface="Garamond"/>
                <a:cs typeface="Garamond"/>
              </a:rPr>
              <a:t>goods,  and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perform only </a:t>
            </a:r>
            <a:r>
              <a:rPr sz="1167" dirty="0">
                <a:latin typeface="Garamond"/>
                <a:cs typeface="Garamond"/>
              </a:rPr>
              <a:t>a few functions. Like </a:t>
            </a:r>
            <a:r>
              <a:rPr sz="1167" spc="-5" dirty="0">
                <a:latin typeface="Garamond"/>
                <a:cs typeface="Garamond"/>
              </a:rPr>
              <a:t>merchant </a:t>
            </a:r>
            <a:r>
              <a:rPr sz="1167" dirty="0">
                <a:latin typeface="Garamond"/>
                <a:cs typeface="Garamond"/>
              </a:rPr>
              <a:t>wholesalers, they generally specialize </a:t>
            </a:r>
            <a:r>
              <a:rPr sz="1167" spc="-5" dirty="0">
                <a:latin typeface="Garamond"/>
                <a:cs typeface="Garamond"/>
              </a:rPr>
              <a:t>by  product line or </a:t>
            </a:r>
            <a:r>
              <a:rPr sz="1167" dirty="0">
                <a:latin typeface="Garamond"/>
                <a:cs typeface="Garamond"/>
              </a:rPr>
              <a:t>customer type. A </a:t>
            </a:r>
            <a:r>
              <a:rPr sz="1167" spc="-5" dirty="0">
                <a:latin typeface="Garamond"/>
                <a:cs typeface="Garamond"/>
              </a:rPr>
              <a:t>broker brings buyers and </a:t>
            </a:r>
            <a:r>
              <a:rPr sz="1167" dirty="0">
                <a:latin typeface="Garamond"/>
                <a:cs typeface="Garamond"/>
              </a:rPr>
              <a:t>sellers together </a:t>
            </a:r>
            <a:r>
              <a:rPr sz="1167" spc="-5" dirty="0">
                <a:latin typeface="Garamond"/>
                <a:cs typeface="Garamond"/>
              </a:rPr>
              <a:t>and assists in  negotiation. Agents represent buyers or </a:t>
            </a:r>
            <a:r>
              <a:rPr sz="1167" dirty="0">
                <a:latin typeface="Garamond"/>
                <a:cs typeface="Garamond"/>
              </a:rPr>
              <a:t>sellers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more permanent basis. </a:t>
            </a:r>
            <a:r>
              <a:rPr sz="1167" i="1" spc="-5" dirty="0">
                <a:latin typeface="Garamond"/>
                <a:cs typeface="Garamond"/>
              </a:rPr>
              <a:t>Manufacturers' agents  </a:t>
            </a:r>
            <a:r>
              <a:rPr sz="1167" dirty="0">
                <a:latin typeface="Garamond"/>
                <a:cs typeface="Garamond"/>
              </a:rPr>
              <a:t>(also called </a:t>
            </a:r>
            <a:r>
              <a:rPr sz="1167" spc="-5" dirty="0">
                <a:latin typeface="Garamond"/>
                <a:cs typeface="Garamond"/>
              </a:rPr>
              <a:t>manufacturers' representatives) are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common </a:t>
            </a:r>
            <a:r>
              <a:rPr sz="1167" dirty="0">
                <a:latin typeface="Garamond"/>
                <a:cs typeface="Garamond"/>
              </a:rPr>
              <a:t>type </a:t>
            </a:r>
            <a:r>
              <a:rPr sz="1167" spc="-5" dirty="0">
                <a:latin typeface="Garamond"/>
                <a:cs typeface="Garamond"/>
              </a:rPr>
              <a:t>of agent </a:t>
            </a:r>
            <a:r>
              <a:rPr sz="1167" dirty="0">
                <a:latin typeface="Garamond"/>
                <a:cs typeface="Garamond"/>
              </a:rPr>
              <a:t>wholesaler. The  third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type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wholesaling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done in manufacturers'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branches and offices by </a:t>
            </a:r>
            <a:r>
              <a:rPr sz="1167" dirty="0">
                <a:latin typeface="Garamond"/>
                <a:cs typeface="Garamond"/>
              </a:rPr>
              <a:t>sellers  </a:t>
            </a:r>
            <a:r>
              <a:rPr sz="1167" spc="-5" dirty="0">
                <a:latin typeface="Garamond"/>
                <a:cs typeface="Garamond"/>
              </a:rPr>
              <a:t>or buyers </a:t>
            </a:r>
            <a:r>
              <a:rPr sz="1167" dirty="0">
                <a:latin typeface="Garamond"/>
                <a:cs typeface="Garamond"/>
              </a:rPr>
              <a:t>themselves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through </a:t>
            </a:r>
            <a:r>
              <a:rPr sz="1167" spc="-5" dirty="0">
                <a:latin typeface="Garamond"/>
                <a:cs typeface="Garamond"/>
              </a:rPr>
              <a:t>independent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wholesalers.</a:t>
            </a:r>
            <a:endParaRPr sz="1167">
              <a:latin typeface="Garamond"/>
              <a:cs typeface="Garamond"/>
            </a:endParaRPr>
          </a:p>
          <a:p>
            <a:pPr marL="234592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b.   Wholesaler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5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Decisions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Wholesalers have </a:t>
            </a:r>
            <a:r>
              <a:rPr sz="1167" dirty="0">
                <a:latin typeface="Garamond"/>
                <a:cs typeface="Garamond"/>
              </a:rPr>
              <a:t>experienced </a:t>
            </a:r>
            <a:r>
              <a:rPr sz="1167" spc="-5" dirty="0">
                <a:latin typeface="Garamond"/>
                <a:cs typeface="Garamond"/>
              </a:rPr>
              <a:t>mounting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pressures in recent </a:t>
            </a:r>
            <a:r>
              <a:rPr sz="1167" dirty="0">
                <a:latin typeface="Garamond"/>
                <a:cs typeface="Garamond"/>
              </a:rPr>
              <a:t>years. They have faced  </a:t>
            </a:r>
            <a:r>
              <a:rPr sz="1167" spc="-5" dirty="0">
                <a:latin typeface="Garamond"/>
                <a:cs typeface="Garamond"/>
              </a:rPr>
              <a:t>new  </a:t>
            </a:r>
            <a:r>
              <a:rPr sz="1167" dirty="0">
                <a:latin typeface="Garamond"/>
                <a:cs typeface="Garamond"/>
              </a:rPr>
              <a:t>sources 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competition,  </a:t>
            </a:r>
            <a:r>
              <a:rPr sz="1167" spc="-5" dirty="0">
                <a:latin typeface="Garamond"/>
                <a:cs typeface="Garamond"/>
              </a:rPr>
              <a:t>more  demanding  customers,  new  </a:t>
            </a:r>
            <a:r>
              <a:rPr sz="1167" dirty="0">
                <a:latin typeface="Garamond"/>
                <a:cs typeface="Garamond"/>
              </a:rPr>
              <a:t>technologies, </a:t>
            </a:r>
            <a:r>
              <a:rPr sz="1167" spc="-5" dirty="0">
                <a:latin typeface="Garamond"/>
                <a:cs typeface="Garamond"/>
              </a:rPr>
              <a:t>and  more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direct-</a:t>
            </a:r>
            <a:endParaRPr sz="1167">
              <a:latin typeface="Garamond"/>
              <a:cs typeface="Garamond"/>
            </a:endParaRPr>
          </a:p>
          <a:p>
            <a:pPr marL="3732480">
              <a:lnSpc>
                <a:spcPts val="1283"/>
              </a:lnSpc>
            </a:pPr>
            <a:r>
              <a:rPr sz="1167" spc="-5" dirty="0">
                <a:latin typeface="Garamond"/>
                <a:cs typeface="Garamond"/>
              </a:rPr>
              <a:t>buying  programs  on 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part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3818" y="8074448"/>
            <a:ext cx="199531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large industrial, institutional, and  retail  buyers.  As 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result,   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3818" y="8393006"/>
            <a:ext cx="199531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36464" algn="l"/>
                <a:tab pos="803785" algn="l"/>
                <a:tab pos="1080357" algn="l"/>
                <a:tab pos="1717459" algn="l"/>
              </a:tabLst>
            </a:pPr>
            <a:r>
              <a:rPr sz="1167" spc="-5" dirty="0">
                <a:latin typeface="Garamond"/>
                <a:cs typeface="Garamond"/>
              </a:rPr>
              <a:t>hav</a:t>
            </a:r>
            <a:r>
              <a:rPr sz="1167" dirty="0">
                <a:latin typeface="Garamond"/>
                <a:cs typeface="Garamond"/>
              </a:rPr>
              <a:t>e	</a:t>
            </a:r>
            <a:r>
              <a:rPr sz="1167" spc="-5" dirty="0">
                <a:latin typeface="Garamond"/>
                <a:cs typeface="Garamond"/>
              </a:rPr>
              <a:t>ha</a:t>
            </a:r>
            <a:r>
              <a:rPr sz="1167" dirty="0">
                <a:latin typeface="Garamond"/>
                <a:cs typeface="Garamond"/>
              </a:rPr>
              <a:t>d	to	</a:t>
            </a:r>
            <a:r>
              <a:rPr sz="1167" spc="-5" dirty="0">
                <a:latin typeface="Garamond"/>
                <a:cs typeface="Garamond"/>
              </a:rPr>
              <a:t>improv</a:t>
            </a:r>
            <a:r>
              <a:rPr sz="1167" dirty="0">
                <a:latin typeface="Garamond"/>
                <a:cs typeface="Garamond"/>
              </a:rPr>
              <a:t>e	their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3818" y="8559694"/>
            <a:ext cx="199531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51301" algn="l"/>
                <a:tab pos="1340878" algn="l"/>
                <a:tab pos="1657577" algn="l"/>
              </a:tabLst>
            </a:pPr>
            <a:r>
              <a:rPr sz="1167" dirty="0">
                <a:latin typeface="Garamond"/>
                <a:cs typeface="Garamond"/>
              </a:rPr>
              <a:t>strategic	decisions	</a:t>
            </a: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n	target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3818" y="8726381"/>
            <a:ext cx="199345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markets  and  positioning,  and</a:t>
            </a:r>
            <a:r>
              <a:rPr sz="1167" spc="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3818" y="8893069"/>
            <a:ext cx="199407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2015" algn="l"/>
                <a:tab pos="1164934" algn="l"/>
              </a:tabLst>
            </a:pPr>
            <a:r>
              <a:rPr sz="1167" dirty="0">
                <a:latin typeface="Garamond"/>
                <a:cs typeface="Garamond"/>
              </a:rPr>
              <a:t>the	</a:t>
            </a:r>
            <a:r>
              <a:rPr sz="1167" spc="-5" dirty="0">
                <a:latin typeface="Garamond"/>
                <a:cs typeface="Garamond"/>
              </a:rPr>
              <a:t>marketing	mix—product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3818" y="9074573"/>
            <a:ext cx="199531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assortments and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price,  promotion, and place </a:t>
            </a:r>
            <a:r>
              <a:rPr sz="1167" dirty="0">
                <a:latin typeface="Garamond"/>
                <a:cs typeface="Garamond"/>
              </a:rPr>
              <a:t>(see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Figure).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60885" y="7930727"/>
            <a:ext cx="3599709" cy="175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958887" y="8142605"/>
            <a:ext cx="1806399" cy="246417"/>
          </a:xfrm>
          <a:prstGeom prst="rect">
            <a:avLst/>
          </a:prstGeom>
        </p:spPr>
        <p:txBody>
          <a:bodyPr vert="horz" wrap="square" lIns="0" tIns="15434" rIns="0" bIns="0" rtlCol="0">
            <a:spAutoFit/>
          </a:bodyPr>
          <a:lstStyle/>
          <a:p>
            <a:pPr marL="776623" indent="-735878">
              <a:lnSpc>
                <a:spcPts val="924"/>
              </a:lnSpc>
              <a:spcBef>
                <a:spcPts val="122"/>
              </a:spcBef>
            </a:pPr>
            <a:r>
              <a:rPr sz="875" b="1" spc="247" dirty="0">
                <a:latin typeface="Arial"/>
                <a:cs typeface="Arial"/>
              </a:rPr>
              <a:t>Wholesaler</a:t>
            </a:r>
            <a:r>
              <a:rPr sz="875" b="1" spc="63" dirty="0">
                <a:latin typeface="Arial"/>
                <a:cs typeface="Arial"/>
              </a:rPr>
              <a:t> </a:t>
            </a:r>
            <a:r>
              <a:rPr sz="875" b="1" spc="238" dirty="0">
                <a:latin typeface="Arial"/>
                <a:cs typeface="Arial"/>
              </a:rPr>
              <a:t>Marketing  </a:t>
            </a:r>
            <a:r>
              <a:rPr sz="875" b="1" spc="267" dirty="0">
                <a:latin typeface="Arial"/>
                <a:cs typeface="Arial"/>
              </a:rPr>
              <a:t>Mix</a:t>
            </a:r>
            <a:endParaRPr sz="875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58887" y="8384856"/>
            <a:ext cx="1806399" cy="19756"/>
          </a:xfrm>
          <a:custGeom>
            <a:avLst/>
            <a:gdLst/>
            <a:ahLst/>
            <a:cxnLst/>
            <a:rect l="l" t="t" r="r" b="b"/>
            <a:pathLst>
              <a:path w="1858010" h="20320">
                <a:moveTo>
                  <a:pt x="0" y="19812"/>
                </a:moveTo>
                <a:lnTo>
                  <a:pt x="1857755" y="19812"/>
                </a:lnTo>
                <a:lnTo>
                  <a:pt x="185775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929256" y="8123344"/>
            <a:ext cx="1831710" cy="247664"/>
          </a:xfrm>
          <a:prstGeom prst="rect">
            <a:avLst/>
          </a:prstGeom>
          <a:solidFill>
            <a:srgbClr val="FDFD5D"/>
          </a:solidFill>
        </p:spPr>
        <p:txBody>
          <a:bodyPr vert="horz" wrap="square" lIns="0" tIns="16669" rIns="0" bIns="0" rtlCol="0">
            <a:spAutoFit/>
          </a:bodyPr>
          <a:lstStyle/>
          <a:p>
            <a:pPr marL="776005" marR="20990" indent="-735878">
              <a:lnSpc>
                <a:spcPts val="914"/>
              </a:lnSpc>
              <a:spcBef>
                <a:spcPts val="131"/>
              </a:spcBef>
            </a:pPr>
            <a:r>
              <a:rPr sz="875" b="1" spc="247" dirty="0">
                <a:latin typeface="Arial"/>
                <a:cs typeface="Arial"/>
              </a:rPr>
              <a:t>Wholesaler</a:t>
            </a:r>
            <a:r>
              <a:rPr sz="875" b="1" spc="63" dirty="0">
                <a:latin typeface="Arial"/>
                <a:cs typeface="Arial"/>
              </a:rPr>
              <a:t> </a:t>
            </a:r>
            <a:r>
              <a:rPr sz="875" b="1" spc="238" dirty="0">
                <a:latin typeface="Arial"/>
                <a:cs typeface="Arial"/>
              </a:rPr>
              <a:t>Marketing  </a:t>
            </a:r>
            <a:r>
              <a:rPr sz="875" b="1" spc="267" dirty="0">
                <a:latin typeface="Arial"/>
                <a:cs typeface="Arial"/>
              </a:rPr>
              <a:t>Mix</a:t>
            </a:r>
            <a:endParaRPr sz="875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78325" y="8455237"/>
            <a:ext cx="30868" cy="1229166"/>
          </a:xfrm>
          <a:custGeom>
            <a:avLst/>
            <a:gdLst/>
            <a:ahLst/>
            <a:cxnLst/>
            <a:rect l="l" t="t" r="r" b="b"/>
            <a:pathLst>
              <a:path w="31750" h="1264284">
                <a:moveTo>
                  <a:pt x="0" y="1264158"/>
                </a:moveTo>
                <a:lnTo>
                  <a:pt x="31241" y="1264158"/>
                </a:lnTo>
                <a:lnTo>
                  <a:pt x="31241" y="0"/>
                </a:lnTo>
                <a:lnTo>
                  <a:pt x="0" y="0"/>
                </a:lnTo>
                <a:lnTo>
                  <a:pt x="0" y="1264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169285" y="8435235"/>
            <a:ext cx="1209410" cy="1246452"/>
          </a:xfrm>
          <a:custGeom>
            <a:avLst/>
            <a:gdLst/>
            <a:ahLst/>
            <a:cxnLst/>
            <a:rect l="l" t="t" r="r" b="b"/>
            <a:pathLst>
              <a:path w="1243964" h="1282065">
                <a:moveTo>
                  <a:pt x="0" y="1281684"/>
                </a:moveTo>
                <a:lnTo>
                  <a:pt x="1243584" y="1281684"/>
                </a:lnTo>
                <a:lnTo>
                  <a:pt x="1243584" y="0"/>
                </a:lnTo>
                <a:lnTo>
                  <a:pt x="0" y="0"/>
                </a:lnTo>
                <a:lnTo>
                  <a:pt x="0" y="1281684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247563" y="8142605"/>
            <a:ext cx="1561924" cy="227538"/>
          </a:xfrm>
          <a:prstGeom prst="rect">
            <a:avLst/>
          </a:prstGeom>
        </p:spPr>
        <p:txBody>
          <a:bodyPr vert="horz" wrap="square" lIns="0" tIns="3087" rIns="0" bIns="0" rtlCol="0">
            <a:spAutoFit/>
          </a:bodyPr>
          <a:lstStyle/>
          <a:p>
            <a:pPr>
              <a:spcBef>
                <a:spcPts val="24"/>
              </a:spcBef>
            </a:pPr>
            <a:endParaRPr sz="729">
              <a:latin typeface="Times New Roman"/>
              <a:cs typeface="Times New Roman"/>
            </a:endParaRPr>
          </a:p>
          <a:p>
            <a:pPr marL="63587"/>
            <a:r>
              <a:rPr sz="729" b="1" spc="228" dirty="0">
                <a:latin typeface="Arial"/>
                <a:cs typeface="Arial"/>
              </a:rPr>
              <a:t>Wholesaler</a:t>
            </a:r>
            <a:r>
              <a:rPr sz="729" b="1" spc="117" dirty="0">
                <a:latin typeface="Arial"/>
                <a:cs typeface="Arial"/>
              </a:rPr>
              <a:t> </a:t>
            </a:r>
            <a:r>
              <a:rPr sz="729" b="1" spc="223" dirty="0">
                <a:latin typeface="Arial"/>
                <a:cs typeface="Arial"/>
              </a:rPr>
              <a:t>Strategy</a:t>
            </a:r>
            <a:endParaRPr sz="729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47563" y="8142605"/>
            <a:ext cx="1561924" cy="331523"/>
          </a:xfrm>
          <a:custGeom>
            <a:avLst/>
            <a:gdLst/>
            <a:ahLst/>
            <a:cxnLst/>
            <a:rect l="l" t="t" r="r" b="b"/>
            <a:pathLst>
              <a:path w="1606550" h="340995">
                <a:moveTo>
                  <a:pt x="0" y="340613"/>
                </a:moveTo>
                <a:lnTo>
                  <a:pt x="1606296" y="340613"/>
                </a:lnTo>
                <a:lnTo>
                  <a:pt x="1606296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217189" y="8123344"/>
            <a:ext cx="1561924" cy="331523"/>
          </a:xfrm>
          <a:custGeom>
            <a:avLst/>
            <a:gdLst/>
            <a:ahLst/>
            <a:cxnLst/>
            <a:rect l="l" t="t" r="r" b="b"/>
            <a:pathLst>
              <a:path w="1606550" h="340995">
                <a:moveTo>
                  <a:pt x="0" y="340613"/>
                </a:moveTo>
                <a:lnTo>
                  <a:pt x="1606296" y="340613"/>
                </a:lnTo>
                <a:lnTo>
                  <a:pt x="1606296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232375" y="8232246"/>
            <a:ext cx="156192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153"/>
            <a:r>
              <a:rPr sz="729" b="1" spc="233" dirty="0">
                <a:latin typeface="Arial"/>
                <a:cs typeface="Arial"/>
              </a:rPr>
              <a:t>Wholesaler</a:t>
            </a:r>
            <a:r>
              <a:rPr sz="729" b="1" spc="117" dirty="0">
                <a:latin typeface="Arial"/>
                <a:cs typeface="Arial"/>
              </a:rPr>
              <a:t> </a:t>
            </a:r>
            <a:r>
              <a:rPr sz="729" b="1" spc="219" dirty="0">
                <a:latin typeface="Arial"/>
                <a:cs typeface="Arial"/>
              </a:rPr>
              <a:t>Strategy</a:t>
            </a:r>
            <a:endParaRPr sz="729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27586" y="8558952"/>
            <a:ext cx="1202002" cy="966788"/>
          </a:xfrm>
          <a:custGeom>
            <a:avLst/>
            <a:gdLst/>
            <a:ahLst/>
            <a:cxnLst/>
            <a:rect l="l" t="t" r="r" b="b"/>
            <a:pathLst>
              <a:path w="1236345" h="994409">
                <a:moveTo>
                  <a:pt x="0" y="994410"/>
                </a:moveTo>
                <a:lnTo>
                  <a:pt x="1235964" y="994410"/>
                </a:lnTo>
                <a:lnTo>
                  <a:pt x="1235964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397952" y="8539690"/>
            <a:ext cx="1201385" cy="966788"/>
          </a:xfrm>
          <a:custGeom>
            <a:avLst/>
            <a:gdLst/>
            <a:ahLst/>
            <a:cxnLst/>
            <a:rect l="l" t="t" r="r" b="b"/>
            <a:pathLst>
              <a:path w="1235710" h="994409">
                <a:moveTo>
                  <a:pt x="0" y="994409"/>
                </a:moveTo>
                <a:lnTo>
                  <a:pt x="1235202" y="994409"/>
                </a:lnTo>
                <a:lnTo>
                  <a:pt x="1235202" y="0"/>
                </a:lnTo>
                <a:lnTo>
                  <a:pt x="0" y="0"/>
                </a:lnTo>
                <a:lnTo>
                  <a:pt x="0" y="99440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427586" y="8793056"/>
            <a:ext cx="1111250" cy="557477"/>
          </a:xfrm>
          <a:custGeom>
            <a:avLst/>
            <a:gdLst/>
            <a:ahLst/>
            <a:cxnLst/>
            <a:rect l="l" t="t" r="r" b="b"/>
            <a:pathLst>
              <a:path w="1143000" h="573404">
                <a:moveTo>
                  <a:pt x="0" y="573023"/>
                </a:moveTo>
                <a:lnTo>
                  <a:pt x="1143000" y="573023"/>
                </a:lnTo>
                <a:lnTo>
                  <a:pt x="1143000" y="0"/>
                </a:lnTo>
                <a:lnTo>
                  <a:pt x="0" y="0"/>
                </a:lnTo>
                <a:lnTo>
                  <a:pt x="0" y="573023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1412768" y="8797501"/>
            <a:ext cx="1201385" cy="549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88" algn="ctr"/>
            <a:r>
              <a:rPr sz="729" b="1" spc="228" dirty="0">
                <a:latin typeface="Arial"/>
                <a:cs typeface="Arial"/>
              </a:rPr>
              <a:t>Target</a:t>
            </a:r>
            <a:r>
              <a:rPr sz="729" b="1" spc="73" dirty="0">
                <a:latin typeface="Arial"/>
                <a:cs typeface="Arial"/>
              </a:rPr>
              <a:t> </a:t>
            </a:r>
            <a:r>
              <a:rPr sz="729" b="1" spc="238" dirty="0">
                <a:latin typeface="Arial"/>
                <a:cs typeface="Arial"/>
              </a:rPr>
              <a:t>Market</a:t>
            </a:r>
            <a:endParaRPr sz="72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78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729">
              <a:latin typeface="Times New Roman"/>
              <a:cs typeface="Times New Roman"/>
            </a:endParaRPr>
          </a:p>
          <a:p>
            <a:pPr marL="160510" marR="208046" algn="ctr">
              <a:lnSpc>
                <a:spcPts val="845"/>
              </a:lnSpc>
            </a:pPr>
            <a:r>
              <a:rPr sz="729" b="1" spc="190" dirty="0">
                <a:latin typeface="Arial"/>
                <a:cs typeface="Arial"/>
              </a:rPr>
              <a:t>Retail</a:t>
            </a:r>
            <a:r>
              <a:rPr sz="729" b="1" spc="63" dirty="0">
                <a:latin typeface="Arial"/>
                <a:cs typeface="Arial"/>
              </a:rPr>
              <a:t> </a:t>
            </a:r>
            <a:r>
              <a:rPr sz="729" b="1" spc="223" dirty="0">
                <a:latin typeface="Arial"/>
                <a:cs typeface="Arial"/>
              </a:rPr>
              <a:t>Store  </a:t>
            </a:r>
            <a:r>
              <a:rPr sz="729" b="1" spc="282" dirty="0">
                <a:latin typeface="Arial"/>
                <a:cs typeface="Arial"/>
              </a:rPr>
              <a:t>P</a:t>
            </a:r>
            <a:r>
              <a:rPr sz="729" b="1" spc="262" dirty="0">
                <a:latin typeface="Arial"/>
                <a:cs typeface="Arial"/>
              </a:rPr>
              <a:t>o</a:t>
            </a:r>
            <a:r>
              <a:rPr sz="729" b="1" spc="233" dirty="0">
                <a:latin typeface="Arial"/>
                <a:cs typeface="Arial"/>
              </a:rPr>
              <a:t>s</a:t>
            </a:r>
            <a:r>
              <a:rPr sz="729" b="1" spc="87" dirty="0">
                <a:latin typeface="Arial"/>
                <a:cs typeface="Arial"/>
              </a:rPr>
              <a:t>i</a:t>
            </a:r>
            <a:r>
              <a:rPr sz="729" b="1" spc="219" dirty="0">
                <a:latin typeface="Arial"/>
                <a:cs typeface="Arial"/>
              </a:rPr>
              <a:t>t</a:t>
            </a:r>
            <a:r>
              <a:rPr sz="729" b="1" spc="87" dirty="0">
                <a:latin typeface="Arial"/>
                <a:cs typeface="Arial"/>
              </a:rPr>
              <a:t>i</a:t>
            </a:r>
            <a:r>
              <a:rPr sz="729" b="1" spc="258" dirty="0">
                <a:latin typeface="Arial"/>
                <a:cs typeface="Arial"/>
              </a:rPr>
              <a:t>o</a:t>
            </a:r>
            <a:r>
              <a:rPr sz="729" b="1" spc="316" dirty="0">
                <a:latin typeface="Arial"/>
                <a:cs typeface="Arial"/>
              </a:rPr>
              <a:t>n</a:t>
            </a:r>
            <a:r>
              <a:rPr sz="729" b="1" spc="87" dirty="0">
                <a:latin typeface="Arial"/>
                <a:cs typeface="Arial"/>
              </a:rPr>
              <a:t>i</a:t>
            </a:r>
            <a:r>
              <a:rPr sz="729" b="1" spc="258" dirty="0">
                <a:latin typeface="Arial"/>
                <a:cs typeface="Arial"/>
              </a:rPr>
              <a:t>n</a:t>
            </a:r>
            <a:r>
              <a:rPr sz="729" b="1" spc="253" dirty="0">
                <a:latin typeface="Arial"/>
                <a:cs typeface="Arial"/>
              </a:rPr>
              <a:t>g</a:t>
            </a:r>
            <a:endParaRPr sz="729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05598" y="8486352"/>
            <a:ext cx="986543" cy="1165578"/>
          </a:xfrm>
          <a:custGeom>
            <a:avLst/>
            <a:gdLst/>
            <a:ahLst/>
            <a:cxnLst/>
            <a:rect l="l" t="t" r="r" b="b"/>
            <a:pathLst>
              <a:path w="1014729" h="1198879">
                <a:moveTo>
                  <a:pt x="0" y="1198626"/>
                </a:moveTo>
                <a:lnTo>
                  <a:pt x="1014222" y="1198626"/>
                </a:lnTo>
                <a:lnTo>
                  <a:pt x="1014222" y="0"/>
                </a:lnTo>
                <a:lnTo>
                  <a:pt x="0" y="0"/>
                </a:lnTo>
                <a:lnTo>
                  <a:pt x="0" y="1198626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3348073" y="8497464"/>
            <a:ext cx="896407" cy="316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ctr">
              <a:lnSpc>
                <a:spcPct val="94000"/>
              </a:lnSpc>
            </a:pPr>
            <a:r>
              <a:rPr sz="729" b="1" spc="233" dirty="0">
                <a:latin typeface="Arial"/>
                <a:cs typeface="Arial"/>
              </a:rPr>
              <a:t>Product</a:t>
            </a:r>
            <a:r>
              <a:rPr sz="729" b="1" spc="107" dirty="0">
                <a:latin typeface="Arial"/>
                <a:cs typeface="Arial"/>
              </a:rPr>
              <a:t> </a:t>
            </a:r>
            <a:r>
              <a:rPr sz="729" b="1" spc="253" dirty="0">
                <a:latin typeface="Arial"/>
                <a:cs typeface="Arial"/>
              </a:rPr>
              <a:t>and  </a:t>
            </a:r>
            <a:r>
              <a:rPr sz="729" b="1" spc="214" dirty="0">
                <a:latin typeface="Arial"/>
                <a:cs typeface="Arial"/>
              </a:rPr>
              <a:t>Service  </a:t>
            </a:r>
            <a:r>
              <a:rPr sz="729" b="1" spc="238" dirty="0">
                <a:latin typeface="Arial"/>
                <a:cs typeface="Arial"/>
              </a:rPr>
              <a:t>Assortment</a:t>
            </a:r>
            <a:endParaRPr sz="729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65877" y="8913809"/>
            <a:ext cx="46672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282" dirty="0">
                <a:latin typeface="Arial"/>
                <a:cs typeface="Arial"/>
              </a:rPr>
              <a:t>P</a:t>
            </a:r>
            <a:r>
              <a:rPr sz="729" b="1" spc="185" dirty="0">
                <a:latin typeface="Arial"/>
                <a:cs typeface="Arial"/>
              </a:rPr>
              <a:t>r</a:t>
            </a:r>
            <a:r>
              <a:rPr sz="729" b="1" spc="83" dirty="0">
                <a:latin typeface="Arial"/>
                <a:cs typeface="Arial"/>
              </a:rPr>
              <a:t>i</a:t>
            </a:r>
            <a:r>
              <a:rPr sz="729" b="1" spc="243" dirty="0">
                <a:latin typeface="Arial"/>
                <a:cs typeface="Arial"/>
              </a:rPr>
              <a:t>c</a:t>
            </a:r>
            <a:r>
              <a:rPr sz="729" b="1" spc="233" dirty="0">
                <a:latin typeface="Arial"/>
                <a:cs typeface="Arial"/>
              </a:rPr>
              <a:t>es</a:t>
            </a:r>
            <a:endParaRPr sz="729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15476" y="9142731"/>
            <a:ext cx="767380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238" dirty="0">
                <a:latin typeface="Arial"/>
                <a:cs typeface="Arial"/>
              </a:rPr>
              <a:t>Promotion</a:t>
            </a:r>
            <a:endParaRPr sz="729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22898" y="9372641"/>
            <a:ext cx="74268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72240">
              <a:lnSpc>
                <a:spcPts val="807"/>
              </a:lnSpc>
            </a:pPr>
            <a:r>
              <a:rPr sz="729" b="1" spc="214" dirty="0">
                <a:latin typeface="Arial"/>
                <a:cs typeface="Arial"/>
              </a:rPr>
              <a:t>Place  </a:t>
            </a:r>
            <a:r>
              <a:rPr sz="729" b="1" spc="165" dirty="0">
                <a:latin typeface="Arial"/>
                <a:cs typeface="Arial"/>
              </a:rPr>
              <a:t>(</a:t>
            </a:r>
            <a:r>
              <a:rPr sz="729" b="1" spc="247" dirty="0">
                <a:latin typeface="Arial"/>
                <a:cs typeface="Arial"/>
              </a:rPr>
              <a:t>Loca</a:t>
            </a:r>
            <a:r>
              <a:rPr sz="729" b="1" spc="165" dirty="0">
                <a:latin typeface="Arial"/>
                <a:cs typeface="Arial"/>
              </a:rPr>
              <a:t>t</a:t>
            </a:r>
            <a:r>
              <a:rPr sz="729" b="1" spc="87" dirty="0">
                <a:latin typeface="Arial"/>
                <a:cs typeface="Arial"/>
              </a:rPr>
              <a:t>i</a:t>
            </a:r>
            <a:r>
              <a:rPr sz="729" b="1" spc="262" dirty="0">
                <a:latin typeface="Arial"/>
                <a:cs typeface="Arial"/>
              </a:rPr>
              <a:t>o</a:t>
            </a:r>
            <a:r>
              <a:rPr sz="729" b="1" spc="198" dirty="0">
                <a:latin typeface="Arial"/>
                <a:cs typeface="Arial"/>
              </a:rPr>
              <a:t>n)</a:t>
            </a:r>
            <a:endParaRPr sz="729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18857" y="8941223"/>
            <a:ext cx="270404" cy="136437"/>
          </a:xfrm>
          <a:custGeom>
            <a:avLst/>
            <a:gdLst/>
            <a:ahLst/>
            <a:cxnLst/>
            <a:rect l="l" t="t" r="r" b="b"/>
            <a:pathLst>
              <a:path w="278130" h="140334">
                <a:moveTo>
                  <a:pt x="138684" y="0"/>
                </a:moveTo>
                <a:lnTo>
                  <a:pt x="138684" y="17525"/>
                </a:lnTo>
                <a:lnTo>
                  <a:pt x="0" y="17525"/>
                </a:lnTo>
                <a:lnTo>
                  <a:pt x="0" y="122681"/>
                </a:lnTo>
                <a:lnTo>
                  <a:pt x="138684" y="122681"/>
                </a:lnTo>
                <a:lnTo>
                  <a:pt x="138684" y="140207"/>
                </a:lnTo>
                <a:lnTo>
                  <a:pt x="278130" y="70103"/>
                </a:lnTo>
                <a:lnTo>
                  <a:pt x="138684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689225" y="8921961"/>
            <a:ext cx="269787" cy="136437"/>
          </a:xfrm>
          <a:custGeom>
            <a:avLst/>
            <a:gdLst/>
            <a:ahLst/>
            <a:cxnLst/>
            <a:rect l="l" t="t" r="r" b="b"/>
            <a:pathLst>
              <a:path w="277494" h="140334">
                <a:moveTo>
                  <a:pt x="138683" y="0"/>
                </a:moveTo>
                <a:lnTo>
                  <a:pt x="138683" y="17526"/>
                </a:lnTo>
                <a:lnTo>
                  <a:pt x="0" y="17526"/>
                </a:lnTo>
                <a:lnTo>
                  <a:pt x="0" y="122682"/>
                </a:lnTo>
                <a:lnTo>
                  <a:pt x="138683" y="122682"/>
                </a:lnTo>
                <a:lnTo>
                  <a:pt x="138683" y="140208"/>
                </a:lnTo>
                <a:lnTo>
                  <a:pt x="277367" y="70104"/>
                </a:lnTo>
                <a:lnTo>
                  <a:pt x="138683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478883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156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6147" cy="6696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indent="-302500">
              <a:lnSpc>
                <a:spcPts val="1356"/>
              </a:lnSpc>
              <a:buAutoNum type="romanLcPeriod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Target </a:t>
            </a:r>
            <a:r>
              <a:rPr sz="1167" b="1" spc="-5" dirty="0">
                <a:latin typeface="Garamond"/>
                <a:cs typeface="Garamond"/>
              </a:rPr>
              <a:t>Market </a:t>
            </a:r>
            <a:r>
              <a:rPr sz="1167" b="1" dirty="0">
                <a:latin typeface="Garamond"/>
                <a:cs typeface="Garamond"/>
              </a:rPr>
              <a:t>and Positioning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Decision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Like </a:t>
            </a:r>
            <a:r>
              <a:rPr sz="1167" spc="-5" dirty="0">
                <a:latin typeface="Garamond"/>
                <a:cs typeface="Garamond"/>
              </a:rPr>
              <a:t>retailers, </a:t>
            </a:r>
            <a:r>
              <a:rPr sz="1167" dirty="0">
                <a:latin typeface="Garamond"/>
                <a:cs typeface="Garamond"/>
              </a:rPr>
              <a:t>wholesalers must define their </a:t>
            </a:r>
            <a:r>
              <a:rPr sz="1167" spc="-5" dirty="0">
                <a:latin typeface="Garamond"/>
                <a:cs typeface="Garamond"/>
              </a:rPr>
              <a:t>target </a:t>
            </a:r>
            <a:r>
              <a:rPr sz="1167" dirty="0">
                <a:latin typeface="Garamond"/>
                <a:cs typeface="Garamond"/>
              </a:rPr>
              <a:t>markets </a:t>
            </a:r>
            <a:r>
              <a:rPr sz="1167" spc="-5" dirty="0">
                <a:latin typeface="Garamond"/>
                <a:cs typeface="Garamond"/>
              </a:rPr>
              <a:t>and position </a:t>
            </a:r>
            <a:r>
              <a:rPr sz="1167" dirty="0">
                <a:latin typeface="Garamond"/>
                <a:cs typeface="Garamond"/>
              </a:rPr>
              <a:t>themselves effectively—  they cannot serve everyone. They can choose a </a:t>
            </a:r>
            <a:r>
              <a:rPr sz="1167" spc="-5" dirty="0">
                <a:latin typeface="Garamond"/>
                <a:cs typeface="Garamond"/>
              </a:rPr>
              <a:t>target </a:t>
            </a:r>
            <a:r>
              <a:rPr sz="1167" dirty="0">
                <a:latin typeface="Garamond"/>
                <a:cs typeface="Garamond"/>
              </a:rPr>
              <a:t>group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size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customer (only </a:t>
            </a:r>
            <a:r>
              <a:rPr sz="1167" spc="-5" dirty="0">
                <a:latin typeface="Garamond"/>
                <a:cs typeface="Garamond"/>
              </a:rPr>
              <a:t>large  retailers), </a:t>
            </a:r>
            <a:r>
              <a:rPr sz="1167" dirty="0">
                <a:latin typeface="Garamond"/>
                <a:cs typeface="Garamond"/>
              </a:rPr>
              <a:t>type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customer (convenience food </a:t>
            </a:r>
            <a:r>
              <a:rPr sz="1167" spc="-5" dirty="0">
                <a:latin typeface="Garamond"/>
                <a:cs typeface="Garamond"/>
              </a:rPr>
              <a:t>stores only), need </a:t>
            </a:r>
            <a:r>
              <a:rPr sz="1167" dirty="0">
                <a:latin typeface="Garamond"/>
                <a:cs typeface="Garamond"/>
              </a:rPr>
              <a:t>for service (customers who </a:t>
            </a:r>
            <a:r>
              <a:rPr sz="1167" spc="-5" dirty="0">
                <a:latin typeface="Garamond"/>
                <a:cs typeface="Garamond"/>
              </a:rPr>
              <a:t>need  </a:t>
            </a:r>
            <a:r>
              <a:rPr sz="1167" dirty="0">
                <a:latin typeface="Garamond"/>
                <a:cs typeface="Garamond"/>
              </a:rPr>
              <a:t>credit), </a:t>
            </a:r>
            <a:r>
              <a:rPr sz="1167" spc="-5" dirty="0">
                <a:latin typeface="Garamond"/>
                <a:cs typeface="Garamond"/>
              </a:rPr>
              <a:t>or other </a:t>
            </a:r>
            <a:r>
              <a:rPr sz="1167" dirty="0">
                <a:latin typeface="Garamond"/>
                <a:cs typeface="Garamond"/>
              </a:rPr>
              <a:t>factors. </a:t>
            </a:r>
            <a:r>
              <a:rPr sz="1167" spc="-5" dirty="0">
                <a:latin typeface="Garamond"/>
                <a:cs typeface="Garamond"/>
              </a:rPr>
              <a:t>Within </a:t>
            </a:r>
            <a:r>
              <a:rPr sz="1167" dirty="0">
                <a:latin typeface="Garamond"/>
                <a:cs typeface="Garamond"/>
              </a:rPr>
              <a:t>the target group, they can </a:t>
            </a:r>
            <a:r>
              <a:rPr sz="1167" spc="-5" dirty="0">
                <a:latin typeface="Garamond"/>
                <a:cs typeface="Garamond"/>
              </a:rPr>
              <a:t>identify </a:t>
            </a:r>
            <a:r>
              <a:rPr sz="1167" dirty="0">
                <a:latin typeface="Garamond"/>
                <a:cs typeface="Garamond"/>
              </a:rPr>
              <a:t>the more </a:t>
            </a:r>
            <a:r>
              <a:rPr sz="1167" spc="-5" dirty="0">
                <a:latin typeface="Garamond"/>
                <a:cs typeface="Garamond"/>
              </a:rPr>
              <a:t>profitable </a:t>
            </a:r>
            <a:r>
              <a:rPr sz="1167" dirty="0">
                <a:latin typeface="Garamond"/>
                <a:cs typeface="Garamond"/>
              </a:rPr>
              <a:t>customers,  design stronger </a:t>
            </a:r>
            <a:r>
              <a:rPr sz="1167" spc="-5" dirty="0">
                <a:latin typeface="Garamond"/>
                <a:cs typeface="Garamond"/>
              </a:rPr>
              <a:t>offers, and build better relationships </a:t>
            </a:r>
            <a:r>
              <a:rPr sz="1167" dirty="0">
                <a:latin typeface="Garamond"/>
                <a:cs typeface="Garamond"/>
              </a:rPr>
              <a:t>with them. They can </a:t>
            </a:r>
            <a:r>
              <a:rPr sz="1167" spc="-5" dirty="0">
                <a:latin typeface="Garamond"/>
                <a:cs typeface="Garamond"/>
              </a:rPr>
              <a:t>propose automatic  reordering </a:t>
            </a:r>
            <a:r>
              <a:rPr sz="1167" dirty="0">
                <a:latin typeface="Garamond"/>
                <a:cs typeface="Garamond"/>
              </a:rPr>
              <a:t>systems, set up </a:t>
            </a:r>
            <a:r>
              <a:rPr sz="1167" spc="-5" dirty="0">
                <a:latin typeface="Garamond"/>
                <a:cs typeface="Garamond"/>
              </a:rPr>
              <a:t>management-training and advising systems, or </a:t>
            </a:r>
            <a:r>
              <a:rPr sz="1167" dirty="0">
                <a:latin typeface="Garamond"/>
                <a:cs typeface="Garamond"/>
              </a:rPr>
              <a:t>even sponsor a voluntary  chain. They can </a:t>
            </a:r>
            <a:r>
              <a:rPr sz="1167" spc="-5" dirty="0">
                <a:latin typeface="Garamond"/>
                <a:cs typeface="Garamond"/>
              </a:rPr>
              <a:t>discourage less profitable customers by requiring </a:t>
            </a:r>
            <a:r>
              <a:rPr sz="1167" dirty="0">
                <a:latin typeface="Garamond"/>
                <a:cs typeface="Garamond"/>
              </a:rPr>
              <a:t>larger </a:t>
            </a:r>
            <a:r>
              <a:rPr sz="1167" spc="-5" dirty="0">
                <a:latin typeface="Garamond"/>
                <a:cs typeface="Garamond"/>
              </a:rPr>
              <a:t>orders or adding </a:t>
            </a:r>
            <a:r>
              <a:rPr sz="1167" dirty="0">
                <a:latin typeface="Garamond"/>
                <a:cs typeface="Garamond"/>
              </a:rPr>
              <a:t>service  charges to smaller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ones.</a:t>
            </a:r>
            <a:endParaRPr sz="1167">
              <a:latin typeface="Garamond"/>
              <a:cs typeface="Garamond"/>
            </a:endParaRPr>
          </a:p>
          <a:p>
            <a:pPr marL="456837" indent="-344480">
              <a:lnSpc>
                <a:spcPts val="1240"/>
              </a:lnSpc>
              <a:buAutoNum type="romanLcPeriod" startAt="2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Marketing Mix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Decisions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Like </a:t>
            </a:r>
            <a:r>
              <a:rPr sz="1167" spc="-5" dirty="0">
                <a:latin typeface="Garamond"/>
                <a:cs typeface="Garamond"/>
              </a:rPr>
              <a:t>retailers, </a:t>
            </a:r>
            <a:r>
              <a:rPr sz="1167" dirty="0">
                <a:latin typeface="Garamond"/>
                <a:cs typeface="Garamond"/>
              </a:rPr>
              <a:t>wholesalers </a:t>
            </a:r>
            <a:r>
              <a:rPr sz="1167" spc="-5" dirty="0">
                <a:latin typeface="Garamond"/>
                <a:cs typeface="Garamond"/>
              </a:rPr>
              <a:t>must decide on product assortment and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prices, promotion, and  place. </a:t>
            </a:r>
            <a:r>
              <a:rPr sz="1167" dirty="0">
                <a:latin typeface="Garamond"/>
                <a:cs typeface="Garamond"/>
              </a:rPr>
              <a:t>The wholesaler's </a:t>
            </a:r>
            <a:r>
              <a:rPr sz="1167" spc="-5" dirty="0">
                <a:latin typeface="Garamond"/>
                <a:cs typeface="Garamond"/>
              </a:rPr>
              <a:t>"product"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assortment of </a:t>
            </a:r>
            <a:r>
              <a:rPr sz="1167" i="1" spc="-5" dirty="0">
                <a:latin typeface="Garamond"/>
                <a:cs typeface="Garamond"/>
              </a:rPr>
              <a:t>products and </a:t>
            </a:r>
            <a:r>
              <a:rPr sz="1167" i="1" dirty="0">
                <a:latin typeface="Garamond"/>
                <a:cs typeface="Garamond"/>
              </a:rPr>
              <a:t>services </a:t>
            </a:r>
            <a:r>
              <a:rPr sz="1167" dirty="0">
                <a:latin typeface="Garamond"/>
                <a:cs typeface="Garamond"/>
              </a:rPr>
              <a:t>that it </a:t>
            </a:r>
            <a:r>
              <a:rPr sz="1167" spc="-5" dirty="0">
                <a:latin typeface="Garamond"/>
                <a:cs typeface="Garamond"/>
              </a:rPr>
              <a:t>offers. Wholesalers  are </a:t>
            </a:r>
            <a:r>
              <a:rPr sz="1167" dirty="0">
                <a:latin typeface="Garamond"/>
                <a:cs typeface="Garamond"/>
              </a:rPr>
              <a:t>under great </a:t>
            </a:r>
            <a:r>
              <a:rPr sz="1167" spc="-5" dirty="0">
                <a:latin typeface="Garamond"/>
                <a:cs typeface="Garamond"/>
              </a:rPr>
              <a:t>pressure </a:t>
            </a:r>
            <a:r>
              <a:rPr sz="1167" dirty="0">
                <a:latin typeface="Garamond"/>
                <a:cs typeface="Garamond"/>
              </a:rPr>
              <a:t>to carry a full </a:t>
            </a:r>
            <a:r>
              <a:rPr sz="1167" spc="-5" dirty="0">
                <a:latin typeface="Garamond"/>
                <a:cs typeface="Garamond"/>
              </a:rPr>
              <a:t>line and </a:t>
            </a:r>
            <a:r>
              <a:rPr sz="1167" dirty="0">
                <a:latin typeface="Garamond"/>
                <a:cs typeface="Garamond"/>
              </a:rPr>
              <a:t>to stock enough for </a:t>
            </a:r>
            <a:r>
              <a:rPr sz="1167" spc="-5" dirty="0">
                <a:latin typeface="Garamond"/>
                <a:cs typeface="Garamond"/>
              </a:rPr>
              <a:t>immediate delivery. </a:t>
            </a:r>
            <a:r>
              <a:rPr sz="1167" dirty="0">
                <a:latin typeface="Garamond"/>
                <a:cs typeface="Garamond"/>
              </a:rPr>
              <a:t>But this  </a:t>
            </a:r>
            <a:r>
              <a:rPr sz="1167" spc="-5" dirty="0">
                <a:latin typeface="Garamond"/>
                <a:cs typeface="Garamond"/>
              </a:rPr>
              <a:t>practice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damage profits. Wholesalers </a:t>
            </a:r>
            <a:r>
              <a:rPr sz="1167" dirty="0">
                <a:latin typeface="Garamond"/>
                <a:cs typeface="Garamond"/>
              </a:rPr>
              <a:t>today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cutting </a:t>
            </a:r>
            <a:r>
              <a:rPr sz="1167" spc="-5" dirty="0">
                <a:latin typeface="Garamond"/>
                <a:cs typeface="Garamond"/>
              </a:rPr>
              <a:t>down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number of lines </a:t>
            </a:r>
            <a:r>
              <a:rPr sz="1167" dirty="0">
                <a:latin typeface="Garamond"/>
                <a:cs typeface="Garamond"/>
              </a:rPr>
              <a:t>they carry,  choosing to carry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the more </a:t>
            </a:r>
            <a:r>
              <a:rPr sz="1167" spc="-5" dirty="0">
                <a:latin typeface="Garamond"/>
                <a:cs typeface="Garamond"/>
              </a:rPr>
              <a:t>profitable ones. Wholesalers are also rethinking which </a:t>
            </a:r>
            <a:r>
              <a:rPr sz="1167" dirty="0">
                <a:latin typeface="Garamond"/>
                <a:cs typeface="Garamond"/>
              </a:rPr>
              <a:t>services  count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building </a:t>
            </a:r>
            <a:r>
              <a:rPr sz="1167" dirty="0">
                <a:latin typeface="Garamond"/>
                <a:cs typeface="Garamond"/>
              </a:rPr>
              <a:t>strong customer </a:t>
            </a:r>
            <a:r>
              <a:rPr sz="1167" spc="-5" dirty="0">
                <a:latin typeface="Garamond"/>
                <a:cs typeface="Garamond"/>
              </a:rPr>
              <a:t>relationships and </a:t>
            </a:r>
            <a:r>
              <a:rPr sz="1167" dirty="0">
                <a:latin typeface="Garamond"/>
                <a:cs typeface="Garamond"/>
              </a:rPr>
              <a:t>which 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dropped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charged for.  The key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find the </a:t>
            </a:r>
            <a:r>
              <a:rPr sz="1167" spc="-5" dirty="0">
                <a:latin typeface="Garamond"/>
                <a:cs typeface="Garamond"/>
              </a:rPr>
              <a:t>mix of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valued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their target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i="1" spc="-5" dirty="0">
                <a:latin typeface="Garamond"/>
                <a:cs typeface="Garamond"/>
              </a:rPr>
              <a:t>Price </a:t>
            </a:r>
            <a:r>
              <a:rPr sz="1167" spc="-5" dirty="0">
                <a:latin typeface="Garamond"/>
                <a:cs typeface="Garamond"/>
              </a:rPr>
              <a:t>is also an important </a:t>
            </a:r>
            <a:r>
              <a:rPr sz="1167" dirty="0">
                <a:latin typeface="Garamond"/>
                <a:cs typeface="Garamond"/>
              </a:rPr>
              <a:t>wholesaler </a:t>
            </a:r>
            <a:r>
              <a:rPr sz="1167" spc="-5" dirty="0">
                <a:latin typeface="Garamond"/>
                <a:cs typeface="Garamond"/>
              </a:rPr>
              <a:t>decision. Wholesalers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mark </a:t>
            </a:r>
            <a:r>
              <a:rPr sz="1167" dirty="0">
                <a:latin typeface="Garamond"/>
                <a:cs typeface="Garamond"/>
              </a:rPr>
              <a:t>up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a  standard </a:t>
            </a:r>
            <a:r>
              <a:rPr sz="1167" spc="-5" dirty="0">
                <a:latin typeface="Garamond"/>
                <a:cs typeface="Garamond"/>
              </a:rPr>
              <a:t>percentage—say, </a:t>
            </a:r>
            <a:r>
              <a:rPr sz="1167" dirty="0">
                <a:latin typeface="Garamond"/>
                <a:cs typeface="Garamond"/>
              </a:rPr>
              <a:t>20 </a:t>
            </a:r>
            <a:r>
              <a:rPr sz="1167" spc="-5" dirty="0">
                <a:latin typeface="Garamond"/>
                <a:cs typeface="Garamond"/>
              </a:rPr>
              <a:t>percent. Expenses may run </a:t>
            </a:r>
            <a:r>
              <a:rPr sz="1167" dirty="0">
                <a:latin typeface="Garamond"/>
                <a:cs typeface="Garamond"/>
              </a:rPr>
              <a:t>17 </a:t>
            </a:r>
            <a:r>
              <a:rPr sz="1167" spc="-5" dirty="0">
                <a:latin typeface="Garamond"/>
                <a:cs typeface="Garamond"/>
              </a:rPr>
              <a:t>percent of </a:t>
            </a:r>
            <a:r>
              <a:rPr sz="1167" dirty="0">
                <a:latin typeface="Garamond"/>
                <a:cs typeface="Garamond"/>
              </a:rPr>
              <a:t>the gross </a:t>
            </a:r>
            <a:r>
              <a:rPr sz="1167" spc="-5" dirty="0">
                <a:latin typeface="Garamond"/>
                <a:cs typeface="Garamond"/>
              </a:rPr>
              <a:t>margin, leaving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profit </a:t>
            </a:r>
            <a:r>
              <a:rPr sz="1167" dirty="0">
                <a:latin typeface="Garamond"/>
                <a:cs typeface="Garamond"/>
              </a:rPr>
              <a:t>margin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3 </a:t>
            </a:r>
            <a:r>
              <a:rPr sz="1167" spc="-5" dirty="0">
                <a:latin typeface="Garamond"/>
                <a:cs typeface="Garamond"/>
              </a:rPr>
              <a:t>percent. </a:t>
            </a:r>
            <a:r>
              <a:rPr sz="1167" dirty="0">
                <a:latin typeface="Garamond"/>
                <a:cs typeface="Garamond"/>
              </a:rPr>
              <a:t>In grocery </a:t>
            </a:r>
            <a:r>
              <a:rPr sz="1167" spc="-5" dirty="0">
                <a:latin typeface="Garamond"/>
                <a:cs typeface="Garamond"/>
              </a:rPr>
              <a:t>wholesaling,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average profit margin is often </a:t>
            </a:r>
            <a:r>
              <a:rPr sz="1167" dirty="0">
                <a:latin typeface="Garamond"/>
                <a:cs typeface="Garamond"/>
              </a:rPr>
              <a:t>less than 2  </a:t>
            </a:r>
            <a:r>
              <a:rPr sz="1167" spc="-5" dirty="0">
                <a:latin typeface="Garamond"/>
                <a:cs typeface="Garamond"/>
              </a:rPr>
              <a:t>percent. Wholesalers are </a:t>
            </a:r>
            <a:r>
              <a:rPr sz="1167" dirty="0">
                <a:latin typeface="Garamond"/>
                <a:cs typeface="Garamond"/>
              </a:rPr>
              <a:t>trying </a:t>
            </a:r>
            <a:r>
              <a:rPr sz="1167" spc="-5" dirty="0">
                <a:latin typeface="Garamond"/>
                <a:cs typeface="Garamond"/>
              </a:rPr>
              <a:t>new pricing approaches.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cut their </a:t>
            </a:r>
            <a:r>
              <a:rPr sz="1167" spc="-5" dirty="0">
                <a:latin typeface="Garamond"/>
                <a:cs typeface="Garamond"/>
              </a:rPr>
              <a:t>margin on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lines  in order </a:t>
            </a:r>
            <a:r>
              <a:rPr sz="1167" dirty="0">
                <a:latin typeface="Garamond"/>
                <a:cs typeface="Garamond"/>
              </a:rPr>
              <a:t>to win </a:t>
            </a:r>
            <a:r>
              <a:rPr sz="1167" spc="-5" dirty="0">
                <a:latin typeface="Garamond"/>
                <a:cs typeface="Garamond"/>
              </a:rPr>
              <a:t>important new </a:t>
            </a:r>
            <a:r>
              <a:rPr sz="1167" dirty="0">
                <a:latin typeface="Garamond"/>
                <a:cs typeface="Garamond"/>
              </a:rPr>
              <a:t>customers. They may </a:t>
            </a:r>
            <a:r>
              <a:rPr sz="1167" spc="-5" dirty="0">
                <a:latin typeface="Garamond"/>
                <a:cs typeface="Garamond"/>
              </a:rPr>
              <a:t>ask </a:t>
            </a:r>
            <a:r>
              <a:rPr sz="1167" dirty="0">
                <a:latin typeface="Garamond"/>
                <a:cs typeface="Garamond"/>
              </a:rPr>
              <a:t>suppliers for special </a:t>
            </a:r>
            <a:r>
              <a:rPr sz="1167" spc="-5" dirty="0">
                <a:latin typeface="Garamond"/>
                <a:cs typeface="Garamond"/>
              </a:rPr>
              <a:t>price break </a:t>
            </a:r>
            <a:r>
              <a:rPr sz="1167" dirty="0">
                <a:latin typeface="Garamond"/>
                <a:cs typeface="Garamond"/>
              </a:rPr>
              <a:t>when  they can turn them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an </a:t>
            </a:r>
            <a:r>
              <a:rPr sz="1167" spc="-5" dirty="0">
                <a:latin typeface="Garamond"/>
                <a:cs typeface="Garamond"/>
              </a:rPr>
              <a:t>increase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supplier's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sales.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Although </a:t>
            </a:r>
            <a:r>
              <a:rPr sz="1167" i="1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critical to wholesaler </a:t>
            </a:r>
            <a:r>
              <a:rPr sz="1167" spc="-5" dirty="0">
                <a:latin typeface="Garamond"/>
                <a:cs typeface="Garamond"/>
              </a:rPr>
              <a:t>success, most </a:t>
            </a:r>
            <a:r>
              <a:rPr sz="1167" dirty="0">
                <a:latin typeface="Garamond"/>
                <a:cs typeface="Garamond"/>
              </a:rPr>
              <a:t>wholesalers </a:t>
            </a:r>
            <a:r>
              <a:rPr sz="1167" spc="-5" dirty="0">
                <a:latin typeface="Garamond"/>
                <a:cs typeface="Garamond"/>
              </a:rPr>
              <a:t>are not promotion  </a:t>
            </a:r>
            <a:r>
              <a:rPr sz="1167" dirty="0">
                <a:latin typeface="Garamond"/>
                <a:cs typeface="Garamond"/>
              </a:rPr>
              <a:t>minded. Their 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trade </a:t>
            </a:r>
            <a:r>
              <a:rPr sz="1167" spc="-5" dirty="0">
                <a:latin typeface="Garamond"/>
                <a:cs typeface="Garamond"/>
              </a:rPr>
              <a:t>advertising,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promotion, personal </a:t>
            </a:r>
            <a:r>
              <a:rPr sz="1167" dirty="0">
                <a:latin typeface="Garamond"/>
                <a:cs typeface="Garamond"/>
              </a:rPr>
              <a:t>selling, </a:t>
            </a:r>
            <a:r>
              <a:rPr sz="1167" spc="-5" dirty="0">
                <a:latin typeface="Garamond"/>
                <a:cs typeface="Garamond"/>
              </a:rPr>
              <a:t>and public </a:t>
            </a:r>
            <a:r>
              <a:rPr sz="1167" dirty="0">
                <a:latin typeface="Garamond"/>
                <a:cs typeface="Garamond"/>
              </a:rPr>
              <a:t>relations is  </a:t>
            </a:r>
            <a:r>
              <a:rPr sz="1167" spc="-5" dirty="0">
                <a:latin typeface="Garamond"/>
                <a:cs typeface="Garamond"/>
              </a:rPr>
              <a:t>largely </a:t>
            </a:r>
            <a:r>
              <a:rPr sz="1167" dirty="0">
                <a:latin typeface="Garamond"/>
                <a:cs typeface="Garamond"/>
              </a:rPr>
              <a:t>scattered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unplanned. </a:t>
            </a:r>
            <a:r>
              <a:rPr sz="1167" spc="-5" dirty="0">
                <a:latin typeface="Garamond"/>
                <a:cs typeface="Garamond"/>
              </a:rPr>
              <a:t>Many are behind </a:t>
            </a:r>
            <a:r>
              <a:rPr sz="1167" dirty="0">
                <a:latin typeface="Garamond"/>
                <a:cs typeface="Garamond"/>
              </a:rPr>
              <a:t>the times in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selling—they still see  selling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single salesperson talking to a single </a:t>
            </a:r>
            <a:r>
              <a:rPr sz="1167" spc="-5" dirty="0">
                <a:latin typeface="Garamond"/>
                <a:cs typeface="Garamond"/>
              </a:rPr>
              <a:t>customer </a:t>
            </a:r>
            <a:r>
              <a:rPr sz="1167" dirty="0">
                <a:latin typeface="Garamond"/>
                <a:cs typeface="Garamond"/>
              </a:rPr>
              <a:t>instead </a:t>
            </a:r>
            <a:r>
              <a:rPr sz="1167" spc="-5" dirty="0">
                <a:latin typeface="Garamond"/>
                <a:cs typeface="Garamond"/>
              </a:rPr>
              <a:t>of as </a:t>
            </a:r>
            <a:r>
              <a:rPr sz="1167" dirty="0">
                <a:latin typeface="Garamond"/>
                <a:cs typeface="Garamond"/>
              </a:rPr>
              <a:t>a team effort to sell, </a:t>
            </a:r>
            <a:r>
              <a:rPr sz="1167" spc="-5" dirty="0">
                <a:latin typeface="Garamond"/>
                <a:cs typeface="Garamond"/>
              </a:rPr>
              <a:t>build,  and </a:t>
            </a:r>
            <a:r>
              <a:rPr sz="1167" dirty="0">
                <a:latin typeface="Garamond"/>
                <a:cs typeface="Garamond"/>
              </a:rPr>
              <a:t>service major </a:t>
            </a:r>
            <a:r>
              <a:rPr sz="1167" spc="-5" dirty="0">
                <a:latin typeface="Garamond"/>
                <a:cs typeface="Garamond"/>
              </a:rPr>
              <a:t>accounts. Wholesalers also 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adopt some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nonpersonal promotion  </a:t>
            </a:r>
            <a:r>
              <a:rPr sz="1167" dirty="0">
                <a:latin typeface="Garamond"/>
                <a:cs typeface="Garamond"/>
              </a:rPr>
              <a:t>techniques used </a:t>
            </a:r>
            <a:r>
              <a:rPr sz="1167" spc="-5" dirty="0">
                <a:latin typeface="Garamond"/>
                <a:cs typeface="Garamond"/>
              </a:rPr>
              <a:t>by retailers.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develop an overall promotion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 </a:t>
            </a:r>
            <a:r>
              <a:rPr sz="1167" dirty="0">
                <a:latin typeface="Garamond"/>
                <a:cs typeface="Garamond"/>
              </a:rPr>
              <a:t>greater 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supplier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materials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programs.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Finally, </a:t>
            </a:r>
            <a:r>
              <a:rPr sz="1167" i="1" spc="-5" dirty="0">
                <a:latin typeface="Garamond"/>
                <a:cs typeface="Garamond"/>
              </a:rPr>
              <a:t>place </a:t>
            </a:r>
            <a:r>
              <a:rPr sz="1167" spc="-5" dirty="0">
                <a:latin typeface="Garamond"/>
                <a:cs typeface="Garamond"/>
              </a:rPr>
              <a:t>is important—wholesalers must </a:t>
            </a:r>
            <a:r>
              <a:rPr sz="1167" dirty="0">
                <a:latin typeface="Garamond"/>
                <a:cs typeface="Garamond"/>
              </a:rPr>
              <a:t>choose their </a:t>
            </a:r>
            <a:r>
              <a:rPr sz="1167" spc="-5" dirty="0">
                <a:latin typeface="Garamond"/>
                <a:cs typeface="Garamond"/>
              </a:rPr>
              <a:t>locations and </a:t>
            </a:r>
            <a:r>
              <a:rPr sz="1167" dirty="0">
                <a:latin typeface="Garamond"/>
                <a:cs typeface="Garamond"/>
              </a:rPr>
              <a:t>facilities carefully.  </a:t>
            </a:r>
            <a:r>
              <a:rPr sz="1167" spc="-5" dirty="0">
                <a:latin typeface="Garamond"/>
                <a:cs typeface="Garamond"/>
              </a:rPr>
              <a:t>Wholesalers </a:t>
            </a:r>
            <a:r>
              <a:rPr sz="1167" dirty="0">
                <a:latin typeface="Garamond"/>
                <a:cs typeface="Garamond"/>
              </a:rPr>
              <a:t>typically locate in low-rent, low-tax </a:t>
            </a:r>
            <a:r>
              <a:rPr sz="1167" spc="-5" dirty="0">
                <a:latin typeface="Garamond"/>
                <a:cs typeface="Garamond"/>
              </a:rPr>
              <a:t>areas and </a:t>
            </a:r>
            <a:r>
              <a:rPr sz="1167" dirty="0">
                <a:latin typeface="Garamond"/>
                <a:cs typeface="Garamond"/>
              </a:rPr>
              <a:t>tend to invest little money in their  </a:t>
            </a:r>
            <a:r>
              <a:rPr sz="1167" spc="-5" dirty="0">
                <a:latin typeface="Garamond"/>
                <a:cs typeface="Garamond"/>
              </a:rPr>
              <a:t>buildings, equipment, and </a:t>
            </a:r>
            <a:r>
              <a:rPr sz="1167" dirty="0">
                <a:latin typeface="Garamond"/>
                <a:cs typeface="Garamond"/>
              </a:rPr>
              <a:t>systems.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result,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materials-handling and order-processing  </a:t>
            </a:r>
            <a:r>
              <a:rPr sz="1167" dirty="0">
                <a:latin typeface="Garamond"/>
                <a:cs typeface="Garamond"/>
              </a:rPr>
              <a:t>systems </a:t>
            </a:r>
            <a:r>
              <a:rPr sz="1167" spc="-5" dirty="0">
                <a:latin typeface="Garamond"/>
                <a:cs typeface="Garamond"/>
              </a:rPr>
              <a:t>are often outdated.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recent </a:t>
            </a:r>
            <a:r>
              <a:rPr sz="1167" dirty="0">
                <a:latin typeface="Garamond"/>
                <a:cs typeface="Garamond"/>
              </a:rPr>
              <a:t>years, </a:t>
            </a:r>
            <a:r>
              <a:rPr sz="1167" spc="-5" dirty="0">
                <a:latin typeface="Garamond"/>
                <a:cs typeface="Garamond"/>
              </a:rPr>
              <a:t>however, large and progressive </a:t>
            </a:r>
            <a:r>
              <a:rPr sz="1167" dirty="0">
                <a:latin typeface="Garamond"/>
                <a:cs typeface="Garamond"/>
              </a:rPr>
              <a:t>wholesalers </a:t>
            </a:r>
            <a:r>
              <a:rPr sz="1167" spc="-5" dirty="0">
                <a:latin typeface="Garamond"/>
                <a:cs typeface="Garamond"/>
              </a:rPr>
              <a:t>are reacting 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rising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by investing in automated warehouses and online ordering </a:t>
            </a:r>
            <a:r>
              <a:rPr sz="1167" dirty="0">
                <a:latin typeface="Garamond"/>
                <a:cs typeface="Garamond"/>
              </a:rPr>
              <a:t>systems. Orders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fed  from the </a:t>
            </a:r>
            <a:r>
              <a:rPr sz="1167" spc="-5" dirty="0">
                <a:latin typeface="Garamond"/>
                <a:cs typeface="Garamond"/>
              </a:rPr>
              <a:t>retailer's system directly into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wholesaler's </a:t>
            </a:r>
            <a:r>
              <a:rPr sz="1167" dirty="0">
                <a:latin typeface="Garamond"/>
                <a:cs typeface="Garamond"/>
              </a:rPr>
              <a:t>computer,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items are picked </a:t>
            </a:r>
            <a:r>
              <a:rPr sz="1167" dirty="0">
                <a:latin typeface="Garamond"/>
                <a:cs typeface="Garamond"/>
              </a:rPr>
              <a:t>up </a:t>
            </a:r>
            <a:r>
              <a:rPr sz="1167" spc="-5" dirty="0">
                <a:latin typeface="Garamond"/>
                <a:cs typeface="Garamond"/>
              </a:rPr>
              <a:t>by  mechanical </a:t>
            </a:r>
            <a:r>
              <a:rPr sz="1167" dirty="0">
                <a:latin typeface="Garamond"/>
                <a:cs typeface="Garamond"/>
              </a:rPr>
              <a:t>devices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automatically taken to a </a:t>
            </a:r>
            <a:r>
              <a:rPr sz="1167" spc="-5" dirty="0">
                <a:latin typeface="Garamond"/>
                <a:cs typeface="Garamond"/>
              </a:rPr>
              <a:t>shipping platform </a:t>
            </a:r>
            <a:r>
              <a:rPr sz="1167" dirty="0">
                <a:latin typeface="Garamond"/>
                <a:cs typeface="Garamond"/>
              </a:rPr>
              <a:t>where they </a:t>
            </a:r>
            <a:r>
              <a:rPr sz="1167" spc="-5" dirty="0">
                <a:latin typeface="Garamond"/>
                <a:cs typeface="Garamond"/>
              </a:rPr>
              <a:t>are assembled. Most  large </a:t>
            </a:r>
            <a:r>
              <a:rPr sz="1167" dirty="0">
                <a:latin typeface="Garamond"/>
                <a:cs typeface="Garamond"/>
              </a:rPr>
              <a:t>wholesalers use computers to carry </a:t>
            </a:r>
            <a:r>
              <a:rPr sz="1167" spc="-5" dirty="0">
                <a:latin typeface="Garamond"/>
                <a:cs typeface="Garamond"/>
              </a:rPr>
              <a:t>out accounting, billing, </a:t>
            </a:r>
            <a:r>
              <a:rPr sz="1167" dirty="0">
                <a:latin typeface="Garamond"/>
                <a:cs typeface="Garamond"/>
              </a:rPr>
              <a:t>inventory </a:t>
            </a:r>
            <a:r>
              <a:rPr sz="1167" spc="-5" dirty="0">
                <a:latin typeface="Garamond"/>
                <a:cs typeface="Garamond"/>
              </a:rPr>
              <a:t>control, and </a:t>
            </a:r>
            <a:r>
              <a:rPr sz="1167" dirty="0">
                <a:latin typeface="Garamond"/>
                <a:cs typeface="Garamond"/>
              </a:rPr>
              <a:t>forecasting.  </a:t>
            </a:r>
            <a:r>
              <a:rPr sz="1167" spc="-5" dirty="0">
                <a:latin typeface="Garamond"/>
                <a:cs typeface="Garamond"/>
              </a:rPr>
              <a:t>Modern </a:t>
            </a:r>
            <a:r>
              <a:rPr sz="1167" dirty="0">
                <a:latin typeface="Garamond"/>
                <a:cs typeface="Garamond"/>
              </a:rPr>
              <a:t>wholesalers </a:t>
            </a:r>
            <a:r>
              <a:rPr sz="1167" spc="-5" dirty="0">
                <a:latin typeface="Garamond"/>
                <a:cs typeface="Garamond"/>
              </a:rPr>
              <a:t>are adapting </a:t>
            </a:r>
            <a:r>
              <a:rPr sz="1167" dirty="0">
                <a:latin typeface="Garamond"/>
                <a:cs typeface="Garamond"/>
              </a:rPr>
              <a:t>their services to the </a:t>
            </a:r>
            <a:r>
              <a:rPr sz="1167" spc="-5" dirty="0">
                <a:latin typeface="Garamond"/>
                <a:cs typeface="Garamond"/>
              </a:rPr>
              <a:t>needs of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customers and </a:t>
            </a:r>
            <a:r>
              <a:rPr sz="1167" dirty="0">
                <a:latin typeface="Garamond"/>
                <a:cs typeface="Garamond"/>
              </a:rPr>
              <a:t>finding cost-  </a:t>
            </a:r>
            <a:r>
              <a:rPr sz="1167" spc="-5" dirty="0">
                <a:latin typeface="Garamond"/>
                <a:cs typeface="Garamond"/>
              </a:rPr>
              <a:t>reducing </a:t>
            </a:r>
            <a:r>
              <a:rPr sz="1167" dirty="0">
                <a:latin typeface="Garamond"/>
                <a:cs typeface="Garamond"/>
              </a:rPr>
              <a:t>methods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doing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business.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8028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128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6615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charge all </a:t>
            </a:r>
            <a:r>
              <a:rPr sz="1167" dirty="0">
                <a:latin typeface="Garamond"/>
                <a:cs typeface="Garamond"/>
              </a:rPr>
              <a:t>customers the same </a:t>
            </a:r>
            <a:r>
              <a:rPr sz="1167" spc="-5" dirty="0">
                <a:latin typeface="Garamond"/>
                <a:cs typeface="Garamond"/>
              </a:rPr>
              <a:t>prices regardless of location? </a:t>
            </a:r>
            <a:r>
              <a:rPr sz="1167" dirty="0">
                <a:latin typeface="Garamond"/>
                <a:cs typeface="Garamond"/>
              </a:rPr>
              <a:t>Because each customer </a:t>
            </a:r>
            <a:r>
              <a:rPr sz="1167" spc="-5" dirty="0">
                <a:latin typeface="Garamond"/>
                <a:cs typeface="Garamond"/>
              </a:rPr>
              <a:t>picks  </a:t>
            </a:r>
            <a:r>
              <a:rPr sz="1167" dirty="0">
                <a:latin typeface="Garamond"/>
                <a:cs typeface="Garamond"/>
              </a:rPr>
              <a:t>up its </a:t>
            </a:r>
            <a:r>
              <a:rPr sz="1167" spc="-5" dirty="0">
                <a:latin typeface="Garamond"/>
                <a:cs typeface="Garamond"/>
              </a:rPr>
              <a:t>own </a:t>
            </a:r>
            <a:r>
              <a:rPr sz="1167" dirty="0">
                <a:latin typeface="Garamond"/>
                <a:cs typeface="Garamond"/>
              </a:rPr>
              <a:t>cost, supporters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FOB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feel that this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fairest way to </a:t>
            </a:r>
            <a:r>
              <a:rPr sz="1167" spc="-5" dirty="0">
                <a:latin typeface="Garamond"/>
                <a:cs typeface="Garamond"/>
              </a:rPr>
              <a:t>assess </a:t>
            </a:r>
            <a:r>
              <a:rPr sz="1167" dirty="0">
                <a:latin typeface="Garamond"/>
                <a:cs typeface="Garamond"/>
              </a:rPr>
              <a:t>freight charges.  The </a:t>
            </a:r>
            <a:r>
              <a:rPr sz="1167" spc="-5" dirty="0">
                <a:latin typeface="Garamond"/>
                <a:cs typeface="Garamond"/>
              </a:rPr>
              <a:t>disadvantage, however, is </a:t>
            </a:r>
            <a:r>
              <a:rPr sz="1167" dirty="0">
                <a:latin typeface="Garamond"/>
                <a:cs typeface="Garamond"/>
              </a:rPr>
              <a:t>that Peerless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high-cost </a:t>
            </a:r>
            <a:r>
              <a:rPr sz="1167" dirty="0">
                <a:latin typeface="Garamond"/>
                <a:cs typeface="Garamond"/>
              </a:rPr>
              <a:t>firm to </a:t>
            </a:r>
            <a:r>
              <a:rPr sz="1167" spc="-5" dirty="0">
                <a:latin typeface="Garamond"/>
                <a:cs typeface="Garamond"/>
              </a:rPr>
              <a:t>distant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customers?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Uniform-delivered pricing </a:t>
            </a:r>
            <a:r>
              <a:rPr sz="1167" dirty="0">
                <a:latin typeface="Garamond"/>
                <a:cs typeface="Garamond"/>
              </a:rPr>
              <a:t>is the </a:t>
            </a:r>
            <a:r>
              <a:rPr sz="1167" spc="-5" dirty="0">
                <a:latin typeface="Garamond"/>
                <a:cs typeface="Garamond"/>
              </a:rPr>
              <a:t>opposite of FOB pricing. Here,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charges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  price plus </a:t>
            </a:r>
            <a:r>
              <a:rPr sz="1167" dirty="0">
                <a:latin typeface="Garamond"/>
                <a:cs typeface="Garamond"/>
              </a:rPr>
              <a:t>freight to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customers, </a:t>
            </a:r>
            <a:r>
              <a:rPr sz="1167" spc="-5" dirty="0">
                <a:latin typeface="Garamond"/>
                <a:cs typeface="Garamond"/>
              </a:rPr>
              <a:t>regardless of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location. </a:t>
            </a:r>
            <a:r>
              <a:rPr sz="1167" dirty="0">
                <a:latin typeface="Garamond"/>
                <a:cs typeface="Garamond"/>
              </a:rPr>
              <a:t>The freight charge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set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average </a:t>
            </a:r>
            <a:r>
              <a:rPr sz="1167" dirty="0">
                <a:latin typeface="Garamond"/>
                <a:cs typeface="Garamond"/>
              </a:rPr>
              <a:t>freight cost. </a:t>
            </a:r>
            <a:r>
              <a:rPr sz="1167" spc="-5" dirty="0">
                <a:latin typeface="Garamond"/>
                <a:cs typeface="Garamond"/>
              </a:rPr>
              <a:t>Other advantages of uniform-delivered pricing are that it is </a:t>
            </a:r>
            <a:r>
              <a:rPr sz="1167" dirty="0">
                <a:latin typeface="Garamond"/>
                <a:cs typeface="Garamond"/>
              </a:rPr>
              <a:t>fairly easy to  </a:t>
            </a:r>
            <a:r>
              <a:rPr sz="1167" spc="-5" dirty="0">
                <a:latin typeface="Garamond"/>
                <a:cs typeface="Garamond"/>
              </a:rPr>
              <a:t>administer and it lets </a:t>
            </a:r>
            <a:r>
              <a:rPr sz="1167" dirty="0">
                <a:latin typeface="Garamond"/>
                <a:cs typeface="Garamond"/>
              </a:rPr>
              <a:t>the firm </a:t>
            </a:r>
            <a:r>
              <a:rPr sz="1167" spc="-5" dirty="0">
                <a:latin typeface="Garamond"/>
                <a:cs typeface="Garamond"/>
              </a:rPr>
              <a:t>advertise its price</a:t>
            </a:r>
            <a:r>
              <a:rPr sz="1167" spc="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nationally.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Zone pricing </a:t>
            </a:r>
            <a:r>
              <a:rPr sz="1167" dirty="0">
                <a:latin typeface="Garamond"/>
                <a:cs typeface="Garamond"/>
              </a:rPr>
              <a:t>falls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FOB-origin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uniform-delivered pricing. The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sets  </a:t>
            </a:r>
            <a:r>
              <a:rPr sz="1167" dirty="0">
                <a:latin typeface="Garamond"/>
                <a:cs typeface="Garamond"/>
              </a:rPr>
              <a:t>up two </a:t>
            </a:r>
            <a:r>
              <a:rPr sz="1167" spc="-5" dirty="0">
                <a:latin typeface="Garamond"/>
                <a:cs typeface="Garamond"/>
              </a:rPr>
              <a:t>or more zones. All </a:t>
            </a:r>
            <a:r>
              <a:rPr sz="1167" dirty="0">
                <a:latin typeface="Garamond"/>
                <a:cs typeface="Garamond"/>
              </a:rPr>
              <a:t>customers within a </a:t>
            </a:r>
            <a:r>
              <a:rPr sz="1167" spc="-5" dirty="0">
                <a:latin typeface="Garamond"/>
                <a:cs typeface="Garamond"/>
              </a:rPr>
              <a:t>given zone pay </a:t>
            </a:r>
            <a:r>
              <a:rPr sz="1167" dirty="0">
                <a:latin typeface="Garamond"/>
                <a:cs typeface="Garamond"/>
              </a:rPr>
              <a:t>a single total </a:t>
            </a:r>
            <a:r>
              <a:rPr sz="1167" spc="-5" dirty="0">
                <a:latin typeface="Garamond"/>
                <a:cs typeface="Garamond"/>
              </a:rPr>
              <a:t>price;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more distant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zone,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higher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price. Using base point pricing, </a:t>
            </a:r>
            <a:r>
              <a:rPr sz="1167" dirty="0">
                <a:latin typeface="Garamond"/>
                <a:cs typeface="Garamond"/>
              </a:rPr>
              <a:t>the seller selects a given city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"basing  point" and </a:t>
            </a:r>
            <a:r>
              <a:rPr sz="1167" dirty="0">
                <a:latin typeface="Garamond"/>
                <a:cs typeface="Garamond"/>
              </a:rPr>
              <a:t>charges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customers the freight cost </a:t>
            </a:r>
            <a:r>
              <a:rPr sz="1167" spc="-5" dirty="0">
                <a:latin typeface="Garamond"/>
                <a:cs typeface="Garamond"/>
              </a:rPr>
              <a:t>from </a:t>
            </a:r>
            <a:r>
              <a:rPr sz="1167" dirty="0">
                <a:latin typeface="Garamond"/>
                <a:cs typeface="Garamond"/>
              </a:rPr>
              <a:t>that city to the </a:t>
            </a:r>
            <a:r>
              <a:rPr sz="1167" spc="-5" dirty="0">
                <a:latin typeface="Garamond"/>
                <a:cs typeface="Garamond"/>
              </a:rPr>
              <a:t>customer location, regardless  of </a:t>
            </a:r>
            <a:r>
              <a:rPr sz="1167" dirty="0">
                <a:latin typeface="Garamond"/>
                <a:cs typeface="Garamond"/>
              </a:rPr>
              <a:t>the city from which the goods </a:t>
            </a:r>
            <a:r>
              <a:rPr sz="1167" spc="-5" dirty="0">
                <a:latin typeface="Garamond"/>
                <a:cs typeface="Garamond"/>
              </a:rPr>
              <a:t>are actually shipped. </a:t>
            </a:r>
            <a:r>
              <a:rPr sz="1167" dirty="0">
                <a:latin typeface="Garamond"/>
                <a:cs typeface="Garamond"/>
              </a:rPr>
              <a:t>If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sellers used the same </a:t>
            </a:r>
            <a:r>
              <a:rPr sz="1167" spc="-5" dirty="0">
                <a:latin typeface="Garamond"/>
                <a:cs typeface="Garamond"/>
              </a:rPr>
              <a:t>basing-point </a:t>
            </a:r>
            <a:r>
              <a:rPr sz="1167" dirty="0">
                <a:latin typeface="Garamond"/>
                <a:cs typeface="Garamond"/>
              </a:rPr>
              <a:t>city,  </a:t>
            </a:r>
            <a:r>
              <a:rPr sz="1167" spc="-5" dirty="0">
                <a:latin typeface="Garamond"/>
                <a:cs typeface="Garamond"/>
              </a:rPr>
              <a:t>delivered prices </a:t>
            </a:r>
            <a:r>
              <a:rPr sz="1167" dirty="0">
                <a:latin typeface="Garamond"/>
                <a:cs typeface="Garamond"/>
              </a:rPr>
              <a:t>would be the same for </a:t>
            </a:r>
            <a:r>
              <a:rPr sz="1167" spc="-5" dirty="0">
                <a:latin typeface="Garamond"/>
                <a:cs typeface="Garamond"/>
              </a:rPr>
              <a:t>all customers and price competition </a:t>
            </a:r>
            <a:r>
              <a:rPr sz="1167" dirty="0">
                <a:latin typeface="Garamond"/>
                <a:cs typeface="Garamond"/>
              </a:rPr>
              <a:t>would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eliminated.  </a:t>
            </a:r>
            <a:r>
              <a:rPr sz="1167" spc="-5" dirty="0">
                <a:latin typeface="Garamond"/>
                <a:cs typeface="Garamond"/>
              </a:rPr>
              <a:t>Industries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sugar, cement, steel, </a:t>
            </a:r>
            <a:r>
              <a:rPr sz="1167" spc="-5" dirty="0">
                <a:latin typeface="Garamond"/>
                <a:cs typeface="Garamond"/>
              </a:rPr>
              <a:t>and automobiles </a:t>
            </a:r>
            <a:r>
              <a:rPr sz="1167" dirty="0">
                <a:latin typeface="Garamond"/>
                <a:cs typeface="Garamond"/>
              </a:rPr>
              <a:t>used </a:t>
            </a:r>
            <a:r>
              <a:rPr sz="1167" spc="-5" dirty="0">
                <a:latin typeface="Garamond"/>
                <a:cs typeface="Garamond"/>
              </a:rPr>
              <a:t>basing-point pricing </a:t>
            </a:r>
            <a:r>
              <a:rPr sz="1167" dirty="0">
                <a:latin typeface="Garamond"/>
                <a:cs typeface="Garamond"/>
              </a:rPr>
              <a:t>for years, </a:t>
            </a:r>
            <a:r>
              <a:rPr sz="1167" spc="-5" dirty="0">
                <a:latin typeface="Garamond"/>
                <a:cs typeface="Garamond"/>
              </a:rPr>
              <a:t>but 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method has become less popular </a:t>
            </a:r>
            <a:r>
              <a:rPr sz="1167" dirty="0">
                <a:latin typeface="Garamond"/>
                <a:cs typeface="Garamond"/>
              </a:rPr>
              <a:t>today. </a:t>
            </a:r>
            <a:r>
              <a:rPr sz="1167" spc="-5" dirty="0">
                <a:latin typeface="Garamond"/>
                <a:cs typeface="Garamond"/>
              </a:rPr>
              <a:t>Some companies </a:t>
            </a:r>
            <a:r>
              <a:rPr sz="1167" dirty="0">
                <a:latin typeface="Garamond"/>
                <a:cs typeface="Garamond"/>
              </a:rPr>
              <a:t>set up </a:t>
            </a:r>
            <a:r>
              <a:rPr sz="1167" spc="-5" dirty="0">
                <a:latin typeface="Garamond"/>
                <a:cs typeface="Garamond"/>
              </a:rPr>
              <a:t>multiple basing points </a:t>
            </a:r>
            <a:r>
              <a:rPr sz="1167" dirty="0">
                <a:latin typeface="Garamond"/>
                <a:cs typeface="Garamond"/>
              </a:rPr>
              <a:t>to  create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flexibility: They </a:t>
            </a:r>
            <a:r>
              <a:rPr sz="1167" spc="-5" dirty="0">
                <a:latin typeface="Garamond"/>
                <a:cs typeface="Garamond"/>
              </a:rPr>
              <a:t>quote freight </a:t>
            </a:r>
            <a:r>
              <a:rPr sz="1167" dirty="0">
                <a:latin typeface="Garamond"/>
                <a:cs typeface="Garamond"/>
              </a:rPr>
              <a:t>charges </a:t>
            </a:r>
            <a:r>
              <a:rPr sz="1167" spc="-5" dirty="0">
                <a:latin typeface="Garamond"/>
                <a:cs typeface="Garamond"/>
              </a:rPr>
              <a:t>from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basing-point </a:t>
            </a:r>
            <a:r>
              <a:rPr sz="1167" dirty="0">
                <a:latin typeface="Garamond"/>
                <a:cs typeface="Garamond"/>
              </a:rPr>
              <a:t>city </a:t>
            </a:r>
            <a:r>
              <a:rPr sz="1167" spc="-5" dirty="0">
                <a:latin typeface="Garamond"/>
                <a:cs typeface="Garamond"/>
              </a:rPr>
              <a:t>nearest </a:t>
            </a:r>
            <a:r>
              <a:rPr sz="1167" dirty="0">
                <a:latin typeface="Garamond"/>
                <a:cs typeface="Garamond"/>
              </a:rPr>
              <a:t>to the  customer.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Finally, the seller who is </a:t>
            </a:r>
            <a:r>
              <a:rPr sz="1167" spc="-5" dirty="0">
                <a:latin typeface="Garamond"/>
                <a:cs typeface="Garamond"/>
              </a:rPr>
              <a:t>anxious </a:t>
            </a:r>
            <a:r>
              <a:rPr sz="1167" dirty="0">
                <a:latin typeface="Garamond"/>
                <a:cs typeface="Garamond"/>
              </a:rPr>
              <a:t>to do </a:t>
            </a:r>
            <a:r>
              <a:rPr sz="1167" spc="-5" dirty="0">
                <a:latin typeface="Garamond"/>
                <a:cs typeface="Garamond"/>
              </a:rPr>
              <a:t>business with </a:t>
            </a:r>
            <a:r>
              <a:rPr sz="1167" dirty="0">
                <a:latin typeface="Garamond"/>
                <a:cs typeface="Garamond"/>
              </a:rPr>
              <a:t>a certain customer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geographical </a:t>
            </a:r>
            <a:r>
              <a:rPr sz="1167" spc="-5" dirty="0">
                <a:latin typeface="Garamond"/>
                <a:cs typeface="Garamond"/>
              </a:rPr>
              <a:t>area </a:t>
            </a:r>
            <a:r>
              <a:rPr sz="1167" dirty="0">
                <a:latin typeface="Garamond"/>
                <a:cs typeface="Garamond"/>
              </a:rPr>
              <a:t>might  use freight-absorption </a:t>
            </a:r>
            <a:r>
              <a:rPr sz="1167" spc="-5" dirty="0">
                <a:latin typeface="Garamond"/>
                <a:cs typeface="Garamond"/>
              </a:rPr>
              <a:t>pricing. Using </a:t>
            </a:r>
            <a:r>
              <a:rPr sz="1167" dirty="0">
                <a:latin typeface="Garamond"/>
                <a:cs typeface="Garamond"/>
              </a:rPr>
              <a:t>this strategy,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seller </a:t>
            </a:r>
            <a:r>
              <a:rPr sz="1167" spc="-5" dirty="0">
                <a:latin typeface="Garamond"/>
                <a:cs typeface="Garamond"/>
              </a:rPr>
              <a:t>absorbs all or part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actual </a:t>
            </a:r>
            <a:r>
              <a:rPr sz="1167" dirty="0">
                <a:latin typeface="Garamond"/>
                <a:cs typeface="Garamond"/>
              </a:rPr>
              <a:t>freight  charges in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to get the desired </a:t>
            </a:r>
            <a:r>
              <a:rPr sz="1167" spc="-5" dirty="0">
                <a:latin typeface="Garamond"/>
                <a:cs typeface="Garamond"/>
              </a:rPr>
              <a:t>business. The </a:t>
            </a:r>
            <a:r>
              <a:rPr sz="1167" dirty="0">
                <a:latin typeface="Garamond"/>
                <a:cs typeface="Garamond"/>
              </a:rPr>
              <a:t>seller </a:t>
            </a:r>
            <a:r>
              <a:rPr sz="1167" spc="-5" dirty="0">
                <a:latin typeface="Garamond"/>
                <a:cs typeface="Garamond"/>
              </a:rPr>
              <a:t>might reason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if it </a:t>
            </a:r>
            <a:r>
              <a:rPr sz="1167" dirty="0">
                <a:latin typeface="Garamond"/>
                <a:cs typeface="Garamond"/>
              </a:rPr>
              <a:t>can get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spc="28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business, </a:t>
            </a:r>
            <a:r>
              <a:rPr sz="1167" dirty="0">
                <a:latin typeface="Garamond"/>
                <a:cs typeface="Garamond"/>
              </a:rPr>
              <a:t>its </a:t>
            </a:r>
            <a:r>
              <a:rPr sz="1167" spc="-5" dirty="0">
                <a:latin typeface="Garamond"/>
                <a:cs typeface="Garamond"/>
              </a:rPr>
              <a:t>average </a:t>
            </a:r>
            <a:r>
              <a:rPr sz="1167" dirty="0">
                <a:latin typeface="Garamond"/>
                <a:cs typeface="Garamond"/>
              </a:rPr>
              <a:t>costs will fall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more than compensate for its extra freight cost. Freight-  </a:t>
            </a:r>
            <a:r>
              <a:rPr sz="1167" spc="-5" dirty="0">
                <a:latin typeface="Garamond"/>
                <a:cs typeface="Garamond"/>
              </a:rPr>
              <a:t>absorption pricing is </a:t>
            </a:r>
            <a:r>
              <a:rPr sz="1167" dirty="0">
                <a:latin typeface="Garamond"/>
                <a:cs typeface="Garamond"/>
              </a:rPr>
              <a:t>used for </a:t>
            </a:r>
            <a:r>
              <a:rPr sz="1167" spc="-5" dirty="0">
                <a:latin typeface="Garamond"/>
                <a:cs typeface="Garamond"/>
              </a:rPr>
              <a:t>market penetration 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hold 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increasingly </a:t>
            </a:r>
            <a:r>
              <a:rPr sz="1167" dirty="0">
                <a:latin typeface="Garamond"/>
                <a:cs typeface="Garamond"/>
              </a:rPr>
              <a:t>competitive  markets.</a:t>
            </a:r>
            <a:endParaRPr sz="1167">
              <a:latin typeface="Garamond"/>
              <a:cs typeface="Garamond"/>
            </a:endParaRPr>
          </a:p>
          <a:p>
            <a:pPr marL="233975">
              <a:lnSpc>
                <a:spcPts val="1240"/>
              </a:lnSpc>
              <a:tabLst>
                <a:tab pos="456219" algn="l"/>
              </a:tabLst>
            </a:pPr>
            <a:r>
              <a:rPr sz="1167" b="1" spc="-5" dirty="0">
                <a:latin typeface="Garamond"/>
                <a:cs typeface="Garamond"/>
              </a:rPr>
              <a:t>f.	International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products internationally must decide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to charge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dirty="0">
                <a:latin typeface="Garamond"/>
                <a:cs typeface="Garamond"/>
              </a:rPr>
              <a:t>countries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they </a:t>
            </a:r>
            <a:r>
              <a:rPr sz="1167" spc="-5" dirty="0">
                <a:latin typeface="Garamond"/>
                <a:cs typeface="Garamond"/>
              </a:rPr>
              <a:t>operate. In </a:t>
            </a:r>
            <a:r>
              <a:rPr sz="1167" dirty="0">
                <a:latin typeface="Garamond"/>
                <a:cs typeface="Garamond"/>
              </a:rPr>
              <a:t>some cases, a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can set a uniform worldwide  </a:t>
            </a:r>
            <a:r>
              <a:rPr sz="1167" spc="-5" dirty="0">
                <a:latin typeface="Garamond"/>
                <a:cs typeface="Garamond"/>
              </a:rPr>
              <a:t>price.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that a company </a:t>
            </a:r>
            <a:r>
              <a:rPr sz="1167" spc="-5" dirty="0">
                <a:latin typeface="Garamond"/>
                <a:cs typeface="Garamond"/>
              </a:rPr>
              <a:t>should </a:t>
            </a:r>
            <a:r>
              <a:rPr sz="1167" dirty="0">
                <a:latin typeface="Garamond"/>
                <a:cs typeface="Garamond"/>
              </a:rPr>
              <a:t>charge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specific country </a:t>
            </a:r>
            <a:r>
              <a:rPr sz="1167" spc="-5" dirty="0">
                <a:latin typeface="Garamond"/>
                <a:cs typeface="Garamond"/>
              </a:rPr>
              <a:t>depends on many </a:t>
            </a:r>
            <a:r>
              <a:rPr sz="1167" dirty="0">
                <a:latin typeface="Garamond"/>
                <a:cs typeface="Garamond"/>
              </a:rPr>
              <a:t>factors,  </a:t>
            </a:r>
            <a:r>
              <a:rPr sz="1167" spc="-5" dirty="0">
                <a:latin typeface="Garamond"/>
                <a:cs typeface="Garamond"/>
              </a:rPr>
              <a:t>including </a:t>
            </a:r>
            <a:r>
              <a:rPr sz="1167" dirty="0">
                <a:latin typeface="Garamond"/>
                <a:cs typeface="Garamond"/>
              </a:rPr>
              <a:t>economic conditions, competitive situations, </a:t>
            </a:r>
            <a:r>
              <a:rPr sz="1167" spc="-5" dirty="0">
                <a:latin typeface="Garamond"/>
                <a:cs typeface="Garamond"/>
              </a:rPr>
              <a:t>laws and regulations, and development of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wholesaling and retailing </a:t>
            </a:r>
            <a:r>
              <a:rPr sz="1167" dirty="0">
                <a:latin typeface="Garamond"/>
                <a:cs typeface="Garamond"/>
              </a:rPr>
              <a:t>system. </a:t>
            </a:r>
            <a:r>
              <a:rPr sz="1167" spc="-5" dirty="0">
                <a:latin typeface="Garamond"/>
                <a:cs typeface="Garamond"/>
              </a:rPr>
              <a:t>Consumer perceptions and preferences also may </a:t>
            </a:r>
            <a:r>
              <a:rPr sz="1167" dirty="0">
                <a:latin typeface="Garamond"/>
                <a:cs typeface="Garamond"/>
              </a:rPr>
              <a:t>vary from  country to country, calling for different </a:t>
            </a:r>
            <a:r>
              <a:rPr sz="1167" spc="-5" dirty="0">
                <a:latin typeface="Garamond"/>
                <a:cs typeface="Garamond"/>
              </a:rPr>
              <a:t>prices. Or </a:t>
            </a:r>
            <a:r>
              <a:rPr sz="1167" dirty="0">
                <a:latin typeface="Garamond"/>
                <a:cs typeface="Garamond"/>
              </a:rPr>
              <a:t>the company may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different marketing  </a:t>
            </a:r>
            <a:r>
              <a:rPr sz="1167" spc="-5" dirty="0">
                <a:latin typeface="Garamond"/>
                <a:cs typeface="Garamond"/>
              </a:rPr>
              <a:t>objectives </a:t>
            </a:r>
            <a:r>
              <a:rPr sz="1167" dirty="0">
                <a:latin typeface="Garamond"/>
                <a:cs typeface="Garamond"/>
              </a:rPr>
              <a:t>in various </a:t>
            </a:r>
            <a:r>
              <a:rPr sz="1167" spc="-5" dirty="0">
                <a:latin typeface="Garamond"/>
                <a:cs typeface="Garamond"/>
              </a:rPr>
              <a:t>world </a:t>
            </a:r>
            <a:r>
              <a:rPr sz="1167" dirty="0">
                <a:latin typeface="Garamond"/>
                <a:cs typeface="Garamond"/>
              </a:rPr>
              <a:t>markets, which </a:t>
            </a:r>
            <a:r>
              <a:rPr sz="1167" spc="-5" dirty="0">
                <a:latin typeface="Garamond"/>
                <a:cs typeface="Garamond"/>
              </a:rPr>
              <a:t>require </a:t>
            </a:r>
            <a:r>
              <a:rPr sz="1167" dirty="0">
                <a:latin typeface="Garamond"/>
                <a:cs typeface="Garamond"/>
              </a:rPr>
              <a:t>changes in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strategy. </a:t>
            </a:r>
            <a:r>
              <a:rPr sz="1167" spc="-5" dirty="0">
                <a:latin typeface="Garamond"/>
                <a:cs typeface="Garamond"/>
              </a:rPr>
              <a:t>Costs play an  important role in </a:t>
            </a:r>
            <a:r>
              <a:rPr sz="1167" dirty="0">
                <a:latin typeface="Garamond"/>
                <a:cs typeface="Garamond"/>
              </a:rPr>
              <a:t>setting </a:t>
            </a:r>
            <a:r>
              <a:rPr sz="1167" spc="-5" dirty="0">
                <a:latin typeface="Garamond"/>
                <a:cs typeface="Garamond"/>
              </a:rPr>
              <a:t>international prices. Travelers abroad are often </a:t>
            </a:r>
            <a:r>
              <a:rPr sz="1167" dirty="0">
                <a:latin typeface="Garamond"/>
                <a:cs typeface="Garamond"/>
              </a:rPr>
              <a:t>surprised to find that  goods that are </a:t>
            </a:r>
            <a:r>
              <a:rPr sz="1167" spc="-5" dirty="0">
                <a:latin typeface="Garamond"/>
                <a:cs typeface="Garamond"/>
              </a:rPr>
              <a:t>relatively inexpensive at home may </a:t>
            </a:r>
            <a:r>
              <a:rPr sz="1167" dirty="0">
                <a:latin typeface="Garamond"/>
                <a:cs typeface="Garamond"/>
              </a:rPr>
              <a:t>carry </a:t>
            </a:r>
            <a:r>
              <a:rPr sz="1167" spc="-5" dirty="0">
                <a:latin typeface="Garamond"/>
                <a:cs typeface="Garamond"/>
              </a:rPr>
              <a:t>outrageously higher price </a:t>
            </a:r>
            <a:r>
              <a:rPr sz="1167" dirty="0">
                <a:latin typeface="Garamond"/>
                <a:cs typeface="Garamond"/>
              </a:rPr>
              <a:t>tags </a:t>
            </a:r>
            <a:r>
              <a:rPr sz="1167" spc="-5" dirty="0">
                <a:latin typeface="Garamond"/>
                <a:cs typeface="Garamond"/>
              </a:rPr>
              <a:t>in other  </a:t>
            </a:r>
            <a:r>
              <a:rPr sz="1167" dirty="0">
                <a:latin typeface="Garamond"/>
                <a:cs typeface="Garamond"/>
              </a:rPr>
              <a:t>countries.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some cases, such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escalation </a:t>
            </a:r>
            <a:r>
              <a:rPr sz="1167" spc="-5" dirty="0">
                <a:latin typeface="Garamond"/>
                <a:cs typeface="Garamond"/>
              </a:rPr>
              <a:t>may result </a:t>
            </a:r>
            <a:r>
              <a:rPr sz="1167" dirty="0">
                <a:latin typeface="Garamond"/>
                <a:cs typeface="Garamond"/>
              </a:rPr>
              <a:t>from differences in selling </a:t>
            </a:r>
            <a:r>
              <a:rPr sz="1167" spc="-5" dirty="0">
                <a:latin typeface="Garamond"/>
                <a:cs typeface="Garamond"/>
              </a:rPr>
              <a:t>strategies </a:t>
            </a:r>
            <a:r>
              <a:rPr sz="1167" dirty="0">
                <a:latin typeface="Garamond"/>
                <a:cs typeface="Garamond"/>
              </a:rPr>
              <a:t>or  market conditions. In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instances,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it is simply a </a:t>
            </a:r>
            <a:r>
              <a:rPr sz="1167" spc="-5" dirty="0">
                <a:latin typeface="Garamond"/>
                <a:cs typeface="Garamond"/>
              </a:rPr>
              <a:t>result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higher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selling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foreign </a:t>
            </a:r>
            <a:r>
              <a:rPr sz="1167" spc="-5" dirty="0">
                <a:latin typeface="Garamond"/>
                <a:cs typeface="Garamond"/>
              </a:rPr>
              <a:t>markets—the additional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of modifying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product, higher </a:t>
            </a:r>
            <a:r>
              <a:rPr sz="1167" dirty="0">
                <a:latin typeface="Garamond"/>
                <a:cs typeface="Garamond"/>
              </a:rPr>
              <a:t>shipping </a:t>
            </a:r>
            <a:r>
              <a:rPr sz="1167" spc="-5" dirty="0">
                <a:latin typeface="Garamond"/>
                <a:cs typeface="Garamond"/>
              </a:rPr>
              <a:t>and insurance  </a:t>
            </a:r>
            <a:r>
              <a:rPr sz="1167" dirty="0">
                <a:latin typeface="Garamond"/>
                <a:cs typeface="Garamond"/>
              </a:rPr>
              <a:t>costs, </a:t>
            </a:r>
            <a:r>
              <a:rPr sz="1167" spc="-5" dirty="0">
                <a:latin typeface="Garamond"/>
                <a:cs typeface="Garamond"/>
              </a:rPr>
              <a:t>import </a:t>
            </a:r>
            <a:r>
              <a:rPr sz="1167" dirty="0">
                <a:latin typeface="Garamond"/>
                <a:cs typeface="Garamond"/>
              </a:rPr>
              <a:t>tariffs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taxes, costs </a:t>
            </a:r>
            <a:r>
              <a:rPr sz="1167" spc="-5" dirty="0">
                <a:latin typeface="Garamond"/>
                <a:cs typeface="Garamond"/>
              </a:rPr>
              <a:t>associated with </a:t>
            </a:r>
            <a:r>
              <a:rPr sz="1167" dirty="0">
                <a:latin typeface="Garamond"/>
                <a:cs typeface="Garamond"/>
              </a:rPr>
              <a:t>exchange-rate </a:t>
            </a:r>
            <a:r>
              <a:rPr sz="1167" spc="-5" dirty="0">
                <a:latin typeface="Garamond"/>
                <a:cs typeface="Garamond"/>
              </a:rPr>
              <a:t>fluctuations, and higher </a:t>
            </a:r>
            <a:r>
              <a:rPr sz="1167" dirty="0">
                <a:latin typeface="Garamond"/>
                <a:cs typeface="Garamond"/>
              </a:rPr>
              <a:t>channel  </a:t>
            </a:r>
            <a:r>
              <a:rPr sz="1167" spc="-5" dirty="0">
                <a:latin typeface="Garamond"/>
                <a:cs typeface="Garamond"/>
              </a:rPr>
              <a:t>and physical distribution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costs.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1897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129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6147" cy="8530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27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In last Lesson we discussed the different </a:t>
            </a:r>
            <a:r>
              <a:rPr sz="1167" spc="-5" dirty="0">
                <a:latin typeface="Garamond"/>
                <a:cs typeface="Garamond"/>
              </a:rPr>
              <a:t>price adjustment </a:t>
            </a:r>
            <a:r>
              <a:rPr sz="1167" dirty="0">
                <a:latin typeface="Garamond"/>
                <a:cs typeface="Garamond"/>
              </a:rPr>
              <a:t>strategies. </a:t>
            </a:r>
            <a:r>
              <a:rPr sz="1167" spc="-5" dirty="0">
                <a:latin typeface="Garamond"/>
                <a:cs typeface="Garamond"/>
              </a:rPr>
              <a:t>Today </a:t>
            </a:r>
            <a:r>
              <a:rPr sz="1167" dirty="0">
                <a:latin typeface="Garamond"/>
                <a:cs typeface="Garamond"/>
              </a:rPr>
              <a:t>we will </a:t>
            </a:r>
            <a:r>
              <a:rPr sz="1167" spc="-5" dirty="0">
                <a:latin typeface="Garamond"/>
                <a:cs typeface="Garamond"/>
              </a:rPr>
              <a:t>have discussion  on different price </a:t>
            </a:r>
            <a:r>
              <a:rPr sz="1167" dirty="0">
                <a:latin typeface="Garamond"/>
                <a:cs typeface="Garamond"/>
              </a:rPr>
              <a:t>changes that can tale </a:t>
            </a:r>
            <a:r>
              <a:rPr sz="1167" spc="-5" dirty="0">
                <a:latin typeface="Garamond"/>
                <a:cs typeface="Garamond"/>
              </a:rPr>
              <a:t>place and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responses </a:t>
            </a:r>
            <a:r>
              <a:rPr sz="1167" dirty="0">
                <a:latin typeface="Garamond"/>
                <a:cs typeface="Garamond"/>
              </a:rPr>
              <a:t>towards  these changes.  </a:t>
            </a:r>
            <a:r>
              <a:rPr sz="1167" spc="-5" dirty="0">
                <a:latin typeface="Garamond"/>
                <a:cs typeface="Garamond"/>
              </a:rPr>
              <a:t>We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have review of concepts </a:t>
            </a:r>
            <a:r>
              <a:rPr sz="1167" dirty="0">
                <a:latin typeface="Garamond"/>
                <a:cs typeface="Garamond"/>
              </a:rPr>
              <a:t>discussed in Lessons </a:t>
            </a:r>
            <a:r>
              <a:rPr sz="1167" spc="-5" dirty="0">
                <a:latin typeface="Garamond"/>
                <a:cs typeface="Garamond"/>
              </a:rPr>
              <a:t>regarding </a:t>
            </a:r>
            <a:r>
              <a:rPr sz="1167" dirty="0">
                <a:latin typeface="Garamond"/>
                <a:cs typeface="Garamond"/>
              </a:rPr>
              <a:t>Price </a:t>
            </a: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well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1167" b="1" dirty="0">
                <a:latin typeface="Garamond"/>
                <a:cs typeface="Garamond"/>
              </a:rPr>
              <a:t>PRICE </a:t>
            </a:r>
            <a:r>
              <a:rPr sz="1167" b="1" spc="-5" dirty="0">
                <a:latin typeface="Garamond"/>
                <a:cs typeface="Garamond"/>
              </a:rPr>
              <a:t>THE </a:t>
            </a:r>
            <a:r>
              <a:rPr sz="1167" b="1" dirty="0">
                <a:latin typeface="Garamond"/>
                <a:cs typeface="Garamond"/>
              </a:rPr>
              <a:t>2ND P OF MARKETING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MIX.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 startAt="2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Price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Changes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After developing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structures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strategies, </a:t>
            </a:r>
            <a:r>
              <a:rPr sz="1167" spc="-5" dirty="0">
                <a:latin typeface="Garamond"/>
                <a:cs typeface="Garamond"/>
              </a:rPr>
              <a:t>companies often </a:t>
            </a:r>
            <a:r>
              <a:rPr sz="1167" dirty="0">
                <a:latin typeface="Garamond"/>
                <a:cs typeface="Garamond"/>
              </a:rPr>
              <a:t>face </a:t>
            </a:r>
            <a:r>
              <a:rPr sz="1167" spc="-5" dirty="0">
                <a:latin typeface="Garamond"/>
                <a:cs typeface="Garamond"/>
              </a:rPr>
              <a:t>situations </a:t>
            </a:r>
            <a:r>
              <a:rPr sz="1167" dirty="0">
                <a:latin typeface="Garamond"/>
                <a:cs typeface="Garamond"/>
              </a:rPr>
              <a:t>in which  they </a:t>
            </a:r>
            <a:r>
              <a:rPr sz="1167" spc="-5" dirty="0">
                <a:latin typeface="Garamond"/>
                <a:cs typeface="Garamond"/>
              </a:rPr>
              <a:t>must initiate price </a:t>
            </a:r>
            <a:r>
              <a:rPr sz="1167" dirty="0">
                <a:latin typeface="Garamond"/>
                <a:cs typeface="Garamond"/>
              </a:rPr>
              <a:t>changes </a:t>
            </a:r>
            <a:r>
              <a:rPr sz="1167" spc="-5" dirty="0">
                <a:latin typeface="Garamond"/>
                <a:cs typeface="Garamond"/>
              </a:rPr>
              <a:t>or respond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changes </a:t>
            </a:r>
            <a:r>
              <a:rPr sz="1167" spc="-5" dirty="0">
                <a:latin typeface="Garamond"/>
                <a:cs typeface="Garamond"/>
              </a:rPr>
              <a:t>by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competitors.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240"/>
              </a:lnSpc>
              <a:buAutoNum type="alphaLcPeriod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Initiating Price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Changes</a:t>
            </a:r>
            <a:endParaRPr sz="1167">
              <a:latin typeface="Garamond"/>
              <a:cs typeface="Garamond"/>
            </a:endParaRPr>
          </a:p>
          <a:p>
            <a:pPr marL="12347" marR="740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some </a:t>
            </a:r>
            <a:r>
              <a:rPr sz="1167" dirty="0">
                <a:latin typeface="Garamond"/>
                <a:cs typeface="Garamond"/>
              </a:rPr>
              <a:t>cases, the company </a:t>
            </a:r>
            <a:r>
              <a:rPr sz="1167" spc="-5" dirty="0">
                <a:latin typeface="Garamond"/>
                <a:cs typeface="Garamond"/>
              </a:rPr>
              <a:t>may find it desirable to initiate </a:t>
            </a:r>
            <a:r>
              <a:rPr sz="1167" dirty="0">
                <a:latin typeface="Garamond"/>
                <a:cs typeface="Garamond"/>
              </a:rPr>
              <a:t>either a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cut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price increase. In  both </a:t>
            </a:r>
            <a:r>
              <a:rPr sz="1167" dirty="0">
                <a:latin typeface="Garamond"/>
                <a:cs typeface="Garamond"/>
              </a:rPr>
              <a:t>cases, </a:t>
            </a:r>
            <a:r>
              <a:rPr sz="1167" spc="-5" dirty="0">
                <a:latin typeface="Garamond"/>
                <a:cs typeface="Garamond"/>
              </a:rPr>
              <a:t>it must anticipate possible buyer and competitor</a:t>
            </a:r>
            <a:r>
              <a:rPr sz="1167" spc="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reactions.</a:t>
            </a:r>
            <a:endParaRPr sz="1167">
              <a:latin typeface="Garamond"/>
              <a:cs typeface="Garamond"/>
            </a:endParaRPr>
          </a:p>
          <a:p>
            <a:pPr marL="1345816" lvl="2" indent="-191378">
              <a:lnSpc>
                <a:spcPts val="1240"/>
              </a:lnSpc>
              <a:buAutoNum type="romanLcPeriod"/>
              <a:tabLst>
                <a:tab pos="1345816" algn="l"/>
              </a:tabLst>
            </a:pPr>
            <a:r>
              <a:rPr sz="1167" b="1" spc="-5" dirty="0">
                <a:latin typeface="Garamond"/>
                <a:cs typeface="Garamond"/>
              </a:rPr>
              <a:t>Initiating Price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Cuts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Several </a:t>
            </a:r>
            <a:r>
              <a:rPr sz="1167" dirty="0">
                <a:latin typeface="Garamond"/>
                <a:cs typeface="Garamond"/>
              </a:rPr>
              <a:t>situations </a:t>
            </a:r>
            <a:r>
              <a:rPr sz="1167" spc="-5" dirty="0">
                <a:latin typeface="Garamond"/>
                <a:cs typeface="Garamond"/>
              </a:rPr>
              <a:t>may lead </a:t>
            </a:r>
            <a:r>
              <a:rPr sz="1167" dirty="0">
                <a:latin typeface="Garamond"/>
                <a:cs typeface="Garamond"/>
              </a:rPr>
              <a:t>a firm to consider cutting </a:t>
            </a:r>
            <a:r>
              <a:rPr sz="1167" spc="-5" dirty="0">
                <a:latin typeface="Garamond"/>
                <a:cs typeface="Garamond"/>
              </a:rPr>
              <a:t>its price. One of </a:t>
            </a:r>
            <a:r>
              <a:rPr sz="1167" dirty="0">
                <a:latin typeface="Garamond"/>
                <a:cs typeface="Garamond"/>
              </a:rPr>
              <a:t>the such </a:t>
            </a:r>
            <a:r>
              <a:rPr sz="1167" spc="-5" dirty="0">
                <a:latin typeface="Garamond"/>
                <a:cs typeface="Garamond"/>
              </a:rPr>
              <a:t>circumstance </a:t>
            </a:r>
            <a:r>
              <a:rPr sz="1167" dirty="0">
                <a:latin typeface="Garamond"/>
                <a:cs typeface="Garamond"/>
              </a:rPr>
              <a:t>is  excess capacity. In this case, the firm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more </a:t>
            </a:r>
            <a:r>
              <a:rPr sz="1167" spc="-5" dirty="0">
                <a:latin typeface="Garamond"/>
                <a:cs typeface="Garamond"/>
              </a:rPr>
              <a:t>business and </a:t>
            </a:r>
            <a:r>
              <a:rPr sz="1167" dirty="0">
                <a:latin typeface="Garamond"/>
                <a:cs typeface="Garamond"/>
              </a:rPr>
              <a:t>cannot get it through increased  sales effort, </a:t>
            </a:r>
            <a:r>
              <a:rPr sz="1167" spc="-5" dirty="0">
                <a:latin typeface="Garamond"/>
                <a:cs typeface="Garamond"/>
              </a:rPr>
              <a:t>product improvement, or other measures. It may drop its "follow-the-leader  pricing"—charging about </a:t>
            </a:r>
            <a:r>
              <a:rPr sz="1167" dirty="0">
                <a:latin typeface="Garamond"/>
                <a:cs typeface="Garamond"/>
              </a:rPr>
              <a:t>the same </a:t>
            </a:r>
            <a:r>
              <a:rPr sz="1167" spc="-5" dirty="0">
                <a:latin typeface="Garamond"/>
                <a:cs typeface="Garamond"/>
              </a:rPr>
              <a:t>price as its leading </a:t>
            </a:r>
            <a:r>
              <a:rPr sz="1167" dirty="0">
                <a:latin typeface="Garamond"/>
                <a:cs typeface="Garamond"/>
              </a:rPr>
              <a:t>competitor—and </a:t>
            </a:r>
            <a:r>
              <a:rPr sz="1167" spc="-5" dirty="0">
                <a:latin typeface="Garamond"/>
                <a:cs typeface="Garamond"/>
              </a:rPr>
              <a:t>aggressively </a:t>
            </a:r>
            <a:r>
              <a:rPr sz="1167" dirty="0">
                <a:latin typeface="Garamond"/>
                <a:cs typeface="Garamond"/>
              </a:rPr>
              <a:t>cut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boost </a:t>
            </a:r>
            <a:r>
              <a:rPr sz="1167" dirty="0">
                <a:latin typeface="Garamond"/>
                <a:cs typeface="Garamond"/>
              </a:rPr>
              <a:t>sales. But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airline, </a:t>
            </a:r>
            <a:r>
              <a:rPr sz="1167" dirty="0">
                <a:latin typeface="Garamond"/>
                <a:cs typeface="Garamond"/>
              </a:rPr>
              <a:t>construction </a:t>
            </a:r>
            <a:r>
              <a:rPr sz="1167" spc="-5" dirty="0">
                <a:latin typeface="Garamond"/>
                <a:cs typeface="Garamond"/>
              </a:rPr>
              <a:t>equipment, </a:t>
            </a:r>
            <a:r>
              <a:rPr sz="1167" dirty="0">
                <a:latin typeface="Garamond"/>
                <a:cs typeface="Garamond"/>
              </a:rPr>
              <a:t>fast-food, </a:t>
            </a:r>
            <a:r>
              <a:rPr sz="1167" spc="-5" dirty="0">
                <a:latin typeface="Garamond"/>
                <a:cs typeface="Garamond"/>
              </a:rPr>
              <a:t>and other </a:t>
            </a:r>
            <a:r>
              <a:rPr sz="1167" dirty="0">
                <a:latin typeface="Garamond"/>
                <a:cs typeface="Garamond"/>
              </a:rPr>
              <a:t>industries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learned  </a:t>
            </a:r>
            <a:r>
              <a:rPr sz="1167" spc="-5" dirty="0">
                <a:latin typeface="Garamond"/>
                <a:cs typeface="Garamond"/>
              </a:rPr>
              <a:t>in recent </a:t>
            </a:r>
            <a:r>
              <a:rPr sz="1167" dirty="0">
                <a:latin typeface="Garamond"/>
                <a:cs typeface="Garamond"/>
              </a:rPr>
              <a:t>years, cutting </a:t>
            </a:r>
            <a:r>
              <a:rPr sz="1167" spc="-5" dirty="0">
                <a:latin typeface="Garamond"/>
                <a:cs typeface="Garamond"/>
              </a:rPr>
              <a:t>prices in an industry loaded </a:t>
            </a:r>
            <a:r>
              <a:rPr sz="1167" dirty="0">
                <a:latin typeface="Garamond"/>
                <a:cs typeface="Garamond"/>
              </a:rPr>
              <a:t>with excess capacity </a:t>
            </a:r>
            <a:r>
              <a:rPr sz="1167" spc="-5" dirty="0">
                <a:latin typeface="Garamond"/>
                <a:cs typeface="Garamond"/>
              </a:rPr>
              <a:t>may lead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wars </a:t>
            </a:r>
            <a:r>
              <a:rPr sz="1167" spc="-5" dirty="0">
                <a:latin typeface="Garamond"/>
                <a:cs typeface="Garamond"/>
              </a:rPr>
              <a:t>as  </a:t>
            </a:r>
            <a:r>
              <a:rPr sz="1167" dirty="0">
                <a:latin typeface="Garamond"/>
                <a:cs typeface="Garamond"/>
              </a:rPr>
              <a:t>competitors try to </a:t>
            </a:r>
            <a:r>
              <a:rPr sz="1167" spc="-5" dirty="0">
                <a:latin typeface="Garamond"/>
                <a:cs typeface="Garamond"/>
              </a:rPr>
              <a:t>hold </a:t>
            </a:r>
            <a:r>
              <a:rPr sz="1167" dirty="0">
                <a:latin typeface="Garamond"/>
                <a:cs typeface="Garamond"/>
              </a:rPr>
              <a:t>on to </a:t>
            </a:r>
            <a:r>
              <a:rPr sz="1167" spc="-5" dirty="0">
                <a:latin typeface="Garamond"/>
                <a:cs typeface="Garamond"/>
              </a:rPr>
              <a:t>market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share.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Another </a:t>
            </a:r>
            <a:r>
              <a:rPr sz="1167" dirty="0">
                <a:latin typeface="Garamond"/>
                <a:cs typeface="Garamond"/>
              </a:rPr>
              <a:t>situation leading to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changes is falling market share in the face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strong </a:t>
            </a:r>
            <a:r>
              <a:rPr sz="1167" spc="-5" dirty="0">
                <a:latin typeface="Garamond"/>
                <a:cs typeface="Garamond"/>
              </a:rPr>
              <a:t>price  </a:t>
            </a:r>
            <a:r>
              <a:rPr sz="1167" dirty="0">
                <a:latin typeface="Garamond"/>
                <a:cs typeface="Garamond"/>
              </a:rPr>
              <a:t>competition. </a:t>
            </a:r>
            <a:r>
              <a:rPr sz="1167" spc="-5" dirty="0">
                <a:latin typeface="Garamond"/>
                <a:cs typeface="Garamond"/>
              </a:rPr>
              <a:t>Either </a:t>
            </a:r>
            <a:r>
              <a:rPr sz="1167" dirty="0">
                <a:latin typeface="Garamond"/>
                <a:cs typeface="Garamond"/>
              </a:rPr>
              <a:t>the company starts with </a:t>
            </a:r>
            <a:r>
              <a:rPr sz="1167" spc="-5" dirty="0">
                <a:latin typeface="Garamond"/>
                <a:cs typeface="Garamond"/>
              </a:rPr>
              <a:t>lower costs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competitors </a:t>
            </a:r>
            <a:r>
              <a:rPr sz="1167" spc="-5" dirty="0">
                <a:latin typeface="Garamond"/>
                <a:cs typeface="Garamond"/>
              </a:rPr>
              <a:t>or it </a:t>
            </a:r>
            <a:r>
              <a:rPr sz="1167" dirty="0">
                <a:latin typeface="Garamond"/>
                <a:cs typeface="Garamond"/>
              </a:rPr>
              <a:t>cuts </a:t>
            </a:r>
            <a:r>
              <a:rPr sz="1167" spc="-5" dirty="0">
                <a:latin typeface="Garamond"/>
                <a:cs typeface="Garamond"/>
              </a:rPr>
              <a:t>prices in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hope of </a:t>
            </a:r>
            <a:r>
              <a:rPr sz="1167" dirty="0">
                <a:latin typeface="Garamond"/>
                <a:cs typeface="Garamond"/>
              </a:rPr>
              <a:t>gaining market share that will further cut costs through larger</a:t>
            </a:r>
            <a:r>
              <a:rPr sz="1167" spc="-12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volume.</a:t>
            </a:r>
            <a:endParaRPr sz="1167">
              <a:latin typeface="Garamond"/>
              <a:cs typeface="Garamond"/>
            </a:endParaRPr>
          </a:p>
          <a:p>
            <a:pPr marL="1345816" lvl="2" indent="-233356">
              <a:lnSpc>
                <a:spcPts val="1240"/>
              </a:lnSpc>
              <a:buAutoNum type="romanLcPeriod" startAt="2"/>
              <a:tabLst>
                <a:tab pos="1345816" algn="l"/>
              </a:tabLst>
            </a:pPr>
            <a:r>
              <a:rPr sz="1167" b="1" spc="-5" dirty="0">
                <a:latin typeface="Garamond"/>
                <a:cs typeface="Garamond"/>
              </a:rPr>
              <a:t>Initiating Price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Increases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successful </a:t>
            </a:r>
            <a:r>
              <a:rPr sz="1167" spc="-5" dirty="0">
                <a:latin typeface="Garamond"/>
                <a:cs typeface="Garamond"/>
              </a:rPr>
              <a:t>price increase </a:t>
            </a:r>
            <a:r>
              <a:rPr sz="1167" dirty="0">
                <a:latin typeface="Garamond"/>
                <a:cs typeface="Garamond"/>
              </a:rPr>
              <a:t>can greatly </a:t>
            </a:r>
            <a:r>
              <a:rPr sz="1167" spc="-5" dirty="0">
                <a:latin typeface="Garamond"/>
                <a:cs typeface="Garamond"/>
              </a:rPr>
              <a:t>increase profits. </a:t>
            </a:r>
            <a:r>
              <a:rPr sz="1167" dirty="0">
                <a:latin typeface="Garamond"/>
                <a:cs typeface="Garamond"/>
              </a:rPr>
              <a:t>For example, if the company's </a:t>
            </a:r>
            <a:r>
              <a:rPr sz="1167" spc="-5" dirty="0">
                <a:latin typeface="Garamond"/>
                <a:cs typeface="Garamond"/>
              </a:rPr>
              <a:t>profit </a:t>
            </a:r>
            <a:r>
              <a:rPr sz="1167" dirty="0">
                <a:latin typeface="Garamond"/>
                <a:cs typeface="Garamond"/>
              </a:rPr>
              <a:t>margin  is 3 </a:t>
            </a:r>
            <a:r>
              <a:rPr sz="1167" spc="-5" dirty="0">
                <a:latin typeface="Garamond"/>
                <a:cs typeface="Garamond"/>
              </a:rPr>
              <a:t>percent of </a:t>
            </a:r>
            <a:r>
              <a:rPr sz="1167" dirty="0">
                <a:latin typeface="Garamond"/>
                <a:cs typeface="Garamond"/>
              </a:rPr>
              <a:t>sales, a 1 </a:t>
            </a:r>
            <a:r>
              <a:rPr sz="1167" spc="-5" dirty="0">
                <a:latin typeface="Garamond"/>
                <a:cs typeface="Garamond"/>
              </a:rPr>
              <a:t>percent price </a:t>
            </a:r>
            <a:r>
              <a:rPr sz="1167" dirty="0">
                <a:latin typeface="Garamond"/>
                <a:cs typeface="Garamond"/>
              </a:rPr>
              <a:t>increase will increase </a:t>
            </a:r>
            <a:r>
              <a:rPr sz="1167" spc="-5" dirty="0">
                <a:latin typeface="Garamond"/>
                <a:cs typeface="Garamond"/>
              </a:rPr>
              <a:t>profits </a:t>
            </a:r>
            <a:r>
              <a:rPr sz="1167" dirty="0">
                <a:latin typeface="Garamond"/>
                <a:cs typeface="Garamond"/>
              </a:rPr>
              <a:t>by 33 percent if sales volume is  unaffected. A major factor in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increases is cost </a:t>
            </a:r>
            <a:r>
              <a:rPr sz="1167" spc="-5" dirty="0">
                <a:latin typeface="Garamond"/>
                <a:cs typeface="Garamond"/>
              </a:rPr>
              <a:t>inflation. Rising </a:t>
            </a:r>
            <a:r>
              <a:rPr sz="1167" dirty="0">
                <a:latin typeface="Garamond"/>
                <a:cs typeface="Garamond"/>
              </a:rPr>
              <a:t>costs squeeze </a:t>
            </a:r>
            <a:r>
              <a:rPr sz="1167" spc="-5" dirty="0">
                <a:latin typeface="Garamond"/>
                <a:cs typeface="Garamond"/>
              </a:rPr>
              <a:t>profit margins  and lead </a:t>
            </a:r>
            <a:r>
              <a:rPr sz="1167" dirty="0">
                <a:latin typeface="Garamond"/>
                <a:cs typeface="Garamond"/>
              </a:rPr>
              <a:t>companies to </a:t>
            </a:r>
            <a:r>
              <a:rPr sz="1167" spc="-5" dirty="0">
                <a:latin typeface="Garamond"/>
                <a:cs typeface="Garamond"/>
              </a:rPr>
              <a:t>pass </a:t>
            </a:r>
            <a:r>
              <a:rPr sz="1167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increases on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customers. Another </a:t>
            </a:r>
            <a:r>
              <a:rPr sz="1167" dirty="0">
                <a:latin typeface="Garamond"/>
                <a:cs typeface="Garamond"/>
              </a:rPr>
              <a:t>factor </a:t>
            </a:r>
            <a:r>
              <a:rPr sz="1167" spc="-5" dirty="0">
                <a:latin typeface="Garamond"/>
                <a:cs typeface="Garamond"/>
              </a:rPr>
              <a:t>leading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price  increases is </a:t>
            </a:r>
            <a:r>
              <a:rPr sz="1167" dirty="0">
                <a:latin typeface="Garamond"/>
                <a:cs typeface="Garamond"/>
              </a:rPr>
              <a:t>excess </a:t>
            </a:r>
            <a:r>
              <a:rPr sz="1167" spc="-5" dirty="0">
                <a:latin typeface="Garamond"/>
                <a:cs typeface="Garamond"/>
              </a:rPr>
              <a:t>demand: When </a:t>
            </a:r>
            <a:r>
              <a:rPr sz="1167" dirty="0">
                <a:latin typeface="Garamond"/>
                <a:cs typeface="Garamond"/>
              </a:rPr>
              <a:t>a company cannot supply </a:t>
            </a:r>
            <a:r>
              <a:rPr sz="1167" spc="-5" dirty="0">
                <a:latin typeface="Garamond"/>
                <a:cs typeface="Garamond"/>
              </a:rPr>
              <a:t>all its customers' needs, </a:t>
            </a:r>
            <a:r>
              <a:rPr sz="1167" dirty="0">
                <a:latin typeface="Garamond"/>
                <a:cs typeface="Garamond"/>
              </a:rPr>
              <a:t>it can </a:t>
            </a:r>
            <a:r>
              <a:rPr sz="1167" spc="-5" dirty="0">
                <a:latin typeface="Garamond"/>
                <a:cs typeface="Garamond"/>
              </a:rPr>
              <a:t>raise </a:t>
            </a:r>
            <a:r>
              <a:rPr sz="1167" dirty="0">
                <a:latin typeface="Garamond"/>
                <a:cs typeface="Garamond"/>
              </a:rPr>
              <a:t>its  </a:t>
            </a:r>
            <a:r>
              <a:rPr sz="1167" spc="-5" dirty="0">
                <a:latin typeface="Garamond"/>
                <a:cs typeface="Garamond"/>
              </a:rPr>
              <a:t>prices, ration products </a:t>
            </a:r>
            <a:r>
              <a:rPr sz="1167" dirty="0">
                <a:latin typeface="Garamond"/>
                <a:cs typeface="Garamond"/>
              </a:rPr>
              <a:t>to customers,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both.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can increase their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in a </a:t>
            </a:r>
            <a:r>
              <a:rPr sz="1167" spc="-5" dirty="0">
                <a:latin typeface="Garamond"/>
                <a:cs typeface="Garamond"/>
              </a:rPr>
              <a:t>number of </a:t>
            </a:r>
            <a:r>
              <a:rPr sz="1167" dirty="0">
                <a:latin typeface="Garamond"/>
                <a:cs typeface="Garamond"/>
              </a:rPr>
              <a:t>ways to keep up with </a:t>
            </a:r>
            <a:r>
              <a:rPr sz="1167" spc="-5" dirty="0">
                <a:latin typeface="Garamond"/>
                <a:cs typeface="Garamond"/>
              </a:rPr>
              <a:t>rising </a:t>
            </a:r>
            <a:r>
              <a:rPr sz="1167" dirty="0">
                <a:latin typeface="Garamond"/>
                <a:cs typeface="Garamond"/>
              </a:rPr>
              <a:t>costs. Prices can be  </a:t>
            </a:r>
            <a:r>
              <a:rPr sz="1167" spc="-5" dirty="0">
                <a:latin typeface="Garamond"/>
                <a:cs typeface="Garamond"/>
              </a:rPr>
              <a:t>raised almost invisibly by dropping discounts and adding higher-priced units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line. Or prices 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pushed </a:t>
            </a:r>
            <a:r>
              <a:rPr sz="1167" dirty="0">
                <a:latin typeface="Garamond"/>
                <a:cs typeface="Garamond"/>
              </a:rPr>
              <a:t>up </a:t>
            </a:r>
            <a:r>
              <a:rPr sz="1167" spc="-5" dirty="0">
                <a:latin typeface="Garamond"/>
                <a:cs typeface="Garamond"/>
              </a:rPr>
              <a:t>openly. In passing price increases on </a:t>
            </a:r>
            <a:r>
              <a:rPr sz="1167" dirty="0">
                <a:latin typeface="Garamond"/>
                <a:cs typeface="Garamond"/>
              </a:rPr>
              <a:t>to customers, the company must </a:t>
            </a:r>
            <a:r>
              <a:rPr sz="1167" spc="-5" dirty="0">
                <a:latin typeface="Garamond"/>
                <a:cs typeface="Garamond"/>
              </a:rPr>
              <a:t>avoid  being perceived 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gouger.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also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to think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who will </a:t>
            </a:r>
            <a:r>
              <a:rPr sz="1167" spc="-5" dirty="0">
                <a:latin typeface="Garamond"/>
                <a:cs typeface="Garamond"/>
              </a:rPr>
              <a:t>bear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brunt of  increased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techniques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avoiding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problem. One </a:t>
            </a:r>
            <a:r>
              <a:rPr sz="1167" dirty="0">
                <a:latin typeface="Garamond"/>
                <a:cs typeface="Garamond"/>
              </a:rPr>
              <a:t>is to maintain a sense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fairness  surrounding </a:t>
            </a:r>
            <a:r>
              <a:rPr sz="1167" spc="-5" dirty="0">
                <a:latin typeface="Garamond"/>
                <a:cs typeface="Garamond"/>
              </a:rPr>
              <a:t>any price increase. </a:t>
            </a:r>
            <a:r>
              <a:rPr sz="1167" dirty="0">
                <a:latin typeface="Garamond"/>
                <a:cs typeface="Garamond"/>
              </a:rPr>
              <a:t>Price </a:t>
            </a:r>
            <a:r>
              <a:rPr sz="1167" spc="-5" dirty="0">
                <a:latin typeface="Garamond"/>
                <a:cs typeface="Garamond"/>
              </a:rPr>
              <a:t>increases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supported with a company  communication </a:t>
            </a:r>
            <a:r>
              <a:rPr sz="1167" spc="-5" dirty="0">
                <a:latin typeface="Garamond"/>
                <a:cs typeface="Garamond"/>
              </a:rPr>
              <a:t>program </a:t>
            </a:r>
            <a:r>
              <a:rPr sz="1167" dirty="0">
                <a:latin typeface="Garamond"/>
                <a:cs typeface="Garamond"/>
              </a:rPr>
              <a:t>telling customers why </a:t>
            </a:r>
            <a:r>
              <a:rPr sz="1167" spc="-5" dirty="0">
                <a:latin typeface="Garamond"/>
                <a:cs typeface="Garamond"/>
              </a:rPr>
              <a:t>prices are being </a:t>
            </a:r>
            <a:r>
              <a:rPr sz="1167" dirty="0">
                <a:latin typeface="Garamond"/>
                <a:cs typeface="Garamond"/>
              </a:rPr>
              <a:t>increased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customers should </a:t>
            </a:r>
            <a:r>
              <a:rPr sz="1167" spc="-5" dirty="0">
                <a:latin typeface="Garamond"/>
                <a:cs typeface="Garamond"/>
              </a:rPr>
              <a:t>be  given advance notice so </a:t>
            </a:r>
            <a:r>
              <a:rPr sz="1167" dirty="0">
                <a:latin typeface="Garamond"/>
                <a:cs typeface="Garamond"/>
              </a:rPr>
              <a:t>they can </a:t>
            </a:r>
            <a:r>
              <a:rPr sz="1167" spc="-5" dirty="0">
                <a:latin typeface="Garamond"/>
                <a:cs typeface="Garamond"/>
              </a:rPr>
              <a:t>do forward buying or </a:t>
            </a:r>
            <a:r>
              <a:rPr sz="1167" dirty="0">
                <a:latin typeface="Garamond"/>
                <a:cs typeface="Garamond"/>
              </a:rPr>
              <a:t>shop </a:t>
            </a:r>
            <a:r>
              <a:rPr sz="1167" spc="-5" dirty="0">
                <a:latin typeface="Garamond"/>
                <a:cs typeface="Garamond"/>
              </a:rPr>
              <a:t>around. Making low-visibility price  </a:t>
            </a:r>
            <a:r>
              <a:rPr sz="1167" dirty="0">
                <a:latin typeface="Garamond"/>
                <a:cs typeface="Garamond"/>
              </a:rPr>
              <a:t>moves first is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a good technique: </a:t>
            </a:r>
            <a:r>
              <a:rPr sz="1167" spc="-5" dirty="0">
                <a:latin typeface="Garamond"/>
                <a:cs typeface="Garamond"/>
              </a:rPr>
              <a:t>Eliminating </a:t>
            </a:r>
            <a:r>
              <a:rPr sz="1167" dirty="0">
                <a:latin typeface="Garamond"/>
                <a:cs typeface="Garamond"/>
              </a:rPr>
              <a:t>discounts, increasing minimum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sizes,  curtailing </a:t>
            </a:r>
            <a:r>
              <a:rPr sz="1167" spc="-5" dirty="0">
                <a:latin typeface="Garamond"/>
                <a:cs typeface="Garamond"/>
              </a:rPr>
              <a:t>production of </a:t>
            </a:r>
            <a:r>
              <a:rPr sz="1167" dirty="0">
                <a:latin typeface="Garamond"/>
                <a:cs typeface="Garamond"/>
              </a:rPr>
              <a:t>low-margin </a:t>
            </a:r>
            <a:r>
              <a:rPr sz="1167" spc="-5" dirty="0">
                <a:latin typeface="Garamond"/>
                <a:cs typeface="Garamond"/>
              </a:rPr>
              <a:t>products are </a:t>
            </a:r>
            <a:r>
              <a:rPr sz="1167" dirty="0">
                <a:latin typeface="Garamond"/>
                <a:cs typeface="Garamond"/>
              </a:rPr>
              <a:t>some examples. </a:t>
            </a:r>
            <a:r>
              <a:rPr sz="1167" spc="-5" dirty="0">
                <a:latin typeface="Garamond"/>
                <a:cs typeface="Garamond"/>
              </a:rPr>
              <a:t>Contracts or bids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long-term  projects </a:t>
            </a:r>
            <a:r>
              <a:rPr sz="1167" dirty="0">
                <a:latin typeface="Garamond"/>
                <a:cs typeface="Garamond"/>
              </a:rPr>
              <a:t>should contain escalator clauses </a:t>
            </a:r>
            <a:r>
              <a:rPr sz="1167" spc="-5" dirty="0">
                <a:latin typeface="Garamond"/>
                <a:cs typeface="Garamond"/>
              </a:rPr>
              <a:t>based on </a:t>
            </a:r>
            <a:r>
              <a:rPr sz="1167" dirty="0">
                <a:latin typeface="Garamond"/>
                <a:cs typeface="Garamond"/>
              </a:rPr>
              <a:t>such factors </a:t>
            </a:r>
            <a:r>
              <a:rPr sz="1167" spc="-5" dirty="0">
                <a:latin typeface="Garamond"/>
                <a:cs typeface="Garamond"/>
              </a:rPr>
              <a:t>as increases in recognized national  price indexes. </a:t>
            </a:r>
            <a:r>
              <a:rPr sz="1167" dirty="0">
                <a:latin typeface="Garamond"/>
                <a:cs typeface="Garamond"/>
              </a:rPr>
              <a:t>The company sales force should </a:t>
            </a:r>
            <a:r>
              <a:rPr sz="1167" spc="-5" dirty="0">
                <a:latin typeface="Garamond"/>
                <a:cs typeface="Garamond"/>
              </a:rPr>
              <a:t>help business </a:t>
            </a:r>
            <a:r>
              <a:rPr sz="1167" dirty="0">
                <a:latin typeface="Garamond"/>
                <a:cs typeface="Garamond"/>
              </a:rPr>
              <a:t>customers find ways to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economize.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Wherever possible,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should </a:t>
            </a:r>
            <a:r>
              <a:rPr sz="1167" dirty="0">
                <a:latin typeface="Garamond"/>
                <a:cs typeface="Garamond"/>
              </a:rPr>
              <a:t>consider ways to meet </a:t>
            </a:r>
            <a:r>
              <a:rPr sz="1167" spc="-5" dirty="0">
                <a:latin typeface="Garamond"/>
                <a:cs typeface="Garamond"/>
              </a:rPr>
              <a:t>higher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or demand </a:t>
            </a:r>
            <a:r>
              <a:rPr sz="1167" dirty="0">
                <a:latin typeface="Garamond"/>
                <a:cs typeface="Garamond"/>
              </a:rPr>
              <a:t>without  </a:t>
            </a:r>
            <a:r>
              <a:rPr sz="1167" spc="-5" dirty="0">
                <a:latin typeface="Garamond"/>
                <a:cs typeface="Garamond"/>
              </a:rPr>
              <a:t>raising prices. </a:t>
            </a:r>
            <a:r>
              <a:rPr sz="1167" dirty="0">
                <a:latin typeface="Garamond"/>
                <a:cs typeface="Garamond"/>
              </a:rPr>
              <a:t>For example, it can consider more cost-effective ways to </a:t>
            </a:r>
            <a:r>
              <a:rPr sz="1167" spc="-5" dirty="0">
                <a:latin typeface="Garamond"/>
                <a:cs typeface="Garamond"/>
              </a:rPr>
              <a:t>produce or distribute its  products. It </a:t>
            </a:r>
            <a:r>
              <a:rPr sz="1167" dirty="0">
                <a:latin typeface="Garamond"/>
                <a:cs typeface="Garamond"/>
              </a:rPr>
              <a:t>can shrink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instead </a:t>
            </a:r>
            <a:r>
              <a:rPr sz="1167" spc="-5" dirty="0">
                <a:latin typeface="Garamond"/>
                <a:cs typeface="Garamond"/>
              </a:rPr>
              <a:t>of raising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price, as </a:t>
            </a:r>
            <a:r>
              <a:rPr sz="1167" dirty="0">
                <a:latin typeface="Garamond"/>
                <a:cs typeface="Garamond"/>
              </a:rPr>
              <a:t>candy </a:t>
            </a:r>
            <a:r>
              <a:rPr sz="1167" spc="-5" dirty="0">
                <a:latin typeface="Garamond"/>
                <a:cs typeface="Garamond"/>
              </a:rPr>
              <a:t>bar </a:t>
            </a:r>
            <a:r>
              <a:rPr sz="1167" dirty="0">
                <a:latin typeface="Garamond"/>
                <a:cs typeface="Garamond"/>
              </a:rPr>
              <a:t>manufacturers often  </a:t>
            </a:r>
            <a:r>
              <a:rPr sz="1167" spc="-5" dirty="0">
                <a:latin typeface="Garamond"/>
                <a:cs typeface="Garamond"/>
              </a:rPr>
              <a:t>do.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can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substitute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less</a:t>
            </a:r>
            <a:r>
              <a:rPr sz="1167" spc="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expensive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ingredients</a:t>
            </a:r>
            <a:r>
              <a:rPr sz="1167" spc="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remove</a:t>
            </a:r>
            <a:r>
              <a:rPr sz="1167" spc="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certain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spc="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features,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packaging,</a:t>
            </a:r>
            <a:r>
              <a:rPr sz="1167" spc="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4574" y="2342620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044574" y="2644139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98918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130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879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services. </a:t>
            </a:r>
            <a:r>
              <a:rPr sz="1167" spc="-5" dirty="0">
                <a:latin typeface="Garamond"/>
                <a:cs typeface="Garamond"/>
              </a:rPr>
              <a:t>Or it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"unbundle" its products and services, removing and separately pricing </a:t>
            </a:r>
            <a:r>
              <a:rPr sz="1167" dirty="0">
                <a:latin typeface="Garamond"/>
                <a:cs typeface="Garamond"/>
              </a:rPr>
              <a:t>elements  that were formerly </a:t>
            </a:r>
            <a:r>
              <a:rPr sz="1167" spc="-5" dirty="0">
                <a:latin typeface="Garamond"/>
                <a:cs typeface="Garamond"/>
              </a:rPr>
              <a:t>part 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offer.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240"/>
              </a:lnSpc>
              <a:buAutoNum type="alphaLcPeriod" startAt="2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Buyer Reactions </a:t>
            </a:r>
            <a:r>
              <a:rPr sz="1167" b="1" dirty="0">
                <a:latin typeface="Garamond"/>
                <a:cs typeface="Garamond"/>
              </a:rPr>
              <a:t>to Price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Changes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Whether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is raised or lowered,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action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affect buyers, </a:t>
            </a:r>
            <a:r>
              <a:rPr sz="1167" dirty="0">
                <a:latin typeface="Garamond"/>
                <a:cs typeface="Garamond"/>
              </a:rPr>
              <a:t>competitors, distributors,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suppliers </a:t>
            </a:r>
            <a:r>
              <a:rPr sz="1167" spc="-5" dirty="0">
                <a:latin typeface="Garamond"/>
                <a:cs typeface="Garamond"/>
              </a:rPr>
              <a:t>and may interest </a:t>
            </a:r>
            <a:r>
              <a:rPr sz="1167" dirty="0">
                <a:latin typeface="Garamond"/>
                <a:cs typeface="Garamond"/>
              </a:rPr>
              <a:t>government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well. </a:t>
            </a:r>
            <a:r>
              <a:rPr sz="1167" spc="-5" dirty="0">
                <a:latin typeface="Garamond"/>
                <a:cs typeface="Garamond"/>
              </a:rPr>
              <a:t>Customers do not always interpret prices in </a:t>
            </a:r>
            <a:r>
              <a:rPr sz="1167" dirty="0">
                <a:latin typeface="Garamond"/>
                <a:cs typeface="Garamond"/>
              </a:rPr>
              <a:t>a  straightforward way. They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view a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cut in several ways. For example, what would you  think </a:t>
            </a:r>
            <a:r>
              <a:rPr sz="1167" spc="-5" dirty="0">
                <a:latin typeface="Garamond"/>
                <a:cs typeface="Garamond"/>
              </a:rPr>
              <a:t>if any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suddenly </a:t>
            </a:r>
            <a:r>
              <a:rPr sz="1167" dirty="0">
                <a:latin typeface="Garamond"/>
                <a:cs typeface="Garamond"/>
              </a:rPr>
              <a:t>cuts its </a:t>
            </a:r>
            <a:r>
              <a:rPr sz="1167" spc="-5" dirty="0">
                <a:latin typeface="Garamond"/>
                <a:cs typeface="Garamond"/>
              </a:rPr>
              <a:t>VCR prices in half? You might </a:t>
            </a:r>
            <a:r>
              <a:rPr sz="1167" dirty="0">
                <a:latin typeface="Garamond"/>
                <a:cs typeface="Garamond"/>
              </a:rPr>
              <a:t>think that these </a:t>
            </a:r>
            <a:r>
              <a:rPr sz="1167" spc="-5" dirty="0">
                <a:latin typeface="Garamond"/>
                <a:cs typeface="Garamond"/>
              </a:rPr>
              <a:t>VCRs are  about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replaced by newer models or </a:t>
            </a:r>
            <a:r>
              <a:rPr sz="1167" dirty="0">
                <a:latin typeface="Garamond"/>
                <a:cs typeface="Garamond"/>
              </a:rPr>
              <a:t>that they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some fault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are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selling well. </a:t>
            </a:r>
            <a:r>
              <a:rPr sz="1167" spc="-5" dirty="0">
                <a:latin typeface="Garamond"/>
                <a:cs typeface="Garamond"/>
              </a:rPr>
              <a:t>You  might </a:t>
            </a:r>
            <a:r>
              <a:rPr sz="1167" dirty="0">
                <a:latin typeface="Garamond"/>
                <a:cs typeface="Garamond"/>
              </a:rPr>
              <a:t>think that company </a:t>
            </a:r>
            <a:r>
              <a:rPr sz="1167" spc="-5" dirty="0">
                <a:latin typeface="Garamond"/>
                <a:cs typeface="Garamond"/>
              </a:rPr>
              <a:t>is abandoning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VCR business and </a:t>
            </a:r>
            <a:r>
              <a:rPr sz="1167" dirty="0">
                <a:latin typeface="Garamond"/>
                <a:cs typeface="Garamond"/>
              </a:rPr>
              <a:t>may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stay in this business long  enough to </a:t>
            </a:r>
            <a:r>
              <a:rPr sz="1167" spc="-5" dirty="0">
                <a:latin typeface="Garamond"/>
                <a:cs typeface="Garamond"/>
              </a:rPr>
              <a:t>supply </a:t>
            </a:r>
            <a:r>
              <a:rPr sz="1167" dirty="0">
                <a:latin typeface="Garamond"/>
                <a:cs typeface="Garamond"/>
              </a:rPr>
              <a:t>future </a:t>
            </a:r>
            <a:r>
              <a:rPr sz="1167" spc="-5" dirty="0">
                <a:latin typeface="Garamond"/>
                <a:cs typeface="Garamond"/>
              </a:rPr>
              <a:t>parts. You might believe </a:t>
            </a:r>
            <a:r>
              <a:rPr sz="1167" dirty="0">
                <a:latin typeface="Garamond"/>
                <a:cs typeface="Garamond"/>
              </a:rPr>
              <a:t>that quality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been reduced.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you might  think that the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will come </a:t>
            </a:r>
            <a:r>
              <a:rPr sz="1167" spc="-5" dirty="0">
                <a:latin typeface="Garamond"/>
                <a:cs typeface="Garamond"/>
              </a:rPr>
              <a:t>down </a:t>
            </a:r>
            <a:r>
              <a:rPr sz="1167" dirty="0">
                <a:latin typeface="Garamond"/>
                <a:cs typeface="Garamond"/>
              </a:rPr>
              <a:t>even further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pay </a:t>
            </a:r>
            <a:r>
              <a:rPr sz="1167" dirty="0">
                <a:latin typeface="Garamond"/>
                <a:cs typeface="Garamond"/>
              </a:rPr>
              <a:t>to wait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see.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Similarly, a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increase, which would </a:t>
            </a:r>
            <a:r>
              <a:rPr sz="1167" spc="-5" dirty="0">
                <a:latin typeface="Garamond"/>
                <a:cs typeface="Garamond"/>
              </a:rPr>
              <a:t>normally lower </a:t>
            </a:r>
            <a:r>
              <a:rPr sz="1167" dirty="0">
                <a:latin typeface="Garamond"/>
                <a:cs typeface="Garamond"/>
              </a:rPr>
              <a:t>sales, </a:t>
            </a:r>
            <a:r>
              <a:rPr sz="1167" spc="-5" dirty="0">
                <a:latin typeface="Garamond"/>
                <a:cs typeface="Garamond"/>
              </a:rPr>
              <a:t>may have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positive meanings </a:t>
            </a:r>
            <a:r>
              <a:rPr sz="1167" dirty="0">
                <a:latin typeface="Garamond"/>
                <a:cs typeface="Garamond"/>
              </a:rPr>
              <a:t>for  </a:t>
            </a:r>
            <a:r>
              <a:rPr sz="1167" spc="-5" dirty="0">
                <a:latin typeface="Garamond"/>
                <a:cs typeface="Garamond"/>
              </a:rPr>
              <a:t>buyers. What </a:t>
            </a:r>
            <a:r>
              <a:rPr sz="1167" dirty="0">
                <a:latin typeface="Garamond"/>
                <a:cs typeface="Garamond"/>
              </a:rPr>
              <a:t>would you think </a:t>
            </a: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mentioned above raised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of its latest VCR  model?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one hand, </a:t>
            </a:r>
            <a:r>
              <a:rPr sz="1167" dirty="0">
                <a:latin typeface="Garamond"/>
                <a:cs typeface="Garamond"/>
              </a:rPr>
              <a:t>you </a:t>
            </a:r>
            <a:r>
              <a:rPr sz="1167" spc="-5" dirty="0">
                <a:latin typeface="Garamond"/>
                <a:cs typeface="Garamond"/>
              </a:rPr>
              <a:t>might </a:t>
            </a:r>
            <a:r>
              <a:rPr sz="1167" dirty="0">
                <a:latin typeface="Garamond"/>
                <a:cs typeface="Garamond"/>
              </a:rPr>
              <a:t>think that the </a:t>
            </a:r>
            <a:r>
              <a:rPr sz="1167" spc="-5" dirty="0">
                <a:latin typeface="Garamond"/>
                <a:cs typeface="Garamond"/>
              </a:rPr>
              <a:t>item is </a:t>
            </a:r>
            <a:r>
              <a:rPr sz="1167" dirty="0">
                <a:latin typeface="Garamond"/>
                <a:cs typeface="Garamond"/>
              </a:rPr>
              <a:t>very </a:t>
            </a:r>
            <a:r>
              <a:rPr sz="1167" spc="-5" dirty="0">
                <a:latin typeface="Garamond"/>
                <a:cs typeface="Garamond"/>
              </a:rPr>
              <a:t>"hot" and may be unobtainable  </a:t>
            </a:r>
            <a:r>
              <a:rPr sz="1167" dirty="0">
                <a:latin typeface="Garamond"/>
                <a:cs typeface="Garamond"/>
              </a:rPr>
              <a:t>unless you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it soon.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you might think that the </a:t>
            </a:r>
            <a:r>
              <a:rPr sz="1167" spc="-5" dirty="0">
                <a:latin typeface="Garamond"/>
                <a:cs typeface="Garamond"/>
              </a:rPr>
              <a:t>VCR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unusually good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value.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240"/>
              </a:lnSpc>
              <a:buAutoNum type="alphaLcPeriod" startAt="3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Competitor </a:t>
            </a:r>
            <a:r>
              <a:rPr sz="1167" b="1" dirty="0">
                <a:latin typeface="Garamond"/>
                <a:cs typeface="Garamond"/>
              </a:rPr>
              <a:t>Reactions to Price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Changes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firm considering a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change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to worry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reactions of its </a:t>
            </a:r>
            <a:r>
              <a:rPr sz="1167" dirty="0">
                <a:latin typeface="Garamond"/>
                <a:cs typeface="Garamond"/>
              </a:rPr>
              <a:t>competitors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its  </a:t>
            </a:r>
            <a:r>
              <a:rPr sz="1167" dirty="0">
                <a:latin typeface="Garamond"/>
                <a:cs typeface="Garamond"/>
              </a:rPr>
              <a:t>customers. Competitors are most likely to </a:t>
            </a:r>
            <a:r>
              <a:rPr sz="1167" spc="-5" dirty="0">
                <a:latin typeface="Garamond"/>
                <a:cs typeface="Garamond"/>
              </a:rPr>
              <a:t>react </a:t>
            </a:r>
            <a:r>
              <a:rPr sz="1167" dirty="0">
                <a:latin typeface="Garamond"/>
                <a:cs typeface="Garamond"/>
              </a:rPr>
              <a:t>when the </a:t>
            </a:r>
            <a:r>
              <a:rPr sz="1167" spc="-5" dirty="0">
                <a:latin typeface="Garamond"/>
                <a:cs typeface="Garamond"/>
              </a:rPr>
              <a:t>number of </a:t>
            </a:r>
            <a:r>
              <a:rPr sz="1167" dirty="0">
                <a:latin typeface="Garamond"/>
                <a:cs typeface="Garamond"/>
              </a:rPr>
              <a:t>firms involved is small, when 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is uniform,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when the </a:t>
            </a:r>
            <a:r>
              <a:rPr sz="1167" spc="-5" dirty="0">
                <a:latin typeface="Garamond"/>
                <a:cs typeface="Garamond"/>
              </a:rPr>
              <a:t>buyers are </a:t>
            </a:r>
            <a:r>
              <a:rPr sz="1167" dirty="0">
                <a:latin typeface="Garamond"/>
                <a:cs typeface="Garamond"/>
              </a:rPr>
              <a:t>well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informed.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can the firm </a:t>
            </a:r>
            <a:r>
              <a:rPr sz="1167" spc="-5" dirty="0">
                <a:latin typeface="Garamond"/>
                <a:cs typeface="Garamond"/>
              </a:rPr>
              <a:t>anticipate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likely reactions of its </a:t>
            </a:r>
            <a:r>
              <a:rPr sz="1167" dirty="0">
                <a:latin typeface="Garamond"/>
                <a:cs typeface="Garamond"/>
              </a:rPr>
              <a:t>competitors? </a:t>
            </a: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the firm faces </a:t>
            </a:r>
            <a:r>
              <a:rPr sz="1167" spc="-5" dirty="0">
                <a:latin typeface="Garamond"/>
                <a:cs typeface="Garamond"/>
              </a:rPr>
              <a:t>one large  </a:t>
            </a:r>
            <a:r>
              <a:rPr sz="1167" dirty="0">
                <a:latin typeface="Garamond"/>
                <a:cs typeface="Garamond"/>
              </a:rPr>
              <a:t>competitor, </a:t>
            </a:r>
            <a:r>
              <a:rPr sz="1167" spc="-5" dirty="0">
                <a:latin typeface="Garamond"/>
                <a:cs typeface="Garamond"/>
              </a:rPr>
              <a:t>and if </a:t>
            </a:r>
            <a:r>
              <a:rPr sz="1167" dirty="0">
                <a:latin typeface="Garamond"/>
                <a:cs typeface="Garamond"/>
              </a:rPr>
              <a:t>the competitor tends to </a:t>
            </a:r>
            <a:r>
              <a:rPr sz="1167" spc="-5" dirty="0">
                <a:latin typeface="Garamond"/>
                <a:cs typeface="Garamond"/>
              </a:rPr>
              <a:t>react in </a:t>
            </a:r>
            <a:r>
              <a:rPr sz="1167" dirty="0">
                <a:latin typeface="Garamond"/>
                <a:cs typeface="Garamond"/>
              </a:rPr>
              <a:t>a set way to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changes, that </a:t>
            </a:r>
            <a:r>
              <a:rPr sz="1167" spc="-5" dirty="0">
                <a:latin typeface="Garamond"/>
                <a:cs typeface="Garamond"/>
              </a:rPr>
              <a:t>reaction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 </a:t>
            </a:r>
            <a:r>
              <a:rPr sz="1167" dirty="0">
                <a:latin typeface="Garamond"/>
                <a:cs typeface="Garamond"/>
              </a:rPr>
              <a:t>easily </a:t>
            </a:r>
            <a:r>
              <a:rPr sz="1167" spc="-5" dirty="0">
                <a:latin typeface="Garamond"/>
                <a:cs typeface="Garamond"/>
              </a:rPr>
              <a:t>anticipated. </a:t>
            </a:r>
            <a:r>
              <a:rPr sz="1167" dirty="0">
                <a:latin typeface="Garamond"/>
                <a:cs typeface="Garamond"/>
              </a:rPr>
              <a:t>But </a:t>
            </a: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competitor </a:t>
            </a:r>
            <a:r>
              <a:rPr sz="1167" dirty="0">
                <a:latin typeface="Garamond"/>
                <a:cs typeface="Garamond"/>
              </a:rPr>
              <a:t>treats </a:t>
            </a:r>
            <a:r>
              <a:rPr sz="1167" spc="-5" dirty="0">
                <a:latin typeface="Garamond"/>
                <a:cs typeface="Garamond"/>
              </a:rPr>
              <a:t>each price </a:t>
            </a:r>
            <a:r>
              <a:rPr sz="1167" dirty="0">
                <a:latin typeface="Garamond"/>
                <a:cs typeface="Garamond"/>
              </a:rPr>
              <a:t>change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fresh challenge </a:t>
            </a:r>
            <a:r>
              <a:rPr sz="1167" spc="-5" dirty="0">
                <a:latin typeface="Garamond"/>
                <a:cs typeface="Garamond"/>
              </a:rPr>
              <a:t>and reacts  according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self-interest, the company will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figure </a:t>
            </a:r>
            <a:r>
              <a:rPr sz="1167" spc="-5" dirty="0">
                <a:latin typeface="Garamond"/>
                <a:cs typeface="Garamond"/>
              </a:rPr>
              <a:t>out just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makes </a:t>
            </a:r>
            <a:r>
              <a:rPr sz="1167" dirty="0">
                <a:latin typeface="Garamond"/>
                <a:cs typeface="Garamond"/>
              </a:rPr>
              <a:t>up the  competitor's self-interest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time.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problem is </a:t>
            </a:r>
            <a:r>
              <a:rPr sz="1167" dirty="0">
                <a:latin typeface="Garamond"/>
                <a:cs typeface="Garamond"/>
              </a:rPr>
              <a:t>complex </a:t>
            </a:r>
            <a:r>
              <a:rPr sz="1167" spc="-5" dirty="0">
                <a:latin typeface="Garamond"/>
                <a:cs typeface="Garamond"/>
              </a:rPr>
              <a:t>because, like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customer, </a:t>
            </a:r>
            <a:r>
              <a:rPr sz="1167" dirty="0">
                <a:latin typeface="Garamond"/>
                <a:cs typeface="Garamond"/>
              </a:rPr>
              <a:t>the competitor can </a:t>
            </a:r>
            <a:r>
              <a:rPr sz="1167" spc="-5" dirty="0">
                <a:latin typeface="Garamond"/>
                <a:cs typeface="Garamond"/>
              </a:rPr>
              <a:t>interpret </a:t>
            </a:r>
            <a:r>
              <a:rPr sz="1167" dirty="0">
                <a:latin typeface="Garamond"/>
                <a:cs typeface="Garamond"/>
              </a:rPr>
              <a:t>a company </a:t>
            </a:r>
            <a:r>
              <a:rPr sz="1167" spc="-5" dirty="0">
                <a:latin typeface="Garamond"/>
                <a:cs typeface="Garamond"/>
              </a:rPr>
              <a:t>price  </a:t>
            </a:r>
            <a:r>
              <a:rPr sz="1167" dirty="0">
                <a:latin typeface="Garamond"/>
                <a:cs typeface="Garamond"/>
              </a:rPr>
              <a:t>cut </a:t>
            </a:r>
            <a:r>
              <a:rPr sz="1167" spc="-5" dirty="0">
                <a:latin typeface="Garamond"/>
                <a:cs typeface="Garamond"/>
              </a:rPr>
              <a:t>in many </a:t>
            </a:r>
            <a:r>
              <a:rPr sz="1167" dirty="0">
                <a:latin typeface="Garamond"/>
                <a:cs typeface="Garamond"/>
              </a:rPr>
              <a:t>ways. </a:t>
            </a:r>
            <a:r>
              <a:rPr sz="1167" spc="-5" dirty="0">
                <a:latin typeface="Garamond"/>
                <a:cs typeface="Garamond"/>
              </a:rPr>
              <a:t>It might </a:t>
            </a:r>
            <a:r>
              <a:rPr sz="1167" dirty="0">
                <a:latin typeface="Garamond"/>
                <a:cs typeface="Garamond"/>
              </a:rPr>
              <a:t>think the company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trying to grab a </a:t>
            </a:r>
            <a:r>
              <a:rPr sz="1167" spc="-5" dirty="0">
                <a:latin typeface="Garamond"/>
                <a:cs typeface="Garamond"/>
              </a:rPr>
              <a:t>larger </a:t>
            </a:r>
            <a:r>
              <a:rPr sz="1167" dirty="0">
                <a:latin typeface="Garamond"/>
                <a:cs typeface="Garamond"/>
              </a:rPr>
              <a:t>market share, that the  company is doing </a:t>
            </a:r>
            <a:r>
              <a:rPr sz="1167" spc="-5" dirty="0">
                <a:latin typeface="Garamond"/>
                <a:cs typeface="Garamond"/>
              </a:rPr>
              <a:t>poorly and </a:t>
            </a:r>
            <a:r>
              <a:rPr sz="1167" dirty="0">
                <a:latin typeface="Garamond"/>
                <a:cs typeface="Garamond"/>
              </a:rPr>
              <a:t>trying to </a:t>
            </a:r>
            <a:r>
              <a:rPr sz="1167" spc="-5" dirty="0">
                <a:latin typeface="Garamond"/>
                <a:cs typeface="Garamond"/>
              </a:rPr>
              <a:t>boost </a:t>
            </a:r>
            <a:r>
              <a:rPr sz="1167" dirty="0">
                <a:latin typeface="Garamond"/>
                <a:cs typeface="Garamond"/>
              </a:rPr>
              <a:t>its sales,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that the company wants the whole  </a:t>
            </a:r>
            <a:r>
              <a:rPr sz="1167" spc="-5" dirty="0">
                <a:latin typeface="Garamond"/>
                <a:cs typeface="Garamond"/>
              </a:rPr>
              <a:t>industry </a:t>
            </a:r>
            <a:r>
              <a:rPr sz="1167" dirty="0">
                <a:latin typeface="Garamond"/>
                <a:cs typeface="Garamond"/>
              </a:rPr>
              <a:t>to cut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total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demand.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When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several competitors, 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must guess each competitor's likely </a:t>
            </a:r>
            <a:r>
              <a:rPr sz="1167" spc="-5" dirty="0">
                <a:latin typeface="Garamond"/>
                <a:cs typeface="Garamond"/>
              </a:rPr>
              <a:t>reaction. </a:t>
            </a:r>
            <a:r>
              <a:rPr sz="1167" dirty="0">
                <a:latin typeface="Garamond"/>
                <a:cs typeface="Garamond"/>
              </a:rPr>
              <a:t>If  </a:t>
            </a:r>
            <a:r>
              <a:rPr sz="1167" spc="-5" dirty="0">
                <a:latin typeface="Garamond"/>
                <a:cs typeface="Garamond"/>
              </a:rPr>
              <a:t>all competitors behave alike,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amounts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analyzing only </a:t>
            </a:r>
            <a:r>
              <a:rPr sz="1167" dirty="0">
                <a:latin typeface="Garamond"/>
                <a:cs typeface="Garamond"/>
              </a:rPr>
              <a:t>a typical competitor.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contrast, </a:t>
            </a: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the  competitors </a:t>
            </a:r>
            <a:r>
              <a:rPr sz="1167" spc="-5" dirty="0">
                <a:latin typeface="Garamond"/>
                <a:cs typeface="Garamond"/>
              </a:rPr>
              <a:t>do not behave alike—perhaps because of </a:t>
            </a:r>
            <a:r>
              <a:rPr sz="1167" dirty="0">
                <a:latin typeface="Garamond"/>
                <a:cs typeface="Garamond"/>
              </a:rPr>
              <a:t>differences in </a:t>
            </a:r>
            <a:r>
              <a:rPr sz="1167" spc="-5" dirty="0">
                <a:latin typeface="Garamond"/>
                <a:cs typeface="Garamond"/>
              </a:rPr>
              <a:t>size, </a:t>
            </a:r>
            <a:r>
              <a:rPr sz="1167" dirty="0">
                <a:latin typeface="Garamond"/>
                <a:cs typeface="Garamond"/>
              </a:rPr>
              <a:t>market shares, </a:t>
            </a:r>
            <a:r>
              <a:rPr sz="1167" spc="-5" dirty="0">
                <a:latin typeface="Garamond"/>
                <a:cs typeface="Garamond"/>
              </a:rPr>
              <a:t>or  policies—then </a:t>
            </a:r>
            <a:r>
              <a:rPr sz="1167" dirty="0">
                <a:latin typeface="Garamond"/>
                <a:cs typeface="Garamond"/>
              </a:rPr>
              <a:t>separate </a:t>
            </a:r>
            <a:r>
              <a:rPr sz="1167" spc="-5" dirty="0">
                <a:latin typeface="Garamond"/>
                <a:cs typeface="Garamond"/>
              </a:rPr>
              <a:t>analyses are necessary. However, </a:t>
            </a:r>
            <a:r>
              <a:rPr sz="1167" dirty="0">
                <a:latin typeface="Garamond"/>
                <a:cs typeface="Garamond"/>
              </a:rPr>
              <a:t>if some competitors will match the price  change, there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reason </a:t>
            </a:r>
            <a:r>
              <a:rPr sz="1167" dirty="0">
                <a:latin typeface="Garamond"/>
                <a:cs typeface="Garamond"/>
              </a:rPr>
              <a:t>to expect that the </a:t>
            </a:r>
            <a:r>
              <a:rPr sz="1167" spc="-5" dirty="0">
                <a:latin typeface="Garamond"/>
                <a:cs typeface="Garamond"/>
              </a:rPr>
              <a:t>rest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also match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it.</a:t>
            </a:r>
            <a:endParaRPr sz="1167">
              <a:latin typeface="Garamond"/>
              <a:cs typeface="Garamond"/>
            </a:endParaRPr>
          </a:p>
          <a:p>
            <a:pPr marL="1086531" indent="-407449">
              <a:lnSpc>
                <a:spcPts val="1327"/>
              </a:lnSpc>
              <a:buAutoNum type="alphaLcPeriod" startAt="4"/>
              <a:tabLst>
                <a:tab pos="1085913" algn="l"/>
                <a:tab pos="1086531" algn="l"/>
              </a:tabLst>
            </a:pPr>
            <a:r>
              <a:rPr sz="1167" b="1" spc="-5" dirty="0">
                <a:latin typeface="Garamond"/>
                <a:cs typeface="Garamond"/>
              </a:rPr>
              <a:t>Responding </a:t>
            </a:r>
            <a:r>
              <a:rPr sz="1167" b="1" dirty="0">
                <a:latin typeface="Garamond"/>
                <a:cs typeface="Garamond"/>
              </a:rPr>
              <a:t>to Price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Changes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Here </a:t>
            </a:r>
            <a:r>
              <a:rPr sz="1167" dirty="0">
                <a:latin typeface="Garamond"/>
                <a:cs typeface="Garamond"/>
              </a:rPr>
              <a:t>we </a:t>
            </a:r>
            <a:r>
              <a:rPr sz="1167" spc="-5" dirty="0">
                <a:latin typeface="Garamond"/>
                <a:cs typeface="Garamond"/>
              </a:rPr>
              <a:t>reverse </a:t>
            </a:r>
            <a:r>
              <a:rPr sz="1167" dirty="0">
                <a:latin typeface="Garamond"/>
                <a:cs typeface="Garamond"/>
              </a:rPr>
              <a:t>the question </a:t>
            </a:r>
            <a:r>
              <a:rPr sz="1167" spc="-5" dirty="0">
                <a:latin typeface="Garamond"/>
                <a:cs typeface="Garamond"/>
              </a:rPr>
              <a:t>and ask how </a:t>
            </a:r>
            <a:r>
              <a:rPr sz="1167" dirty="0">
                <a:latin typeface="Garamond"/>
                <a:cs typeface="Garamond"/>
              </a:rPr>
              <a:t>a firm should </a:t>
            </a:r>
            <a:r>
              <a:rPr sz="1167" spc="-5" dirty="0">
                <a:latin typeface="Garamond"/>
                <a:cs typeface="Garamond"/>
              </a:rPr>
              <a:t>respond </a:t>
            </a:r>
            <a:r>
              <a:rPr sz="1167" dirty="0">
                <a:latin typeface="Garamond"/>
                <a:cs typeface="Garamond"/>
              </a:rPr>
              <a:t>to a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change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a  competitor. The firm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to consider several </a:t>
            </a:r>
            <a:r>
              <a:rPr sz="1167" spc="-5" dirty="0">
                <a:latin typeface="Garamond"/>
                <a:cs typeface="Garamond"/>
              </a:rPr>
              <a:t>issues: Why did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competitor </a:t>
            </a:r>
            <a:r>
              <a:rPr sz="1167" dirty="0">
                <a:latin typeface="Garamond"/>
                <a:cs typeface="Garamond"/>
              </a:rPr>
              <a:t>change the </a:t>
            </a:r>
            <a:r>
              <a:rPr sz="1167" spc="-5" dirty="0">
                <a:latin typeface="Garamond"/>
                <a:cs typeface="Garamond"/>
              </a:rPr>
              <a:t>price?  Was it </a:t>
            </a:r>
            <a:r>
              <a:rPr sz="1167" dirty="0">
                <a:latin typeface="Garamond"/>
                <a:cs typeface="Garamond"/>
              </a:rPr>
              <a:t>to take </a:t>
            </a:r>
            <a:r>
              <a:rPr sz="1167" spc="-5" dirty="0">
                <a:latin typeface="Garamond"/>
                <a:cs typeface="Garamond"/>
              </a:rPr>
              <a:t>more market </a:t>
            </a:r>
            <a:r>
              <a:rPr sz="1167" dirty="0">
                <a:latin typeface="Garamond"/>
                <a:cs typeface="Garamond"/>
              </a:rPr>
              <a:t>share, to use excess capacity, to meet </a:t>
            </a:r>
            <a:r>
              <a:rPr sz="1167" spc="-5" dirty="0">
                <a:latin typeface="Garamond"/>
                <a:cs typeface="Garamond"/>
              </a:rPr>
              <a:t>changing </a:t>
            </a:r>
            <a:r>
              <a:rPr sz="1167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conditions, or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lead an industry </a:t>
            </a:r>
            <a:r>
              <a:rPr sz="1167" dirty="0">
                <a:latin typeface="Garamond"/>
                <a:cs typeface="Garamond"/>
              </a:rPr>
              <a:t>wide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change?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change </a:t>
            </a:r>
            <a:r>
              <a:rPr sz="1167" dirty="0">
                <a:latin typeface="Garamond"/>
                <a:cs typeface="Garamond"/>
              </a:rPr>
              <a:t>temporary </a:t>
            </a:r>
            <a:r>
              <a:rPr sz="1167" spc="-5" dirty="0">
                <a:latin typeface="Garamond"/>
                <a:cs typeface="Garamond"/>
              </a:rPr>
              <a:t>or permanent? What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happen 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company's market </a:t>
            </a:r>
            <a:r>
              <a:rPr sz="1167" dirty="0">
                <a:latin typeface="Garamond"/>
                <a:cs typeface="Garamond"/>
              </a:rPr>
              <a:t>share </a:t>
            </a:r>
            <a:r>
              <a:rPr sz="1167" spc="-5" dirty="0">
                <a:latin typeface="Garamond"/>
                <a:cs typeface="Garamond"/>
              </a:rPr>
              <a:t>and profits, if it does not respond? Are other companies </a:t>
            </a:r>
            <a:r>
              <a:rPr sz="1167" dirty="0">
                <a:latin typeface="Garamond"/>
                <a:cs typeface="Garamond"/>
              </a:rPr>
              <a:t>going to  </a:t>
            </a:r>
            <a:r>
              <a:rPr sz="1167" spc="-5" dirty="0">
                <a:latin typeface="Garamond"/>
                <a:cs typeface="Garamond"/>
              </a:rPr>
              <a:t>respond? What are </a:t>
            </a:r>
            <a:r>
              <a:rPr sz="1167" dirty="0">
                <a:latin typeface="Garamond"/>
                <a:cs typeface="Garamond"/>
              </a:rPr>
              <a:t>the competitor's </a:t>
            </a:r>
            <a:r>
              <a:rPr sz="1167" spc="-5" dirty="0">
                <a:latin typeface="Garamond"/>
                <a:cs typeface="Garamond"/>
              </a:rPr>
              <a:t>and other </a:t>
            </a:r>
            <a:r>
              <a:rPr sz="1167" dirty="0">
                <a:latin typeface="Garamond"/>
                <a:cs typeface="Garamond"/>
              </a:rPr>
              <a:t>firms' </a:t>
            </a:r>
            <a:r>
              <a:rPr sz="1167" spc="-5" dirty="0">
                <a:latin typeface="Garamond"/>
                <a:cs typeface="Garamond"/>
              </a:rPr>
              <a:t>responses </a:t>
            </a:r>
            <a:r>
              <a:rPr sz="1167" dirty="0">
                <a:latin typeface="Garamond"/>
                <a:cs typeface="Garamond"/>
              </a:rPr>
              <a:t>to each </a:t>
            </a:r>
            <a:r>
              <a:rPr sz="1167" spc="-5" dirty="0">
                <a:latin typeface="Garamond"/>
                <a:cs typeface="Garamond"/>
              </a:rPr>
              <a:t>possible reaction likely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be?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Besides these </a:t>
            </a:r>
            <a:r>
              <a:rPr sz="1167" spc="-5" dirty="0">
                <a:latin typeface="Garamond"/>
                <a:cs typeface="Garamond"/>
              </a:rPr>
              <a:t>issues,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must make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broader analysis. It has </a:t>
            </a:r>
            <a:r>
              <a:rPr sz="1167" dirty="0">
                <a:latin typeface="Garamond"/>
                <a:cs typeface="Garamond"/>
              </a:rPr>
              <a:t>to consider </a:t>
            </a:r>
            <a:r>
              <a:rPr sz="1167" spc="-5" dirty="0">
                <a:latin typeface="Garamond"/>
                <a:cs typeface="Garamond"/>
              </a:rPr>
              <a:t>its own  product's stage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life </a:t>
            </a:r>
            <a:r>
              <a:rPr sz="1167" dirty="0">
                <a:latin typeface="Garamond"/>
                <a:cs typeface="Garamond"/>
              </a:rPr>
              <a:t>cycle, the </a:t>
            </a:r>
            <a:r>
              <a:rPr sz="1167" spc="-5" dirty="0">
                <a:latin typeface="Garamond"/>
                <a:cs typeface="Garamond"/>
              </a:rPr>
              <a:t>product's importance </a:t>
            </a:r>
            <a:r>
              <a:rPr sz="1167" dirty="0">
                <a:latin typeface="Garamond"/>
                <a:cs typeface="Garamond"/>
              </a:rPr>
              <a:t>in the </a:t>
            </a:r>
            <a:r>
              <a:rPr sz="1167" spc="-5" dirty="0">
                <a:latin typeface="Garamond"/>
                <a:cs typeface="Garamond"/>
              </a:rPr>
              <a:t>company's product mix,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intentions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resources of </a:t>
            </a:r>
            <a:r>
              <a:rPr sz="1167" dirty="0">
                <a:latin typeface="Garamond"/>
                <a:cs typeface="Garamond"/>
              </a:rPr>
              <a:t>the competitor,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possible consumer reactions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changes.  The company cannot always </a:t>
            </a:r>
            <a:r>
              <a:rPr sz="1167" spc="-5" dirty="0">
                <a:latin typeface="Garamond"/>
                <a:cs typeface="Garamond"/>
              </a:rPr>
              <a:t>make an </a:t>
            </a:r>
            <a:r>
              <a:rPr sz="1167" dirty="0">
                <a:latin typeface="Garamond"/>
                <a:cs typeface="Garamond"/>
              </a:rPr>
              <a:t>extended </a:t>
            </a:r>
            <a:r>
              <a:rPr sz="1167" spc="-5" dirty="0">
                <a:latin typeface="Garamond"/>
                <a:cs typeface="Garamond"/>
              </a:rPr>
              <a:t>analysis of its alternatives at </a:t>
            </a:r>
            <a:r>
              <a:rPr sz="1167" dirty="0">
                <a:latin typeface="Garamond"/>
                <a:cs typeface="Garamond"/>
              </a:rPr>
              <a:t>the time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price  </a:t>
            </a:r>
            <a:r>
              <a:rPr sz="1167" dirty="0">
                <a:latin typeface="Garamond"/>
                <a:cs typeface="Garamond"/>
              </a:rPr>
              <a:t>change, </a:t>
            </a:r>
            <a:r>
              <a:rPr sz="1167" spc="-5" dirty="0">
                <a:latin typeface="Garamond"/>
                <a:cs typeface="Garamond"/>
              </a:rPr>
              <a:t>however. </a:t>
            </a:r>
            <a:r>
              <a:rPr sz="1167" dirty="0">
                <a:latin typeface="Garamond"/>
                <a:cs typeface="Garamond"/>
              </a:rPr>
              <a:t>The competitor </a:t>
            </a:r>
            <a:r>
              <a:rPr sz="1167" spc="-5" dirty="0">
                <a:latin typeface="Garamond"/>
                <a:cs typeface="Garamond"/>
              </a:rPr>
              <a:t>may have </a:t>
            </a:r>
            <a:r>
              <a:rPr sz="1167" dirty="0">
                <a:latin typeface="Garamond"/>
                <a:cs typeface="Garamond"/>
              </a:rPr>
              <a:t>spent much time </a:t>
            </a:r>
            <a:r>
              <a:rPr sz="1167" spc="-5" dirty="0">
                <a:latin typeface="Garamond"/>
                <a:cs typeface="Garamond"/>
              </a:rPr>
              <a:t>preparing </a:t>
            </a:r>
            <a:r>
              <a:rPr sz="1167" dirty="0">
                <a:latin typeface="Garamond"/>
                <a:cs typeface="Garamond"/>
              </a:rPr>
              <a:t>this decision,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the  company may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react </a:t>
            </a:r>
            <a:r>
              <a:rPr sz="1167" dirty="0">
                <a:latin typeface="Garamond"/>
                <a:cs typeface="Garamond"/>
              </a:rPr>
              <a:t>within hours </a:t>
            </a:r>
            <a:r>
              <a:rPr sz="1167" spc="-5" dirty="0">
                <a:latin typeface="Garamond"/>
                <a:cs typeface="Garamond"/>
              </a:rPr>
              <a:t>or days. 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way to cut </a:t>
            </a:r>
            <a:r>
              <a:rPr sz="1167" spc="-5" dirty="0">
                <a:latin typeface="Garamond"/>
                <a:cs typeface="Garamond"/>
              </a:rPr>
              <a:t>down reaction </a:t>
            </a:r>
            <a:r>
              <a:rPr sz="1167" dirty="0">
                <a:latin typeface="Garamond"/>
                <a:cs typeface="Garamond"/>
              </a:rPr>
              <a:t>time </a:t>
            </a:r>
            <a:r>
              <a:rPr sz="1167" spc="-5" dirty="0">
                <a:latin typeface="Garamond"/>
                <a:cs typeface="Garamond"/>
              </a:rPr>
              <a:t>is 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plan ahead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both possible competitor's price </a:t>
            </a:r>
            <a:r>
              <a:rPr sz="1167" dirty="0">
                <a:latin typeface="Garamond"/>
                <a:cs typeface="Garamond"/>
              </a:rPr>
              <a:t>changes </a:t>
            </a:r>
            <a:r>
              <a:rPr sz="1167" spc="-5" dirty="0">
                <a:latin typeface="Garamond"/>
                <a:cs typeface="Garamond"/>
              </a:rPr>
              <a:t>and possible</a:t>
            </a:r>
            <a:r>
              <a:rPr sz="1167" spc="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responses.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several ways a company might </a:t>
            </a:r>
            <a:r>
              <a:rPr sz="1167" spc="-5" dirty="0">
                <a:latin typeface="Garamond"/>
                <a:cs typeface="Garamond"/>
              </a:rPr>
              <a:t>assess and respond </a:t>
            </a:r>
            <a:r>
              <a:rPr sz="1167" dirty="0">
                <a:latin typeface="Garamond"/>
                <a:cs typeface="Garamond"/>
              </a:rPr>
              <a:t>to a </a:t>
            </a:r>
            <a:r>
              <a:rPr sz="1167" spc="-5" dirty="0">
                <a:latin typeface="Garamond"/>
                <a:cs typeface="Garamond"/>
              </a:rPr>
              <a:t>competitor's price </a:t>
            </a:r>
            <a:r>
              <a:rPr sz="1167" dirty="0">
                <a:latin typeface="Garamond"/>
                <a:cs typeface="Garamond"/>
              </a:rPr>
              <a:t>cut. </a:t>
            </a:r>
            <a:r>
              <a:rPr sz="1167" spc="-5" dirty="0">
                <a:latin typeface="Garamond"/>
                <a:cs typeface="Garamond"/>
              </a:rPr>
              <a:t>Once </a:t>
            </a:r>
            <a:r>
              <a:rPr sz="1167" dirty="0">
                <a:latin typeface="Garamond"/>
                <a:cs typeface="Garamond"/>
              </a:rPr>
              <a:t>the  company </a:t>
            </a:r>
            <a:r>
              <a:rPr sz="1167" spc="-5" dirty="0">
                <a:latin typeface="Garamond"/>
                <a:cs typeface="Garamond"/>
              </a:rPr>
              <a:t>has determined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competitor has </a:t>
            </a:r>
            <a:r>
              <a:rPr sz="1167" dirty="0">
                <a:latin typeface="Garamond"/>
                <a:cs typeface="Garamond"/>
              </a:rPr>
              <a:t>cut </a:t>
            </a:r>
            <a:r>
              <a:rPr sz="1167" spc="-5" dirty="0">
                <a:latin typeface="Garamond"/>
                <a:cs typeface="Garamond"/>
              </a:rPr>
              <a:t>its price and </a:t>
            </a:r>
            <a:r>
              <a:rPr sz="1167" dirty="0">
                <a:latin typeface="Garamond"/>
                <a:cs typeface="Garamond"/>
              </a:rPr>
              <a:t>that this </a:t>
            </a:r>
            <a:r>
              <a:rPr sz="1167" spc="-5" dirty="0">
                <a:latin typeface="Garamond"/>
                <a:cs typeface="Garamond"/>
              </a:rPr>
              <a:t>price reduction is likely 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harm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company</a:t>
            </a:r>
            <a:r>
              <a:rPr sz="1167" spc="17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sales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profits,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might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simply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decide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hold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its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current</a:t>
            </a:r>
            <a:r>
              <a:rPr sz="1167" spc="17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1774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131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4614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margin. The company might </a:t>
            </a:r>
            <a:r>
              <a:rPr sz="1167" spc="-5" dirty="0">
                <a:latin typeface="Garamond"/>
                <a:cs typeface="Garamond"/>
              </a:rPr>
              <a:t>believe </a:t>
            </a:r>
            <a:r>
              <a:rPr sz="1167" dirty="0">
                <a:latin typeface="Garamond"/>
                <a:cs typeface="Garamond"/>
              </a:rPr>
              <a:t>that it will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lose too much market </a:t>
            </a:r>
            <a:r>
              <a:rPr sz="1167" spc="-5" dirty="0">
                <a:latin typeface="Garamond"/>
                <a:cs typeface="Garamond"/>
              </a:rPr>
              <a:t>share, </a:t>
            </a:r>
            <a:r>
              <a:rPr sz="1167" dirty="0">
                <a:latin typeface="Garamond"/>
                <a:cs typeface="Garamond"/>
              </a:rPr>
              <a:t>or that it would  </a:t>
            </a:r>
            <a:r>
              <a:rPr sz="1167" spc="-5" dirty="0">
                <a:latin typeface="Garamond"/>
                <a:cs typeface="Garamond"/>
              </a:rPr>
              <a:t>lose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much profit if it reduced its own price. It might decide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should wait </a:t>
            </a:r>
            <a:r>
              <a:rPr sz="1167" spc="-5" dirty="0">
                <a:latin typeface="Garamond"/>
                <a:cs typeface="Garamond"/>
              </a:rPr>
              <a:t>and respond 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it has more information on </a:t>
            </a:r>
            <a:r>
              <a:rPr sz="1167" dirty="0">
                <a:latin typeface="Garamond"/>
                <a:cs typeface="Garamond"/>
              </a:rPr>
              <a:t>the effects </a:t>
            </a:r>
            <a:r>
              <a:rPr sz="1167" spc="-5" dirty="0">
                <a:latin typeface="Garamond"/>
                <a:cs typeface="Garamond"/>
              </a:rPr>
              <a:t>of the </a:t>
            </a:r>
            <a:r>
              <a:rPr sz="1167" dirty="0">
                <a:latin typeface="Garamond"/>
                <a:cs typeface="Garamond"/>
              </a:rPr>
              <a:t>competitor's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change. For </a:t>
            </a:r>
            <a:r>
              <a:rPr sz="1167" spc="-5" dirty="0">
                <a:latin typeface="Garamond"/>
                <a:cs typeface="Garamond"/>
              </a:rPr>
              <a:t>now, it might </a:t>
            </a:r>
            <a:r>
              <a:rPr sz="1167" dirty="0">
                <a:latin typeface="Garamond"/>
                <a:cs typeface="Garamond"/>
              </a:rPr>
              <a:t>be  willing to </a:t>
            </a:r>
            <a:r>
              <a:rPr sz="1167" spc="-5" dirty="0">
                <a:latin typeface="Garamond"/>
                <a:cs typeface="Garamond"/>
              </a:rPr>
              <a:t>hold 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good </a:t>
            </a:r>
            <a:r>
              <a:rPr sz="1167" dirty="0">
                <a:latin typeface="Garamond"/>
                <a:cs typeface="Garamond"/>
              </a:rPr>
              <a:t>customers, while </a:t>
            </a:r>
            <a:r>
              <a:rPr sz="1167" spc="-5" dirty="0">
                <a:latin typeface="Garamond"/>
                <a:cs typeface="Garamond"/>
              </a:rPr>
              <a:t>giving </a:t>
            </a:r>
            <a:r>
              <a:rPr sz="1167" dirty="0">
                <a:latin typeface="Garamond"/>
                <a:cs typeface="Garamond"/>
              </a:rPr>
              <a:t>up the </a:t>
            </a:r>
            <a:r>
              <a:rPr sz="1167" spc="-5" dirty="0">
                <a:latin typeface="Garamond"/>
                <a:cs typeface="Garamond"/>
              </a:rPr>
              <a:t>poorer ones </a:t>
            </a:r>
            <a:r>
              <a:rPr sz="1167" dirty="0">
                <a:latin typeface="Garamond"/>
                <a:cs typeface="Garamond"/>
              </a:rPr>
              <a:t>to the competitor. The  </a:t>
            </a:r>
            <a:r>
              <a:rPr sz="1167" spc="-5" dirty="0">
                <a:latin typeface="Garamond"/>
                <a:cs typeface="Garamond"/>
              </a:rPr>
              <a:t>argument against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holding </a:t>
            </a:r>
            <a:r>
              <a:rPr sz="1167" dirty="0">
                <a:latin typeface="Garamond"/>
                <a:cs typeface="Garamond"/>
              </a:rPr>
              <a:t>strategy, </a:t>
            </a:r>
            <a:r>
              <a:rPr sz="1167" spc="-5" dirty="0">
                <a:latin typeface="Garamond"/>
                <a:cs typeface="Garamond"/>
              </a:rPr>
              <a:t>however, is </a:t>
            </a:r>
            <a:r>
              <a:rPr sz="1167" dirty="0">
                <a:latin typeface="Garamond"/>
                <a:cs typeface="Garamond"/>
              </a:rPr>
              <a:t>that the competitor may get </a:t>
            </a:r>
            <a:r>
              <a:rPr sz="1167" spc="-5" dirty="0">
                <a:latin typeface="Garamond"/>
                <a:cs typeface="Garamond"/>
              </a:rPr>
              <a:t>stronger and </a:t>
            </a:r>
            <a:r>
              <a:rPr sz="1167" dirty="0">
                <a:latin typeface="Garamond"/>
                <a:cs typeface="Garamond"/>
              </a:rPr>
              <a:t>more  confident </a:t>
            </a:r>
            <a:r>
              <a:rPr sz="1167" spc="-5" dirty="0">
                <a:latin typeface="Garamond"/>
                <a:cs typeface="Garamond"/>
              </a:rPr>
              <a:t>as its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increase and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company might </a:t>
            </a:r>
            <a:r>
              <a:rPr sz="1167" dirty="0">
                <a:latin typeface="Garamond"/>
                <a:cs typeface="Garamond"/>
              </a:rPr>
              <a:t>wait too </a:t>
            </a:r>
            <a:r>
              <a:rPr sz="1167" spc="-5" dirty="0">
                <a:latin typeface="Garamond"/>
                <a:cs typeface="Garamond"/>
              </a:rPr>
              <a:t>long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act.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decides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effective action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taken, it might make any of </a:t>
            </a:r>
            <a:r>
              <a:rPr sz="1167" dirty="0">
                <a:latin typeface="Garamond"/>
                <a:cs typeface="Garamond"/>
              </a:rPr>
              <a:t>four  </a:t>
            </a:r>
            <a:r>
              <a:rPr sz="1167" spc="-5" dirty="0">
                <a:latin typeface="Garamond"/>
                <a:cs typeface="Garamond"/>
              </a:rPr>
              <a:t>responses. </a:t>
            </a:r>
            <a:r>
              <a:rPr sz="1167" dirty="0">
                <a:latin typeface="Garamond"/>
                <a:cs typeface="Garamond"/>
              </a:rPr>
              <a:t>First, it could </a:t>
            </a:r>
            <a:r>
              <a:rPr sz="1167" b="1" dirty="0">
                <a:latin typeface="Garamond"/>
                <a:cs typeface="Garamond"/>
              </a:rPr>
              <a:t>reduce </a:t>
            </a:r>
            <a:r>
              <a:rPr sz="1167" b="1" spc="-5" dirty="0">
                <a:latin typeface="Garamond"/>
                <a:cs typeface="Garamond"/>
              </a:rPr>
              <a:t>its price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match </a:t>
            </a:r>
            <a:r>
              <a:rPr sz="1167" dirty="0">
                <a:latin typeface="Garamond"/>
                <a:cs typeface="Garamond"/>
              </a:rPr>
              <a:t>the competitor's </a:t>
            </a:r>
            <a:r>
              <a:rPr sz="1167" spc="-5" dirty="0">
                <a:latin typeface="Garamond"/>
                <a:cs typeface="Garamond"/>
              </a:rPr>
              <a:t>price. It may decide </a:t>
            </a:r>
            <a:r>
              <a:rPr sz="1167" dirty="0">
                <a:latin typeface="Garamond"/>
                <a:cs typeface="Garamond"/>
              </a:rPr>
              <a:t>that the  </a:t>
            </a:r>
            <a:r>
              <a:rPr sz="1167" spc="-5" dirty="0">
                <a:latin typeface="Garamond"/>
                <a:cs typeface="Garamond"/>
              </a:rPr>
              <a:t>market is price </a:t>
            </a:r>
            <a:r>
              <a:rPr sz="1167" dirty="0">
                <a:latin typeface="Garamond"/>
                <a:cs typeface="Garamond"/>
              </a:rPr>
              <a:t>sensitive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that it would </a:t>
            </a:r>
            <a:r>
              <a:rPr sz="1167" spc="-5" dirty="0">
                <a:latin typeface="Garamond"/>
                <a:cs typeface="Garamond"/>
              </a:rPr>
              <a:t>lose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much market </a:t>
            </a:r>
            <a:r>
              <a:rPr sz="1167" dirty="0">
                <a:latin typeface="Garamond"/>
                <a:cs typeface="Garamond"/>
              </a:rPr>
              <a:t>share to the lower-priced  competitor. </a:t>
            </a:r>
            <a:r>
              <a:rPr sz="1167" spc="-5" dirty="0">
                <a:latin typeface="Garamond"/>
                <a:cs typeface="Garamond"/>
              </a:rPr>
              <a:t>Or it might </a:t>
            </a:r>
            <a:r>
              <a:rPr sz="1167" dirty="0">
                <a:latin typeface="Garamond"/>
                <a:cs typeface="Garamond"/>
              </a:rPr>
              <a:t>worry that recapturing </a:t>
            </a:r>
            <a:r>
              <a:rPr sz="1167" spc="-5" dirty="0">
                <a:latin typeface="Garamond"/>
                <a:cs typeface="Garamond"/>
              </a:rPr>
              <a:t>lost market share later </a:t>
            </a:r>
            <a:r>
              <a:rPr sz="1167" dirty="0">
                <a:latin typeface="Garamond"/>
                <a:cs typeface="Garamond"/>
              </a:rPr>
              <a:t>would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hard. Cutting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reduce </a:t>
            </a:r>
            <a:r>
              <a:rPr sz="1167" dirty="0">
                <a:latin typeface="Garamond"/>
                <a:cs typeface="Garamond"/>
              </a:rPr>
              <a:t>the company's </a:t>
            </a:r>
            <a:r>
              <a:rPr sz="1167" spc="-5" dirty="0">
                <a:latin typeface="Garamond"/>
                <a:cs typeface="Garamond"/>
              </a:rPr>
              <a:t>profits in </a:t>
            </a:r>
            <a:r>
              <a:rPr sz="1167" dirty="0">
                <a:latin typeface="Garamond"/>
                <a:cs typeface="Garamond"/>
              </a:rPr>
              <a:t>the short </a:t>
            </a:r>
            <a:r>
              <a:rPr sz="1167" spc="-5" dirty="0">
                <a:latin typeface="Garamond"/>
                <a:cs typeface="Garamond"/>
              </a:rPr>
              <a:t>run. Some companies might also </a:t>
            </a:r>
            <a:r>
              <a:rPr sz="1167" b="1" dirty="0">
                <a:latin typeface="Garamond"/>
                <a:cs typeface="Garamond"/>
              </a:rPr>
              <a:t>reduce  their </a:t>
            </a:r>
            <a:r>
              <a:rPr sz="1167" b="1" spc="-5" dirty="0">
                <a:latin typeface="Garamond"/>
                <a:cs typeface="Garamond"/>
              </a:rPr>
              <a:t>product quality</a:t>
            </a:r>
            <a:r>
              <a:rPr sz="1167" spc="-5" dirty="0">
                <a:latin typeface="Garamond"/>
                <a:cs typeface="Garamond"/>
              </a:rPr>
              <a:t>,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and marketing communications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retain profit margins, but </a:t>
            </a:r>
            <a:r>
              <a:rPr sz="1167" dirty="0">
                <a:latin typeface="Garamond"/>
                <a:cs typeface="Garamond"/>
              </a:rPr>
              <a:t>this  will ultimately </a:t>
            </a:r>
            <a:r>
              <a:rPr sz="1167" spc="-5" dirty="0">
                <a:latin typeface="Garamond"/>
                <a:cs typeface="Garamond"/>
              </a:rPr>
              <a:t>hurt </a:t>
            </a:r>
            <a:r>
              <a:rPr sz="1167" dirty="0">
                <a:latin typeface="Garamond"/>
                <a:cs typeface="Garamond"/>
              </a:rPr>
              <a:t>long-run market share. The company should try to maintain its quality as it cuts  </a:t>
            </a:r>
            <a:r>
              <a:rPr sz="1167" spc="-5" dirty="0">
                <a:latin typeface="Garamond"/>
                <a:cs typeface="Garamond"/>
              </a:rPr>
              <a:t>prices.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Alternatively,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might maintain its price but </a:t>
            </a:r>
            <a:r>
              <a:rPr sz="1167" b="1" dirty="0">
                <a:latin typeface="Garamond"/>
                <a:cs typeface="Garamond"/>
              </a:rPr>
              <a:t>raise the </a:t>
            </a:r>
            <a:r>
              <a:rPr sz="1167" b="1" spc="-5" dirty="0">
                <a:latin typeface="Garamond"/>
                <a:cs typeface="Garamond"/>
              </a:rPr>
              <a:t>perceived quality </a:t>
            </a:r>
            <a:r>
              <a:rPr sz="1167" dirty="0">
                <a:latin typeface="Garamond"/>
                <a:cs typeface="Garamond"/>
              </a:rPr>
              <a:t>of its offer. It  could improve its communications, stressing the </a:t>
            </a:r>
            <a:r>
              <a:rPr sz="1167" spc="-5" dirty="0">
                <a:latin typeface="Garamond"/>
                <a:cs typeface="Garamond"/>
              </a:rPr>
              <a:t>relative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its product </a:t>
            </a:r>
            <a:r>
              <a:rPr sz="1167" spc="-5" dirty="0">
                <a:latin typeface="Garamond"/>
                <a:cs typeface="Garamond"/>
              </a:rPr>
              <a:t>over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lower-price </a:t>
            </a:r>
            <a:r>
              <a:rPr sz="1167" dirty="0">
                <a:latin typeface="Garamond"/>
                <a:cs typeface="Garamond"/>
              </a:rPr>
              <a:t>competitor. The firm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find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cheaper to </a:t>
            </a:r>
            <a:r>
              <a:rPr sz="1167" spc="-5" dirty="0">
                <a:latin typeface="Garamond"/>
                <a:cs typeface="Garamond"/>
              </a:rPr>
              <a:t>maintain price and </a:t>
            </a:r>
            <a:r>
              <a:rPr sz="1167" dirty="0">
                <a:latin typeface="Garamond"/>
                <a:cs typeface="Garamond"/>
              </a:rPr>
              <a:t>spend </a:t>
            </a:r>
            <a:r>
              <a:rPr sz="1167" spc="-5" dirty="0">
                <a:latin typeface="Garamond"/>
                <a:cs typeface="Garamond"/>
              </a:rPr>
              <a:t>money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improve its perceived </a:t>
            </a:r>
            <a:r>
              <a:rPr sz="1167" dirty="0">
                <a:latin typeface="Garamond"/>
                <a:cs typeface="Garamond"/>
              </a:rPr>
              <a:t>value than to cut </a:t>
            </a:r>
            <a:r>
              <a:rPr sz="1167" spc="-5" dirty="0">
                <a:latin typeface="Garamond"/>
                <a:cs typeface="Garamond"/>
              </a:rPr>
              <a:t>price and </a:t>
            </a:r>
            <a:r>
              <a:rPr sz="1167" dirty="0">
                <a:latin typeface="Garamond"/>
                <a:cs typeface="Garamond"/>
              </a:rPr>
              <a:t>operate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a lower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margin.</a:t>
            </a:r>
            <a:endParaRPr sz="1167">
              <a:latin typeface="Garamond"/>
              <a:cs typeface="Garamond"/>
            </a:endParaRPr>
          </a:p>
          <a:p>
            <a:pPr marL="12347" marR="2160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Or,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might improve quality and increase price, moving its brand into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higher-price  position.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higher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justifies the higher price,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turn </a:t>
            </a:r>
            <a:r>
              <a:rPr sz="1167" spc="-5" dirty="0">
                <a:latin typeface="Garamond"/>
                <a:cs typeface="Garamond"/>
              </a:rPr>
              <a:t>preserves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company's higher  </a:t>
            </a:r>
            <a:r>
              <a:rPr sz="1167" dirty="0">
                <a:latin typeface="Garamond"/>
                <a:cs typeface="Garamond"/>
              </a:rPr>
              <a:t>margins.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hold price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current product and introduce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brand at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higher-price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position.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Finally, the company </a:t>
            </a:r>
            <a:r>
              <a:rPr sz="1167" spc="-5" dirty="0">
                <a:latin typeface="Garamond"/>
                <a:cs typeface="Garamond"/>
              </a:rPr>
              <a:t>might launch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low-price </a:t>
            </a:r>
            <a:r>
              <a:rPr sz="1167" b="1" spc="-5" dirty="0">
                <a:latin typeface="Garamond"/>
                <a:cs typeface="Garamond"/>
              </a:rPr>
              <a:t>"fighting brand." </a:t>
            </a:r>
            <a:r>
              <a:rPr sz="1167" spc="-5" dirty="0">
                <a:latin typeface="Garamond"/>
                <a:cs typeface="Garamond"/>
              </a:rPr>
              <a:t>Often, one of </a:t>
            </a:r>
            <a:r>
              <a:rPr sz="1167" dirty="0">
                <a:latin typeface="Garamond"/>
                <a:cs typeface="Garamond"/>
              </a:rPr>
              <a:t>the best  </a:t>
            </a:r>
            <a:r>
              <a:rPr sz="1167" spc="-5" dirty="0">
                <a:latin typeface="Garamond"/>
                <a:cs typeface="Garamond"/>
              </a:rPr>
              <a:t>responses </a:t>
            </a:r>
            <a:r>
              <a:rPr sz="1167" dirty="0">
                <a:latin typeface="Garamond"/>
                <a:cs typeface="Garamond"/>
              </a:rPr>
              <a:t>is to </a:t>
            </a:r>
            <a:r>
              <a:rPr sz="1167" spc="-5" dirty="0">
                <a:latin typeface="Garamond"/>
                <a:cs typeface="Garamond"/>
              </a:rPr>
              <a:t>add </a:t>
            </a:r>
            <a:r>
              <a:rPr sz="1167" dirty="0">
                <a:latin typeface="Garamond"/>
                <a:cs typeface="Garamond"/>
              </a:rPr>
              <a:t>lower-price items to the line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to create a separate lower-price </a:t>
            </a:r>
            <a:r>
              <a:rPr sz="1167" spc="-5" dirty="0">
                <a:latin typeface="Garamond"/>
                <a:cs typeface="Garamond"/>
              </a:rPr>
              <a:t>brand. </a:t>
            </a:r>
            <a:r>
              <a:rPr sz="1167" dirty="0">
                <a:latin typeface="Garamond"/>
                <a:cs typeface="Garamond"/>
              </a:rPr>
              <a:t>This is  </a:t>
            </a:r>
            <a:r>
              <a:rPr sz="1167" spc="-5" dirty="0">
                <a:latin typeface="Garamond"/>
                <a:cs typeface="Garamond"/>
              </a:rPr>
              <a:t>necessary 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particular market </a:t>
            </a:r>
            <a:r>
              <a:rPr sz="1167" dirty="0">
                <a:latin typeface="Garamond"/>
                <a:cs typeface="Garamond"/>
              </a:rPr>
              <a:t>segment </a:t>
            </a:r>
            <a:r>
              <a:rPr sz="1167" spc="-5" dirty="0">
                <a:latin typeface="Garamond"/>
                <a:cs typeface="Garamond"/>
              </a:rPr>
              <a:t>being </a:t>
            </a:r>
            <a:r>
              <a:rPr sz="1167" dirty="0">
                <a:latin typeface="Garamond"/>
                <a:cs typeface="Garamond"/>
              </a:rPr>
              <a:t>lost is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sensitive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not respond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arguments of higher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quality.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622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132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5529" cy="2029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28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Channel design begins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assessing </a:t>
            </a:r>
            <a:r>
              <a:rPr sz="1167" dirty="0">
                <a:latin typeface="Garamond"/>
                <a:cs typeface="Garamond"/>
              </a:rPr>
              <a:t>customer channel-service </a:t>
            </a:r>
            <a:r>
              <a:rPr sz="1167" spc="-5" dirty="0">
                <a:latin typeface="Garamond"/>
                <a:cs typeface="Garamond"/>
              </a:rPr>
              <a:t>needs and </a:t>
            </a:r>
            <a:r>
              <a:rPr sz="1167" dirty="0">
                <a:latin typeface="Garamond"/>
                <a:cs typeface="Garamond"/>
              </a:rPr>
              <a:t>company channel  </a:t>
            </a:r>
            <a:r>
              <a:rPr sz="1167" spc="-5" dirty="0">
                <a:latin typeface="Garamond"/>
                <a:cs typeface="Garamond"/>
              </a:rPr>
              <a:t>objectives </a:t>
            </a:r>
            <a:r>
              <a:rPr sz="1167" dirty="0">
                <a:latin typeface="Garamond"/>
                <a:cs typeface="Garamond"/>
              </a:rPr>
              <a:t>and constraints. 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then </a:t>
            </a:r>
            <a:r>
              <a:rPr sz="1167" spc="-5" dirty="0">
                <a:latin typeface="Garamond"/>
                <a:cs typeface="Garamond"/>
              </a:rPr>
              <a:t>identifies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alternatives </a:t>
            </a:r>
            <a:r>
              <a:rPr sz="1167" dirty="0">
                <a:latin typeface="Garamond"/>
                <a:cs typeface="Garamond"/>
              </a:rPr>
              <a:t>in terms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the types </a:t>
            </a:r>
            <a:r>
              <a:rPr sz="1167" spc="-5" dirty="0">
                <a:latin typeface="Garamond"/>
                <a:cs typeface="Garamond"/>
              </a:rPr>
              <a:t>of intermediaries,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number of intermediaries, and </a:t>
            </a:r>
            <a:r>
              <a:rPr sz="1167" dirty="0">
                <a:latin typeface="Garamond"/>
                <a:cs typeface="Garamond"/>
              </a:rPr>
              <a:t>the channel responsibilities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each.  </a:t>
            </a:r>
            <a:r>
              <a:rPr sz="1167" spc="-5" dirty="0">
                <a:latin typeface="Garamond"/>
                <a:cs typeface="Garamond"/>
              </a:rPr>
              <a:t>No </a:t>
            </a:r>
            <a:r>
              <a:rPr sz="1167" dirty="0">
                <a:latin typeface="Garamond"/>
                <a:cs typeface="Garamond"/>
              </a:rPr>
              <a:t>system, </a:t>
            </a:r>
            <a:r>
              <a:rPr sz="1167" spc="-5" dirty="0">
                <a:latin typeface="Garamond"/>
                <a:cs typeface="Garamond"/>
              </a:rPr>
              <a:t>no matter </a:t>
            </a:r>
            <a:r>
              <a:rPr sz="1167" dirty="0">
                <a:latin typeface="Garamond"/>
                <a:cs typeface="Garamond"/>
              </a:rPr>
              <a:t>how well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has </a:t>
            </a:r>
            <a:r>
              <a:rPr sz="1167" spc="-5" dirty="0">
                <a:latin typeface="Garamond"/>
                <a:cs typeface="Garamond"/>
              </a:rPr>
              <a:t>been planned, </a:t>
            </a:r>
            <a:r>
              <a:rPr sz="1167" dirty="0">
                <a:latin typeface="Garamond"/>
                <a:cs typeface="Garamond"/>
              </a:rPr>
              <a:t>is without conflict. </a:t>
            </a:r>
            <a:r>
              <a:rPr sz="1167" spc="-5" dirty="0">
                <a:latin typeface="Garamond"/>
                <a:cs typeface="Garamond"/>
              </a:rPr>
              <a:t>Managing </a:t>
            </a:r>
            <a:r>
              <a:rPr sz="1167" dirty="0">
                <a:latin typeface="Garamond"/>
                <a:cs typeface="Garamond"/>
              </a:rPr>
              <a:t>distribution  conflict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necessity if </a:t>
            </a:r>
            <a:r>
              <a:rPr sz="1167" dirty="0">
                <a:latin typeface="Garamond"/>
                <a:cs typeface="Garamond"/>
              </a:rPr>
              <a:t>quality service </a:t>
            </a:r>
            <a:r>
              <a:rPr sz="1167" spc="-5" dirty="0">
                <a:latin typeface="Garamond"/>
                <a:cs typeface="Garamond"/>
              </a:rPr>
              <a:t>and low </a:t>
            </a:r>
            <a:r>
              <a:rPr sz="1167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delivered. Since distribution  relationships </a:t>
            </a:r>
            <a:r>
              <a:rPr sz="1167" dirty="0">
                <a:latin typeface="Garamond"/>
                <a:cs typeface="Garamond"/>
              </a:rPr>
              <a:t>tend to be </a:t>
            </a:r>
            <a:r>
              <a:rPr sz="1167" spc="-5" dirty="0">
                <a:latin typeface="Garamond"/>
                <a:cs typeface="Garamond"/>
              </a:rPr>
              <a:t>long-term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nature, </a:t>
            </a:r>
            <a:r>
              <a:rPr sz="1167" dirty="0">
                <a:latin typeface="Garamond"/>
                <a:cs typeface="Garamond"/>
              </a:rPr>
              <a:t>the choice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partners </a:t>
            </a:r>
            <a:r>
              <a:rPr sz="1167" dirty="0">
                <a:latin typeface="Garamond"/>
                <a:cs typeface="Garamond"/>
              </a:rPr>
              <a:t>is very important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taken very seriously these are the </a:t>
            </a:r>
            <a:r>
              <a:rPr sz="1167" spc="-5" dirty="0">
                <a:latin typeface="Garamond"/>
                <a:cs typeface="Garamond"/>
              </a:rPr>
              <a:t>all  concepts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should be </a:t>
            </a:r>
            <a:r>
              <a:rPr sz="1167" dirty="0">
                <a:latin typeface="Garamond"/>
                <a:cs typeface="Garamond"/>
              </a:rPr>
              <a:t>clear </a:t>
            </a:r>
            <a:r>
              <a:rPr sz="1167" spc="-5" dirty="0">
                <a:latin typeface="Garamond"/>
                <a:cs typeface="Garamond"/>
              </a:rPr>
              <a:t>after </a:t>
            </a:r>
            <a:r>
              <a:rPr sz="1167" dirty="0">
                <a:latin typeface="Garamond"/>
                <a:cs typeface="Garamond"/>
              </a:rPr>
              <a:t>today’s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Lesson.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dirty="0">
                <a:latin typeface="Garamond"/>
                <a:cs typeface="Garamond"/>
              </a:rPr>
              <a:t>PLACE- THE 3RD P OF MARKETING</a:t>
            </a:r>
            <a:r>
              <a:rPr sz="1167" b="1" spc="-126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MIX.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52" y="3225694"/>
            <a:ext cx="448265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Marketing channel decisions are among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important facing 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8595" y="3225694"/>
            <a:ext cx="78466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managers. </a:t>
            </a:r>
            <a:r>
              <a:rPr sz="1167" spc="1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52" y="3392381"/>
            <a:ext cx="5715529" cy="1862578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2347" marR="4939" algn="just">
              <a:lnSpc>
                <a:spcPts val="1312"/>
              </a:lnSpc>
              <a:spcBef>
                <a:spcPts val="117"/>
              </a:spcBef>
            </a:pPr>
            <a:r>
              <a:rPr sz="1167" dirty="0">
                <a:latin typeface="Garamond"/>
                <a:cs typeface="Garamond"/>
              </a:rPr>
              <a:t>company’s channel </a:t>
            </a:r>
            <a:r>
              <a:rPr sz="1167" spc="-5" dirty="0">
                <a:latin typeface="Garamond"/>
                <a:cs typeface="Garamond"/>
              </a:rPr>
              <a:t>decisions are linked </a:t>
            </a:r>
            <a:r>
              <a:rPr sz="1167" dirty="0">
                <a:latin typeface="Garamond"/>
                <a:cs typeface="Garamond"/>
              </a:rPr>
              <a:t>with every </a:t>
            </a:r>
            <a:r>
              <a:rPr sz="1167" spc="-5" dirty="0">
                <a:latin typeface="Garamond"/>
                <a:cs typeface="Garamond"/>
              </a:rPr>
              <a:t>other marketing decision. Companies often  pay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little attention </a:t>
            </a:r>
            <a:r>
              <a:rPr sz="1167" dirty="0">
                <a:latin typeface="Garamond"/>
                <a:cs typeface="Garamond"/>
              </a:rPr>
              <a:t>to their </a:t>
            </a:r>
            <a:r>
              <a:rPr sz="1167" spc="-5" dirty="0">
                <a:latin typeface="Garamond"/>
                <a:cs typeface="Garamond"/>
              </a:rPr>
              <a:t>distribution </a:t>
            </a:r>
            <a:r>
              <a:rPr sz="1167" dirty="0">
                <a:latin typeface="Garamond"/>
                <a:cs typeface="Garamond"/>
              </a:rPr>
              <a:t>channels. This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very </a:t>
            </a:r>
            <a:r>
              <a:rPr sz="1167" spc="-5" dirty="0">
                <a:latin typeface="Garamond"/>
                <a:cs typeface="Garamond"/>
              </a:rPr>
              <a:t>damaging. Distribution 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decisions often </a:t>
            </a:r>
            <a:r>
              <a:rPr sz="1167" dirty="0">
                <a:latin typeface="Garamond"/>
                <a:cs typeface="Garamond"/>
              </a:rPr>
              <a:t>involve </a:t>
            </a:r>
            <a:r>
              <a:rPr sz="1167" spc="-5" dirty="0">
                <a:latin typeface="Garamond"/>
                <a:cs typeface="Garamond"/>
              </a:rPr>
              <a:t>long-term commitments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firms. 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four major  issues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questions that concern distribution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channels:</a:t>
            </a:r>
            <a:endParaRPr sz="1167">
              <a:latin typeface="Garamond"/>
              <a:cs typeface="Garamond"/>
            </a:endParaRPr>
          </a:p>
          <a:p>
            <a:pPr marL="605000" indent="-222245">
              <a:lnSpc>
                <a:spcPts val="1240"/>
              </a:lnSpc>
              <a:buAutoNum type="arabicParenR"/>
              <a:tabLst>
                <a:tab pos="602531" algn="l"/>
              </a:tabLst>
            </a:pPr>
            <a:r>
              <a:rPr sz="1167" spc="-5" dirty="0">
                <a:latin typeface="Garamond"/>
                <a:cs typeface="Garamond"/>
              </a:rPr>
              <a:t>What </a:t>
            </a:r>
            <a:r>
              <a:rPr sz="1167" dirty="0">
                <a:latin typeface="Garamond"/>
                <a:cs typeface="Garamond"/>
              </a:rPr>
              <a:t>is the </a:t>
            </a:r>
            <a:r>
              <a:rPr sz="1167" spc="-5" dirty="0">
                <a:latin typeface="Garamond"/>
                <a:cs typeface="Garamond"/>
              </a:rPr>
              <a:t>nature of distribution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channels?</a:t>
            </a:r>
            <a:endParaRPr sz="1167">
              <a:latin typeface="Garamond"/>
              <a:cs typeface="Garamond"/>
            </a:endParaRPr>
          </a:p>
          <a:p>
            <a:pPr marL="605000" marR="1309393" indent="-222245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602531" algn="l"/>
              </a:tabLst>
            </a:pPr>
            <a:r>
              <a:rPr sz="1167" spc="-5" dirty="0">
                <a:latin typeface="Garamond"/>
                <a:cs typeface="Garamond"/>
              </a:rPr>
              <a:t>How do </a:t>
            </a:r>
            <a:r>
              <a:rPr sz="1167" dirty="0">
                <a:latin typeface="Garamond"/>
                <a:cs typeface="Garamond"/>
              </a:rPr>
              <a:t>channel firms </a:t>
            </a:r>
            <a:r>
              <a:rPr sz="1167" spc="-5" dirty="0">
                <a:latin typeface="Garamond"/>
                <a:cs typeface="Garamond"/>
              </a:rPr>
              <a:t>interact and organize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the work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 channel?</a:t>
            </a:r>
            <a:endParaRPr sz="1167">
              <a:latin typeface="Garamond"/>
              <a:cs typeface="Garamond"/>
            </a:endParaRPr>
          </a:p>
          <a:p>
            <a:pPr marL="605000" marR="1248276" indent="-222245">
              <a:lnSpc>
                <a:spcPts val="1312"/>
              </a:lnSpc>
              <a:buAutoNum type="arabicParenR"/>
              <a:tabLst>
                <a:tab pos="602531" algn="l"/>
              </a:tabLst>
            </a:pPr>
            <a:r>
              <a:rPr sz="1167" spc="-5" dirty="0">
                <a:latin typeface="Garamond"/>
                <a:cs typeface="Garamond"/>
              </a:rPr>
              <a:t>What problems </a:t>
            </a:r>
            <a:r>
              <a:rPr sz="1167" dirty="0">
                <a:latin typeface="Garamond"/>
                <a:cs typeface="Garamond"/>
              </a:rPr>
              <a:t>do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face in designing </a:t>
            </a:r>
            <a:r>
              <a:rPr sz="1167" spc="-5" dirty="0">
                <a:latin typeface="Garamond"/>
                <a:cs typeface="Garamond"/>
              </a:rPr>
              <a:t>and managing </a:t>
            </a:r>
            <a:r>
              <a:rPr sz="1167" dirty="0">
                <a:latin typeface="Garamond"/>
                <a:cs typeface="Garamond"/>
              </a:rPr>
              <a:t>their  channels?</a:t>
            </a:r>
            <a:endParaRPr sz="1167">
              <a:latin typeface="Garamond"/>
              <a:cs typeface="Garamond"/>
            </a:endParaRPr>
          </a:p>
          <a:p>
            <a:pPr marL="605000" marR="1304454" indent="-222245">
              <a:lnSpc>
                <a:spcPts val="1312"/>
              </a:lnSpc>
              <a:buAutoNum type="arabicParenR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role </a:t>
            </a:r>
            <a:r>
              <a:rPr sz="1167" dirty="0">
                <a:latin typeface="Garamond"/>
                <a:cs typeface="Garamond"/>
              </a:rPr>
              <a:t>does </a:t>
            </a:r>
            <a:r>
              <a:rPr sz="1167" spc="-5" dirty="0">
                <a:latin typeface="Garamond"/>
                <a:cs typeface="Garamond"/>
              </a:rPr>
              <a:t>physical distribution play in attracting and </a:t>
            </a:r>
            <a:r>
              <a:rPr sz="1167" dirty="0">
                <a:latin typeface="Garamond"/>
                <a:cs typeface="Garamond"/>
              </a:rPr>
              <a:t>satisfying  customers?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852" y="5392632"/>
            <a:ext cx="5715529" cy="1195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975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A. 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5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Channel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set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interdependent </a:t>
            </a:r>
            <a:r>
              <a:rPr sz="1167" spc="-5" dirty="0">
                <a:latin typeface="Garamond"/>
                <a:cs typeface="Garamond"/>
              </a:rPr>
              <a:t>organizations </a:t>
            </a:r>
            <a:r>
              <a:rPr sz="1167" dirty="0">
                <a:latin typeface="Garamond"/>
                <a:cs typeface="Garamond"/>
              </a:rPr>
              <a:t>involved in the </a:t>
            </a:r>
            <a:r>
              <a:rPr sz="1167" spc="-5" dirty="0">
                <a:latin typeface="Garamond"/>
                <a:cs typeface="Garamond"/>
              </a:rPr>
              <a:t>process of </a:t>
            </a:r>
            <a:r>
              <a:rPr sz="1167" dirty="0">
                <a:latin typeface="Garamond"/>
                <a:cs typeface="Garamond"/>
              </a:rPr>
              <a:t>making 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  </a:t>
            </a:r>
            <a:r>
              <a:rPr sz="1167" spc="-5" dirty="0">
                <a:latin typeface="Garamond"/>
                <a:cs typeface="Garamond"/>
              </a:rPr>
              <a:t>available </a:t>
            </a:r>
            <a:r>
              <a:rPr sz="1167" dirty="0">
                <a:latin typeface="Garamond"/>
                <a:cs typeface="Garamond"/>
              </a:rPr>
              <a:t>for use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consumption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consumer </a:t>
            </a:r>
            <a:r>
              <a:rPr sz="1167" spc="-5" dirty="0">
                <a:latin typeface="Garamond"/>
                <a:cs typeface="Garamond"/>
              </a:rPr>
              <a:t>or business </a:t>
            </a:r>
            <a:r>
              <a:rPr sz="1167" dirty="0">
                <a:latin typeface="Garamond"/>
                <a:cs typeface="Garamond"/>
              </a:rPr>
              <a:t>user. Figure summarizes the simple 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system that </a:t>
            </a:r>
            <a:r>
              <a:rPr sz="1167" spc="-5" dirty="0">
                <a:latin typeface="Garamond"/>
                <a:cs typeface="Garamond"/>
              </a:rPr>
              <a:t>consists of customer, producers </a:t>
            </a:r>
            <a:r>
              <a:rPr sz="1167" dirty="0">
                <a:latin typeface="Garamond"/>
                <a:cs typeface="Garamond"/>
              </a:rPr>
              <a:t>that are </a:t>
            </a:r>
            <a:r>
              <a:rPr sz="1167" spc="-5" dirty="0">
                <a:latin typeface="Garamond"/>
                <a:cs typeface="Garamond"/>
              </a:rPr>
              <a:t>having </a:t>
            </a:r>
            <a:r>
              <a:rPr sz="1167" dirty="0">
                <a:latin typeface="Garamond"/>
                <a:cs typeface="Garamond"/>
              </a:rPr>
              <a:t>some thing </a:t>
            </a:r>
            <a:r>
              <a:rPr sz="1167" spc="-5" dirty="0">
                <a:latin typeface="Garamond"/>
                <a:cs typeface="Garamond"/>
              </a:rPr>
              <a:t>valuable </a:t>
            </a:r>
            <a:r>
              <a:rPr sz="1167" dirty="0">
                <a:latin typeface="Garamond"/>
                <a:cs typeface="Garamond"/>
              </a:rPr>
              <a:t>for  </a:t>
            </a:r>
            <a:r>
              <a:rPr sz="1167" spc="-5" dirty="0">
                <a:latin typeface="Garamond"/>
                <a:cs typeface="Garamond"/>
              </a:rPr>
              <a:t>making </a:t>
            </a:r>
            <a:r>
              <a:rPr sz="1167" dirty="0">
                <a:latin typeface="Garamond"/>
                <a:cs typeface="Garamond"/>
              </a:rPr>
              <a:t>transactions. These transaction </a:t>
            </a:r>
            <a:r>
              <a:rPr sz="1167" spc="-5" dirty="0">
                <a:latin typeface="Garamond"/>
                <a:cs typeface="Garamond"/>
              </a:rPr>
              <a:t>are made </a:t>
            </a:r>
            <a:r>
              <a:rPr sz="1167" dirty="0">
                <a:latin typeface="Garamond"/>
                <a:cs typeface="Garamond"/>
              </a:rPr>
              <a:t>in exchange </a:t>
            </a:r>
            <a:r>
              <a:rPr sz="1167" spc="-5" dirty="0">
                <a:latin typeface="Garamond"/>
                <a:cs typeface="Garamond"/>
              </a:rPr>
              <a:t>process and </a:t>
            </a:r>
            <a:r>
              <a:rPr sz="1167" dirty="0">
                <a:latin typeface="Garamond"/>
                <a:cs typeface="Garamond"/>
              </a:rPr>
              <a:t>creation </a:t>
            </a:r>
            <a:r>
              <a:rPr sz="1167" spc="-5" dirty="0">
                <a:latin typeface="Garamond"/>
                <a:cs typeface="Garamond"/>
              </a:rPr>
              <a:t>availability of  products</a:t>
            </a:r>
            <a:r>
              <a:rPr sz="1167" spc="19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This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availability</a:t>
            </a:r>
            <a:r>
              <a:rPr sz="1167" spc="19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is</a:t>
            </a:r>
            <a:r>
              <a:rPr sz="1167" spc="19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created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by</a:t>
            </a:r>
            <a:r>
              <a:rPr sz="1167" spc="19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using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networks</a:t>
            </a:r>
            <a:r>
              <a:rPr sz="1167" spc="19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19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distribution</a:t>
            </a:r>
            <a:r>
              <a:rPr sz="1167" spc="19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channels.</a:t>
            </a:r>
            <a:endParaRPr sz="1167">
              <a:latin typeface="Garamond"/>
              <a:cs typeface="Garamond"/>
            </a:endParaRPr>
          </a:p>
          <a:p>
            <a:pPr marR="5556" algn="r">
              <a:lnSpc>
                <a:spcPts val="1283"/>
              </a:lnSpc>
            </a:pPr>
            <a:r>
              <a:rPr sz="1167" spc="-5" dirty="0">
                <a:latin typeface="Garamond"/>
                <a:cs typeface="Garamond"/>
              </a:rPr>
              <a:t>Every  product  and</a:t>
            </a:r>
            <a:r>
              <a:rPr sz="1167" spc="26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6394" y="6574262"/>
            <a:ext cx="1678604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whether </a:t>
            </a:r>
            <a:r>
              <a:rPr sz="1167" spc="-5" dirty="0">
                <a:latin typeface="Garamond"/>
                <a:cs typeface="Garamond"/>
              </a:rPr>
              <a:t>an automobile, </a:t>
            </a:r>
            <a:r>
              <a:rPr sz="1167" dirty="0">
                <a:latin typeface="Garamond"/>
                <a:cs typeface="Garamond"/>
              </a:rPr>
              <a:t>a  watch, a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computer,  </a:t>
            </a:r>
            <a:r>
              <a:rPr sz="1167" spc="-5" dirty="0">
                <a:latin typeface="Garamond"/>
                <a:cs typeface="Garamond"/>
              </a:rPr>
              <a:t>or office </a:t>
            </a:r>
            <a:r>
              <a:rPr sz="1167" dirty="0">
                <a:latin typeface="Garamond"/>
                <a:cs typeface="Garamond"/>
              </a:rPr>
              <a:t>furniture, must  somehow </a:t>
            </a:r>
            <a:r>
              <a:rPr sz="1167" spc="-5" dirty="0">
                <a:latin typeface="Garamond"/>
                <a:cs typeface="Garamond"/>
              </a:rPr>
              <a:t>be made </a:t>
            </a:r>
            <a:r>
              <a:rPr sz="1167" spc="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available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36394" y="7226194"/>
            <a:ext cx="167675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22872" algn="l"/>
                <a:tab pos="931577" algn="l"/>
                <a:tab pos="1247041" algn="l"/>
              </a:tabLst>
            </a:pPr>
            <a:r>
              <a:rPr sz="1167" dirty="0">
                <a:latin typeface="Garamond"/>
                <a:cs typeface="Garamond"/>
              </a:rPr>
              <a:t>to	</a:t>
            </a:r>
            <a:r>
              <a:rPr sz="1167" spc="-5" dirty="0">
                <a:latin typeface="Garamond"/>
                <a:cs typeface="Garamond"/>
              </a:rPr>
              <a:t>billion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f	</a:t>
            </a:r>
            <a:r>
              <a:rPr sz="1167" spc="-5" dirty="0">
                <a:latin typeface="Garamond"/>
                <a:cs typeface="Garamond"/>
              </a:rPr>
              <a:t>people.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6395" y="7392881"/>
            <a:ext cx="167737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Products </a:t>
            </a:r>
            <a:r>
              <a:rPr sz="1167" spc="-5" dirty="0">
                <a:latin typeface="Garamond"/>
                <a:cs typeface="Garamond"/>
              </a:rPr>
              <a:t>must also be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made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6394" y="7559569"/>
            <a:ext cx="167675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56240" algn="l"/>
                <a:tab pos="929725" algn="l"/>
                <a:tab pos="1540281" algn="l"/>
              </a:tabLst>
            </a:pPr>
            <a:r>
              <a:rPr sz="1167" spc="-5" dirty="0">
                <a:latin typeface="Garamond"/>
                <a:cs typeface="Garamond"/>
              </a:rPr>
              <a:t>availabl</a:t>
            </a:r>
            <a:r>
              <a:rPr sz="1167" dirty="0">
                <a:latin typeface="Garamond"/>
                <a:cs typeface="Garamond"/>
              </a:rPr>
              <a:t>e	to	millions	</a:t>
            </a:r>
            <a:r>
              <a:rPr sz="1167" spc="-5" dirty="0">
                <a:latin typeface="Garamond"/>
                <a:cs typeface="Garamond"/>
              </a:rPr>
              <a:t>of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6395" y="7741073"/>
            <a:ext cx="167737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industrial </a:t>
            </a:r>
            <a:r>
              <a:rPr sz="1167" dirty="0">
                <a:latin typeface="Garamond"/>
                <a:cs typeface="Garamond"/>
              </a:rPr>
              <a:t>firms, </a:t>
            </a:r>
            <a:r>
              <a:rPr sz="1167" spc="-5" dirty="0">
                <a:latin typeface="Garamond"/>
                <a:cs typeface="Garamond"/>
              </a:rPr>
              <a:t>businesses,  </a:t>
            </a:r>
            <a:r>
              <a:rPr sz="1167" dirty="0">
                <a:latin typeface="Garamond"/>
                <a:cs typeface="Garamond"/>
              </a:rPr>
              <a:t>government </a:t>
            </a:r>
            <a:r>
              <a:rPr sz="1167" spc="-5" dirty="0">
                <a:latin typeface="Garamond"/>
                <a:cs typeface="Garamond"/>
              </a:rPr>
              <a:t>institutions,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4172" y="8059631"/>
            <a:ext cx="167798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899474" algn="l"/>
              </a:tabLst>
            </a:pPr>
            <a:r>
              <a:rPr sz="1167" spc="-5" dirty="0">
                <a:latin typeface="Garamond"/>
                <a:cs typeface="Garamond"/>
              </a:rPr>
              <a:t>other	organizations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8852" y="8241135"/>
            <a:ext cx="5714912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3006" marR="4939" indent="1852" algn="r">
              <a:lnSpc>
                <a:spcPts val="1312"/>
              </a:lnSpc>
              <a:tabLst>
                <a:tab pos="4815924" algn="l"/>
                <a:tab pos="5288812" algn="l"/>
                <a:tab pos="5581434" algn="l"/>
              </a:tabLst>
            </a:pPr>
            <a:r>
              <a:rPr sz="1167" dirty="0">
                <a:latin typeface="Garamond"/>
                <a:cs typeface="Garamond"/>
              </a:rPr>
              <a:t>worldwide.	Firms	try	to  </a:t>
            </a:r>
            <a:r>
              <a:rPr sz="1167" spc="-5" dirty="0">
                <a:latin typeface="Garamond"/>
                <a:cs typeface="Garamond"/>
              </a:rPr>
              <a:t>realize </a:t>
            </a:r>
            <a:r>
              <a:rPr sz="1167" dirty="0">
                <a:latin typeface="Garamond"/>
                <a:cs typeface="Garamond"/>
              </a:rPr>
              <a:t>this goal through </a:t>
            </a:r>
            <a:r>
              <a:rPr sz="1167" spc="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creation </a:t>
            </a:r>
            <a:r>
              <a:rPr sz="1167" spc="-5" dirty="0">
                <a:latin typeface="Garamond"/>
                <a:cs typeface="Garamond"/>
              </a:rPr>
              <a:t>of distribution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channels.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Channel </a:t>
            </a:r>
            <a:r>
              <a:rPr sz="1167" dirty="0">
                <a:latin typeface="Garamond"/>
                <a:cs typeface="Garamond"/>
              </a:rPr>
              <a:t>structure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three </a:t>
            </a:r>
            <a:r>
              <a:rPr sz="1167" spc="-5" dirty="0">
                <a:latin typeface="Garamond"/>
                <a:cs typeface="Garamond"/>
              </a:rPr>
              <a:t>basic dimensions: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length of </a:t>
            </a:r>
            <a:r>
              <a:rPr sz="1167" dirty="0">
                <a:latin typeface="Garamond"/>
                <a:cs typeface="Garamond"/>
              </a:rPr>
              <a:t>the channel, the </a:t>
            </a:r>
            <a:r>
              <a:rPr sz="1167" spc="-5" dirty="0">
                <a:latin typeface="Garamond"/>
                <a:cs typeface="Garamond"/>
              </a:rPr>
              <a:t>intensity at various  levels, and </a:t>
            </a:r>
            <a:r>
              <a:rPr sz="1167" dirty="0">
                <a:latin typeface="Garamond"/>
                <a:cs typeface="Garamond"/>
              </a:rPr>
              <a:t>the types of </a:t>
            </a:r>
            <a:r>
              <a:rPr sz="1167" spc="-5" dirty="0">
                <a:latin typeface="Garamond"/>
                <a:cs typeface="Garamond"/>
              </a:rPr>
              <a:t>intermediaries involved. Channel intensity ranges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intensive </a:t>
            </a:r>
            <a:r>
              <a:rPr sz="1167" dirty="0">
                <a:latin typeface="Garamond"/>
                <a:cs typeface="Garamond"/>
              </a:rPr>
              <a:t>to  selective to exclusive. Intensive </a:t>
            </a:r>
            <a:r>
              <a:rPr sz="1167" spc="-5" dirty="0">
                <a:latin typeface="Garamond"/>
                <a:cs typeface="Garamond"/>
              </a:rPr>
              <a:t>means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there are many intermediaries. Selective means that 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smaller number of intermediaries. Exclusive refers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only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0074" y="2842682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600074" y="3153832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748241" y="6503141"/>
            <a:ext cx="3884930" cy="1997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100879" y="7478077"/>
            <a:ext cx="1069887" cy="311150"/>
          </a:xfrm>
          <a:custGeom>
            <a:avLst/>
            <a:gdLst/>
            <a:ahLst/>
            <a:cxnLst/>
            <a:rect l="l" t="t" r="r" b="b"/>
            <a:pathLst>
              <a:path w="1100455" h="320040">
                <a:moveTo>
                  <a:pt x="0" y="320039"/>
                </a:moveTo>
                <a:lnTo>
                  <a:pt x="1100328" y="320039"/>
                </a:lnTo>
                <a:lnTo>
                  <a:pt x="1100328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100879" y="7478077"/>
            <a:ext cx="1069887" cy="311150"/>
          </a:xfrm>
          <a:custGeom>
            <a:avLst/>
            <a:gdLst/>
            <a:ahLst/>
            <a:cxnLst/>
            <a:rect l="l" t="t" r="r" b="b"/>
            <a:pathLst>
              <a:path w="1100455" h="320040">
                <a:moveTo>
                  <a:pt x="1100328" y="0"/>
                </a:moveTo>
                <a:lnTo>
                  <a:pt x="0" y="0"/>
                </a:lnTo>
                <a:lnTo>
                  <a:pt x="0" y="320039"/>
                </a:lnTo>
                <a:lnTo>
                  <a:pt x="1100328" y="320039"/>
                </a:lnTo>
                <a:lnTo>
                  <a:pt x="1100328" y="0"/>
                </a:lnTo>
                <a:close/>
              </a:path>
            </a:pathLst>
          </a:custGeom>
          <a:ln w="24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149280" y="7582781"/>
            <a:ext cx="980987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160" dirty="0">
                <a:latin typeface="Arial"/>
                <a:cs typeface="Arial"/>
              </a:rPr>
              <a:t>Producer/Seller</a:t>
            </a:r>
            <a:endParaRPr sz="681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75212" y="7478077"/>
            <a:ext cx="1166195" cy="311150"/>
          </a:xfrm>
          <a:custGeom>
            <a:avLst/>
            <a:gdLst/>
            <a:ahLst/>
            <a:cxnLst/>
            <a:rect l="l" t="t" r="r" b="b"/>
            <a:pathLst>
              <a:path w="1199514" h="320040">
                <a:moveTo>
                  <a:pt x="0" y="320039"/>
                </a:moveTo>
                <a:lnTo>
                  <a:pt x="1199388" y="320039"/>
                </a:lnTo>
                <a:lnTo>
                  <a:pt x="1199388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175212" y="7478077"/>
            <a:ext cx="1166195" cy="311150"/>
          </a:xfrm>
          <a:custGeom>
            <a:avLst/>
            <a:gdLst/>
            <a:ahLst/>
            <a:cxnLst/>
            <a:rect l="l" t="t" r="r" b="b"/>
            <a:pathLst>
              <a:path w="1199514" h="320040">
                <a:moveTo>
                  <a:pt x="1199388" y="0"/>
                </a:moveTo>
                <a:lnTo>
                  <a:pt x="0" y="0"/>
                </a:lnTo>
                <a:lnTo>
                  <a:pt x="0" y="320039"/>
                </a:lnTo>
                <a:lnTo>
                  <a:pt x="1199388" y="320039"/>
                </a:lnTo>
                <a:lnTo>
                  <a:pt x="1199388" y="0"/>
                </a:lnTo>
                <a:close/>
              </a:path>
            </a:pathLst>
          </a:custGeom>
          <a:ln w="24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3425859" y="7582781"/>
            <a:ext cx="672924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267" dirty="0">
                <a:latin typeface="Arial"/>
                <a:cs typeface="Arial"/>
              </a:rPr>
              <a:t>C</a:t>
            </a:r>
            <a:r>
              <a:rPr sz="681" b="1" spc="214" dirty="0">
                <a:latin typeface="Arial"/>
                <a:cs typeface="Arial"/>
              </a:rPr>
              <a:t>o</a:t>
            </a:r>
            <a:r>
              <a:rPr sz="681" b="1" spc="219" dirty="0">
                <a:latin typeface="Arial"/>
                <a:cs typeface="Arial"/>
              </a:rPr>
              <a:t>n</a:t>
            </a:r>
            <a:r>
              <a:rPr sz="681" b="1" spc="190" dirty="0">
                <a:latin typeface="Arial"/>
                <a:cs typeface="Arial"/>
              </a:rPr>
              <a:t>s</a:t>
            </a:r>
            <a:r>
              <a:rPr sz="681" b="1" spc="214" dirty="0">
                <a:latin typeface="Arial"/>
                <a:cs typeface="Arial"/>
              </a:rPr>
              <a:t>u</a:t>
            </a:r>
            <a:r>
              <a:rPr sz="681" b="1" spc="282" dirty="0">
                <a:latin typeface="Arial"/>
                <a:cs typeface="Arial"/>
              </a:rPr>
              <a:t>m</a:t>
            </a:r>
            <a:r>
              <a:rPr sz="681" b="1" spc="194" dirty="0">
                <a:latin typeface="Arial"/>
                <a:cs typeface="Arial"/>
              </a:rPr>
              <a:t>e</a:t>
            </a:r>
            <a:r>
              <a:rPr sz="681" b="1" spc="117" dirty="0">
                <a:latin typeface="Arial"/>
                <a:cs typeface="Arial"/>
              </a:rPr>
              <a:t>r</a:t>
            </a:r>
            <a:endParaRPr sz="681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52058" y="7344728"/>
            <a:ext cx="0" cy="13335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137160"/>
                </a:moveTo>
                <a:lnTo>
                  <a:pt x="0" y="0"/>
                </a:lnTo>
              </a:path>
            </a:pathLst>
          </a:custGeom>
          <a:ln w="33337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693054" y="7344728"/>
            <a:ext cx="0" cy="13335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137160"/>
                </a:moveTo>
                <a:lnTo>
                  <a:pt x="0" y="0"/>
                </a:lnTo>
              </a:path>
            </a:pathLst>
          </a:custGeom>
          <a:ln w="33337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652058" y="7344727"/>
            <a:ext cx="2040996" cy="1235"/>
          </a:xfrm>
          <a:custGeom>
            <a:avLst/>
            <a:gdLst/>
            <a:ahLst/>
            <a:cxnLst/>
            <a:rect l="l" t="t" r="r" b="b"/>
            <a:pathLst>
              <a:path w="2099310" h="1270">
                <a:moveTo>
                  <a:pt x="0" y="762"/>
                </a:moveTo>
                <a:lnTo>
                  <a:pt x="2099310" y="0"/>
                </a:lnTo>
              </a:path>
            </a:pathLst>
          </a:custGeom>
          <a:ln w="33337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1173738" y="6500919"/>
            <a:ext cx="2965803" cy="820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ctr"/>
            <a:r>
              <a:rPr sz="2844" b="1" spc="262" baseline="1424" dirty="0">
                <a:solidFill>
                  <a:srgbClr val="FDFD5D"/>
                </a:solidFill>
                <a:latin typeface="Arial"/>
                <a:cs typeface="Arial"/>
              </a:rPr>
              <a:t>Simpl</a:t>
            </a:r>
            <a:r>
              <a:rPr sz="1896" b="1" spc="175" dirty="0">
                <a:latin typeface="Arial"/>
                <a:cs typeface="Arial"/>
              </a:rPr>
              <a:t>l</a:t>
            </a:r>
            <a:r>
              <a:rPr sz="2844" b="1" spc="262" baseline="1424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896" b="1" spc="175" dirty="0">
                <a:latin typeface="Arial"/>
                <a:cs typeface="Arial"/>
              </a:rPr>
              <a:t>e</a:t>
            </a:r>
            <a:r>
              <a:rPr sz="1896" b="1" spc="122" dirty="0">
                <a:latin typeface="Arial"/>
                <a:cs typeface="Arial"/>
              </a:rPr>
              <a:t> </a:t>
            </a:r>
            <a:r>
              <a:rPr sz="2844" b="1" spc="-94" baseline="1424" dirty="0">
                <a:solidFill>
                  <a:srgbClr val="FDFD5D"/>
                </a:solidFill>
                <a:latin typeface="Arial"/>
                <a:cs typeface="Arial"/>
              </a:rPr>
              <a:t>Mar</a:t>
            </a:r>
            <a:r>
              <a:rPr sz="1896" b="1" spc="-63" dirty="0">
                <a:latin typeface="Arial"/>
                <a:cs typeface="Arial"/>
              </a:rPr>
              <a:t>r</a:t>
            </a:r>
            <a:r>
              <a:rPr sz="2844" b="1" spc="-94" baseline="1424" dirty="0">
                <a:solidFill>
                  <a:srgbClr val="FDFD5D"/>
                </a:solidFill>
                <a:latin typeface="Arial"/>
                <a:cs typeface="Arial"/>
              </a:rPr>
              <a:t>k</a:t>
            </a:r>
            <a:r>
              <a:rPr sz="1896" b="1" spc="-63" dirty="0">
                <a:latin typeface="Arial"/>
                <a:cs typeface="Arial"/>
              </a:rPr>
              <a:t>k</a:t>
            </a:r>
            <a:r>
              <a:rPr sz="2844" b="1" spc="-94" baseline="1424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896" b="1" spc="-63" dirty="0">
                <a:latin typeface="Arial"/>
                <a:cs typeface="Arial"/>
              </a:rPr>
              <a:t>e</a:t>
            </a:r>
            <a:r>
              <a:rPr sz="2844" b="1" spc="-94" baseline="1424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896" b="1" spc="-63" dirty="0">
                <a:latin typeface="Arial"/>
                <a:cs typeface="Arial"/>
              </a:rPr>
              <a:t>t</a:t>
            </a:r>
            <a:r>
              <a:rPr sz="2844" b="1" spc="-94" baseline="1424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896" b="1" spc="-63" dirty="0">
                <a:latin typeface="Arial"/>
                <a:cs typeface="Arial"/>
              </a:rPr>
              <a:t>i</a:t>
            </a:r>
            <a:r>
              <a:rPr sz="2844" b="1" spc="-94" baseline="1424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896" b="1" spc="-63" dirty="0">
                <a:latin typeface="Arial"/>
                <a:cs typeface="Arial"/>
              </a:rPr>
              <a:t>n</a:t>
            </a:r>
            <a:r>
              <a:rPr sz="2844" b="1" spc="-94" baseline="1424" dirty="0">
                <a:solidFill>
                  <a:srgbClr val="FDFD5D"/>
                </a:solidFill>
                <a:latin typeface="Arial"/>
                <a:cs typeface="Arial"/>
              </a:rPr>
              <a:t>g  </a:t>
            </a:r>
            <a:r>
              <a:rPr sz="1896" b="1" spc="520" dirty="0">
                <a:solidFill>
                  <a:srgbClr val="FDFD5D"/>
                </a:solidFill>
                <a:latin typeface="Arial"/>
                <a:cs typeface="Arial"/>
              </a:rPr>
              <a:t>System</a:t>
            </a:r>
            <a:endParaRPr sz="1896">
              <a:latin typeface="Arial"/>
              <a:cs typeface="Arial"/>
            </a:endParaRPr>
          </a:p>
          <a:p>
            <a:pPr marL="30867" algn="ctr">
              <a:spcBef>
                <a:spcPts val="997"/>
              </a:spcBef>
            </a:pPr>
            <a:r>
              <a:rPr sz="681" b="1" spc="194" dirty="0">
                <a:solidFill>
                  <a:srgbClr val="FDFD5D"/>
                </a:solidFill>
                <a:latin typeface="Arial"/>
                <a:cs typeface="Arial"/>
              </a:rPr>
              <a:t>Communication</a:t>
            </a:r>
            <a:endParaRPr sz="681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02498" y="7566977"/>
            <a:ext cx="972961" cy="1235"/>
          </a:xfrm>
          <a:custGeom>
            <a:avLst/>
            <a:gdLst/>
            <a:ahLst/>
            <a:cxnLst/>
            <a:rect l="l" t="t" r="r" b="b"/>
            <a:pathLst>
              <a:path w="1000760" h="1270">
                <a:moveTo>
                  <a:pt x="0" y="0"/>
                </a:moveTo>
                <a:lnTo>
                  <a:pt x="1000506" y="762"/>
                </a:lnTo>
              </a:path>
            </a:pathLst>
          </a:custGeom>
          <a:ln w="33337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2202003" y="7427947"/>
            <a:ext cx="1010619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243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681" b="1" spc="107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681" b="1" spc="219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681" b="1" spc="209" dirty="0">
                <a:solidFill>
                  <a:srgbClr val="FDFD5D"/>
                </a:solidFill>
                <a:latin typeface="Arial"/>
                <a:cs typeface="Arial"/>
              </a:rPr>
              <a:t>duc</a:t>
            </a:r>
            <a:r>
              <a:rPr sz="681" b="1" spc="87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681" b="1" spc="63" dirty="0">
                <a:solidFill>
                  <a:srgbClr val="FDFD5D"/>
                </a:solidFill>
                <a:latin typeface="Arial"/>
                <a:cs typeface="Arial"/>
              </a:rPr>
              <a:t>/</a:t>
            </a:r>
            <a:r>
              <a:rPr sz="681" b="1" spc="243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681" b="1" spc="194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681" b="1" spc="107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681" b="1" spc="194" dirty="0">
                <a:solidFill>
                  <a:srgbClr val="FDFD5D"/>
                </a:solidFill>
                <a:latin typeface="Arial"/>
                <a:cs typeface="Arial"/>
              </a:rPr>
              <a:t>v</a:t>
            </a:r>
            <a:r>
              <a:rPr sz="681" b="1" spc="63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681" b="1" spc="190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681" b="1" spc="170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endParaRPr sz="681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02498" y="7744776"/>
            <a:ext cx="972961" cy="1235"/>
          </a:xfrm>
          <a:custGeom>
            <a:avLst/>
            <a:gdLst/>
            <a:ahLst/>
            <a:cxnLst/>
            <a:rect l="l" t="t" r="r" b="b"/>
            <a:pathLst>
              <a:path w="1000760" h="1270">
                <a:moveTo>
                  <a:pt x="0" y="0"/>
                </a:moveTo>
                <a:lnTo>
                  <a:pt x="1000506" y="761"/>
                </a:lnTo>
              </a:path>
            </a:pathLst>
          </a:custGeom>
          <a:ln w="8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2356097" y="7627232"/>
            <a:ext cx="435240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258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681" b="1" spc="219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681" b="1" spc="214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681" b="1" spc="190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681" b="1" spc="170" dirty="0">
                <a:solidFill>
                  <a:srgbClr val="FDFD5D"/>
                </a:solidFill>
                <a:latin typeface="Arial"/>
                <a:cs typeface="Arial"/>
              </a:rPr>
              <a:t>y</a:t>
            </a:r>
            <a:endParaRPr sz="681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52058" y="7789228"/>
            <a:ext cx="0" cy="200025"/>
          </a:xfrm>
          <a:custGeom>
            <a:avLst/>
            <a:gdLst/>
            <a:ahLst/>
            <a:cxnLst/>
            <a:rect l="l" t="t" r="r" b="b"/>
            <a:pathLst>
              <a:path h="205740">
                <a:moveTo>
                  <a:pt x="0" y="0"/>
                </a:moveTo>
                <a:lnTo>
                  <a:pt x="0" y="205740"/>
                </a:lnTo>
              </a:path>
            </a:pathLst>
          </a:custGeom>
          <a:ln w="33337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693054" y="7789228"/>
            <a:ext cx="0" cy="200025"/>
          </a:xfrm>
          <a:custGeom>
            <a:avLst/>
            <a:gdLst/>
            <a:ahLst/>
            <a:cxnLst/>
            <a:rect l="l" t="t" r="r" b="b"/>
            <a:pathLst>
              <a:path h="205740">
                <a:moveTo>
                  <a:pt x="0" y="0"/>
                </a:moveTo>
                <a:lnTo>
                  <a:pt x="0" y="205740"/>
                </a:lnTo>
              </a:path>
            </a:pathLst>
          </a:custGeom>
          <a:ln w="33337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652058" y="7989252"/>
            <a:ext cx="2040996" cy="1235"/>
          </a:xfrm>
          <a:custGeom>
            <a:avLst/>
            <a:gdLst/>
            <a:ahLst/>
            <a:cxnLst/>
            <a:rect l="l" t="t" r="r" b="b"/>
            <a:pathLst>
              <a:path w="2099310" h="1270">
                <a:moveTo>
                  <a:pt x="0" y="0"/>
                </a:moveTo>
                <a:lnTo>
                  <a:pt x="2099310" y="762"/>
                </a:lnTo>
              </a:path>
            </a:pathLst>
          </a:custGeom>
          <a:ln w="33337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2356097" y="8016169"/>
            <a:ext cx="633413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209" dirty="0">
                <a:solidFill>
                  <a:srgbClr val="FDFD5D"/>
                </a:solidFill>
                <a:latin typeface="Arial"/>
                <a:cs typeface="Arial"/>
              </a:rPr>
              <a:t>Fe</a:t>
            </a:r>
            <a:r>
              <a:rPr sz="681" b="1" spc="190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681" b="1" spc="219" dirty="0">
                <a:solidFill>
                  <a:srgbClr val="FDFD5D"/>
                </a:solidFill>
                <a:latin typeface="Arial"/>
                <a:cs typeface="Arial"/>
              </a:rPr>
              <a:t>d</a:t>
            </a:r>
            <a:r>
              <a:rPr sz="681" b="1" spc="214" dirty="0">
                <a:solidFill>
                  <a:srgbClr val="FDFD5D"/>
                </a:solidFill>
                <a:latin typeface="Arial"/>
                <a:cs typeface="Arial"/>
              </a:rPr>
              <a:t>b</a:t>
            </a:r>
            <a:r>
              <a:rPr sz="681" b="1" spc="190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681" b="1" spc="198" dirty="0">
                <a:solidFill>
                  <a:srgbClr val="FDFD5D"/>
                </a:solidFill>
                <a:latin typeface="Arial"/>
                <a:cs typeface="Arial"/>
              </a:rPr>
              <a:t>ck</a:t>
            </a:r>
            <a:endParaRPr sz="681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85245" y="7435363"/>
            <a:ext cx="653550" cy="1059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747064" y="7300799"/>
            <a:ext cx="578788" cy="1198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753678" y="7312130"/>
            <a:ext cx="421658" cy="66675"/>
          </a:xfrm>
          <a:custGeom>
            <a:avLst/>
            <a:gdLst/>
            <a:ahLst/>
            <a:cxnLst/>
            <a:rect l="l" t="t" r="r" b="b"/>
            <a:pathLst>
              <a:path w="433704" h="68579">
                <a:moveTo>
                  <a:pt x="333756" y="0"/>
                </a:moveTo>
                <a:lnTo>
                  <a:pt x="333502" y="22824"/>
                </a:lnTo>
                <a:lnTo>
                  <a:pt x="349757" y="22859"/>
                </a:lnTo>
                <a:lnTo>
                  <a:pt x="349757" y="45719"/>
                </a:lnTo>
                <a:lnTo>
                  <a:pt x="333248" y="45719"/>
                </a:lnTo>
                <a:lnTo>
                  <a:pt x="332994" y="68579"/>
                </a:lnTo>
                <a:lnTo>
                  <a:pt x="400050" y="45719"/>
                </a:lnTo>
                <a:lnTo>
                  <a:pt x="349757" y="45719"/>
                </a:lnTo>
                <a:lnTo>
                  <a:pt x="400155" y="45684"/>
                </a:lnTo>
                <a:lnTo>
                  <a:pt x="433578" y="34289"/>
                </a:lnTo>
                <a:lnTo>
                  <a:pt x="333756" y="0"/>
                </a:lnTo>
                <a:close/>
              </a:path>
              <a:path w="433704" h="68579">
                <a:moveTo>
                  <a:pt x="333502" y="22824"/>
                </a:moveTo>
                <a:lnTo>
                  <a:pt x="333248" y="45684"/>
                </a:lnTo>
                <a:lnTo>
                  <a:pt x="349757" y="45719"/>
                </a:lnTo>
                <a:lnTo>
                  <a:pt x="349757" y="22859"/>
                </a:lnTo>
                <a:lnTo>
                  <a:pt x="333502" y="22824"/>
                </a:lnTo>
                <a:close/>
              </a:path>
              <a:path w="433704" h="68579">
                <a:moveTo>
                  <a:pt x="0" y="22097"/>
                </a:moveTo>
                <a:lnTo>
                  <a:pt x="0" y="44957"/>
                </a:lnTo>
                <a:lnTo>
                  <a:pt x="333248" y="45684"/>
                </a:lnTo>
                <a:lnTo>
                  <a:pt x="333502" y="22824"/>
                </a:lnTo>
                <a:lnTo>
                  <a:pt x="0" y="22097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202498" y="7533639"/>
            <a:ext cx="972961" cy="66675"/>
          </a:xfrm>
          <a:custGeom>
            <a:avLst/>
            <a:gdLst/>
            <a:ahLst/>
            <a:cxnLst/>
            <a:rect l="l" t="t" r="r" b="b"/>
            <a:pathLst>
              <a:path w="1000760" h="68579">
                <a:moveTo>
                  <a:pt x="899922" y="0"/>
                </a:moveTo>
                <a:lnTo>
                  <a:pt x="899922" y="68580"/>
                </a:lnTo>
                <a:lnTo>
                  <a:pt x="966978" y="45719"/>
                </a:lnTo>
                <a:lnTo>
                  <a:pt x="916686" y="45719"/>
                </a:lnTo>
                <a:lnTo>
                  <a:pt x="916686" y="22859"/>
                </a:lnTo>
                <a:lnTo>
                  <a:pt x="966977" y="22859"/>
                </a:lnTo>
                <a:lnTo>
                  <a:pt x="899922" y="0"/>
                </a:lnTo>
                <a:close/>
              </a:path>
              <a:path w="1000760" h="68579">
                <a:moveTo>
                  <a:pt x="899922" y="22859"/>
                </a:moveTo>
                <a:lnTo>
                  <a:pt x="0" y="22859"/>
                </a:lnTo>
                <a:lnTo>
                  <a:pt x="0" y="45719"/>
                </a:lnTo>
                <a:lnTo>
                  <a:pt x="899922" y="45719"/>
                </a:lnTo>
                <a:lnTo>
                  <a:pt x="899922" y="22859"/>
                </a:lnTo>
                <a:close/>
              </a:path>
              <a:path w="1000760" h="68579">
                <a:moveTo>
                  <a:pt x="966977" y="22859"/>
                </a:moveTo>
                <a:lnTo>
                  <a:pt x="916686" y="22859"/>
                </a:lnTo>
                <a:lnTo>
                  <a:pt x="916686" y="45719"/>
                </a:lnTo>
                <a:lnTo>
                  <a:pt x="966978" y="45719"/>
                </a:lnTo>
                <a:lnTo>
                  <a:pt x="1000506" y="34289"/>
                </a:lnTo>
                <a:lnTo>
                  <a:pt x="966977" y="2285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170642" y="7711440"/>
            <a:ext cx="1005064" cy="66675"/>
          </a:xfrm>
          <a:custGeom>
            <a:avLst/>
            <a:gdLst/>
            <a:ahLst/>
            <a:cxnLst/>
            <a:rect l="l" t="t" r="r" b="b"/>
            <a:pathLst>
              <a:path w="1033779" h="68579">
                <a:moveTo>
                  <a:pt x="99821" y="0"/>
                </a:moveTo>
                <a:lnTo>
                  <a:pt x="0" y="34290"/>
                </a:lnTo>
                <a:lnTo>
                  <a:pt x="99821" y="68580"/>
                </a:lnTo>
                <a:lnTo>
                  <a:pt x="99821" y="45720"/>
                </a:lnTo>
                <a:lnTo>
                  <a:pt x="83058" y="45720"/>
                </a:lnTo>
                <a:lnTo>
                  <a:pt x="83058" y="22860"/>
                </a:lnTo>
                <a:lnTo>
                  <a:pt x="99821" y="22860"/>
                </a:lnTo>
                <a:lnTo>
                  <a:pt x="99821" y="0"/>
                </a:lnTo>
                <a:close/>
              </a:path>
              <a:path w="1033779" h="68579">
                <a:moveTo>
                  <a:pt x="99821" y="22860"/>
                </a:moveTo>
                <a:lnTo>
                  <a:pt x="83058" y="22860"/>
                </a:lnTo>
                <a:lnTo>
                  <a:pt x="83058" y="45720"/>
                </a:lnTo>
                <a:lnTo>
                  <a:pt x="99821" y="45720"/>
                </a:lnTo>
                <a:lnTo>
                  <a:pt x="99821" y="22860"/>
                </a:lnTo>
                <a:close/>
              </a:path>
              <a:path w="1033779" h="68579">
                <a:moveTo>
                  <a:pt x="1033272" y="22860"/>
                </a:moveTo>
                <a:lnTo>
                  <a:pt x="99821" y="22860"/>
                </a:lnTo>
                <a:lnTo>
                  <a:pt x="99821" y="45720"/>
                </a:lnTo>
                <a:lnTo>
                  <a:pt x="1033272" y="45720"/>
                </a:lnTo>
                <a:lnTo>
                  <a:pt x="1033272" y="2286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040997" y="7955915"/>
            <a:ext cx="453760" cy="66675"/>
          </a:xfrm>
          <a:custGeom>
            <a:avLst/>
            <a:gdLst/>
            <a:ahLst/>
            <a:cxnLst/>
            <a:rect l="l" t="t" r="r" b="b"/>
            <a:pathLst>
              <a:path w="466725" h="68579">
                <a:moveTo>
                  <a:pt x="99821" y="0"/>
                </a:moveTo>
                <a:lnTo>
                  <a:pt x="0" y="34290"/>
                </a:lnTo>
                <a:lnTo>
                  <a:pt x="99821" y="68580"/>
                </a:lnTo>
                <a:lnTo>
                  <a:pt x="99821" y="45720"/>
                </a:lnTo>
                <a:lnTo>
                  <a:pt x="83057" y="45720"/>
                </a:lnTo>
                <a:lnTo>
                  <a:pt x="83057" y="22860"/>
                </a:lnTo>
                <a:lnTo>
                  <a:pt x="99821" y="22826"/>
                </a:lnTo>
                <a:lnTo>
                  <a:pt x="99821" y="0"/>
                </a:lnTo>
                <a:close/>
              </a:path>
              <a:path w="466725" h="68579">
                <a:moveTo>
                  <a:pt x="99821" y="22826"/>
                </a:moveTo>
                <a:lnTo>
                  <a:pt x="83057" y="22860"/>
                </a:lnTo>
                <a:lnTo>
                  <a:pt x="83057" y="45720"/>
                </a:lnTo>
                <a:lnTo>
                  <a:pt x="99821" y="45686"/>
                </a:lnTo>
                <a:lnTo>
                  <a:pt x="99821" y="22826"/>
                </a:lnTo>
                <a:close/>
              </a:path>
              <a:path w="466725" h="68579">
                <a:moveTo>
                  <a:pt x="99821" y="45686"/>
                </a:moveTo>
                <a:lnTo>
                  <a:pt x="83057" y="45720"/>
                </a:lnTo>
                <a:lnTo>
                  <a:pt x="99821" y="45720"/>
                </a:lnTo>
                <a:close/>
              </a:path>
              <a:path w="466725" h="68579">
                <a:moveTo>
                  <a:pt x="466344" y="22098"/>
                </a:moveTo>
                <a:lnTo>
                  <a:pt x="99821" y="22826"/>
                </a:lnTo>
                <a:lnTo>
                  <a:pt x="99821" y="45686"/>
                </a:lnTo>
                <a:lnTo>
                  <a:pt x="466344" y="44958"/>
                </a:lnTo>
                <a:lnTo>
                  <a:pt x="466344" y="22098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52597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133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5529" cy="2029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/>
            <a:r>
              <a:rPr sz="1167" b="1" spc="-5" dirty="0">
                <a:latin typeface="Garamond"/>
                <a:cs typeface="Garamond"/>
              </a:rPr>
              <a:t>B.  Why Are </a:t>
            </a:r>
            <a:r>
              <a:rPr sz="1167" b="1" dirty="0">
                <a:latin typeface="Garamond"/>
                <a:cs typeface="Garamond"/>
              </a:rPr>
              <a:t>Marketing </a:t>
            </a:r>
            <a:r>
              <a:rPr sz="1167" b="1" spc="-5" dirty="0">
                <a:latin typeface="Garamond"/>
                <a:cs typeface="Garamond"/>
              </a:rPr>
              <a:t>Intermediaries</a:t>
            </a:r>
            <a:r>
              <a:rPr sz="1167" b="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Used?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Why </a:t>
            </a:r>
            <a:r>
              <a:rPr sz="1167" dirty="0">
                <a:latin typeface="Garamond"/>
                <a:cs typeface="Garamond"/>
              </a:rPr>
              <a:t>do </a:t>
            </a:r>
            <a:r>
              <a:rPr sz="1167" spc="-5" dirty="0">
                <a:latin typeface="Garamond"/>
                <a:cs typeface="Garamond"/>
              </a:rPr>
              <a:t>producers </a:t>
            </a:r>
            <a:r>
              <a:rPr sz="1167" dirty="0">
                <a:latin typeface="Garamond"/>
                <a:cs typeface="Garamond"/>
              </a:rPr>
              <a:t>give some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selling job to intermediaries? </a:t>
            </a:r>
            <a:r>
              <a:rPr sz="1167" spc="-5" dirty="0">
                <a:latin typeface="Garamond"/>
                <a:cs typeface="Garamond"/>
              </a:rPr>
              <a:t>After all, </a:t>
            </a:r>
            <a:r>
              <a:rPr sz="1167" dirty="0">
                <a:latin typeface="Garamond"/>
                <a:cs typeface="Garamond"/>
              </a:rPr>
              <a:t>doing so means giving  up some control </a:t>
            </a:r>
            <a:r>
              <a:rPr sz="1167" spc="-5" dirty="0">
                <a:latin typeface="Garamond"/>
                <a:cs typeface="Garamond"/>
              </a:rPr>
              <a:t>over how and </a:t>
            </a:r>
            <a:r>
              <a:rPr sz="1167" dirty="0">
                <a:latin typeface="Garamond"/>
                <a:cs typeface="Garamond"/>
              </a:rPr>
              <a:t>to whom the </a:t>
            </a:r>
            <a:r>
              <a:rPr sz="1167" spc="-5" dirty="0">
                <a:latin typeface="Garamond"/>
                <a:cs typeface="Garamond"/>
              </a:rPr>
              <a:t>products are </a:t>
            </a:r>
            <a:r>
              <a:rPr sz="1167" dirty="0">
                <a:latin typeface="Garamond"/>
                <a:cs typeface="Garamond"/>
              </a:rPr>
              <a:t>sold. The use </a:t>
            </a:r>
            <a:r>
              <a:rPr sz="1167" spc="-5" dirty="0">
                <a:latin typeface="Garamond"/>
                <a:cs typeface="Garamond"/>
              </a:rPr>
              <a:t>of intermediaries results  </a:t>
            </a:r>
            <a:r>
              <a:rPr sz="1167" dirty="0">
                <a:latin typeface="Garamond"/>
                <a:cs typeface="Garamond"/>
              </a:rPr>
              <a:t>from their greater efficiency in </a:t>
            </a:r>
            <a:r>
              <a:rPr sz="1167" spc="-5" dirty="0">
                <a:latin typeface="Garamond"/>
                <a:cs typeface="Garamond"/>
              </a:rPr>
              <a:t>making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available </a:t>
            </a:r>
            <a:r>
              <a:rPr sz="1167" dirty="0">
                <a:latin typeface="Garamond"/>
                <a:cs typeface="Garamond"/>
              </a:rPr>
              <a:t>to target </a:t>
            </a:r>
            <a:r>
              <a:rPr sz="1167" spc="-5" dirty="0">
                <a:latin typeface="Garamond"/>
                <a:cs typeface="Garamond"/>
              </a:rPr>
              <a:t>markets. </a:t>
            </a:r>
            <a:r>
              <a:rPr sz="1167" dirty="0">
                <a:latin typeface="Garamond"/>
                <a:cs typeface="Garamond"/>
              </a:rPr>
              <a:t>Through their contacts,  experience, specialization,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scale </a:t>
            </a:r>
            <a:r>
              <a:rPr sz="1167" spc="-5" dirty="0">
                <a:latin typeface="Garamond"/>
                <a:cs typeface="Garamond"/>
              </a:rPr>
              <a:t>of operation, </a:t>
            </a:r>
            <a:r>
              <a:rPr sz="1167" dirty="0">
                <a:latin typeface="Garamond"/>
                <a:cs typeface="Garamond"/>
              </a:rPr>
              <a:t>intermediaries usually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the firm more than it  can </a:t>
            </a:r>
            <a:r>
              <a:rPr sz="1167" spc="-5" dirty="0">
                <a:latin typeface="Garamond"/>
                <a:cs typeface="Garamond"/>
              </a:rPr>
              <a:t>achieve on its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own.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Figure shows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using </a:t>
            </a:r>
            <a:r>
              <a:rPr sz="1167" spc="-5" dirty="0">
                <a:latin typeface="Garamond"/>
                <a:cs typeface="Garamond"/>
              </a:rPr>
              <a:t>intermediaries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provide economies. </a:t>
            </a:r>
            <a:r>
              <a:rPr sz="1167" dirty="0">
                <a:latin typeface="Garamond"/>
                <a:cs typeface="Garamond"/>
              </a:rPr>
              <a:t>Figure A shows three  </a:t>
            </a:r>
            <a:r>
              <a:rPr sz="1167" spc="-5" dirty="0">
                <a:latin typeface="Garamond"/>
                <a:cs typeface="Garamond"/>
              </a:rPr>
              <a:t>manufacturers, </a:t>
            </a:r>
            <a:r>
              <a:rPr sz="1167" dirty="0">
                <a:latin typeface="Garamond"/>
                <a:cs typeface="Garamond"/>
              </a:rPr>
              <a:t>each using </a:t>
            </a:r>
            <a:r>
              <a:rPr sz="1167" spc="-5" dirty="0">
                <a:latin typeface="Garamond"/>
                <a:cs typeface="Garamond"/>
              </a:rPr>
              <a:t>direct marketing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reach </a:t>
            </a:r>
            <a:r>
              <a:rPr sz="1167" dirty="0">
                <a:latin typeface="Garamond"/>
                <a:cs typeface="Garamond"/>
              </a:rPr>
              <a:t>three </a:t>
            </a:r>
            <a:r>
              <a:rPr sz="1167" spc="-5" dirty="0">
                <a:latin typeface="Garamond"/>
                <a:cs typeface="Garamond"/>
              </a:rPr>
              <a:t>customers. </a:t>
            </a:r>
            <a:r>
              <a:rPr sz="1167" dirty="0">
                <a:latin typeface="Garamond"/>
                <a:cs typeface="Garamond"/>
              </a:rPr>
              <a:t>This system </a:t>
            </a:r>
            <a:r>
              <a:rPr sz="1167" spc="-5" dirty="0">
                <a:latin typeface="Garamond"/>
                <a:cs typeface="Garamond"/>
              </a:rPr>
              <a:t>requires nine  different </a:t>
            </a:r>
            <a:r>
              <a:rPr sz="1167" dirty="0">
                <a:latin typeface="Garamond"/>
                <a:cs typeface="Garamond"/>
              </a:rPr>
              <a:t>contacts. Figure B shows the three </a:t>
            </a:r>
            <a:r>
              <a:rPr sz="1167" spc="-5" dirty="0">
                <a:latin typeface="Garamond"/>
                <a:cs typeface="Garamond"/>
              </a:rPr>
              <a:t>manufacturers </a:t>
            </a:r>
            <a:r>
              <a:rPr sz="1167" dirty="0">
                <a:latin typeface="Garamond"/>
                <a:cs typeface="Garamond"/>
              </a:rPr>
              <a:t>working </a:t>
            </a:r>
            <a:r>
              <a:rPr sz="1167" spc="-5" dirty="0">
                <a:latin typeface="Garamond"/>
                <a:cs typeface="Garamond"/>
              </a:rPr>
              <a:t>through one distributor, </a:t>
            </a:r>
            <a:r>
              <a:rPr sz="1167" dirty="0">
                <a:latin typeface="Garamond"/>
                <a:cs typeface="Garamond"/>
              </a:rPr>
              <a:t>who  contacts the three customers. This system </a:t>
            </a:r>
            <a:r>
              <a:rPr sz="1167" spc="-10" dirty="0">
                <a:latin typeface="Garamond"/>
                <a:cs typeface="Garamond"/>
              </a:rPr>
              <a:t>requires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six contacts.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this way, </a:t>
            </a:r>
            <a:r>
              <a:rPr sz="1167" spc="-5" dirty="0">
                <a:latin typeface="Garamond"/>
                <a:cs typeface="Garamond"/>
              </a:rPr>
              <a:t>intermediaries  reduce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amount of </a:t>
            </a:r>
            <a:r>
              <a:rPr sz="1167" dirty="0">
                <a:latin typeface="Garamond"/>
                <a:cs typeface="Garamond"/>
              </a:rPr>
              <a:t>work that </a:t>
            </a:r>
            <a:r>
              <a:rPr sz="1167" spc="-5" dirty="0">
                <a:latin typeface="Garamond"/>
                <a:cs typeface="Garamond"/>
              </a:rPr>
              <a:t>must be done by both producers and</a:t>
            </a:r>
            <a:r>
              <a:rPr sz="1167" spc="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consumers.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5699" y="3246437"/>
            <a:ext cx="5779240" cy="2826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143352" y="6233478"/>
            <a:ext cx="5716147" cy="25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From the economic system's </a:t>
            </a:r>
            <a:r>
              <a:rPr sz="1167" spc="-5" dirty="0">
                <a:latin typeface="Garamond"/>
                <a:cs typeface="Garamond"/>
              </a:rPr>
              <a:t>point of </a:t>
            </a:r>
            <a:r>
              <a:rPr sz="1167" dirty="0">
                <a:latin typeface="Garamond"/>
                <a:cs typeface="Garamond"/>
              </a:rPr>
              <a:t>view, the </a:t>
            </a:r>
            <a:r>
              <a:rPr sz="1167" spc="-5" dirty="0">
                <a:latin typeface="Garamond"/>
                <a:cs typeface="Garamond"/>
              </a:rPr>
              <a:t>role of </a:t>
            </a:r>
            <a:r>
              <a:rPr sz="1167" dirty="0">
                <a:latin typeface="Garamond"/>
                <a:cs typeface="Garamond"/>
              </a:rPr>
              <a:t>marketing intermediaries is to transform the  </a:t>
            </a:r>
            <a:r>
              <a:rPr sz="1167" spc="-5" dirty="0">
                <a:latin typeface="Garamond"/>
                <a:cs typeface="Garamond"/>
              </a:rPr>
              <a:t>assortments of products </a:t>
            </a:r>
            <a:r>
              <a:rPr sz="1167" dirty="0">
                <a:latin typeface="Garamond"/>
                <a:cs typeface="Garamond"/>
              </a:rPr>
              <a:t>made </a:t>
            </a:r>
            <a:r>
              <a:rPr sz="1167" spc="-5" dirty="0">
                <a:latin typeface="Garamond"/>
                <a:cs typeface="Garamond"/>
              </a:rPr>
              <a:t>by producers </a:t>
            </a:r>
            <a:r>
              <a:rPr sz="1167" dirty="0">
                <a:latin typeface="Garamond"/>
                <a:cs typeface="Garamond"/>
              </a:rPr>
              <a:t>into the </a:t>
            </a:r>
            <a:r>
              <a:rPr sz="1167" spc="-5" dirty="0">
                <a:latin typeface="Garamond"/>
                <a:cs typeface="Garamond"/>
              </a:rPr>
              <a:t>assortments </a:t>
            </a:r>
            <a:r>
              <a:rPr sz="1167" dirty="0">
                <a:latin typeface="Garamond"/>
                <a:cs typeface="Garamond"/>
              </a:rPr>
              <a:t>wanted by consumers. Producers  make </a:t>
            </a:r>
            <a:r>
              <a:rPr sz="1167" spc="-5" dirty="0">
                <a:latin typeface="Garamond"/>
                <a:cs typeface="Garamond"/>
              </a:rPr>
              <a:t>narrow assortments of products </a:t>
            </a:r>
            <a:r>
              <a:rPr sz="1167" dirty="0">
                <a:latin typeface="Garamond"/>
                <a:cs typeface="Garamond"/>
              </a:rPr>
              <a:t>in large </a:t>
            </a:r>
            <a:r>
              <a:rPr sz="1167" spc="-5" dirty="0">
                <a:latin typeface="Garamond"/>
                <a:cs typeface="Garamond"/>
              </a:rPr>
              <a:t>quantities, but </a:t>
            </a:r>
            <a:r>
              <a:rPr sz="1167" dirty="0">
                <a:latin typeface="Garamond"/>
                <a:cs typeface="Garamond"/>
              </a:rPr>
              <a:t>consumers want </a:t>
            </a:r>
            <a:r>
              <a:rPr sz="1167" spc="-5" dirty="0">
                <a:latin typeface="Garamond"/>
                <a:cs typeface="Garamond"/>
              </a:rPr>
              <a:t>broad assortments  of products </a:t>
            </a:r>
            <a:r>
              <a:rPr sz="1167" dirty="0">
                <a:latin typeface="Garamond"/>
                <a:cs typeface="Garamond"/>
              </a:rPr>
              <a:t>in small </a:t>
            </a:r>
            <a:r>
              <a:rPr sz="1167" spc="-5" dirty="0">
                <a:latin typeface="Garamond"/>
                <a:cs typeface="Garamond"/>
              </a:rPr>
              <a:t>quantities. </a:t>
            </a:r>
            <a:r>
              <a:rPr sz="1167" dirty="0">
                <a:latin typeface="Garamond"/>
                <a:cs typeface="Garamond"/>
              </a:rPr>
              <a:t>In the </a:t>
            </a:r>
            <a:r>
              <a:rPr sz="1167" spc="-5" dirty="0">
                <a:latin typeface="Garamond"/>
                <a:cs typeface="Garamond"/>
              </a:rPr>
              <a:t>distribution </a:t>
            </a:r>
            <a:r>
              <a:rPr sz="1167" dirty="0">
                <a:latin typeface="Garamond"/>
                <a:cs typeface="Garamond"/>
              </a:rPr>
              <a:t>channels, </a:t>
            </a:r>
            <a:r>
              <a:rPr sz="1167" spc="-5" dirty="0">
                <a:latin typeface="Garamond"/>
                <a:cs typeface="Garamond"/>
              </a:rPr>
              <a:t>intermediaries buy large </a:t>
            </a:r>
            <a:r>
              <a:rPr sz="1167" dirty="0">
                <a:latin typeface="Garamond"/>
                <a:cs typeface="Garamond"/>
              </a:rPr>
              <a:t>quantities  from </a:t>
            </a:r>
            <a:r>
              <a:rPr sz="1167" spc="-5" dirty="0">
                <a:latin typeface="Garamond"/>
                <a:cs typeface="Garamond"/>
              </a:rPr>
              <a:t>many producers and break </a:t>
            </a:r>
            <a:r>
              <a:rPr sz="1167" dirty="0">
                <a:latin typeface="Garamond"/>
                <a:cs typeface="Garamond"/>
              </a:rPr>
              <a:t>them </a:t>
            </a:r>
            <a:r>
              <a:rPr sz="1167" spc="-5" dirty="0">
                <a:latin typeface="Garamond"/>
                <a:cs typeface="Garamond"/>
              </a:rPr>
              <a:t>down into </a:t>
            </a:r>
            <a:r>
              <a:rPr sz="1167" dirty="0">
                <a:latin typeface="Garamond"/>
                <a:cs typeface="Garamond"/>
              </a:rPr>
              <a:t>the smaller quantities </a:t>
            </a:r>
            <a:r>
              <a:rPr sz="1167" spc="-5" dirty="0">
                <a:latin typeface="Garamond"/>
                <a:cs typeface="Garamond"/>
              </a:rPr>
              <a:t>and broader assortments  </a:t>
            </a:r>
            <a:r>
              <a:rPr sz="1167" dirty="0">
                <a:latin typeface="Garamond"/>
                <a:cs typeface="Garamond"/>
              </a:rPr>
              <a:t>wanted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consumers. Thus, </a:t>
            </a:r>
            <a:r>
              <a:rPr sz="1167" spc="-5" dirty="0">
                <a:latin typeface="Garamond"/>
                <a:cs typeface="Garamond"/>
              </a:rPr>
              <a:t>intermediaries play an important role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matching </a:t>
            </a:r>
            <a:r>
              <a:rPr sz="1167" dirty="0">
                <a:latin typeface="Garamond"/>
                <a:cs typeface="Garamond"/>
              </a:rPr>
              <a:t>supply </a:t>
            </a:r>
            <a:r>
              <a:rPr sz="1167" spc="-5" dirty="0">
                <a:latin typeface="Garamond"/>
                <a:cs typeface="Garamond"/>
              </a:rPr>
              <a:t>and  demand.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concept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distribution channels is </a:t>
            </a:r>
            <a:r>
              <a:rPr sz="1167" spc="-5" dirty="0">
                <a:latin typeface="Garamond"/>
                <a:cs typeface="Garamond"/>
              </a:rPr>
              <a:t>not limited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distribution of </a:t>
            </a:r>
            <a:r>
              <a:rPr sz="1167" dirty="0">
                <a:latin typeface="Garamond"/>
                <a:cs typeface="Garamond"/>
              </a:rPr>
              <a:t>tangible </a:t>
            </a:r>
            <a:r>
              <a:rPr sz="1167" spc="-5" dirty="0">
                <a:latin typeface="Garamond"/>
                <a:cs typeface="Garamond"/>
              </a:rPr>
              <a:t>products.  </a:t>
            </a:r>
            <a:r>
              <a:rPr sz="1167" dirty="0">
                <a:latin typeface="Garamond"/>
                <a:cs typeface="Garamond"/>
              </a:rPr>
              <a:t>Producers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and ideas also </a:t>
            </a:r>
            <a:r>
              <a:rPr sz="1167" dirty="0">
                <a:latin typeface="Garamond"/>
                <a:cs typeface="Garamond"/>
              </a:rPr>
              <a:t>face the </a:t>
            </a:r>
            <a:r>
              <a:rPr sz="1167" spc="-5" dirty="0">
                <a:latin typeface="Garamond"/>
                <a:cs typeface="Garamond"/>
              </a:rPr>
              <a:t>problem of making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output available </a:t>
            </a:r>
            <a:r>
              <a:rPr sz="1167" dirty="0">
                <a:latin typeface="Garamond"/>
                <a:cs typeface="Garamond"/>
              </a:rPr>
              <a:t>to target  markets. In the </a:t>
            </a:r>
            <a:r>
              <a:rPr sz="1167" spc="-5" dirty="0">
                <a:latin typeface="Garamond"/>
                <a:cs typeface="Garamond"/>
              </a:rPr>
              <a:t>private </a:t>
            </a:r>
            <a:r>
              <a:rPr sz="1167" dirty="0">
                <a:latin typeface="Garamond"/>
                <a:cs typeface="Garamond"/>
              </a:rPr>
              <a:t>sector, </a:t>
            </a:r>
            <a:r>
              <a:rPr sz="1167" spc="-5" dirty="0">
                <a:latin typeface="Garamond"/>
                <a:cs typeface="Garamond"/>
              </a:rPr>
              <a:t>retail </a:t>
            </a:r>
            <a:r>
              <a:rPr sz="1167" dirty="0">
                <a:latin typeface="Garamond"/>
                <a:cs typeface="Garamond"/>
              </a:rPr>
              <a:t>stores, </a:t>
            </a:r>
            <a:r>
              <a:rPr sz="1167" spc="-5" dirty="0">
                <a:latin typeface="Garamond"/>
                <a:cs typeface="Garamond"/>
              </a:rPr>
              <a:t>hotels, banks,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other service providers </a:t>
            </a:r>
            <a:r>
              <a:rPr sz="1167" dirty="0">
                <a:latin typeface="Garamond"/>
                <a:cs typeface="Garamond"/>
              </a:rPr>
              <a:t>take great  care 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their services conveniently </a:t>
            </a:r>
            <a:r>
              <a:rPr sz="1167" spc="-5" dirty="0">
                <a:latin typeface="Garamond"/>
                <a:cs typeface="Garamond"/>
              </a:rPr>
              <a:t>available </a:t>
            </a:r>
            <a:r>
              <a:rPr sz="1167" dirty="0">
                <a:latin typeface="Garamond"/>
                <a:cs typeface="Garamond"/>
              </a:rPr>
              <a:t>to target customers.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public </a:t>
            </a:r>
            <a:r>
              <a:rPr sz="1167" dirty="0">
                <a:latin typeface="Garamond"/>
                <a:cs typeface="Garamond"/>
              </a:rPr>
              <a:t>sector, service  </a:t>
            </a:r>
            <a:r>
              <a:rPr sz="1167" spc="-5" dirty="0">
                <a:latin typeface="Garamond"/>
                <a:cs typeface="Garamond"/>
              </a:rPr>
              <a:t>organizations and agencies develop "educational distribution </a:t>
            </a:r>
            <a:r>
              <a:rPr sz="1167" dirty="0">
                <a:latin typeface="Garamond"/>
                <a:cs typeface="Garamond"/>
              </a:rPr>
              <a:t>systems" and </a:t>
            </a:r>
            <a:r>
              <a:rPr sz="1167" spc="-5" dirty="0">
                <a:latin typeface="Garamond"/>
                <a:cs typeface="Garamond"/>
              </a:rPr>
              <a:t>"health care delivery  </a:t>
            </a:r>
            <a:r>
              <a:rPr sz="1167" dirty="0">
                <a:latin typeface="Garamond"/>
                <a:cs typeface="Garamond"/>
              </a:rPr>
              <a:t>systems" for </a:t>
            </a:r>
            <a:r>
              <a:rPr sz="1167" spc="-5" dirty="0">
                <a:latin typeface="Garamond"/>
                <a:cs typeface="Garamond"/>
              </a:rPr>
              <a:t>reaching </a:t>
            </a:r>
            <a:r>
              <a:rPr sz="1167" dirty="0">
                <a:latin typeface="Garamond"/>
                <a:cs typeface="Garamond"/>
              </a:rPr>
              <a:t>sometimes </a:t>
            </a:r>
            <a:r>
              <a:rPr sz="1167" spc="-5" dirty="0">
                <a:latin typeface="Garamond"/>
                <a:cs typeface="Garamond"/>
              </a:rPr>
              <a:t>widely </a:t>
            </a:r>
            <a:r>
              <a:rPr sz="1167" spc="-10" dirty="0">
                <a:latin typeface="Garamond"/>
                <a:cs typeface="Garamond"/>
              </a:rPr>
              <a:t>dispersed </a:t>
            </a:r>
            <a:r>
              <a:rPr sz="1167" spc="-5" dirty="0">
                <a:latin typeface="Garamond"/>
                <a:cs typeface="Garamond"/>
              </a:rPr>
              <a:t>populations. Hospitals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located to serve  various </a:t>
            </a:r>
            <a:r>
              <a:rPr sz="1167" spc="-5" dirty="0">
                <a:latin typeface="Garamond"/>
                <a:cs typeface="Garamond"/>
              </a:rPr>
              <a:t>patient populations, and </a:t>
            </a:r>
            <a:r>
              <a:rPr sz="1167" dirty="0">
                <a:latin typeface="Garamond"/>
                <a:cs typeface="Garamond"/>
              </a:rPr>
              <a:t>schools must </a:t>
            </a:r>
            <a:r>
              <a:rPr sz="1167" spc="-5" dirty="0">
                <a:latin typeface="Garamond"/>
                <a:cs typeface="Garamond"/>
              </a:rPr>
              <a:t>be located </a:t>
            </a:r>
            <a:r>
              <a:rPr sz="1167" dirty="0">
                <a:latin typeface="Garamond"/>
                <a:cs typeface="Garamond"/>
              </a:rPr>
              <a:t>close to the children who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 </a:t>
            </a:r>
            <a:r>
              <a:rPr sz="1167" dirty="0">
                <a:latin typeface="Garamond"/>
                <a:cs typeface="Garamond"/>
              </a:rPr>
              <a:t>taught. </a:t>
            </a:r>
            <a:r>
              <a:rPr sz="1167" spc="-5" dirty="0">
                <a:latin typeface="Garamond"/>
                <a:cs typeface="Garamond"/>
              </a:rPr>
              <a:t>Communities </a:t>
            </a:r>
            <a:r>
              <a:rPr sz="1167" dirty="0">
                <a:latin typeface="Garamond"/>
                <a:cs typeface="Garamond"/>
              </a:rPr>
              <a:t>must locate their fire </a:t>
            </a:r>
            <a:r>
              <a:rPr sz="1167" spc="-5" dirty="0">
                <a:latin typeface="Garamond"/>
                <a:cs typeface="Garamond"/>
              </a:rPr>
              <a:t>stations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provide rapid response </a:t>
            </a:r>
            <a:r>
              <a:rPr sz="1167" dirty="0">
                <a:latin typeface="Garamond"/>
                <a:cs typeface="Garamond"/>
              </a:rPr>
              <a:t>to fires </a:t>
            </a:r>
            <a:r>
              <a:rPr sz="1167" spc="-5" dirty="0">
                <a:latin typeface="Garamond"/>
                <a:cs typeface="Garamond"/>
              </a:rPr>
              <a:t>and polling  </a:t>
            </a:r>
            <a:r>
              <a:rPr sz="1167" dirty="0">
                <a:latin typeface="Garamond"/>
                <a:cs typeface="Garamond"/>
              </a:rPr>
              <a:t>stations </a:t>
            </a:r>
            <a:r>
              <a:rPr sz="1167" spc="-5" dirty="0">
                <a:latin typeface="Garamond"/>
                <a:cs typeface="Garamond"/>
              </a:rPr>
              <a:t>must be placed </a:t>
            </a:r>
            <a:r>
              <a:rPr sz="1167" dirty="0">
                <a:latin typeface="Garamond"/>
                <a:cs typeface="Garamond"/>
              </a:rPr>
              <a:t>where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can vote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conveniently.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627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6797</Words>
  <Application>Microsoft Office PowerPoint</Application>
  <PresentationFormat>Custom</PresentationFormat>
  <Paragraphs>713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Garamond</vt:lpstr>
      <vt:lpstr>Meiryo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12</cp:revision>
  <dcterms:created xsi:type="dcterms:W3CDTF">2016-11-20T12:48:04Z</dcterms:created>
  <dcterms:modified xsi:type="dcterms:W3CDTF">2016-11-22T15:52:19Z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